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0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6065269-735A-48A6-A099-3E5501AE3763}" v="5" dt="2022-03-04T12:03:41.95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2" d="100"/>
          <a:sy n="82" d="100"/>
        </p:scale>
        <p:origin x="72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abriela Panaghioiu" userId="825d1c61743baacc" providerId="LiveId" clId="{16065269-735A-48A6-A099-3E5501AE3763}"/>
    <pc:docChg chg="custSel modSld">
      <pc:chgData name="Gabriela Panaghioiu" userId="825d1c61743baacc" providerId="LiveId" clId="{16065269-735A-48A6-A099-3E5501AE3763}" dt="2022-03-04T12:03:41.946" v="21"/>
      <pc:docMkLst>
        <pc:docMk/>
      </pc:docMkLst>
      <pc:sldChg chg="addSp delSp modSp mod delAnim modAnim">
        <pc:chgData name="Gabriela Panaghioiu" userId="825d1c61743baacc" providerId="LiveId" clId="{16065269-735A-48A6-A099-3E5501AE3763}" dt="2022-03-04T12:03:41.946" v="21"/>
        <pc:sldMkLst>
          <pc:docMk/>
          <pc:sldMk cId="171047428" sldId="257"/>
        </pc:sldMkLst>
        <pc:spChg chg="mod">
          <ac:chgData name="Gabriela Panaghioiu" userId="825d1c61743baacc" providerId="LiveId" clId="{16065269-735A-48A6-A099-3E5501AE3763}" dt="2022-03-04T11:46:56.987" v="15" actId="20577"/>
          <ac:spMkLst>
            <pc:docMk/>
            <pc:sldMk cId="171047428" sldId="257"/>
            <ac:spMk id="3" creationId="{9D133357-3AFB-4BB6-9E77-A8FCDC3903CD}"/>
          </ac:spMkLst>
        </pc:spChg>
        <pc:picChg chg="add del mod">
          <ac:chgData name="Gabriela Panaghioiu" userId="825d1c61743baacc" providerId="LiveId" clId="{16065269-735A-48A6-A099-3E5501AE3763}" dt="2022-03-01T17:39:48.761" v="1" actId="21"/>
          <ac:picMkLst>
            <pc:docMk/>
            <pc:sldMk cId="171047428" sldId="257"/>
            <ac:picMk id="4" creationId="{A8DE88DF-7B41-4FF0-A441-7F86E6097A17}"/>
          </ac:picMkLst>
        </pc:picChg>
        <pc:picChg chg="add mod">
          <ac:chgData name="Gabriela Panaghioiu" userId="825d1c61743baacc" providerId="LiveId" clId="{16065269-735A-48A6-A099-3E5501AE3763}" dt="2022-03-04T12:03:41.946" v="21"/>
          <ac:picMkLst>
            <pc:docMk/>
            <pc:sldMk cId="171047428" sldId="257"/>
            <ac:picMk id="4" creationId="{E594B969-FBC4-4F6D-8D5F-597668ED0D68}"/>
          </ac:picMkLst>
        </pc:picChg>
        <pc:picChg chg="del">
          <ac:chgData name="Gabriela Panaghioiu" userId="825d1c61743baacc" providerId="LiveId" clId="{16065269-735A-48A6-A099-3E5501AE3763}" dt="2022-03-04T11:58:04.702" v="16" actId="21"/>
          <ac:picMkLst>
            <pc:docMk/>
            <pc:sldMk cId="171047428" sldId="257"/>
            <ac:picMk id="43" creationId="{05B25FB8-71F5-4526-BE23-EC63A70584EF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3BF71-38B7-8642-BFCE-EDAE9BD0CBAF}" type="datetimeFigureOut">
              <a:rPr lang="en-US" smtClean="0"/>
              <a:t>3/4/2022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97265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981CDE-9BE7-C544-8ACB-7077DFC4270F}" type="datetimeFigureOut">
              <a:rPr lang="en-US" smtClean="0"/>
              <a:t>3/4/2022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68005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5BA285-9698-1B45-8319-D90A8C63F150}" type="datetimeFigureOut">
              <a:rPr lang="en-US" smtClean="0"/>
              <a:t>3/4/2022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82667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6CD42-43FF-B740-998F-DCC3802C4CE3}" type="datetimeFigureOut">
              <a:rPr lang="en-US" smtClean="0"/>
              <a:t>3/4/2022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87737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0FFBD-2EE4-8547-BBAE-A1AC91C8D77E}" type="datetimeFigureOut">
              <a:rPr lang="en-US" smtClean="0"/>
              <a:t>3/4/2022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9621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5A2352-D7AC-F242-9256-A4477BCBF354}" type="datetimeFigureOut">
              <a:rPr lang="en-US" smtClean="0"/>
              <a:t>3/4/2022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23045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CFC6A-9AE6-404D-9FDD-168B477B9C90}" type="datetimeFigureOut">
              <a:rPr lang="en-US" smtClean="0"/>
              <a:t>3/4/2022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97877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CFCDFD-B4CF-A241-8D71-E814B10BEAF4}" type="datetimeFigureOut">
              <a:rPr lang="en-US" smtClean="0"/>
              <a:t>3/4/2022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9000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A7B589-FD4B-7E46-869A-CBADC5FC564E}" type="datetimeFigureOut">
              <a:rPr lang="en-US" smtClean="0"/>
              <a:t>3/4/2022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60023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8A92E-5FF9-8143-81B3-CCB531513398}" type="datetimeFigureOut">
              <a:rPr lang="en-US" smtClean="0"/>
              <a:t>3/4/2022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3470176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8A92E-5FF9-8143-81B3-CCB531513398}" type="datetimeFigureOut">
              <a:rPr lang="en-US" smtClean="0"/>
              <a:t>3/4/2022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767142595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8A92E-5FF9-8143-81B3-CCB531513398}" type="datetimeFigureOut">
              <a:rPr lang="en-US" smtClean="0"/>
              <a:t>3/4/2022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6935198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8A92E-5FF9-8143-81B3-CCB531513398}" type="datetimeFigureOut">
              <a:rPr lang="en-US" smtClean="0"/>
              <a:t>3/4/2022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400392889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8A92E-5FF9-8143-81B3-CCB531513398}" type="datetimeFigureOut">
              <a:rPr lang="en-US" smtClean="0"/>
              <a:t>3/4/2022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227088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B025CB-9D18-264E-A945-2D020344C9DA}" type="datetimeFigureOut">
              <a:rPr lang="en-US" smtClean="0"/>
              <a:t>3/4/2022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785137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7EFB6C-7E96-8F41-8872-189CA1C59F84}" type="datetimeFigureOut">
              <a:rPr lang="en-US" smtClean="0"/>
              <a:t>3/4/2022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4125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D8A92E-5FF9-8143-81B3-CCB531513398}" type="datetimeFigureOut">
              <a:rPr lang="en-US" smtClean="0"/>
              <a:t>3/4/2022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54423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3.png"/><Relationship Id="rId5" Type="http://schemas.openxmlformats.org/officeDocument/2006/relationships/hyperlink" Target="https://news.euspert.com/work-as-receptionist-in-hotel/" TargetMode="External"/><Relationship Id="rId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6">
            <a:extLst>
              <a:ext uri="{FF2B5EF4-FFF2-40B4-BE49-F238E27FC236}">
                <a16:creationId xmlns:a16="http://schemas.microsoft.com/office/drawing/2014/main" id="{B564D422-E571-4FA6-8F34-3586E6A4FC6C}"/>
              </a:ext>
            </a:extLst>
          </p:cNvPr>
          <p:cNvSpPr txBox="1">
            <a:spLocks/>
          </p:cNvSpPr>
          <p:nvPr/>
        </p:nvSpPr>
        <p:spPr>
          <a:xfrm>
            <a:off x="2052734" y="2369116"/>
            <a:ext cx="6923846" cy="211976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 fontScale="97500" lnSpcReduction="10000"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Font typeface="Arial" panose="020B0604020202020204" pitchFamily="34" charset="0"/>
              <a:buNone/>
              <a:defRPr sz="1800" b="1" kern="1200">
                <a:solidFill>
                  <a:schemeClr val="accent1"/>
                </a:solidFill>
                <a:latin typeface="+mn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s-AR" sz="1800" b="1" i="0" u="none" strike="noStrike" kern="1200" cap="none" spc="0" normalizeH="0" baseline="0" noProof="0" dirty="0" err="1">
                <a:ln>
                  <a:noFill/>
                </a:ln>
                <a:solidFill>
                  <a:sysClr val="windowText" lastClr="000000">
                    <a:lumMod val="75000"/>
                    <a:lumOff val="25000"/>
                  </a:sysClr>
                </a:solidFill>
                <a:effectLst/>
                <a:uLnTx/>
                <a:uFillTx/>
                <a:latin typeface="Arial"/>
                <a:ea typeface="+mj-ea"/>
                <a:cs typeface="+mj-cs"/>
              </a:rPr>
              <a:t>Foreign</a:t>
            </a:r>
            <a:r>
              <a:rPr kumimoji="0" lang="es-AR" sz="1800" b="1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>
                    <a:lumMod val="75000"/>
                    <a:lumOff val="25000"/>
                  </a:sysClr>
                </a:solidFill>
                <a:effectLst/>
                <a:uLnTx/>
                <a:uFillTx/>
                <a:latin typeface="Arial"/>
                <a:ea typeface="+mj-ea"/>
                <a:cs typeface="+mj-cs"/>
              </a:rPr>
              <a:t> </a:t>
            </a:r>
            <a:r>
              <a:rPr kumimoji="0" lang="es-AR" sz="1800" b="1" i="0" u="none" strike="noStrike" kern="1200" cap="none" spc="0" normalizeH="0" baseline="0" noProof="0" dirty="0" err="1">
                <a:ln>
                  <a:noFill/>
                </a:ln>
                <a:solidFill>
                  <a:sysClr val="windowText" lastClr="000000">
                    <a:lumMod val="75000"/>
                    <a:lumOff val="25000"/>
                  </a:sysClr>
                </a:solidFill>
                <a:effectLst/>
                <a:uLnTx/>
                <a:uFillTx/>
                <a:latin typeface="Arial"/>
                <a:ea typeface="+mj-ea"/>
                <a:cs typeface="+mj-cs"/>
              </a:rPr>
              <a:t>languages</a:t>
            </a:r>
            <a:r>
              <a:rPr kumimoji="0" lang="es-AR" sz="1800" b="1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>
                    <a:lumMod val="75000"/>
                    <a:lumOff val="25000"/>
                  </a:sysClr>
                </a:solidFill>
                <a:effectLst/>
                <a:uLnTx/>
                <a:uFillTx/>
                <a:latin typeface="Arial"/>
                <a:ea typeface="+mj-ea"/>
                <a:cs typeface="+mj-cs"/>
              </a:rPr>
              <a:t> &amp; Cultural </a:t>
            </a:r>
            <a:r>
              <a:rPr kumimoji="0" lang="es-AR" sz="1800" b="1" i="0" u="none" strike="noStrike" kern="1200" cap="none" spc="0" normalizeH="0" baseline="0" noProof="0" dirty="0" err="1">
                <a:ln>
                  <a:noFill/>
                </a:ln>
                <a:solidFill>
                  <a:sysClr val="windowText" lastClr="000000">
                    <a:lumMod val="75000"/>
                    <a:lumOff val="25000"/>
                  </a:sysClr>
                </a:solidFill>
                <a:effectLst/>
                <a:uLnTx/>
                <a:uFillTx/>
                <a:latin typeface="Arial"/>
                <a:ea typeface="+mj-ea"/>
                <a:cs typeface="+mj-cs"/>
              </a:rPr>
              <a:t>Awareness</a:t>
            </a:r>
            <a:br>
              <a:rPr kumimoji="0" lang="es-AR" sz="1800" b="1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>
                    <a:lumMod val="75000"/>
                    <a:lumOff val="25000"/>
                  </a:sysClr>
                </a:solidFill>
                <a:effectLst/>
                <a:uLnTx/>
                <a:uFillTx/>
                <a:latin typeface="Arial"/>
                <a:ea typeface="+mj-ea"/>
                <a:cs typeface="+mj-cs"/>
              </a:rPr>
            </a:br>
            <a:r>
              <a:rPr kumimoji="0" lang="es-AR" sz="1800" b="1" i="0" u="none" strike="noStrike" kern="1200" cap="none" spc="0" normalizeH="0" baseline="0" noProof="0" dirty="0" err="1">
                <a:ln>
                  <a:noFill/>
                </a:ln>
                <a:solidFill>
                  <a:sysClr val="windowText" lastClr="000000">
                    <a:lumMod val="75000"/>
                    <a:lumOff val="25000"/>
                  </a:sysClr>
                </a:solidFill>
                <a:effectLst/>
                <a:uLnTx/>
                <a:uFillTx/>
                <a:latin typeface="Arial"/>
                <a:ea typeface="+mj-ea"/>
                <a:cs typeface="+mj-cs"/>
              </a:rPr>
              <a:t>Spanish</a:t>
            </a:r>
            <a:r>
              <a:rPr kumimoji="0" lang="es-AR" sz="1800" b="1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>
                    <a:lumMod val="75000"/>
                    <a:lumOff val="25000"/>
                  </a:sysClr>
                </a:solidFill>
                <a:effectLst/>
                <a:uLnTx/>
                <a:uFillTx/>
                <a:latin typeface="Arial"/>
                <a:ea typeface="+mj-ea"/>
                <a:cs typeface="+mj-cs"/>
              </a:rPr>
              <a:t> – Español </a:t>
            </a:r>
            <a:br>
              <a:rPr kumimoji="0" lang="es-AR" sz="1800" b="1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>
                    <a:lumMod val="75000"/>
                    <a:lumOff val="25000"/>
                  </a:sysClr>
                </a:solidFill>
                <a:effectLst/>
                <a:uLnTx/>
                <a:uFillTx/>
                <a:latin typeface="Arial"/>
                <a:ea typeface="+mj-ea"/>
                <a:cs typeface="+mj-cs"/>
              </a:rPr>
            </a:br>
            <a:r>
              <a:rPr kumimoji="0" lang="es-AR" sz="1800" b="1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>
                    <a:lumMod val="75000"/>
                    <a:lumOff val="25000"/>
                  </a:sysClr>
                </a:solidFill>
                <a:effectLst/>
                <a:uLnTx/>
                <a:uFillTx/>
                <a:latin typeface="Arial"/>
                <a:ea typeface="+mj-ea"/>
                <a:cs typeface="+mj-cs"/>
              </a:rPr>
              <a:t>Module: BMIH5003 </a:t>
            </a:r>
            <a:br>
              <a:rPr kumimoji="0" lang="es-AR" sz="1800" b="1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>
                    <a:lumMod val="75000"/>
                    <a:lumOff val="25000"/>
                  </a:sysClr>
                </a:solidFill>
                <a:effectLst/>
                <a:uLnTx/>
                <a:uFillTx/>
                <a:latin typeface="Arial"/>
                <a:ea typeface="+mj-ea"/>
                <a:cs typeface="+mj-cs"/>
              </a:rPr>
            </a:br>
            <a:br>
              <a:rPr kumimoji="0" lang="es-AR" sz="1800" b="1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>
                    <a:lumMod val="75000"/>
                    <a:lumOff val="25000"/>
                  </a:sysClr>
                </a:solidFill>
                <a:effectLst/>
                <a:uLnTx/>
                <a:uFillTx/>
                <a:latin typeface="Arial"/>
                <a:ea typeface="+mj-ea"/>
                <a:cs typeface="+mj-cs"/>
              </a:rPr>
            </a:br>
            <a:r>
              <a:rPr kumimoji="0" lang="es-AR" sz="1800" b="1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>
                    <a:lumMod val="75000"/>
                    <a:lumOff val="25000"/>
                  </a:sysClr>
                </a:solidFill>
                <a:effectLst/>
                <a:uLnTx/>
                <a:uFillTx/>
                <a:latin typeface="Arial"/>
                <a:ea typeface="+mj-ea"/>
                <a:cs typeface="+mj-cs"/>
              </a:rPr>
              <a:t>Gabriela Panaghioiu </a:t>
            </a:r>
            <a:br>
              <a:rPr kumimoji="0" lang="es-AR" sz="1800" b="1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>
                    <a:lumMod val="75000"/>
                    <a:lumOff val="25000"/>
                  </a:sysClr>
                </a:solidFill>
                <a:effectLst/>
                <a:uLnTx/>
                <a:uFillTx/>
                <a:latin typeface="Arial"/>
                <a:ea typeface="+mj-ea"/>
                <a:cs typeface="+mj-cs"/>
              </a:rPr>
            </a:br>
            <a:r>
              <a:rPr kumimoji="0" lang="es-AR" sz="1800" b="1" i="0" u="none" strike="noStrike" kern="1200" cap="none" spc="0" normalizeH="0" baseline="0" noProof="0" dirty="0" err="1">
                <a:ln>
                  <a:noFill/>
                </a:ln>
                <a:solidFill>
                  <a:sysClr val="windowText" lastClr="000000">
                    <a:lumMod val="75000"/>
                    <a:lumOff val="25000"/>
                  </a:sysClr>
                </a:solidFill>
                <a:effectLst/>
                <a:uLnTx/>
                <a:uFillTx/>
                <a:latin typeface="Arial"/>
                <a:ea typeface="+mj-ea"/>
                <a:cs typeface="+mj-cs"/>
              </a:rPr>
              <a:t>Student</a:t>
            </a:r>
            <a:r>
              <a:rPr kumimoji="0" lang="es-AR" sz="1800" b="1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>
                    <a:lumMod val="75000"/>
                    <a:lumOff val="25000"/>
                  </a:sysClr>
                </a:solidFill>
                <a:effectLst/>
                <a:uLnTx/>
                <a:uFillTx/>
                <a:latin typeface="Arial"/>
                <a:ea typeface="+mj-ea"/>
                <a:cs typeface="+mj-cs"/>
              </a:rPr>
              <a:t> email: 2016970@student.uwtsd.ac.uk</a:t>
            </a:r>
            <a:br>
              <a:rPr kumimoji="0" lang="es-AR" sz="1800" b="1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>
                    <a:lumMod val="75000"/>
                    <a:lumOff val="25000"/>
                  </a:sysClr>
                </a:solidFill>
                <a:effectLst/>
                <a:uLnTx/>
                <a:uFillTx/>
                <a:latin typeface="Arial"/>
                <a:ea typeface="+mj-ea"/>
                <a:cs typeface="+mj-cs"/>
              </a:rPr>
            </a:br>
            <a:r>
              <a:rPr kumimoji="0" lang="es-AR" sz="1800" b="1" i="0" u="none" strike="noStrike" kern="1200" cap="none" spc="0" normalizeH="0" baseline="0" noProof="0" dirty="0" err="1">
                <a:ln>
                  <a:noFill/>
                </a:ln>
                <a:solidFill>
                  <a:sysClr val="windowText" lastClr="000000">
                    <a:lumMod val="75000"/>
                    <a:lumOff val="25000"/>
                  </a:sysClr>
                </a:solidFill>
                <a:effectLst/>
                <a:uLnTx/>
                <a:uFillTx/>
                <a:latin typeface="Arial"/>
                <a:ea typeface="+mj-ea"/>
                <a:cs typeface="+mj-cs"/>
              </a:rPr>
              <a:t>Lecturer</a:t>
            </a:r>
            <a:r>
              <a:rPr kumimoji="0" lang="es-AR" sz="1800" b="1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>
                    <a:lumMod val="75000"/>
                    <a:lumOff val="25000"/>
                  </a:sysClr>
                </a:solidFill>
                <a:effectLst/>
                <a:uLnTx/>
                <a:uFillTx/>
                <a:latin typeface="Arial"/>
                <a:ea typeface="+mj-ea"/>
                <a:cs typeface="+mj-cs"/>
              </a:rPr>
              <a:t>: Rodrigo Aguilera</a:t>
            </a:r>
            <a:br>
              <a:rPr kumimoji="0" lang="es-AR" sz="1800" b="1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>
                    <a:lumMod val="75000"/>
                    <a:lumOff val="25000"/>
                  </a:sysClr>
                </a:solidFill>
                <a:effectLst/>
                <a:uLnTx/>
                <a:uFillTx/>
                <a:latin typeface="Arial"/>
                <a:ea typeface="+mj-ea"/>
                <a:cs typeface="+mj-cs"/>
              </a:rPr>
            </a:br>
            <a:r>
              <a:rPr kumimoji="0" lang="es-AR" sz="1800" b="1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>
                    <a:lumMod val="75000"/>
                    <a:lumOff val="25000"/>
                  </a:sysClr>
                </a:solidFill>
                <a:effectLst/>
                <a:uLnTx/>
                <a:uFillTx/>
                <a:latin typeface="Arial"/>
                <a:ea typeface="+mj-ea"/>
                <a:cs typeface="+mj-cs"/>
              </a:rPr>
              <a:t>International Hotel Management</a:t>
            </a:r>
            <a:br>
              <a:rPr kumimoji="0" lang="es-AR" sz="1800" b="1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>
                    <a:lumMod val="75000"/>
                    <a:lumOff val="25000"/>
                  </a:sysClr>
                </a:solidFill>
                <a:effectLst/>
                <a:uLnTx/>
                <a:uFillTx/>
                <a:latin typeface="Arial"/>
                <a:ea typeface="+mj-ea"/>
                <a:cs typeface="+mj-cs"/>
              </a:rPr>
            </a:b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sysClr val="windowText" lastClr="000000">
                  <a:lumMod val="75000"/>
                  <a:lumOff val="25000"/>
                </a:sysClr>
              </a:solidFill>
              <a:effectLst/>
              <a:uLnTx/>
              <a:uFillTx/>
              <a:latin typeface="Arial"/>
              <a:ea typeface="+mj-ea"/>
              <a:cs typeface="+mj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1DBDC51-89B9-48D3-A22A-B7B17D8905E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9943" y="6286500"/>
            <a:ext cx="2749420" cy="571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41310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Rectangle 31">
            <a:extLst>
              <a:ext uri="{FF2B5EF4-FFF2-40B4-BE49-F238E27FC236}">
                <a16:creationId xmlns:a16="http://schemas.microsoft.com/office/drawing/2014/main" id="{D94A7024-D948-494D-8920-BBA2DA07D1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A0614E30-7F1A-4B27-853A-1FAB3CCA64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duotone>
              <a:prstClr val="black"/>
              <a:schemeClr val="tx2">
                <a:tint val="45000"/>
                <a:satMod val="400000"/>
              </a:schemeClr>
            </a:duotone>
            <a:alphaModFix amt="40000"/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t="9168" b="15832"/>
          <a:stretch/>
        </p:blipFill>
        <p:spPr>
          <a:xfrm>
            <a:off x="20" y="-2827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4C9872F-4B4B-4805-992B-A6C2B29AFF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384180"/>
            <a:ext cx="8596668" cy="581025"/>
          </a:xfrm>
        </p:spPr>
        <p:txBody>
          <a:bodyPr>
            <a:normAutofit/>
          </a:bodyPr>
          <a:lstStyle/>
          <a:p>
            <a:r>
              <a:rPr lang="en-US" sz="2000" dirty="0"/>
              <a:t>Assignment 2: Room booking/ </a:t>
            </a:r>
            <a:r>
              <a:rPr lang="es-AR" sz="2000" dirty="0"/>
              <a:t>Reservar una habitación </a:t>
            </a:r>
            <a:endParaRPr lang="en-US" sz="2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133357-3AFB-4BB6-9E77-A8FCDC3903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7479" y="965205"/>
            <a:ext cx="9333441" cy="5692740"/>
          </a:xfrm>
        </p:spPr>
        <p:txBody>
          <a:bodyPr>
            <a:normAutofit fontScale="62500" lnSpcReduction="20000"/>
          </a:bodyPr>
          <a:lstStyle/>
          <a:p>
            <a:pPr>
              <a:lnSpc>
                <a:spcPct val="90000"/>
              </a:lnSpc>
            </a:pPr>
            <a:r>
              <a:rPr lang="es-AR" sz="2200" dirty="0">
                <a:solidFill>
                  <a:schemeClr val="accent3"/>
                </a:solidFill>
              </a:rPr>
              <a:t>Recepcionista: </a:t>
            </a:r>
            <a:r>
              <a:rPr lang="es-AR" sz="2200" dirty="0">
                <a:solidFill>
                  <a:srgbClr val="FFFFFF"/>
                </a:solidFill>
              </a:rPr>
              <a:t>¡Buenas tardes! Hotel Bahía Serena. ¿Cómo le puedo ayudar?</a:t>
            </a:r>
          </a:p>
          <a:p>
            <a:pPr>
              <a:lnSpc>
                <a:spcPct val="90000"/>
              </a:lnSpc>
            </a:pPr>
            <a:r>
              <a:rPr lang="es-AR" sz="2200" dirty="0">
                <a:solidFill>
                  <a:schemeClr val="accent5"/>
                </a:solidFill>
              </a:rPr>
              <a:t>Sra. Isabella Cortez: </a:t>
            </a:r>
            <a:r>
              <a:rPr lang="es-AR" sz="2200" dirty="0">
                <a:solidFill>
                  <a:srgbClr val="FFFFFF"/>
                </a:solidFill>
              </a:rPr>
              <a:t>¡Buenas tardes! Me gustaría reservar cuatro habitaciones en el hotel. </a:t>
            </a:r>
          </a:p>
          <a:p>
            <a:pPr>
              <a:lnSpc>
                <a:spcPct val="90000"/>
              </a:lnSpc>
            </a:pPr>
            <a:r>
              <a:rPr lang="es-AR" sz="2200" dirty="0">
                <a:solidFill>
                  <a:schemeClr val="accent3"/>
                </a:solidFill>
              </a:rPr>
              <a:t>Recepcionista: </a:t>
            </a:r>
            <a:r>
              <a:rPr lang="es-AR" sz="2200" dirty="0">
                <a:solidFill>
                  <a:srgbClr val="FFFFFF"/>
                </a:solidFill>
              </a:rPr>
              <a:t>¡Muy bien! ¿Cómo se llama usted?</a:t>
            </a:r>
          </a:p>
          <a:p>
            <a:pPr>
              <a:lnSpc>
                <a:spcPct val="90000"/>
              </a:lnSpc>
            </a:pPr>
            <a:r>
              <a:rPr lang="es-AR" sz="2200" dirty="0">
                <a:solidFill>
                  <a:schemeClr val="accent5"/>
                </a:solidFill>
              </a:rPr>
              <a:t>Sra. Isabella Cortez: </a:t>
            </a:r>
            <a:r>
              <a:rPr lang="es-AR" sz="2200" dirty="0">
                <a:solidFill>
                  <a:srgbClr val="FFFFFF"/>
                </a:solidFill>
              </a:rPr>
              <a:t>Me llamo señora Isabella Cortez.</a:t>
            </a:r>
          </a:p>
          <a:p>
            <a:pPr>
              <a:lnSpc>
                <a:spcPct val="90000"/>
              </a:lnSpc>
            </a:pPr>
            <a:r>
              <a:rPr lang="es-AR" sz="2200" dirty="0">
                <a:solidFill>
                  <a:schemeClr val="accent3"/>
                </a:solidFill>
              </a:rPr>
              <a:t>Recepcionista: </a:t>
            </a:r>
            <a:r>
              <a:rPr lang="es-AR" sz="2200" dirty="0">
                <a:solidFill>
                  <a:srgbClr val="FFFFFF"/>
                </a:solidFill>
              </a:rPr>
              <a:t>Muy bien señora Cortez. ¿Para cuantas personas?</a:t>
            </a:r>
          </a:p>
          <a:p>
            <a:pPr>
              <a:lnSpc>
                <a:spcPct val="90000"/>
              </a:lnSpc>
            </a:pPr>
            <a:r>
              <a:rPr lang="es-AR" sz="2200" dirty="0">
                <a:solidFill>
                  <a:schemeClr val="accent5"/>
                </a:solidFill>
              </a:rPr>
              <a:t>Sra. Isabella Cortez: </a:t>
            </a:r>
            <a:r>
              <a:rPr lang="es-AR" sz="2200" dirty="0">
                <a:solidFill>
                  <a:srgbClr val="FFFFFF"/>
                </a:solidFill>
              </a:rPr>
              <a:t>¡Para ocho personas, por favor!</a:t>
            </a:r>
          </a:p>
          <a:p>
            <a:pPr>
              <a:lnSpc>
                <a:spcPct val="90000"/>
              </a:lnSpc>
            </a:pPr>
            <a:r>
              <a:rPr lang="es-AR" sz="2200" dirty="0">
                <a:solidFill>
                  <a:schemeClr val="accent3"/>
                </a:solidFill>
              </a:rPr>
              <a:t>Recepcionista: </a:t>
            </a:r>
            <a:r>
              <a:rPr lang="es-AR" sz="2200" dirty="0">
                <a:solidFill>
                  <a:srgbClr val="FFFFFF"/>
                </a:solidFill>
              </a:rPr>
              <a:t>¿Camas dobles o camas individuales?</a:t>
            </a:r>
          </a:p>
          <a:p>
            <a:pPr>
              <a:lnSpc>
                <a:spcPct val="90000"/>
              </a:lnSpc>
            </a:pPr>
            <a:r>
              <a:rPr lang="es-AR" sz="2200" dirty="0">
                <a:solidFill>
                  <a:schemeClr val="accent5"/>
                </a:solidFill>
              </a:rPr>
              <a:t>Sra. Isabella Cortez: </a:t>
            </a:r>
            <a:r>
              <a:rPr lang="es-AR" sz="2200" dirty="0">
                <a:solidFill>
                  <a:srgbClr val="FFFFFF"/>
                </a:solidFill>
              </a:rPr>
              <a:t>Dos camas dobles y cuatro camas individuales. </a:t>
            </a:r>
          </a:p>
          <a:p>
            <a:pPr>
              <a:lnSpc>
                <a:spcPct val="90000"/>
              </a:lnSpc>
            </a:pPr>
            <a:r>
              <a:rPr lang="es-AR" sz="2200" dirty="0">
                <a:solidFill>
                  <a:schemeClr val="accent3"/>
                </a:solidFill>
              </a:rPr>
              <a:t>Recepcionista: </a:t>
            </a:r>
            <a:r>
              <a:rPr lang="es-AR" sz="2200" dirty="0">
                <a:solidFill>
                  <a:srgbClr val="FFFFFF"/>
                </a:solidFill>
              </a:rPr>
              <a:t>¿Para que fecha?</a:t>
            </a:r>
          </a:p>
          <a:p>
            <a:pPr>
              <a:lnSpc>
                <a:spcPct val="90000"/>
              </a:lnSpc>
            </a:pPr>
            <a:r>
              <a:rPr lang="es-AR" sz="2200" dirty="0">
                <a:solidFill>
                  <a:schemeClr val="accent5"/>
                </a:solidFill>
              </a:rPr>
              <a:t>Sra. Isabella Cortez: </a:t>
            </a:r>
            <a:r>
              <a:rPr lang="es-AR" sz="2200" dirty="0">
                <a:solidFill>
                  <a:srgbClr val="FFFFFF"/>
                </a:solidFill>
              </a:rPr>
              <a:t>Para el quince de Julio del 2022. </a:t>
            </a:r>
          </a:p>
          <a:p>
            <a:pPr>
              <a:lnSpc>
                <a:spcPct val="90000"/>
              </a:lnSpc>
            </a:pPr>
            <a:r>
              <a:rPr lang="es-AR" sz="2200" dirty="0">
                <a:solidFill>
                  <a:schemeClr val="accent3"/>
                </a:solidFill>
              </a:rPr>
              <a:t>Recepcionista: </a:t>
            </a:r>
            <a:r>
              <a:rPr lang="es-AR" sz="2200" dirty="0">
                <a:solidFill>
                  <a:srgbClr val="FFFFFF"/>
                </a:solidFill>
              </a:rPr>
              <a:t>¿Por cuantas noches?</a:t>
            </a:r>
          </a:p>
          <a:p>
            <a:pPr>
              <a:lnSpc>
                <a:spcPct val="90000"/>
              </a:lnSpc>
            </a:pPr>
            <a:r>
              <a:rPr lang="es-AR" sz="2200" dirty="0">
                <a:solidFill>
                  <a:schemeClr val="accent5"/>
                </a:solidFill>
              </a:rPr>
              <a:t>Sra. Isabella Cortez: </a:t>
            </a:r>
            <a:r>
              <a:rPr lang="es-AR" sz="2200" dirty="0">
                <a:solidFill>
                  <a:srgbClr val="FFFFFF"/>
                </a:solidFill>
              </a:rPr>
              <a:t>Por cinco noches. </a:t>
            </a:r>
          </a:p>
          <a:p>
            <a:pPr>
              <a:lnSpc>
                <a:spcPct val="90000"/>
              </a:lnSpc>
            </a:pPr>
            <a:r>
              <a:rPr lang="es-AR" sz="2200" dirty="0">
                <a:solidFill>
                  <a:schemeClr val="accent3"/>
                </a:solidFill>
              </a:rPr>
              <a:t>Recepcionista: </a:t>
            </a:r>
            <a:r>
              <a:rPr lang="es-AR" sz="2200" dirty="0">
                <a:solidFill>
                  <a:srgbClr val="FFFFFF"/>
                </a:solidFill>
              </a:rPr>
              <a:t>¿¡Cual es su numero, por favor?!</a:t>
            </a:r>
          </a:p>
          <a:p>
            <a:pPr>
              <a:lnSpc>
                <a:spcPct val="90000"/>
              </a:lnSpc>
            </a:pPr>
            <a:r>
              <a:rPr lang="es-AR" sz="2200" dirty="0">
                <a:solidFill>
                  <a:schemeClr val="accent5"/>
                </a:solidFill>
              </a:rPr>
              <a:t>Sra. Isabella Cortez: </a:t>
            </a:r>
            <a:r>
              <a:rPr lang="es-AR" sz="2200" dirty="0">
                <a:solidFill>
                  <a:srgbClr val="FFFFFF"/>
                </a:solidFill>
              </a:rPr>
              <a:t>Mi numero es 950813407.</a:t>
            </a:r>
          </a:p>
          <a:p>
            <a:pPr>
              <a:lnSpc>
                <a:spcPct val="90000"/>
              </a:lnSpc>
            </a:pPr>
            <a:r>
              <a:rPr lang="es-AR" sz="2200" dirty="0">
                <a:solidFill>
                  <a:schemeClr val="accent3"/>
                </a:solidFill>
              </a:rPr>
              <a:t>Recepcionista: </a:t>
            </a:r>
            <a:r>
              <a:rPr lang="es-AR" sz="2200" dirty="0">
                <a:solidFill>
                  <a:srgbClr val="FFFFFF"/>
                </a:solidFill>
              </a:rPr>
              <a:t>¡Muy bien! Todo está reservado para día viernes quince de Julio del 2022!</a:t>
            </a:r>
          </a:p>
          <a:p>
            <a:pPr>
              <a:lnSpc>
                <a:spcPct val="90000"/>
              </a:lnSpc>
            </a:pPr>
            <a:r>
              <a:rPr lang="es-AR" sz="2200" dirty="0">
                <a:solidFill>
                  <a:schemeClr val="accent5"/>
                </a:solidFill>
              </a:rPr>
              <a:t>Sra. Isabella Cortez: </a:t>
            </a:r>
            <a:r>
              <a:rPr lang="es-AR" sz="2200" dirty="0">
                <a:solidFill>
                  <a:srgbClr val="FFFFFF"/>
                </a:solidFill>
              </a:rPr>
              <a:t>¿Me gustaría preguntarle, si tiene un gimnasio en el hotel?</a:t>
            </a:r>
          </a:p>
          <a:p>
            <a:pPr>
              <a:lnSpc>
                <a:spcPct val="90000"/>
              </a:lnSpc>
            </a:pPr>
            <a:r>
              <a:rPr lang="es-AR" sz="2200" dirty="0">
                <a:solidFill>
                  <a:schemeClr val="accent3"/>
                </a:solidFill>
              </a:rPr>
              <a:t>Recepcionista: </a:t>
            </a:r>
            <a:r>
              <a:rPr lang="es-AR" sz="2200" dirty="0">
                <a:solidFill>
                  <a:srgbClr val="FFFFFF"/>
                </a:solidFill>
              </a:rPr>
              <a:t>¡Claro que si! Tenemos un gimnasio y una piscina también, en el hotel.</a:t>
            </a:r>
          </a:p>
          <a:p>
            <a:pPr>
              <a:lnSpc>
                <a:spcPct val="90000"/>
              </a:lnSpc>
            </a:pPr>
            <a:r>
              <a:rPr lang="es-AR" sz="2200" dirty="0">
                <a:solidFill>
                  <a:schemeClr val="accent5"/>
                </a:solidFill>
              </a:rPr>
              <a:t>Sra. Isabella Cortez: </a:t>
            </a:r>
            <a:r>
              <a:rPr lang="es-AR" sz="2200" dirty="0">
                <a:solidFill>
                  <a:srgbClr val="FFFFFF"/>
                </a:solidFill>
              </a:rPr>
              <a:t>¡Genial! Muchas gracias señora! </a:t>
            </a:r>
          </a:p>
          <a:p>
            <a:pPr>
              <a:lnSpc>
                <a:spcPct val="90000"/>
              </a:lnSpc>
            </a:pPr>
            <a:r>
              <a:rPr lang="es-AR" sz="2200" dirty="0">
                <a:solidFill>
                  <a:schemeClr val="accent3"/>
                </a:solidFill>
              </a:rPr>
              <a:t>Recepcionista: </a:t>
            </a:r>
            <a:r>
              <a:rPr lang="es-AR" sz="2200" dirty="0">
                <a:solidFill>
                  <a:srgbClr val="FFFFFF"/>
                </a:solidFill>
              </a:rPr>
              <a:t>¡De nada, señora Cortez! Adiós!</a:t>
            </a:r>
          </a:p>
          <a:p>
            <a:pPr>
              <a:lnSpc>
                <a:spcPct val="90000"/>
              </a:lnSpc>
            </a:pPr>
            <a:r>
              <a:rPr lang="es-AR" sz="2200" dirty="0">
                <a:solidFill>
                  <a:schemeClr val="accent5"/>
                </a:solidFill>
              </a:rPr>
              <a:t>Sra. Isabella Cortez: </a:t>
            </a:r>
            <a:r>
              <a:rPr lang="es-AR" sz="2200" dirty="0">
                <a:solidFill>
                  <a:srgbClr val="FFFFFF"/>
                </a:solidFill>
              </a:rPr>
              <a:t>¡Adiós!</a:t>
            </a:r>
          </a:p>
          <a:p>
            <a:pPr marL="0" indent="0">
              <a:lnSpc>
                <a:spcPct val="90000"/>
              </a:lnSpc>
              <a:buNone/>
            </a:pPr>
            <a:endParaRPr lang="es-AR" sz="500" dirty="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</a:pPr>
            <a:endParaRPr lang="es-AR" sz="500" dirty="0">
              <a:solidFill>
                <a:srgbClr val="FFFFFF"/>
              </a:solidFill>
            </a:endParaRPr>
          </a:p>
        </p:txBody>
      </p:sp>
      <p:pic>
        <p:nvPicPr>
          <p:cNvPr id="4" name="Audio for assignment 2 - Spanish">
            <a:hlinkClick r:id="" action="ppaction://media"/>
            <a:extLst>
              <a:ext uri="{FF2B5EF4-FFF2-40B4-BE49-F238E27FC236}">
                <a16:creationId xmlns:a16="http://schemas.microsoft.com/office/drawing/2014/main" id="{E594B969-FBC4-4F6D-8D5F-597668ED0D6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>
            <a:duotone>
              <a:prstClr val="black"/>
              <a:schemeClr val="accent3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7820284" y="2643349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04742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967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TM03457491[[fn=Metropolitan]]</Template>
  <TotalTime>0</TotalTime>
  <Words>296</Words>
  <Application>Microsoft Office PowerPoint</Application>
  <PresentationFormat>Widescreen</PresentationFormat>
  <Paragraphs>22</Paragraphs>
  <Slides>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Trebuchet MS</vt:lpstr>
      <vt:lpstr>Wingdings 3</vt:lpstr>
      <vt:lpstr>Facet</vt:lpstr>
      <vt:lpstr>PowerPoint Presentation</vt:lpstr>
      <vt:lpstr>Assignment 2: Room booking/ Reservar una habitación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Gabriela Panaghioiu</dc:creator>
  <cp:lastModifiedBy>Gabriela Panaghioiu</cp:lastModifiedBy>
  <cp:revision>1</cp:revision>
  <dcterms:created xsi:type="dcterms:W3CDTF">2022-03-01T15:06:04Z</dcterms:created>
  <dcterms:modified xsi:type="dcterms:W3CDTF">2022-03-04T12:03:50Z</dcterms:modified>
</cp:coreProperties>
</file>