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2"/>
  </p:notesMasterIdLst>
  <p:handoutMasterIdLst>
    <p:handoutMasterId r:id="rId43"/>
  </p:handoutMasterIdLst>
  <p:sldIdLst>
    <p:sldId id="256" r:id="rId4"/>
    <p:sldId id="398" r:id="rId5"/>
    <p:sldId id="399" r:id="rId6"/>
    <p:sldId id="400" r:id="rId7"/>
    <p:sldId id="401" r:id="rId8"/>
    <p:sldId id="402" r:id="rId9"/>
    <p:sldId id="403" r:id="rId10"/>
    <p:sldId id="404" r:id="rId11"/>
    <p:sldId id="405" r:id="rId12"/>
    <p:sldId id="406" r:id="rId13"/>
    <p:sldId id="407" r:id="rId14"/>
    <p:sldId id="408" r:id="rId15"/>
    <p:sldId id="410" r:id="rId16"/>
    <p:sldId id="411" r:id="rId17"/>
    <p:sldId id="412" r:id="rId18"/>
    <p:sldId id="413" r:id="rId19"/>
    <p:sldId id="414" r:id="rId20"/>
    <p:sldId id="415" r:id="rId21"/>
    <p:sldId id="416" r:id="rId22"/>
    <p:sldId id="432" r:id="rId23"/>
    <p:sldId id="417" r:id="rId24"/>
    <p:sldId id="418" r:id="rId25"/>
    <p:sldId id="433" r:id="rId26"/>
    <p:sldId id="435" r:id="rId27"/>
    <p:sldId id="436" r:id="rId28"/>
    <p:sldId id="434" r:id="rId29"/>
    <p:sldId id="419" r:id="rId30"/>
    <p:sldId id="420" r:id="rId31"/>
    <p:sldId id="421" r:id="rId32"/>
    <p:sldId id="424" r:id="rId33"/>
    <p:sldId id="425" r:id="rId34"/>
    <p:sldId id="426" r:id="rId35"/>
    <p:sldId id="427" r:id="rId36"/>
    <p:sldId id="428" r:id="rId37"/>
    <p:sldId id="429" r:id="rId38"/>
    <p:sldId id="430" r:id="rId39"/>
    <p:sldId id="431" r:id="rId40"/>
    <p:sldId id="397" r:id="rId4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83" autoAdjust="0"/>
  </p:normalViewPr>
  <p:slideViewPr>
    <p:cSldViewPr>
      <p:cViewPr varScale="1">
        <p:scale>
          <a:sx n="93" d="100"/>
          <a:sy n="93" d="100"/>
        </p:scale>
        <p:origin x="2133" y="5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Even though,</a:t>
            </a:r>
            <a:r>
              <a:rPr lang="en-GB" baseline="0" dirty="0" smtClean="0"/>
              <a:t> we are only looking at the Staff and Property table for the examples, this demonstrates that the series of actions required to delete a staff member in reality goes beyond these two tables.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the staff member were a branch manager or </a:t>
            </a:r>
            <a:r>
              <a:rPr lang="en-GB" baseline="0" dirty="0" smtClean="0"/>
              <a:t>was the line manager of </a:t>
            </a:r>
            <a:r>
              <a:rPr lang="en-GB" baseline="0" dirty="0" smtClean="0"/>
              <a:t>other members of staff, similar actions would need to be taken.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22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284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the responsibility of the Transact-SQL programmer to issue COMMIT TRANSACTION only at a point when all data referenced by the transaction is logically correct.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498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do not have enough</a:t>
            </a:r>
            <a:r>
              <a:rPr lang="en-GB" baseline="0" dirty="0" smtClean="0"/>
              <a:t> properties in the database to use the real-world 100 properties limit.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62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3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Transaction Management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9</a:t>
            </a:r>
            <a:r>
              <a:rPr lang="en-GB" dirty="0" smtClean="0"/>
              <a:t>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Week:</a:t>
            </a:r>
          </a:p>
          <a:p>
            <a:r>
              <a:rPr lang="en-US" dirty="0" smtClean="0"/>
              <a:t>04-Nov-2019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Reliability and Consistency</a:t>
            </a:r>
          </a:p>
          <a:p>
            <a:r>
              <a:rPr lang="en-GB" dirty="0"/>
              <a:t>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99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Three </a:t>
            </a:r>
            <a:r>
              <a:rPr lang="en-GB" dirty="0"/>
              <a:t>very closely related functions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 smtClean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56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Reliability </a:t>
            </a:r>
            <a:r>
              <a:rPr lang="en-GB" dirty="0"/>
              <a:t>and consistency is important and must be </a:t>
            </a:r>
            <a:r>
              <a:rPr lang="en-GB" dirty="0" smtClean="0"/>
              <a:t>maintained:</a:t>
            </a:r>
            <a:endParaRPr lang="en-GB" dirty="0"/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User A’s changes do not conflict/override User B’s changes and vice versa.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47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Transaction?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transaction is:</a:t>
            </a:r>
          </a:p>
          <a:p>
            <a:pPr lvl="1"/>
            <a:r>
              <a:rPr lang="en-GB" dirty="0" smtClean="0"/>
              <a:t>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i="1" dirty="0" smtClean="0"/>
              <a:t>carried </a:t>
            </a:r>
            <a:r>
              <a:rPr lang="en-GB" i="1" dirty="0"/>
              <a:t>out by a single user or application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349404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Transaction?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 smtClean="0"/>
              <a:t>All</a:t>
            </a:r>
            <a:r>
              <a:rPr lang="en-GB" dirty="0" smtClean="0"/>
              <a:t> the </a:t>
            </a:r>
            <a:r>
              <a:rPr lang="en-GB" dirty="0"/>
              <a:t>required series of actions that make up a transaction collectively form </a:t>
            </a:r>
            <a:r>
              <a:rPr lang="en-GB" dirty="0" smtClean="0"/>
              <a:t>the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  <a:p>
            <a:r>
              <a:rPr lang="en-GB" dirty="0" smtClean="0"/>
              <a:t>That is, a sequence </a:t>
            </a:r>
            <a:r>
              <a:rPr lang="en-GB" dirty="0"/>
              <a:t>of </a:t>
            </a:r>
            <a:r>
              <a:rPr lang="en-GB" dirty="0" smtClean="0"/>
              <a:t>operations </a:t>
            </a:r>
            <a:r>
              <a:rPr lang="en-GB" dirty="0"/>
              <a:t>consisting of:</a:t>
            </a:r>
          </a:p>
          <a:p>
            <a:pPr lvl="1"/>
            <a:r>
              <a:rPr lang="en-GB" dirty="0"/>
              <a:t>A series of read/write actions on the database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non-database processing taking place in between, 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ollowed </a:t>
            </a:r>
            <a:r>
              <a:rPr lang="en-GB" dirty="0"/>
              <a:t>by what is known as a </a:t>
            </a:r>
            <a:r>
              <a:rPr lang="en-GB" b="1" i="1" dirty="0"/>
              <a:t>commit or abort action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80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3429000"/>
            <a:ext cx="3167264" cy="32475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3429000"/>
            <a:ext cx="3168352" cy="338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19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</a:t>
            </a:r>
            <a:r>
              <a:rPr lang="en-GB" dirty="0" smtClean="0"/>
              <a:t>(including non-database actions) required </a:t>
            </a:r>
            <a:r>
              <a:rPr lang="en-GB" dirty="0"/>
              <a:t>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 smtClean="0"/>
              <a:t>S28017</a:t>
            </a:r>
            <a:r>
              <a:rPr lang="en-GB" dirty="0" smtClean="0"/>
              <a:t>, </a:t>
            </a:r>
            <a:r>
              <a:rPr lang="en-GB" dirty="0"/>
              <a:t>by 10%.</a:t>
            </a:r>
          </a:p>
        </p:txBody>
      </p:sp>
    </p:spTree>
    <p:extLst>
      <p:ext uri="{BB962C8B-B14F-4D97-AF65-F5344CB8AC3E}">
        <p14:creationId xmlns:p14="http://schemas.microsoft.com/office/powerpoint/2010/main" val="378633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en-GB" dirty="0"/>
              <a:t>pseudocode, the following illustrates the operations </a:t>
            </a:r>
            <a:r>
              <a:rPr lang="en-GB" dirty="0" smtClean="0"/>
              <a:t>involved.</a:t>
            </a:r>
            <a:endParaRPr lang="en-GB" dirty="0"/>
          </a:p>
          <a:p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1"/>
            <a:r>
              <a:rPr lang="en-GB" dirty="0"/>
              <a:t>Two database operations (read and write)</a:t>
            </a:r>
          </a:p>
          <a:p>
            <a:pPr lvl="1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03648" y="4653136"/>
          <a:ext cx="6768752" cy="1188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2000" dirty="0"/>
                        <a:t>Read(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</a:t>
                      </a:r>
                      <a:r>
                        <a:rPr lang="en-GB" sz="2000" baseline="0" dirty="0"/>
                        <a:t> salary)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Non-database</a:t>
                      </a:r>
                      <a:r>
                        <a:rPr lang="en-GB" sz="2000" baseline="0" dirty="0"/>
                        <a:t> operation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Write(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 </a:t>
                      </a:r>
                      <a:r>
                        <a:rPr lang="en-GB" sz="2000" dirty="0" err="1"/>
                        <a:t>new_salary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5496" y="6309320"/>
            <a:ext cx="9045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This is </a:t>
            </a:r>
            <a:r>
              <a:rPr lang="en-GB" i="1" dirty="0"/>
              <a:t>an example of a simple </a:t>
            </a:r>
            <a:r>
              <a:rPr lang="en-GB" i="1" dirty="0" smtClean="0"/>
              <a:t>transaction which can be achieved with a single SQL statement.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54017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More Complex </a:t>
            </a:r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Staff member </a:t>
            </a:r>
            <a:r>
              <a:rPr lang="en-GB" b="1" dirty="0" smtClean="0"/>
              <a:t>S28021</a:t>
            </a:r>
            <a:r>
              <a:rPr lang="en-GB" dirty="0" smtClean="0"/>
              <a:t> </a:t>
            </a:r>
            <a:r>
              <a:rPr lang="en-GB" dirty="0"/>
              <a:t>has decided </a:t>
            </a:r>
            <a:r>
              <a:rPr lang="en-GB" dirty="0" smtClean="0"/>
              <a:t>she </a:t>
            </a:r>
            <a:r>
              <a:rPr lang="en-GB" dirty="0"/>
              <a:t>is leaving Dream </a:t>
            </a:r>
            <a:r>
              <a:rPr lang="en-GB" dirty="0" smtClean="0"/>
              <a:t>Home Away </a:t>
            </a:r>
            <a:r>
              <a:rPr lang="en-GB" dirty="0"/>
              <a:t>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</a:t>
            </a:r>
            <a:r>
              <a:rPr lang="en-GB" dirty="0" smtClean="0"/>
              <a:t>Home Away </a:t>
            </a:r>
            <a:r>
              <a:rPr lang="en-GB" dirty="0"/>
              <a:t>approach for handling leaving staff members is to </a:t>
            </a:r>
            <a:r>
              <a:rPr lang="en-GB" dirty="0" smtClean="0"/>
              <a:t>delete </a:t>
            </a:r>
            <a:r>
              <a:rPr lang="en-GB" dirty="0"/>
              <a:t>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 smtClean="0"/>
              <a:t>S28021</a:t>
            </a:r>
            <a:r>
              <a:rPr lang="en-GB" dirty="0" smtClean="0"/>
              <a:t> </a:t>
            </a:r>
            <a:r>
              <a:rPr lang="en-GB" dirty="0"/>
              <a:t>is not a branch manager and </a:t>
            </a:r>
            <a:r>
              <a:rPr lang="en-GB" dirty="0" smtClean="0"/>
              <a:t>is not the line manager of any </a:t>
            </a:r>
            <a:r>
              <a:rPr lang="en-GB" dirty="0"/>
              <a:t>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</a:t>
            </a:r>
            <a:r>
              <a:rPr lang="en-GB" dirty="0" smtClean="0"/>
              <a:t>S28021?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44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any </a:t>
            </a:r>
            <a:r>
              <a:rPr lang="en-GB" dirty="0" smtClean="0"/>
              <a:t>owners managed </a:t>
            </a:r>
            <a:r>
              <a:rPr lang="en-GB" dirty="0"/>
              <a:t>by staff no x, </a:t>
            </a:r>
            <a:r>
              <a:rPr lang="en-GB" b="1" i="1" dirty="0"/>
              <a:t>but</a:t>
            </a:r>
            <a:r>
              <a:rPr lang="en-GB" dirty="0"/>
              <a:t> you cannot delete the </a:t>
            </a:r>
            <a:r>
              <a:rPr lang="en-GB" dirty="0" smtClean="0"/>
              <a:t>owner </a:t>
            </a:r>
            <a:r>
              <a:rPr lang="en-GB" dirty="0"/>
              <a:t>unless they are leaving too, so your </a:t>
            </a:r>
            <a:r>
              <a:rPr lang="en-GB" dirty="0" smtClean="0"/>
              <a:t>only </a:t>
            </a:r>
            <a:r>
              <a:rPr lang="en-GB" dirty="0"/>
              <a:t>choices are to:</a:t>
            </a:r>
          </a:p>
          <a:p>
            <a:pPr lvl="2"/>
            <a:r>
              <a:rPr lang="en-GB" dirty="0"/>
              <a:t>Set the </a:t>
            </a:r>
            <a:r>
              <a:rPr lang="en-GB" dirty="0" smtClean="0"/>
              <a:t>managed </a:t>
            </a:r>
            <a:r>
              <a:rPr lang="en-GB" dirty="0"/>
              <a:t>by column to null, or</a:t>
            </a:r>
          </a:p>
          <a:p>
            <a:pPr lvl="2"/>
            <a:r>
              <a:rPr lang="en-GB" dirty="0"/>
              <a:t>Set the </a:t>
            </a:r>
            <a:r>
              <a:rPr lang="en-GB" dirty="0" smtClean="0"/>
              <a:t>managed </a:t>
            </a:r>
            <a:r>
              <a:rPr lang="en-GB" dirty="0"/>
              <a:t>by column to someone else </a:t>
            </a:r>
            <a:r>
              <a:rPr lang="en-GB" dirty="0" smtClean="0"/>
              <a:t>(this </a:t>
            </a:r>
            <a:r>
              <a:rPr lang="en-GB" dirty="0"/>
              <a:t>person is now in charge of this </a:t>
            </a:r>
            <a:r>
              <a:rPr lang="en-GB" dirty="0" smtClean="0"/>
              <a:t>owner).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91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r>
              <a:rPr lang="en-GB" dirty="0"/>
              <a:t>For example, a property being managed by a member of staff who no longer </a:t>
            </a:r>
            <a:r>
              <a:rPr lang="en-GB" dirty="0" smtClean="0"/>
              <a:t>exists at the firm.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6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</a:t>
            </a:r>
            <a:r>
              <a:rPr lang="en-GB" dirty="0" smtClean="0"/>
              <a:t>Complex </a:t>
            </a:r>
            <a:r>
              <a:rPr lang="en-GB" dirty="0"/>
              <a:t>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</a:t>
            </a:r>
            <a:r>
              <a:rPr lang="en-GB" i="1" dirty="0" smtClean="0"/>
              <a:t>owner </a:t>
            </a:r>
            <a:r>
              <a:rPr lang="en-GB" i="1" dirty="0"/>
              <a:t>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3068960"/>
          <a:ext cx="7434408" cy="36576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Delete(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For all Property</a:t>
                      </a:r>
                      <a:r>
                        <a:rPr lang="en-GB" sz="1800" baseline="0" dirty="0"/>
                        <a:t> records, </a:t>
                      </a:r>
                      <a:r>
                        <a:rPr lang="en-GB" sz="1800" baseline="0" dirty="0" err="1"/>
                        <a:t>pNo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Read(</a:t>
                      </a:r>
                      <a:r>
                        <a:rPr lang="en-GB" sz="1800" baseline="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If (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x) Then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</a:t>
                      </a:r>
                      <a:r>
                        <a:rPr lang="en-GB" sz="1800" baseline="0" dirty="0" err="1"/>
                        <a:t>newStaffNo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/>
                        <a:t>Write(</a:t>
                      </a:r>
                      <a:r>
                        <a:rPr lang="en-GB" sz="180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11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</a:t>
            </a:r>
            <a:r>
              <a:rPr lang="en-GB" dirty="0" smtClean="0"/>
              <a:t>progress. For </a:t>
            </a:r>
            <a:r>
              <a:rPr lang="en-GB" dirty="0"/>
              <a:t>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number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number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84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</a:t>
            </a:r>
            <a:r>
              <a:rPr lang="en-GB" dirty="0" smtClean="0"/>
              <a:t>another!</a:t>
            </a:r>
          </a:p>
          <a:p>
            <a:r>
              <a:rPr lang="en-GB" dirty="0" smtClean="0"/>
              <a:t>Thus, a transaction can have one of two outcomes:</a:t>
            </a:r>
          </a:p>
          <a:p>
            <a:pPr lvl="1"/>
            <a:r>
              <a:rPr lang="en-GB" b="1" dirty="0" smtClean="0"/>
              <a:t>Committed transaction</a:t>
            </a:r>
            <a:r>
              <a:rPr lang="en-GB" dirty="0" smtClean="0"/>
              <a:t>: Completes successfully (i.e. succeeds) </a:t>
            </a:r>
            <a:r>
              <a:rPr lang="en-GB" dirty="0"/>
              <a:t>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 smtClean="0"/>
              <a:t>Aborted transaction</a:t>
            </a:r>
            <a:r>
              <a:rPr lang="en-GB" dirty="0" smtClean="0"/>
              <a:t>: Terminates </a:t>
            </a:r>
            <a:r>
              <a:rPr lang="en-GB" dirty="0"/>
              <a:t>unsuccessfully </a:t>
            </a:r>
            <a:r>
              <a:rPr lang="en-GB" dirty="0" smtClean="0"/>
              <a:t>(i.e. fails) and </a:t>
            </a:r>
            <a:r>
              <a:rPr lang="en-GB" dirty="0"/>
              <a:t>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93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Committed transactions </a:t>
            </a:r>
            <a:r>
              <a:rPr lang="en-GB" b="1" i="1" dirty="0"/>
              <a:t>cannot</a:t>
            </a:r>
            <a:r>
              <a:rPr lang="en-GB" dirty="0"/>
              <a:t> be undone.</a:t>
            </a:r>
          </a:p>
          <a:p>
            <a:pPr lvl="1"/>
            <a:r>
              <a:rPr lang="en-GB" dirty="0"/>
              <a:t>If you have made a mistake, you will need to make another transaction to </a:t>
            </a:r>
            <a:r>
              <a:rPr lang="en-GB" dirty="0" smtClean="0"/>
              <a:t>fix the </a:t>
            </a:r>
            <a:r>
              <a:rPr lang="en-GB" dirty="0"/>
              <a:t>error.</a:t>
            </a:r>
          </a:p>
          <a:p>
            <a:r>
              <a:rPr lang="en-GB" dirty="0"/>
              <a:t>An aborted transaction that is rolled back may, however, be </a:t>
            </a:r>
            <a:r>
              <a:rPr lang="en-GB" b="1" i="1" dirty="0"/>
              <a:t>restarted later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93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</a:t>
            </a:r>
            <a:r>
              <a:rPr lang="en-GB" b="1" i="1" u="sng" dirty="0"/>
              <a:t>no idea</a:t>
            </a:r>
            <a:r>
              <a:rPr lang="en-GB" b="1" i="1" dirty="0"/>
              <a:t> which statements to group together as a transaction</a:t>
            </a:r>
            <a:r>
              <a:rPr lang="en-GB" dirty="0"/>
              <a:t>.</a:t>
            </a:r>
          </a:p>
          <a:p>
            <a:r>
              <a:rPr lang="en-GB" dirty="0"/>
              <a:t>A method must be provided for the user to identify the boundaries of a transaction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96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SQL transaction automatically begins with a transaction-initiating SQL statement (e.g. SELECT, INSERT, UPDATE).</a:t>
            </a:r>
          </a:p>
          <a:p>
            <a:pPr lvl="1"/>
            <a:r>
              <a:rPr lang="en-GB" dirty="0"/>
              <a:t>Changes made by a transaction are not visible to other concurrently executing transactions until </a:t>
            </a:r>
            <a:r>
              <a:rPr lang="en-GB" dirty="0" smtClean="0"/>
              <a:t>the transaction </a:t>
            </a:r>
            <a:r>
              <a:rPr lang="en-GB" dirty="0"/>
              <a:t>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182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</a:t>
            </a:r>
            <a:r>
              <a:rPr lang="en-GB" dirty="0" smtClean="0"/>
              <a:t>(each statement completes) successfully</a:t>
            </a:r>
            <a:r>
              <a:rPr lang="en-GB" dirty="0"/>
              <a:t>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39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 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Explicit Transactions</a:t>
            </a:r>
          </a:p>
          <a:p>
            <a:pPr lvl="1"/>
            <a:r>
              <a:rPr lang="en-GB" dirty="0" smtClean="0"/>
              <a:t>Transactions with explicit boundaries.</a:t>
            </a:r>
          </a:p>
          <a:p>
            <a:pPr lvl="1"/>
            <a:r>
              <a:rPr lang="en-GB" dirty="0" smtClean="0"/>
              <a:t>Each </a:t>
            </a:r>
            <a:r>
              <a:rPr lang="en-GB" dirty="0"/>
              <a:t>transaction </a:t>
            </a:r>
            <a:r>
              <a:rPr lang="en-GB" dirty="0" smtClean="0"/>
              <a:t>is explicitly:</a:t>
            </a:r>
          </a:p>
          <a:p>
            <a:pPr lvl="2"/>
            <a:r>
              <a:rPr lang="en-GB" b="1" dirty="0"/>
              <a:t>S</a:t>
            </a:r>
            <a:r>
              <a:rPr lang="en-GB" b="1" dirty="0" smtClean="0"/>
              <a:t>tarted with </a:t>
            </a:r>
            <a:r>
              <a:rPr lang="en-GB" dirty="0" smtClean="0"/>
              <a:t>the </a:t>
            </a:r>
            <a:r>
              <a:rPr lang="en-GB" b="1" dirty="0" smtClean="0"/>
              <a:t>BEGIN TRANSACTION</a:t>
            </a:r>
            <a:r>
              <a:rPr lang="en-GB" dirty="0" smtClean="0"/>
              <a:t> statement.</a:t>
            </a:r>
          </a:p>
          <a:p>
            <a:pPr lvl="2"/>
            <a:r>
              <a:rPr lang="en-GB" b="1" dirty="0" smtClean="0"/>
              <a:t>Ended with </a:t>
            </a:r>
            <a:r>
              <a:rPr lang="en-GB" dirty="0" smtClean="0"/>
              <a:t>a </a:t>
            </a:r>
            <a:r>
              <a:rPr lang="en-GB" b="1" dirty="0" smtClean="0"/>
              <a:t>COMMIT</a:t>
            </a:r>
            <a:r>
              <a:rPr lang="en-GB" dirty="0" smtClean="0"/>
              <a:t> or </a:t>
            </a:r>
            <a:r>
              <a:rPr lang="en-GB" b="1" dirty="0" smtClean="0"/>
              <a:t>ROLLBACK</a:t>
            </a:r>
            <a:r>
              <a:rPr lang="en-GB" dirty="0" smtClean="0"/>
              <a:t> statement.</a:t>
            </a:r>
            <a:endParaRPr lang="en-GB" dirty="0"/>
          </a:p>
          <a:p>
            <a:r>
              <a:rPr lang="en-GB" b="1" dirty="0" smtClean="0"/>
              <a:t>Auto-commit </a:t>
            </a:r>
            <a:r>
              <a:rPr lang="en-GB" b="1" dirty="0" smtClean="0"/>
              <a:t>(</a:t>
            </a:r>
            <a:r>
              <a:rPr lang="en-GB" b="1" i="1" dirty="0"/>
              <a:t>I</a:t>
            </a:r>
            <a:r>
              <a:rPr lang="en-GB" b="1" i="1" dirty="0" smtClean="0"/>
              <a:t>mplicit</a:t>
            </a:r>
            <a:r>
              <a:rPr lang="en-GB" b="1" dirty="0" smtClean="0"/>
              <a:t>) Transactions</a:t>
            </a:r>
            <a:endParaRPr lang="en-GB" b="1" dirty="0" smtClean="0"/>
          </a:p>
          <a:p>
            <a:pPr lvl="1"/>
            <a:r>
              <a:rPr lang="en-GB" dirty="0" smtClean="0"/>
              <a:t>No explicit boundaries!</a:t>
            </a:r>
          </a:p>
          <a:p>
            <a:pPr lvl="1"/>
            <a:r>
              <a:rPr lang="en-GB" b="1" dirty="0" smtClean="0"/>
              <a:t>Each </a:t>
            </a:r>
            <a:r>
              <a:rPr lang="en-GB" b="1" dirty="0" smtClean="0"/>
              <a:t>individual SQL statement</a:t>
            </a:r>
            <a:r>
              <a:rPr lang="en-GB" dirty="0" smtClean="0"/>
              <a:t> is treated as a transaction and </a:t>
            </a:r>
            <a:r>
              <a:rPr lang="en-GB" b="1" dirty="0" smtClean="0"/>
              <a:t>auto-committed </a:t>
            </a:r>
            <a:r>
              <a:rPr lang="en-GB" b="1" dirty="0" smtClean="0"/>
              <a:t>when completed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r>
              <a:rPr lang="en-GB" dirty="0"/>
              <a:t>Please note that in MS SQL Server implicit transactions mean something </a:t>
            </a:r>
            <a:r>
              <a:rPr lang="en-GB" i="1" dirty="0"/>
              <a:t>slightly</a:t>
            </a:r>
            <a:r>
              <a:rPr lang="en-GB" dirty="0"/>
              <a:t> different.</a:t>
            </a:r>
          </a:p>
          <a:p>
            <a:pPr marL="365760" lvl="1" indent="0">
              <a:buNone/>
            </a:pP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5411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23528" y="5733256"/>
            <a:ext cx="8568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It is </a:t>
            </a:r>
            <a:r>
              <a:rPr lang="en-GB" dirty="0"/>
              <a:t>the responsibility of the Transact-SQL programmer to issue COMMIT TRANSACTION only at a point when all data referenced by the transaction is logically correct.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73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allows for the  creation of nested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68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600" dirty="0" smtClean="0"/>
              <a:t>Use an explicit transaction to add 2 new properties for the owner with ID = ‘CO19051’.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'P180100'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'Caravan'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6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'P180103'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3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Using Try … Catch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include a </a:t>
            </a:r>
            <a:r>
              <a:rPr lang="en-GB" b="1" dirty="0"/>
              <a:t>Try … Catch … Block </a:t>
            </a:r>
            <a:r>
              <a:rPr lang="en-GB" dirty="0"/>
              <a:t>to 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r>
              <a:rPr lang="en-GB" dirty="0"/>
              <a:t>A Try … Catch Block implements error handling and it is made up of two parts:</a:t>
            </a:r>
          </a:p>
          <a:p>
            <a:pPr lvl="1"/>
            <a:r>
              <a:rPr lang="en-GB" b="1" dirty="0"/>
              <a:t>A Try { } block </a:t>
            </a:r>
            <a:r>
              <a:rPr lang="en-GB" dirty="0"/>
              <a:t>which contains a set of statements to execute within which an error </a:t>
            </a:r>
            <a:r>
              <a:rPr lang="en-GB" b="1" i="1" dirty="0"/>
              <a:t>may</a:t>
            </a:r>
            <a:r>
              <a:rPr lang="en-GB" dirty="0"/>
              <a:t> occur.</a:t>
            </a:r>
          </a:p>
          <a:p>
            <a:pPr lvl="1"/>
            <a:r>
              <a:rPr lang="en-GB" b="1" dirty="0"/>
              <a:t>A Catch { } block </a:t>
            </a:r>
            <a:r>
              <a:rPr lang="en-GB" dirty="0"/>
              <a:t>to handle any errors that occur in the try block.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44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Using Try … Catch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statements in Try block are successful, it should commit </a:t>
            </a:r>
            <a:endParaRPr lang="en-GB" dirty="0" smtClean="0"/>
          </a:p>
          <a:p>
            <a:pPr lvl="1"/>
            <a:r>
              <a:rPr lang="en-GB" b="1" i="1" dirty="0" smtClean="0"/>
              <a:t>Commit </a:t>
            </a:r>
            <a:r>
              <a:rPr lang="en-GB" b="1" i="1" dirty="0"/>
              <a:t>would be the last line of try block</a:t>
            </a:r>
            <a:r>
              <a:rPr lang="en-GB" dirty="0"/>
              <a:t>.</a:t>
            </a:r>
          </a:p>
          <a:p>
            <a:r>
              <a:rPr lang="en-GB" dirty="0"/>
              <a:t>If an error occurs, the Catch block should rollback the transaction.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14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8000" dirty="0" smtClean="0"/>
              <a:t>The previous transaction with TRY…CATCH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'P180100'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'Caravan'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3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6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'P180103'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3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An error occurred, rollback changes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ROLLBACK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6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Dream </a:t>
            </a:r>
            <a:r>
              <a:rPr lang="en-GB" dirty="0" smtClean="0"/>
              <a:t>Home Away has a </a:t>
            </a:r>
            <a:r>
              <a:rPr lang="en-GB" dirty="0"/>
              <a:t>rule that prevents a member of staff </a:t>
            </a:r>
            <a:r>
              <a:rPr lang="en-GB" dirty="0" smtClean="0"/>
              <a:t>managing </a:t>
            </a:r>
            <a:r>
              <a:rPr lang="en-GB" dirty="0"/>
              <a:t>more than 100 properties at the same time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 will use a transaction for this but set the limit to </a:t>
            </a:r>
            <a:r>
              <a:rPr lang="en-GB" b="1" dirty="0" smtClean="0"/>
              <a:t>8 properties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Staff member </a:t>
            </a:r>
            <a:r>
              <a:rPr lang="en-GB" dirty="0"/>
              <a:t>S28022</a:t>
            </a:r>
            <a:r>
              <a:rPr lang="en-GB" dirty="0" smtClean="0"/>
              <a:t> will be used in the example.</a:t>
            </a:r>
          </a:p>
          <a:p>
            <a:pPr lvl="1"/>
            <a:r>
              <a:rPr lang="en-GB" dirty="0" smtClean="0"/>
              <a:t>Every time a new property is assigned to </a:t>
            </a:r>
            <a:r>
              <a:rPr lang="en-GB" dirty="0"/>
              <a:t>S28022</a:t>
            </a:r>
            <a:endParaRPr lang="en-GB" dirty="0" smtClean="0"/>
          </a:p>
          <a:p>
            <a:pPr lvl="2"/>
            <a:r>
              <a:rPr lang="en-GB" dirty="0" smtClean="0"/>
              <a:t>Check how many properties already </a:t>
            </a:r>
            <a:r>
              <a:rPr lang="en-GB" dirty="0" smtClean="0"/>
              <a:t>managed by staff</a:t>
            </a:r>
            <a:endParaRPr lang="en-GB" dirty="0" smtClean="0"/>
          </a:p>
          <a:p>
            <a:pPr lvl="3"/>
            <a:r>
              <a:rPr lang="en-GB" dirty="0" smtClean="0"/>
              <a:t>If more than 8, rollback the transaction</a:t>
            </a:r>
          </a:p>
          <a:p>
            <a:pPr lvl="3"/>
            <a:r>
              <a:rPr lang="en-GB" dirty="0" smtClean="0"/>
              <a:t>Otherwise commit the transaction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9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managed by </a:t>
            </a:r>
            <a:r>
              <a:rPr lang="en-GB" sz="1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S28022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'P180104'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'Villa'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'11 New Villas'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4HT'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12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5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1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'S28022'</a:t>
            </a:r>
            <a:r>
              <a:rPr lang="en-GB" sz="1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Check how many properties staff is now managing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If more than 8, not OK, abort the transaction and raise an error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'S28022'</a:t>
            </a:r>
            <a:r>
              <a:rPr lang="en-GB" sz="1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</a:p>
          <a:p>
            <a:pPr marL="1051560" lvl="3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staff already doing too much!'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ELSE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Less than 8, OK to commit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88874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Try running the transaction</a:t>
            </a:r>
          </a:p>
          <a:p>
            <a:r>
              <a:rPr lang="en-GB" dirty="0" smtClean="0"/>
              <a:t>You should </a:t>
            </a:r>
            <a:r>
              <a:rPr lang="en-GB" dirty="0"/>
              <a:t>get </a:t>
            </a:r>
            <a:r>
              <a:rPr lang="en-GB" dirty="0" smtClean="0"/>
              <a:t>an </a:t>
            </a:r>
            <a:r>
              <a:rPr lang="en-GB" dirty="0"/>
              <a:t>error message. </a:t>
            </a:r>
            <a:endParaRPr lang="en-GB" dirty="0" smtClean="0"/>
          </a:p>
          <a:p>
            <a:pPr lvl="1"/>
            <a:r>
              <a:rPr lang="en-GB" b="1" dirty="0" smtClean="0"/>
              <a:t>Note</a:t>
            </a:r>
            <a:r>
              <a:rPr lang="en-GB" dirty="0"/>
              <a:t>, the use of the error message is optional. I added it for clarity.</a:t>
            </a:r>
          </a:p>
          <a:p>
            <a:r>
              <a:rPr lang="en-GB" dirty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'P180104'</a:t>
            </a:r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19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2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try to catch any errors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new client record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[Owner]</a:t>
            </a: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ContactNo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EmailAddress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Password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'CO19053'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'David'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'Wear'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'34 Albert Road'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'Swansea'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7OR'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'01792555555'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'david@where.com'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'password'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2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Add the new property for new client managed by </a:t>
            </a:r>
            <a:r>
              <a:rPr lang="en-GB" sz="1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S29007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Sleeps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NoBedrooms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NoBathrooms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MinStayNights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RegisteredBranchNo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'P180105'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'CO19053'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'Apartment'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'53 Ashleigh Road</a:t>
            </a:r>
            <a:r>
              <a:rPr lang="en-GB" sz="12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12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2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12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Sketty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'SA2 8EE'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6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'Verified'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'S29050'</a:t>
            </a:r>
            <a:r>
              <a:rPr lang="en-GB" sz="1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Commit ALL changes, inserts successful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endParaRPr lang="en-GB" sz="12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catch to handle error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Rollback ALL inserts, an error has occurred. Staff S28007 does not exist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an error occurred!'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023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transaction </a:t>
            </a:r>
            <a:r>
              <a:rPr lang="en-GB" dirty="0" smtClean="0"/>
              <a:t>on </a:t>
            </a:r>
            <a:r>
              <a:rPr lang="en-GB" dirty="0"/>
              <a:t>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</a:t>
            </a:r>
            <a:r>
              <a:rPr lang="en-GB" b="1" i="1" dirty="0"/>
              <a:t>managed by </a:t>
            </a:r>
            <a:r>
              <a:rPr lang="en-GB" b="1" i="1" dirty="0" smtClean="0"/>
              <a:t>S29050</a:t>
            </a:r>
            <a:r>
              <a:rPr lang="en-GB" dirty="0" smtClean="0"/>
              <a:t>.</a:t>
            </a:r>
            <a:endParaRPr lang="en-GB" dirty="0"/>
          </a:p>
          <a:p>
            <a:pPr lvl="2"/>
            <a:r>
              <a:rPr lang="en-GB" dirty="0"/>
              <a:t>Oops! Staff member S29050 does not exist.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</a:t>
            </a:r>
            <a:r>
              <a:rPr lang="en-GB" dirty="0" smtClean="0"/>
              <a:t>error </a:t>
            </a:r>
            <a:r>
              <a:rPr lang="en-GB" dirty="0"/>
              <a:t>and causes the Catch block to </a:t>
            </a:r>
            <a:r>
              <a:rPr lang="en-GB" dirty="0" smtClean="0"/>
              <a:t>execute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ollback </a:t>
            </a:r>
            <a:r>
              <a:rPr lang="en-GB" dirty="0"/>
              <a:t>the transaction.</a:t>
            </a:r>
          </a:p>
          <a:p>
            <a:r>
              <a:rPr lang="en-GB" dirty="0"/>
              <a:t>From the query result window, you can also tell which statement caused the error:</a:t>
            </a:r>
          </a:p>
          <a:p>
            <a:pPr lvl="1"/>
            <a:r>
              <a:rPr lang="en-GB" dirty="0"/>
              <a:t>Statement 1:	1 row(s) affected</a:t>
            </a:r>
          </a:p>
          <a:p>
            <a:pPr lvl="1"/>
            <a:r>
              <a:rPr lang="en-GB" dirty="0"/>
              <a:t>Statement 2:	0 row(s) affected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000" y="5445224"/>
            <a:ext cx="3472000" cy="100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67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you think of how you can use a Transaction for a database application that sells tickets for Events online?</a:t>
            </a:r>
          </a:p>
          <a:p>
            <a:r>
              <a:rPr lang="en-GB" dirty="0"/>
              <a:t>For </a:t>
            </a:r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series of actions will make up a transaction to complete the purchase of a ticket?</a:t>
            </a:r>
          </a:p>
          <a:p>
            <a:pPr lvl="1"/>
            <a:r>
              <a:rPr lang="en-GB" dirty="0"/>
              <a:t>Is there any benefit to making this a transaction? If yes, why?</a:t>
            </a:r>
          </a:p>
        </p:txBody>
      </p:sp>
    </p:spTree>
    <p:extLst>
      <p:ext uri="{BB962C8B-B14F-4D97-AF65-F5344CB8AC3E}">
        <p14:creationId xmlns:p14="http://schemas.microsoft.com/office/powerpoint/2010/main" val="223431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four basic properties that define transactions.</a:t>
            </a:r>
          </a:p>
          <a:p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properties:</a:t>
            </a:r>
          </a:p>
          <a:p>
            <a:pPr lvl="1"/>
            <a:r>
              <a:rPr lang="en-GB" b="1" dirty="0" smtClean="0"/>
              <a:t>A</a:t>
            </a:r>
            <a:r>
              <a:rPr lang="en-GB" dirty="0" smtClean="0"/>
              <a:t>tomicity</a:t>
            </a:r>
          </a:p>
          <a:p>
            <a:pPr lvl="1"/>
            <a:r>
              <a:rPr lang="en-GB" b="1" dirty="0" smtClean="0"/>
              <a:t>C</a:t>
            </a:r>
            <a:r>
              <a:rPr lang="en-GB" dirty="0" smtClean="0"/>
              <a:t>onsistency</a:t>
            </a:r>
          </a:p>
          <a:p>
            <a:pPr lvl="1"/>
            <a:r>
              <a:rPr lang="en-GB" b="1" dirty="0" smtClean="0"/>
              <a:t>I</a:t>
            </a:r>
            <a:r>
              <a:rPr lang="en-GB" dirty="0" smtClean="0"/>
              <a:t>solation</a:t>
            </a:r>
          </a:p>
          <a:p>
            <a:pPr lvl="1"/>
            <a:r>
              <a:rPr lang="en-GB" b="1" dirty="0" smtClean="0"/>
              <a:t>D</a:t>
            </a:r>
            <a:r>
              <a:rPr lang="en-GB" dirty="0" smtClean="0"/>
              <a:t>urability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06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databases 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7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 </a:t>
                      </a:r>
                      <a:r>
                        <a:rPr lang="en-GB" sz="1400" b="0" i="0" u="none" dirty="0"/>
                        <a:t>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 smtClean="0"/>
                        <a:t>DBMS enforces all constraints</a:t>
                      </a:r>
                      <a:r>
                        <a:rPr lang="en-GB" sz="1400" b="0" i="0" baseline="0" dirty="0" smtClean="0"/>
                        <a:t> defined to enforce this.</a:t>
                      </a: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</a:t>
                      </a:r>
                      <a:r>
                        <a:rPr lang="en-GB" sz="1400" i="0" dirty="0" smtClean="0"/>
                        <a:t> </a:t>
                      </a:r>
                      <a:r>
                        <a:rPr lang="en-GB" sz="1400" i="0" dirty="0"/>
                        <a:t>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</a:t>
                      </a:r>
                      <a:r>
                        <a:rPr lang="en-GB" sz="1400" i="0" dirty="0" smtClean="0"/>
                        <a:t> </a:t>
                      </a:r>
                      <a:r>
                        <a:rPr lang="en-GB" sz="1400" i="0" dirty="0"/>
                        <a:t>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81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</a:t>
            </a:r>
            <a:r>
              <a:rPr lang="en-GB" b="1" i="1" dirty="0"/>
              <a:t>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b="1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54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b="1" i="1" dirty="0"/>
              <a:t>Effects of a committed </a:t>
            </a:r>
            <a:r>
              <a:rPr lang="en-GB" b="1" i="1" dirty="0" smtClean="0"/>
              <a:t>transaction </a:t>
            </a:r>
            <a:r>
              <a:rPr lang="en-GB" b="1" i="1" dirty="0"/>
              <a:t>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</p:txBody>
      </p:sp>
    </p:spTree>
    <p:extLst>
      <p:ext uri="{BB962C8B-B14F-4D97-AF65-F5344CB8AC3E}">
        <p14:creationId xmlns:p14="http://schemas.microsoft.com/office/powerpoint/2010/main" val="369113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23973</TotalTime>
  <Words>2830</Words>
  <Application>Microsoft Office PowerPoint</Application>
  <PresentationFormat>On-screen Show (4:3)</PresentationFormat>
  <Paragraphs>311</Paragraphs>
  <Slides>38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Transaction Management I</vt:lpstr>
      <vt:lpstr>Today’s Lecture</vt:lpstr>
      <vt:lpstr>Database Reliability and Consistency</vt:lpstr>
      <vt:lpstr>Database Reliability and Consistency</vt:lpstr>
      <vt:lpstr>What is a Transaction?</vt:lpstr>
      <vt:lpstr>What is a Transaction?</vt:lpstr>
      <vt:lpstr>Transaction Examples</vt:lpstr>
      <vt:lpstr>A Simple Transaction Example</vt:lpstr>
      <vt:lpstr>A Simple Transaction Example</vt:lpstr>
      <vt:lpstr>A More Complex Transaction Example</vt:lpstr>
      <vt:lpstr>A More Complex Transaction</vt:lpstr>
      <vt:lpstr>A More Complex Transaction</vt:lpstr>
      <vt:lpstr>A More Complex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Transactions and SQL</vt:lpstr>
      <vt:lpstr>Transaction State Diagram</vt:lpstr>
      <vt:lpstr>Transactions in MS SQL Server</vt:lpstr>
      <vt:lpstr>Transaction Example</vt:lpstr>
      <vt:lpstr>Transactions Using Try … Catch Block</vt:lpstr>
      <vt:lpstr>Transactions Using Try … Catch Block</vt:lpstr>
      <vt:lpstr>Transaction Example</vt:lpstr>
      <vt:lpstr>Transaction Example</vt:lpstr>
      <vt:lpstr>Transaction Example Solution</vt:lpstr>
      <vt:lpstr>Transaction Example Test</vt:lpstr>
      <vt:lpstr>Transaction Example Using Try… Catch</vt:lpstr>
      <vt:lpstr>Transaction Example</vt:lpstr>
      <vt:lpstr>Question</vt:lpstr>
      <vt:lpstr>ACID Properties of Transactions</vt:lpstr>
      <vt:lpstr>ACID Properties of Transactions</vt:lpstr>
      <vt:lpstr>ACID Properties of Transactions</vt:lpstr>
      <vt:lpstr>ACID Properties of Transactions</vt:lpstr>
      <vt:lpstr>ACID Properties of Transactions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1761</cp:revision>
  <cp:lastPrinted>2014-09-29T16:21:25Z</cp:lastPrinted>
  <dcterms:created xsi:type="dcterms:W3CDTF">2013-09-18T07:00:31Z</dcterms:created>
  <dcterms:modified xsi:type="dcterms:W3CDTF">2019-11-05T10:27:49Z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