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39"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5.png"/><Relationship Id="rId7" Type="http://schemas.openxmlformats.org/officeDocument/2006/relationships/image" Target="../media/image11.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0.svg"/><Relationship Id="rId4" Type="http://schemas.openxmlformats.org/officeDocument/2006/relationships/image" Target="../media/image16.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7.png"/><Relationship Id="rId7" Type="http://schemas.openxmlformats.org/officeDocument/2006/relationships/image" Target="../media/image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9.png"/><Relationship Id="rId7" Type="http://schemas.openxmlformats.org/officeDocument/2006/relationships/image" Target="../media/image3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10.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5.png"/><Relationship Id="rId7" Type="http://schemas.openxmlformats.org/officeDocument/2006/relationships/image" Target="../media/image11.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0.svg"/><Relationship Id="rId4" Type="http://schemas.openxmlformats.org/officeDocument/2006/relationships/image" Target="../media/image16.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7.png"/><Relationship Id="rId7" Type="http://schemas.openxmlformats.org/officeDocument/2006/relationships/image" Target="../media/image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9.png"/><Relationship Id="rId7" Type="http://schemas.openxmlformats.org/officeDocument/2006/relationships/image" Target="../media/image3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1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46C871-30EF-4535-95AB-7506A25929A7}"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US"/>
        </a:p>
      </dgm:t>
    </dgm:pt>
    <dgm:pt modelId="{3C007CCB-028F-4CD7-BAD7-5056DE6F570A}">
      <dgm:prSet phldrT="[Tex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Management is a multifaceted concept defined by various perspectives, reflecting its essential role in organizational success (Pham et al., 2020).</a:t>
          </a:r>
        </a:p>
      </dgm:t>
    </dgm:pt>
    <dgm:pt modelId="{500CFC2C-E681-4997-BED3-2FFE6A5DC181}" type="parTrans" cxnId="{22DD54D5-824E-465B-8F75-7717DCA0DD6C}">
      <dgm:prSet/>
      <dgm:spPr/>
      <dgm:t>
        <a:bodyPr/>
        <a:lstStyle/>
        <a:p>
          <a:endParaRPr lang="en-US"/>
        </a:p>
      </dgm:t>
    </dgm:pt>
    <dgm:pt modelId="{A9D07237-D13F-4391-8A24-CA8D5C45DB1C}" type="sibTrans" cxnId="{22DD54D5-824E-465B-8F75-7717DCA0DD6C}">
      <dgm:prSet/>
      <dgm:spPr/>
      <dgm:t>
        <a:bodyPr/>
        <a:lstStyle/>
        <a:p>
          <a:endParaRPr lang="en-US"/>
        </a:p>
      </dgm:t>
    </dgm:pt>
    <dgm:pt modelId="{5F92FD8D-BC7C-445B-A2A9-AEC26316F9F8}">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It encompasses systematic processes such as planning, organizing, directing, and controlling resources to achieve specific objectives efficiently.</a:t>
          </a:r>
        </a:p>
      </dgm:t>
    </dgm:pt>
    <dgm:pt modelId="{4271A1AD-E067-4E9B-A197-27E5CFE0AE78}" type="parTrans" cxnId="{DCE5EE3B-BB8A-44D7-A04E-94EB434D7C2E}">
      <dgm:prSet/>
      <dgm:spPr/>
      <dgm:t>
        <a:bodyPr/>
        <a:lstStyle/>
        <a:p>
          <a:endParaRPr lang="en-US"/>
        </a:p>
      </dgm:t>
    </dgm:pt>
    <dgm:pt modelId="{1F410F58-965A-44D8-BCB3-EDB3ACAB69C1}" type="sibTrans" cxnId="{DCE5EE3B-BB8A-44D7-A04E-94EB434D7C2E}">
      <dgm:prSet/>
      <dgm:spPr/>
      <dgm:t>
        <a:bodyPr/>
        <a:lstStyle/>
        <a:p>
          <a:endParaRPr lang="en-US"/>
        </a:p>
      </dgm:t>
    </dgm:pt>
    <dgm:pt modelId="{425C3ACD-73B5-4B03-A7C1-D54786338B2F}">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Management is also recognized as the art of getting things done through people, emphasizing interpersonal and leadership aspects in guiding individuals towards common goals (</a:t>
          </a:r>
          <a:r>
            <a:rPr lang="en-US" sz="1600" dirty="0" err="1">
              <a:latin typeface="Times New Roman" panose="02020603050405020304" pitchFamily="18" charset="0"/>
              <a:cs typeface="Times New Roman" panose="02020603050405020304" pitchFamily="18" charset="0"/>
            </a:rPr>
            <a:t>Petrou</a:t>
          </a:r>
          <a:r>
            <a:rPr lang="en-US" sz="1600" dirty="0">
              <a:latin typeface="Times New Roman" panose="02020603050405020304" pitchFamily="18" charset="0"/>
              <a:cs typeface="Times New Roman" panose="02020603050405020304" pitchFamily="18" charset="0"/>
            </a:rPr>
            <a:t> et al., 2018).</a:t>
          </a:r>
        </a:p>
      </dgm:t>
    </dgm:pt>
    <dgm:pt modelId="{74C9832A-D86A-4A7A-8147-553A41062879}" type="parTrans" cxnId="{7E42353F-E313-4D5B-9CE7-8B4D350BC123}">
      <dgm:prSet/>
      <dgm:spPr/>
      <dgm:t>
        <a:bodyPr/>
        <a:lstStyle/>
        <a:p>
          <a:endParaRPr lang="en-US"/>
        </a:p>
      </dgm:t>
    </dgm:pt>
    <dgm:pt modelId="{60790ABA-01EC-40AF-9222-A12D03F40123}" type="sibTrans" cxnId="{7E42353F-E313-4D5B-9CE7-8B4D350BC123}">
      <dgm:prSet/>
      <dgm:spPr/>
      <dgm:t>
        <a:bodyPr/>
        <a:lstStyle/>
        <a:p>
          <a:endParaRPr lang="en-US"/>
        </a:p>
      </dgm:t>
    </dgm:pt>
    <dgm:pt modelId="{FAFCD23E-C200-4933-AE1E-14638420E441}">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Furthermore, management involves the coordination of all resources to attain organizational objectives, highlighting its holistic and integrative nature.</a:t>
          </a:r>
        </a:p>
      </dgm:t>
    </dgm:pt>
    <dgm:pt modelId="{BA6AD7F2-4E10-4807-A25B-7C4D9576C089}" type="parTrans" cxnId="{E1075758-D926-4C20-9170-9301FD487364}">
      <dgm:prSet/>
      <dgm:spPr/>
      <dgm:t>
        <a:bodyPr/>
        <a:lstStyle/>
        <a:p>
          <a:endParaRPr lang="en-US"/>
        </a:p>
      </dgm:t>
    </dgm:pt>
    <dgm:pt modelId="{FCDD9909-D4C7-403B-87AF-327F5A556F3B}" type="sibTrans" cxnId="{E1075758-D926-4C20-9170-9301FD487364}">
      <dgm:prSet/>
      <dgm:spPr/>
      <dgm:t>
        <a:bodyPr/>
        <a:lstStyle/>
        <a:p>
          <a:endParaRPr lang="en-US"/>
        </a:p>
      </dgm:t>
    </dgm:pt>
    <dgm:pt modelId="{96459097-EC8F-40E2-8EA0-54D163526637}">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This presentation will explore the definitions, importance, and key components of management, with a focus on managerial behaviors such as supporting employees' progress and treating them decently and fairly, as emphasized by Robbins (2020), with real-world examples from various organizations.</a:t>
          </a:r>
        </a:p>
      </dgm:t>
    </dgm:pt>
    <dgm:pt modelId="{FEA54892-665A-419A-A82A-A69B47285B49}" type="parTrans" cxnId="{B6140C99-B6D7-4D16-A2FC-D96F8EB4F105}">
      <dgm:prSet/>
      <dgm:spPr/>
      <dgm:t>
        <a:bodyPr/>
        <a:lstStyle/>
        <a:p>
          <a:endParaRPr lang="en-US"/>
        </a:p>
      </dgm:t>
    </dgm:pt>
    <dgm:pt modelId="{49A76073-E778-4681-A650-318F17A15A2E}" type="sibTrans" cxnId="{B6140C99-B6D7-4D16-A2FC-D96F8EB4F105}">
      <dgm:prSet/>
      <dgm:spPr/>
      <dgm:t>
        <a:bodyPr/>
        <a:lstStyle/>
        <a:p>
          <a:endParaRPr lang="en-US"/>
        </a:p>
      </dgm:t>
    </dgm:pt>
    <dgm:pt modelId="{FCCBDE5E-61C7-471C-885C-F6152E806530}" type="pres">
      <dgm:prSet presAssocID="{6C46C871-30EF-4535-95AB-7506A25929A7}" presName="root" presStyleCnt="0">
        <dgm:presLayoutVars>
          <dgm:dir/>
          <dgm:resizeHandles val="exact"/>
        </dgm:presLayoutVars>
      </dgm:prSet>
      <dgm:spPr/>
    </dgm:pt>
    <dgm:pt modelId="{1D9ECF7A-ECC5-4708-884F-000401AF6066}" type="pres">
      <dgm:prSet presAssocID="{3C007CCB-028F-4CD7-BAD7-5056DE6F570A}" presName="compNode" presStyleCnt="0"/>
      <dgm:spPr/>
    </dgm:pt>
    <dgm:pt modelId="{41FB504E-A9E2-4A05-8DBC-B305A4101277}" type="pres">
      <dgm:prSet presAssocID="{3C007CCB-028F-4CD7-BAD7-5056DE6F570A}" presName="bgRect" presStyleLbl="bgShp" presStyleIdx="0" presStyleCnt="5"/>
      <dgm:spPr/>
    </dgm:pt>
    <dgm:pt modelId="{28CB22B0-C4D6-46B2-BE0D-19D509CD7B6E}" type="pres">
      <dgm:prSet presAssocID="{3C007CCB-028F-4CD7-BAD7-5056DE6F570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7D1B756D-FC26-42E1-93A8-7C8F80C5992C}" type="pres">
      <dgm:prSet presAssocID="{3C007CCB-028F-4CD7-BAD7-5056DE6F570A}" presName="spaceRect" presStyleCnt="0"/>
      <dgm:spPr/>
    </dgm:pt>
    <dgm:pt modelId="{1834B22E-2CF0-460C-B78D-1A0698DCEED9}" type="pres">
      <dgm:prSet presAssocID="{3C007CCB-028F-4CD7-BAD7-5056DE6F570A}" presName="parTx" presStyleLbl="revTx" presStyleIdx="0" presStyleCnt="5">
        <dgm:presLayoutVars>
          <dgm:chMax val="0"/>
          <dgm:chPref val="0"/>
        </dgm:presLayoutVars>
      </dgm:prSet>
      <dgm:spPr/>
    </dgm:pt>
    <dgm:pt modelId="{D32D99B9-3F53-41A0-89DF-F8D5B9535394}" type="pres">
      <dgm:prSet presAssocID="{A9D07237-D13F-4391-8A24-CA8D5C45DB1C}" presName="sibTrans" presStyleCnt="0"/>
      <dgm:spPr/>
    </dgm:pt>
    <dgm:pt modelId="{1C7000D0-8E89-42BC-8764-AE5EECF888A0}" type="pres">
      <dgm:prSet presAssocID="{5F92FD8D-BC7C-445B-A2A9-AEC26316F9F8}" presName="compNode" presStyleCnt="0"/>
      <dgm:spPr/>
    </dgm:pt>
    <dgm:pt modelId="{61826E60-E52A-4B93-A54F-AFA0C7C65BD3}" type="pres">
      <dgm:prSet presAssocID="{5F92FD8D-BC7C-445B-A2A9-AEC26316F9F8}" presName="bgRect" presStyleLbl="bgShp" presStyleIdx="1" presStyleCnt="5"/>
      <dgm:spPr/>
    </dgm:pt>
    <dgm:pt modelId="{4ABEB60D-C483-4236-97AA-DCBBF1101FEF}" type="pres">
      <dgm:prSet presAssocID="{5F92FD8D-BC7C-445B-A2A9-AEC26316F9F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8E254172-06F1-4DED-81FA-524EBB6A40FA}" type="pres">
      <dgm:prSet presAssocID="{5F92FD8D-BC7C-445B-A2A9-AEC26316F9F8}" presName="spaceRect" presStyleCnt="0"/>
      <dgm:spPr/>
    </dgm:pt>
    <dgm:pt modelId="{B115BE35-6A7D-41AF-931D-83A69CA0A17E}" type="pres">
      <dgm:prSet presAssocID="{5F92FD8D-BC7C-445B-A2A9-AEC26316F9F8}" presName="parTx" presStyleLbl="revTx" presStyleIdx="1" presStyleCnt="5">
        <dgm:presLayoutVars>
          <dgm:chMax val="0"/>
          <dgm:chPref val="0"/>
        </dgm:presLayoutVars>
      </dgm:prSet>
      <dgm:spPr/>
    </dgm:pt>
    <dgm:pt modelId="{DCB03502-8CF0-4490-85CF-760BF2B7F8EA}" type="pres">
      <dgm:prSet presAssocID="{1F410F58-965A-44D8-BCB3-EDB3ACAB69C1}" presName="sibTrans" presStyleCnt="0"/>
      <dgm:spPr/>
    </dgm:pt>
    <dgm:pt modelId="{4F6293F7-4596-459D-BFDD-1866D2525F6E}" type="pres">
      <dgm:prSet presAssocID="{425C3ACD-73B5-4B03-A7C1-D54786338B2F}" presName="compNode" presStyleCnt="0"/>
      <dgm:spPr/>
    </dgm:pt>
    <dgm:pt modelId="{B0FB8F74-1D46-4D28-B9E7-266E44AC94F8}" type="pres">
      <dgm:prSet presAssocID="{425C3ACD-73B5-4B03-A7C1-D54786338B2F}" presName="bgRect" presStyleLbl="bgShp" presStyleIdx="2" presStyleCnt="5" custScaleY="146455"/>
      <dgm:spPr/>
    </dgm:pt>
    <dgm:pt modelId="{41B9EB08-1A44-4F0B-B09C-4B4F6065DEA5}" type="pres">
      <dgm:prSet presAssocID="{425C3ACD-73B5-4B03-A7C1-D54786338B2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B72754F8-A928-4283-B9F9-5333141C2940}" type="pres">
      <dgm:prSet presAssocID="{425C3ACD-73B5-4B03-A7C1-D54786338B2F}" presName="spaceRect" presStyleCnt="0"/>
      <dgm:spPr/>
    </dgm:pt>
    <dgm:pt modelId="{6F55B230-3640-41F3-9D36-33EFBC66EC4A}" type="pres">
      <dgm:prSet presAssocID="{425C3ACD-73B5-4B03-A7C1-D54786338B2F}" presName="parTx" presStyleLbl="revTx" presStyleIdx="2" presStyleCnt="5">
        <dgm:presLayoutVars>
          <dgm:chMax val="0"/>
          <dgm:chPref val="0"/>
        </dgm:presLayoutVars>
      </dgm:prSet>
      <dgm:spPr/>
    </dgm:pt>
    <dgm:pt modelId="{5C39A18A-99F9-466B-82DE-E5BE54DEF7AB}" type="pres">
      <dgm:prSet presAssocID="{60790ABA-01EC-40AF-9222-A12D03F40123}" presName="sibTrans" presStyleCnt="0"/>
      <dgm:spPr/>
    </dgm:pt>
    <dgm:pt modelId="{4E5A7990-BE21-4C1C-81E7-51C9F9F72ECF}" type="pres">
      <dgm:prSet presAssocID="{FAFCD23E-C200-4933-AE1E-14638420E441}" presName="compNode" presStyleCnt="0"/>
      <dgm:spPr/>
    </dgm:pt>
    <dgm:pt modelId="{5A46CDB1-E2CB-48BC-8577-F0284F35D6F6}" type="pres">
      <dgm:prSet presAssocID="{FAFCD23E-C200-4933-AE1E-14638420E441}" presName="bgRect" presStyleLbl="bgShp" presStyleIdx="3" presStyleCnt="5"/>
      <dgm:spPr/>
    </dgm:pt>
    <dgm:pt modelId="{F6A25E9F-C401-4803-970F-49E7A5E2E07F}" type="pres">
      <dgm:prSet presAssocID="{FAFCD23E-C200-4933-AE1E-14638420E44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E21AD52E-1E65-4400-9ADE-48327AF3BF5C}" type="pres">
      <dgm:prSet presAssocID="{FAFCD23E-C200-4933-AE1E-14638420E441}" presName="spaceRect" presStyleCnt="0"/>
      <dgm:spPr/>
    </dgm:pt>
    <dgm:pt modelId="{676B545A-F5A0-4769-97CE-75D7300BE515}" type="pres">
      <dgm:prSet presAssocID="{FAFCD23E-C200-4933-AE1E-14638420E441}" presName="parTx" presStyleLbl="revTx" presStyleIdx="3" presStyleCnt="5">
        <dgm:presLayoutVars>
          <dgm:chMax val="0"/>
          <dgm:chPref val="0"/>
        </dgm:presLayoutVars>
      </dgm:prSet>
      <dgm:spPr/>
    </dgm:pt>
    <dgm:pt modelId="{D36C49FC-E11C-460E-ABC1-6A3E3DEEF1F7}" type="pres">
      <dgm:prSet presAssocID="{FCDD9909-D4C7-403B-87AF-327F5A556F3B}" presName="sibTrans" presStyleCnt="0"/>
      <dgm:spPr/>
    </dgm:pt>
    <dgm:pt modelId="{328063FC-7613-4A51-BA8F-D474CE2B143B}" type="pres">
      <dgm:prSet presAssocID="{96459097-EC8F-40E2-8EA0-54D163526637}" presName="compNode" presStyleCnt="0"/>
      <dgm:spPr/>
    </dgm:pt>
    <dgm:pt modelId="{891735DC-C42A-44D4-B34B-B098EB26470D}" type="pres">
      <dgm:prSet presAssocID="{96459097-EC8F-40E2-8EA0-54D163526637}" presName="bgRect" presStyleLbl="bgShp" presStyleIdx="4" presStyleCnt="5"/>
      <dgm:spPr/>
    </dgm:pt>
    <dgm:pt modelId="{0B369581-E0B4-4CF1-8706-34492A52E2EA}" type="pres">
      <dgm:prSet presAssocID="{96459097-EC8F-40E2-8EA0-54D16352663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4E60A1AC-A4ED-411A-8B2E-35D36B86671C}" type="pres">
      <dgm:prSet presAssocID="{96459097-EC8F-40E2-8EA0-54D163526637}" presName="spaceRect" presStyleCnt="0"/>
      <dgm:spPr/>
    </dgm:pt>
    <dgm:pt modelId="{D26E1674-55EA-4256-AC44-6E9C91F64121}" type="pres">
      <dgm:prSet presAssocID="{96459097-EC8F-40E2-8EA0-54D163526637}" presName="parTx" presStyleLbl="revTx" presStyleIdx="4" presStyleCnt="5" custLinFactNeighborY="-8865">
        <dgm:presLayoutVars>
          <dgm:chMax val="0"/>
          <dgm:chPref val="0"/>
        </dgm:presLayoutVars>
      </dgm:prSet>
      <dgm:spPr/>
    </dgm:pt>
  </dgm:ptLst>
  <dgm:cxnLst>
    <dgm:cxn modelId="{6BFAE705-EF08-487B-B2C2-3180A5BA44AF}" type="presOf" srcId="{6C46C871-30EF-4535-95AB-7506A25929A7}" destId="{FCCBDE5E-61C7-471C-885C-F6152E806530}" srcOrd="0" destOrd="0" presId="urn:microsoft.com/office/officeart/2018/2/layout/IconVerticalSolidList"/>
    <dgm:cxn modelId="{44A9E326-A656-4D90-AA07-6139DC6685BB}" type="presOf" srcId="{5F92FD8D-BC7C-445B-A2A9-AEC26316F9F8}" destId="{B115BE35-6A7D-41AF-931D-83A69CA0A17E}" srcOrd="0" destOrd="0" presId="urn:microsoft.com/office/officeart/2018/2/layout/IconVerticalSolidList"/>
    <dgm:cxn modelId="{12C96928-A198-4E2B-8B19-6711BCF39906}" type="presOf" srcId="{3C007CCB-028F-4CD7-BAD7-5056DE6F570A}" destId="{1834B22E-2CF0-460C-B78D-1A0698DCEED9}" srcOrd="0" destOrd="0" presId="urn:microsoft.com/office/officeart/2018/2/layout/IconVerticalSolidList"/>
    <dgm:cxn modelId="{DCE5EE3B-BB8A-44D7-A04E-94EB434D7C2E}" srcId="{6C46C871-30EF-4535-95AB-7506A25929A7}" destId="{5F92FD8D-BC7C-445B-A2A9-AEC26316F9F8}" srcOrd="1" destOrd="0" parTransId="{4271A1AD-E067-4E9B-A197-27E5CFE0AE78}" sibTransId="{1F410F58-965A-44D8-BCB3-EDB3ACAB69C1}"/>
    <dgm:cxn modelId="{7E42353F-E313-4D5B-9CE7-8B4D350BC123}" srcId="{6C46C871-30EF-4535-95AB-7506A25929A7}" destId="{425C3ACD-73B5-4B03-A7C1-D54786338B2F}" srcOrd="2" destOrd="0" parTransId="{74C9832A-D86A-4A7A-8147-553A41062879}" sibTransId="{60790ABA-01EC-40AF-9222-A12D03F40123}"/>
    <dgm:cxn modelId="{E1075758-D926-4C20-9170-9301FD487364}" srcId="{6C46C871-30EF-4535-95AB-7506A25929A7}" destId="{FAFCD23E-C200-4933-AE1E-14638420E441}" srcOrd="3" destOrd="0" parTransId="{BA6AD7F2-4E10-4807-A25B-7C4D9576C089}" sibTransId="{FCDD9909-D4C7-403B-87AF-327F5A556F3B}"/>
    <dgm:cxn modelId="{B6140C99-B6D7-4D16-A2FC-D96F8EB4F105}" srcId="{6C46C871-30EF-4535-95AB-7506A25929A7}" destId="{96459097-EC8F-40E2-8EA0-54D163526637}" srcOrd="4" destOrd="0" parTransId="{FEA54892-665A-419A-A82A-A69B47285B49}" sibTransId="{49A76073-E778-4681-A650-318F17A15A2E}"/>
    <dgm:cxn modelId="{962ADEC2-DBDD-4C3F-A054-E1160DAC6003}" type="presOf" srcId="{425C3ACD-73B5-4B03-A7C1-D54786338B2F}" destId="{6F55B230-3640-41F3-9D36-33EFBC66EC4A}" srcOrd="0" destOrd="0" presId="urn:microsoft.com/office/officeart/2018/2/layout/IconVerticalSolidList"/>
    <dgm:cxn modelId="{22DD54D5-824E-465B-8F75-7717DCA0DD6C}" srcId="{6C46C871-30EF-4535-95AB-7506A25929A7}" destId="{3C007CCB-028F-4CD7-BAD7-5056DE6F570A}" srcOrd="0" destOrd="0" parTransId="{500CFC2C-E681-4997-BED3-2FFE6A5DC181}" sibTransId="{A9D07237-D13F-4391-8A24-CA8D5C45DB1C}"/>
    <dgm:cxn modelId="{2FB265E8-DAA1-4B9C-88FA-75151A0BC606}" type="presOf" srcId="{FAFCD23E-C200-4933-AE1E-14638420E441}" destId="{676B545A-F5A0-4769-97CE-75D7300BE515}" srcOrd="0" destOrd="0" presId="urn:microsoft.com/office/officeart/2018/2/layout/IconVerticalSolidList"/>
    <dgm:cxn modelId="{136C01FA-2DE9-428C-B0A6-F7388076A4C2}" type="presOf" srcId="{96459097-EC8F-40E2-8EA0-54D163526637}" destId="{D26E1674-55EA-4256-AC44-6E9C91F64121}" srcOrd="0" destOrd="0" presId="urn:microsoft.com/office/officeart/2018/2/layout/IconVerticalSolidList"/>
    <dgm:cxn modelId="{03B00B09-2D97-49BD-9C1F-BC68E007C3BC}" type="presParOf" srcId="{FCCBDE5E-61C7-471C-885C-F6152E806530}" destId="{1D9ECF7A-ECC5-4708-884F-000401AF6066}" srcOrd="0" destOrd="0" presId="urn:microsoft.com/office/officeart/2018/2/layout/IconVerticalSolidList"/>
    <dgm:cxn modelId="{B41CA8A9-9F06-4511-BF1E-F09749DBB10D}" type="presParOf" srcId="{1D9ECF7A-ECC5-4708-884F-000401AF6066}" destId="{41FB504E-A9E2-4A05-8DBC-B305A4101277}" srcOrd="0" destOrd="0" presId="urn:microsoft.com/office/officeart/2018/2/layout/IconVerticalSolidList"/>
    <dgm:cxn modelId="{C3185E64-8E76-44C3-945B-7198B48C38A0}" type="presParOf" srcId="{1D9ECF7A-ECC5-4708-884F-000401AF6066}" destId="{28CB22B0-C4D6-46B2-BE0D-19D509CD7B6E}" srcOrd="1" destOrd="0" presId="urn:microsoft.com/office/officeart/2018/2/layout/IconVerticalSolidList"/>
    <dgm:cxn modelId="{003DB6C5-74D3-4557-AD36-33523906A5D2}" type="presParOf" srcId="{1D9ECF7A-ECC5-4708-884F-000401AF6066}" destId="{7D1B756D-FC26-42E1-93A8-7C8F80C5992C}" srcOrd="2" destOrd="0" presId="urn:microsoft.com/office/officeart/2018/2/layout/IconVerticalSolidList"/>
    <dgm:cxn modelId="{FC097469-B211-4368-8C3B-CA5A9C3ACBBD}" type="presParOf" srcId="{1D9ECF7A-ECC5-4708-884F-000401AF6066}" destId="{1834B22E-2CF0-460C-B78D-1A0698DCEED9}" srcOrd="3" destOrd="0" presId="urn:microsoft.com/office/officeart/2018/2/layout/IconVerticalSolidList"/>
    <dgm:cxn modelId="{C813EB7A-9DD0-4977-AFCC-8C4E42CBA98E}" type="presParOf" srcId="{FCCBDE5E-61C7-471C-885C-F6152E806530}" destId="{D32D99B9-3F53-41A0-89DF-F8D5B9535394}" srcOrd="1" destOrd="0" presId="urn:microsoft.com/office/officeart/2018/2/layout/IconVerticalSolidList"/>
    <dgm:cxn modelId="{F5CE2D9B-B7FD-41A8-96A6-3E3096CDA251}" type="presParOf" srcId="{FCCBDE5E-61C7-471C-885C-F6152E806530}" destId="{1C7000D0-8E89-42BC-8764-AE5EECF888A0}" srcOrd="2" destOrd="0" presId="urn:microsoft.com/office/officeart/2018/2/layout/IconVerticalSolidList"/>
    <dgm:cxn modelId="{5EF3A2DB-64D9-4EED-BE49-8F00FCCC1970}" type="presParOf" srcId="{1C7000D0-8E89-42BC-8764-AE5EECF888A0}" destId="{61826E60-E52A-4B93-A54F-AFA0C7C65BD3}" srcOrd="0" destOrd="0" presId="urn:microsoft.com/office/officeart/2018/2/layout/IconVerticalSolidList"/>
    <dgm:cxn modelId="{23297CDE-356A-4BCC-8EB2-A89EC99329F8}" type="presParOf" srcId="{1C7000D0-8E89-42BC-8764-AE5EECF888A0}" destId="{4ABEB60D-C483-4236-97AA-DCBBF1101FEF}" srcOrd="1" destOrd="0" presId="urn:microsoft.com/office/officeart/2018/2/layout/IconVerticalSolidList"/>
    <dgm:cxn modelId="{BC3FA428-DE80-48E9-9660-6C638A15870D}" type="presParOf" srcId="{1C7000D0-8E89-42BC-8764-AE5EECF888A0}" destId="{8E254172-06F1-4DED-81FA-524EBB6A40FA}" srcOrd="2" destOrd="0" presId="urn:microsoft.com/office/officeart/2018/2/layout/IconVerticalSolidList"/>
    <dgm:cxn modelId="{18EBAEEF-7085-4FA9-807F-E8D1B60564D1}" type="presParOf" srcId="{1C7000D0-8E89-42BC-8764-AE5EECF888A0}" destId="{B115BE35-6A7D-41AF-931D-83A69CA0A17E}" srcOrd="3" destOrd="0" presId="urn:microsoft.com/office/officeart/2018/2/layout/IconVerticalSolidList"/>
    <dgm:cxn modelId="{A6145E1B-B27F-42ED-A0AB-652E3903B784}" type="presParOf" srcId="{FCCBDE5E-61C7-471C-885C-F6152E806530}" destId="{DCB03502-8CF0-4490-85CF-760BF2B7F8EA}" srcOrd="3" destOrd="0" presId="urn:microsoft.com/office/officeart/2018/2/layout/IconVerticalSolidList"/>
    <dgm:cxn modelId="{7066D746-16FA-43F3-97A2-7B527E24B4A6}" type="presParOf" srcId="{FCCBDE5E-61C7-471C-885C-F6152E806530}" destId="{4F6293F7-4596-459D-BFDD-1866D2525F6E}" srcOrd="4" destOrd="0" presId="urn:microsoft.com/office/officeart/2018/2/layout/IconVerticalSolidList"/>
    <dgm:cxn modelId="{EF39D591-802A-43E9-AB3B-3A22553AD9DD}" type="presParOf" srcId="{4F6293F7-4596-459D-BFDD-1866D2525F6E}" destId="{B0FB8F74-1D46-4D28-B9E7-266E44AC94F8}" srcOrd="0" destOrd="0" presId="urn:microsoft.com/office/officeart/2018/2/layout/IconVerticalSolidList"/>
    <dgm:cxn modelId="{A16C8294-2CF3-43B7-B1E2-E3E941393122}" type="presParOf" srcId="{4F6293F7-4596-459D-BFDD-1866D2525F6E}" destId="{41B9EB08-1A44-4F0B-B09C-4B4F6065DEA5}" srcOrd="1" destOrd="0" presId="urn:microsoft.com/office/officeart/2018/2/layout/IconVerticalSolidList"/>
    <dgm:cxn modelId="{9334A8A6-A2DB-4869-B6A1-45685D524CBC}" type="presParOf" srcId="{4F6293F7-4596-459D-BFDD-1866D2525F6E}" destId="{B72754F8-A928-4283-B9F9-5333141C2940}" srcOrd="2" destOrd="0" presId="urn:microsoft.com/office/officeart/2018/2/layout/IconVerticalSolidList"/>
    <dgm:cxn modelId="{54547DEE-B0F0-4EF3-805C-25E4A92155A3}" type="presParOf" srcId="{4F6293F7-4596-459D-BFDD-1866D2525F6E}" destId="{6F55B230-3640-41F3-9D36-33EFBC66EC4A}" srcOrd="3" destOrd="0" presId="urn:microsoft.com/office/officeart/2018/2/layout/IconVerticalSolidList"/>
    <dgm:cxn modelId="{8DD5D623-E680-4F81-990F-6E42E2E9CD65}" type="presParOf" srcId="{FCCBDE5E-61C7-471C-885C-F6152E806530}" destId="{5C39A18A-99F9-466B-82DE-E5BE54DEF7AB}" srcOrd="5" destOrd="0" presId="urn:microsoft.com/office/officeart/2018/2/layout/IconVerticalSolidList"/>
    <dgm:cxn modelId="{8ABE8CF1-F907-4209-BF7C-6CA5FBBB4007}" type="presParOf" srcId="{FCCBDE5E-61C7-471C-885C-F6152E806530}" destId="{4E5A7990-BE21-4C1C-81E7-51C9F9F72ECF}" srcOrd="6" destOrd="0" presId="urn:microsoft.com/office/officeart/2018/2/layout/IconVerticalSolidList"/>
    <dgm:cxn modelId="{E2C83AEC-1910-4989-A1ED-696F26871CB3}" type="presParOf" srcId="{4E5A7990-BE21-4C1C-81E7-51C9F9F72ECF}" destId="{5A46CDB1-E2CB-48BC-8577-F0284F35D6F6}" srcOrd="0" destOrd="0" presId="urn:microsoft.com/office/officeart/2018/2/layout/IconVerticalSolidList"/>
    <dgm:cxn modelId="{4D636236-5563-492E-BF2D-27178ACDB328}" type="presParOf" srcId="{4E5A7990-BE21-4C1C-81E7-51C9F9F72ECF}" destId="{F6A25E9F-C401-4803-970F-49E7A5E2E07F}" srcOrd="1" destOrd="0" presId="urn:microsoft.com/office/officeart/2018/2/layout/IconVerticalSolidList"/>
    <dgm:cxn modelId="{AEDE8592-7FA8-400D-83B9-BF5437FADF17}" type="presParOf" srcId="{4E5A7990-BE21-4C1C-81E7-51C9F9F72ECF}" destId="{E21AD52E-1E65-4400-9ADE-48327AF3BF5C}" srcOrd="2" destOrd="0" presId="urn:microsoft.com/office/officeart/2018/2/layout/IconVerticalSolidList"/>
    <dgm:cxn modelId="{0F428615-12BA-4C8A-8F3C-DB0DA91B6ED4}" type="presParOf" srcId="{4E5A7990-BE21-4C1C-81E7-51C9F9F72ECF}" destId="{676B545A-F5A0-4769-97CE-75D7300BE515}" srcOrd="3" destOrd="0" presId="urn:microsoft.com/office/officeart/2018/2/layout/IconVerticalSolidList"/>
    <dgm:cxn modelId="{F51D3C72-6FC6-4FDC-A471-57C1E3A01898}" type="presParOf" srcId="{FCCBDE5E-61C7-471C-885C-F6152E806530}" destId="{D36C49FC-E11C-460E-ABC1-6A3E3DEEF1F7}" srcOrd="7" destOrd="0" presId="urn:microsoft.com/office/officeart/2018/2/layout/IconVerticalSolidList"/>
    <dgm:cxn modelId="{5603C777-6489-4B2B-8BAB-9B7579F37AD3}" type="presParOf" srcId="{FCCBDE5E-61C7-471C-885C-F6152E806530}" destId="{328063FC-7613-4A51-BA8F-D474CE2B143B}" srcOrd="8" destOrd="0" presId="urn:microsoft.com/office/officeart/2018/2/layout/IconVerticalSolidList"/>
    <dgm:cxn modelId="{A1DEB314-A8EB-484D-8EAD-FD4F3ED54022}" type="presParOf" srcId="{328063FC-7613-4A51-BA8F-D474CE2B143B}" destId="{891735DC-C42A-44D4-B34B-B098EB26470D}" srcOrd="0" destOrd="0" presId="urn:microsoft.com/office/officeart/2018/2/layout/IconVerticalSolidList"/>
    <dgm:cxn modelId="{132F52C0-1A02-472F-AE17-C4B1607F4DED}" type="presParOf" srcId="{328063FC-7613-4A51-BA8F-D474CE2B143B}" destId="{0B369581-E0B4-4CF1-8706-34492A52E2EA}" srcOrd="1" destOrd="0" presId="urn:microsoft.com/office/officeart/2018/2/layout/IconVerticalSolidList"/>
    <dgm:cxn modelId="{5839882C-A2B7-4500-87DB-E79EEFA37E25}" type="presParOf" srcId="{328063FC-7613-4A51-BA8F-D474CE2B143B}" destId="{4E60A1AC-A4ED-411A-8B2E-35D36B86671C}" srcOrd="2" destOrd="0" presId="urn:microsoft.com/office/officeart/2018/2/layout/IconVerticalSolidList"/>
    <dgm:cxn modelId="{54727CFE-A31B-49B7-B0E2-B5C6754634FE}" type="presParOf" srcId="{328063FC-7613-4A51-BA8F-D474CE2B143B}" destId="{D26E1674-55EA-4256-AC44-6E9C91F6412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46C871-30EF-4535-95AB-7506A25929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custT="1"/>
      <dgm:spPr/>
      <dgm:t>
        <a:bodyPr/>
        <a:lstStyle/>
        <a:p>
          <a:pPr>
            <a:lnSpc>
              <a:spcPct val="100000"/>
            </a:lnSpc>
          </a:pPr>
          <a:r>
            <a:rPr lang="en-US" sz="1600" b="1">
              <a:latin typeface="Times New Roman" panose="02020603050405020304" pitchFamily="18" charset="0"/>
              <a:cs typeface="Times New Roman" panose="02020603050405020304" pitchFamily="18" charset="0"/>
            </a:rPr>
            <a:t>Structured Framework for Goal Achievement:</a:t>
          </a:r>
          <a:r>
            <a:rPr lang="en-US" sz="1600">
              <a:latin typeface="Times New Roman" panose="02020603050405020304" pitchFamily="18" charset="0"/>
              <a:cs typeface="Times New Roman" panose="02020603050405020304" pitchFamily="18" charset="0"/>
            </a:rPr>
            <a:t> Management provides organizations with a systematic and structured framework, guiding the efficient achievement of organizational goals by optimizing available resources and ensuring operational efficiency.</a:t>
          </a:r>
        </a:p>
      </dgm:t>
    </dgm:pt>
    <dgm:pt modelId="{500CFC2C-E681-4997-BED3-2FFE6A5DC181}" type="parTrans" cxnId="{22DD54D5-824E-465B-8F75-7717DCA0DD6C}">
      <dgm:prSet/>
      <dgm:spPr/>
      <dgm:t>
        <a:bodyPr/>
        <a:lstStyle/>
        <a:p>
          <a:endParaRPr lang="en-US" sz="1600"/>
        </a:p>
      </dgm:t>
    </dgm:pt>
    <dgm:pt modelId="{A9D07237-D13F-4391-8A24-CA8D5C45DB1C}" type="sibTrans" cxnId="{22DD54D5-824E-465B-8F75-7717DCA0DD6C}">
      <dgm:prSet/>
      <dgm:spPr/>
      <dgm:t>
        <a:bodyPr/>
        <a:lstStyle/>
        <a:p>
          <a:endParaRPr lang="en-US" sz="1600"/>
        </a:p>
      </dgm:t>
    </dgm:pt>
    <dgm:pt modelId="{56BF71D5-E866-4DDA-9383-A4B3AF4402F6}">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Adaptability and Innovation:</a:t>
          </a:r>
          <a:r>
            <a:rPr lang="en-US" sz="1600" dirty="0">
              <a:latin typeface="Times New Roman" panose="02020603050405020304" pitchFamily="18" charset="0"/>
              <a:cs typeface="Times New Roman" panose="02020603050405020304" pitchFamily="18" charset="0"/>
            </a:rPr>
            <a:t> Effective management is synonymous with adaptability and innovation, essential for thriving in dynamic and ever-changing landscapes. Through strategic planning and decision-making, managers facilitate the integration of innovative practices, positioning companies for success in rapidly evolving markets (Patil, 2022).</a:t>
          </a:r>
        </a:p>
      </dgm:t>
    </dgm:pt>
    <dgm:pt modelId="{12716E8F-E5FD-493F-8B8C-F79446356E89}" type="parTrans" cxnId="{14BC9F52-467D-4A55-B8F6-1A864BB65CAE}">
      <dgm:prSet/>
      <dgm:spPr/>
      <dgm:t>
        <a:bodyPr/>
        <a:lstStyle/>
        <a:p>
          <a:endParaRPr lang="en-US" sz="1600"/>
        </a:p>
      </dgm:t>
    </dgm:pt>
    <dgm:pt modelId="{2E555804-C98B-4773-A39F-4B2345ACE41B}" type="sibTrans" cxnId="{14BC9F52-467D-4A55-B8F6-1A864BB65CAE}">
      <dgm:prSet/>
      <dgm:spPr/>
      <dgm:t>
        <a:bodyPr/>
        <a:lstStyle/>
        <a:p>
          <a:endParaRPr lang="en-US" sz="1600"/>
        </a:p>
      </dgm:t>
    </dgm:pt>
    <dgm:pt modelId="{4FA31D42-69F5-4C50-A74E-4A781DB73D97}">
      <dgm:prSet custT="1"/>
      <dgm:spPr/>
      <dgm:t>
        <a:bodyPr/>
        <a:lstStyle/>
        <a:p>
          <a:pPr>
            <a:lnSpc>
              <a:spcPct val="100000"/>
            </a:lnSpc>
          </a:pPr>
          <a:r>
            <a:rPr lang="en-US" sz="1600" b="1">
              <a:latin typeface="Times New Roman" panose="02020603050405020304" pitchFamily="18" charset="0"/>
              <a:cs typeface="Times New Roman" panose="02020603050405020304" pitchFamily="18" charset="0"/>
            </a:rPr>
            <a:t>Exemplary Strategic Management at Apple Inc.:</a:t>
          </a:r>
          <a:r>
            <a:rPr lang="en-US" sz="1600">
              <a:latin typeface="Times New Roman" panose="02020603050405020304" pitchFamily="18" charset="0"/>
              <a:cs typeface="Times New Roman" panose="02020603050405020304" pitchFamily="18" charset="0"/>
            </a:rPr>
            <a:t> The strategic management approach of Tim Cook at Apple Inc. serves as a noteworthy example. Apple continues to dominate markets by staying at the forefront of technological advancements, showcasing the crucial role of effective management in sustaining competitiveness and market leadership.</a:t>
          </a:r>
          <a:endParaRPr lang="en-US" sz="1600" dirty="0">
            <a:latin typeface="Times New Roman" panose="02020603050405020304" pitchFamily="18" charset="0"/>
            <a:cs typeface="Times New Roman" panose="02020603050405020304" pitchFamily="18" charset="0"/>
          </a:endParaRPr>
        </a:p>
      </dgm:t>
    </dgm:pt>
    <dgm:pt modelId="{2C34F0F5-6E15-4A03-AEC2-7A85F1B49673}" type="parTrans" cxnId="{0F828790-4E1E-48AD-BA2C-6EB3BAC5455F}">
      <dgm:prSet/>
      <dgm:spPr/>
      <dgm:t>
        <a:bodyPr/>
        <a:lstStyle/>
        <a:p>
          <a:endParaRPr lang="en-US" sz="1600"/>
        </a:p>
      </dgm:t>
    </dgm:pt>
    <dgm:pt modelId="{67E56E3C-A5A5-4EAC-88B0-B78B4CF65D43}" type="sibTrans" cxnId="{0F828790-4E1E-48AD-BA2C-6EB3BAC5455F}">
      <dgm:prSet/>
      <dgm:spPr/>
      <dgm:t>
        <a:bodyPr/>
        <a:lstStyle/>
        <a:p>
          <a:endParaRPr lang="en-US" sz="1600"/>
        </a:p>
      </dgm:t>
    </dgm:pt>
    <dgm:pt modelId="{7CA0E7FB-E398-4BF1-AEAA-37E49EBFF6E7}">
      <dgm:prSet custT="1"/>
      <dgm:spPr/>
      <dgm:t>
        <a:bodyPr/>
        <a:lstStyle/>
        <a:p>
          <a:pPr>
            <a:lnSpc>
              <a:spcPct val="100000"/>
            </a:lnSpc>
          </a:pPr>
          <a:r>
            <a:rPr lang="en-US" sz="1600" b="1">
              <a:latin typeface="Times New Roman" panose="02020603050405020304" pitchFamily="18" charset="0"/>
              <a:cs typeface="Times New Roman" panose="02020603050405020304" pitchFamily="18" charset="0"/>
            </a:rPr>
            <a:t>Enhanced Employee Satisfaction and Motivation:</a:t>
          </a:r>
          <a:r>
            <a:rPr lang="en-US" sz="1600">
              <a:latin typeface="Times New Roman" panose="02020603050405020304" pitchFamily="18" charset="0"/>
              <a:cs typeface="Times New Roman" panose="02020603050405020304" pitchFamily="18" charset="0"/>
            </a:rPr>
            <a:t> Management significantly contributes to employee satisfaction and motivation, fostering a positive organizational culture. A content and motivated workforce leads to heightened productivity and overall improved performance.</a:t>
          </a:r>
          <a:endParaRPr lang="en-US" sz="1600" dirty="0">
            <a:latin typeface="Times New Roman" panose="02020603050405020304" pitchFamily="18" charset="0"/>
            <a:cs typeface="Times New Roman" panose="02020603050405020304" pitchFamily="18" charset="0"/>
          </a:endParaRPr>
        </a:p>
      </dgm:t>
    </dgm:pt>
    <dgm:pt modelId="{8F78EE8B-0B7A-4458-BF5D-42BD63742754}" type="parTrans" cxnId="{AD88BF90-D47E-4C3D-BB50-487FFF46267F}">
      <dgm:prSet/>
      <dgm:spPr/>
      <dgm:t>
        <a:bodyPr/>
        <a:lstStyle/>
        <a:p>
          <a:endParaRPr lang="en-US" sz="1600"/>
        </a:p>
      </dgm:t>
    </dgm:pt>
    <dgm:pt modelId="{5ED595D4-C511-415A-9EE7-42C1212B8E23}" type="sibTrans" cxnId="{AD88BF90-D47E-4C3D-BB50-487FFF46267F}">
      <dgm:prSet/>
      <dgm:spPr/>
      <dgm:t>
        <a:bodyPr/>
        <a:lstStyle/>
        <a:p>
          <a:endParaRPr lang="en-US" sz="1600"/>
        </a:p>
      </dgm:t>
    </dgm:pt>
    <dgm:pt modelId="{5FEC5D4E-BDE6-4524-A881-8C4A976D1C3A}">
      <dgm:prSet custT="1"/>
      <dgm:spPr/>
      <dgm:t>
        <a:bodyPr/>
        <a:lstStyle/>
        <a:p>
          <a:pPr>
            <a:lnSpc>
              <a:spcPct val="100000"/>
            </a:lnSpc>
          </a:pPr>
          <a:r>
            <a:rPr lang="en-US" sz="1600" b="1">
              <a:latin typeface="Times New Roman" panose="02020603050405020304" pitchFamily="18" charset="0"/>
              <a:cs typeface="Times New Roman" panose="02020603050405020304" pitchFamily="18" charset="0"/>
            </a:rPr>
            <a:t>Total Quality Management (TQM) at Toyota:</a:t>
          </a:r>
          <a:r>
            <a:rPr lang="en-US" sz="1600">
              <a:latin typeface="Times New Roman" panose="02020603050405020304" pitchFamily="18" charset="0"/>
              <a:cs typeface="Times New Roman" panose="02020603050405020304" pitchFamily="18" charset="0"/>
            </a:rPr>
            <a:t> Toyota's implementation of Total Quality Management (TQM) principles exemplifies the positive impact of management on organizational excellence. The commitment to quality and employee involvement enhances production processes, contributing to overall organizational success (Luthans et al., 2019).</a:t>
          </a:r>
          <a:endParaRPr lang="en-US" sz="1600" dirty="0">
            <a:latin typeface="Times New Roman" panose="02020603050405020304" pitchFamily="18" charset="0"/>
            <a:cs typeface="Times New Roman" panose="02020603050405020304" pitchFamily="18" charset="0"/>
          </a:endParaRPr>
        </a:p>
      </dgm:t>
    </dgm:pt>
    <dgm:pt modelId="{CCAB46E8-0E26-4EC0-98EC-C1253DEC73F5}" type="parTrans" cxnId="{3C4DC85B-26AE-4DE8-9B22-CEF451FADDFB}">
      <dgm:prSet/>
      <dgm:spPr/>
      <dgm:t>
        <a:bodyPr/>
        <a:lstStyle/>
        <a:p>
          <a:endParaRPr lang="en-US" sz="1600"/>
        </a:p>
      </dgm:t>
    </dgm:pt>
    <dgm:pt modelId="{3E0E905B-800C-4F8B-83E9-00D5BC7E77D7}" type="sibTrans" cxnId="{3C4DC85B-26AE-4DE8-9B22-CEF451FADDFB}">
      <dgm:prSet/>
      <dgm:spPr/>
      <dgm:t>
        <a:bodyPr/>
        <a:lstStyle/>
        <a:p>
          <a:endParaRPr lang="en-US" sz="1600"/>
        </a:p>
      </dgm:t>
    </dgm:pt>
    <dgm:pt modelId="{9E4980D5-1B45-49A1-A9BD-DD961721E871}" type="pres">
      <dgm:prSet presAssocID="{6C46C871-30EF-4535-95AB-7506A25929A7}" presName="root" presStyleCnt="0">
        <dgm:presLayoutVars>
          <dgm:dir/>
          <dgm:resizeHandles val="exact"/>
        </dgm:presLayoutVars>
      </dgm:prSet>
      <dgm:spPr/>
    </dgm:pt>
    <dgm:pt modelId="{346E0082-96A3-427C-95DD-6E58E97A36D8}" type="pres">
      <dgm:prSet presAssocID="{3C007CCB-028F-4CD7-BAD7-5056DE6F570A}" presName="compNode" presStyleCnt="0"/>
      <dgm:spPr/>
    </dgm:pt>
    <dgm:pt modelId="{59E0F645-1D89-4387-AD3D-4FD40252FD8D}" type="pres">
      <dgm:prSet presAssocID="{3C007CCB-028F-4CD7-BAD7-5056DE6F570A}" presName="bgRect" presStyleLbl="bgShp" presStyleIdx="0" presStyleCnt="5"/>
      <dgm:spPr/>
    </dgm:pt>
    <dgm:pt modelId="{09802088-D597-4AB5-B0FA-5425A289A0E4}" type="pres">
      <dgm:prSet presAssocID="{3C007CCB-028F-4CD7-BAD7-5056DE6F570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808EB1A2-AB23-4BF3-A9EF-E13A5E112F5B}" type="pres">
      <dgm:prSet presAssocID="{3C007CCB-028F-4CD7-BAD7-5056DE6F570A}" presName="spaceRect" presStyleCnt="0"/>
      <dgm:spPr/>
    </dgm:pt>
    <dgm:pt modelId="{0E933D5E-1155-4211-9BBE-417557E3C445}" type="pres">
      <dgm:prSet presAssocID="{3C007CCB-028F-4CD7-BAD7-5056DE6F570A}" presName="parTx" presStyleLbl="revTx" presStyleIdx="0" presStyleCnt="5">
        <dgm:presLayoutVars>
          <dgm:chMax val="0"/>
          <dgm:chPref val="0"/>
        </dgm:presLayoutVars>
      </dgm:prSet>
      <dgm:spPr/>
    </dgm:pt>
    <dgm:pt modelId="{91921C69-B558-44EB-9454-43F01CBBF676}" type="pres">
      <dgm:prSet presAssocID="{A9D07237-D13F-4391-8A24-CA8D5C45DB1C}" presName="sibTrans" presStyleCnt="0"/>
      <dgm:spPr/>
    </dgm:pt>
    <dgm:pt modelId="{ECCF2AA3-FBE3-4838-AC7D-FC9690F67A90}" type="pres">
      <dgm:prSet presAssocID="{56BF71D5-E866-4DDA-9383-A4B3AF4402F6}" presName="compNode" presStyleCnt="0"/>
      <dgm:spPr/>
    </dgm:pt>
    <dgm:pt modelId="{6D445338-4DF2-432A-8A79-9F75DD13C1EA}" type="pres">
      <dgm:prSet presAssocID="{56BF71D5-E866-4DDA-9383-A4B3AF4402F6}" presName="bgRect" presStyleLbl="bgShp" presStyleIdx="1" presStyleCnt="5"/>
      <dgm:spPr/>
    </dgm:pt>
    <dgm:pt modelId="{F9C7F6BB-12E5-4952-90F0-B0CFFE1D3FF6}" type="pres">
      <dgm:prSet presAssocID="{56BF71D5-E866-4DDA-9383-A4B3AF4402F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nimize"/>
        </a:ext>
      </dgm:extLst>
    </dgm:pt>
    <dgm:pt modelId="{ACCF0F40-F1AD-4409-9588-84B91E581140}" type="pres">
      <dgm:prSet presAssocID="{56BF71D5-E866-4DDA-9383-A4B3AF4402F6}" presName="spaceRect" presStyleCnt="0"/>
      <dgm:spPr/>
    </dgm:pt>
    <dgm:pt modelId="{61C3EA95-B5D7-4DE7-B866-E497ED72E743}" type="pres">
      <dgm:prSet presAssocID="{56BF71D5-E866-4DDA-9383-A4B3AF4402F6}" presName="parTx" presStyleLbl="revTx" presStyleIdx="1" presStyleCnt="5">
        <dgm:presLayoutVars>
          <dgm:chMax val="0"/>
          <dgm:chPref val="0"/>
        </dgm:presLayoutVars>
      </dgm:prSet>
      <dgm:spPr/>
    </dgm:pt>
    <dgm:pt modelId="{51FBC50E-0F19-438B-852E-E9D8D9B94248}" type="pres">
      <dgm:prSet presAssocID="{2E555804-C98B-4773-A39F-4B2345ACE41B}" presName="sibTrans" presStyleCnt="0"/>
      <dgm:spPr/>
    </dgm:pt>
    <dgm:pt modelId="{C5EFCF84-7A99-42A5-B8B7-5C1BAFEFE031}" type="pres">
      <dgm:prSet presAssocID="{4FA31D42-69F5-4C50-A74E-4A781DB73D97}" presName="compNode" presStyleCnt="0"/>
      <dgm:spPr/>
    </dgm:pt>
    <dgm:pt modelId="{5E2CD8E6-CB3B-4C9C-BB4D-431F9CDBB027}" type="pres">
      <dgm:prSet presAssocID="{4FA31D42-69F5-4C50-A74E-4A781DB73D97}" presName="bgRect" presStyleLbl="bgShp" presStyleIdx="2" presStyleCnt="5"/>
      <dgm:spPr/>
    </dgm:pt>
    <dgm:pt modelId="{A1BDA309-93D8-4446-9A44-D68B96A03B20}" type="pres">
      <dgm:prSet presAssocID="{4FA31D42-69F5-4C50-A74E-4A781DB73D9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pple"/>
        </a:ext>
      </dgm:extLst>
    </dgm:pt>
    <dgm:pt modelId="{019D2060-F505-4FF4-9436-CE4FB8332A9D}" type="pres">
      <dgm:prSet presAssocID="{4FA31D42-69F5-4C50-A74E-4A781DB73D97}" presName="spaceRect" presStyleCnt="0"/>
      <dgm:spPr/>
    </dgm:pt>
    <dgm:pt modelId="{6BE4B500-919E-41A3-A88E-C22CC2C4A005}" type="pres">
      <dgm:prSet presAssocID="{4FA31D42-69F5-4C50-A74E-4A781DB73D97}" presName="parTx" presStyleLbl="revTx" presStyleIdx="2" presStyleCnt="5">
        <dgm:presLayoutVars>
          <dgm:chMax val="0"/>
          <dgm:chPref val="0"/>
        </dgm:presLayoutVars>
      </dgm:prSet>
      <dgm:spPr/>
    </dgm:pt>
    <dgm:pt modelId="{D72FE5AF-53F9-4076-9BEC-9D3B34EC5C18}" type="pres">
      <dgm:prSet presAssocID="{67E56E3C-A5A5-4EAC-88B0-B78B4CF65D43}" presName="sibTrans" presStyleCnt="0"/>
      <dgm:spPr/>
    </dgm:pt>
    <dgm:pt modelId="{88F04D18-957E-481D-A351-82AD534DE18E}" type="pres">
      <dgm:prSet presAssocID="{7CA0E7FB-E398-4BF1-AEAA-37E49EBFF6E7}" presName="compNode" presStyleCnt="0"/>
      <dgm:spPr/>
    </dgm:pt>
    <dgm:pt modelId="{8AFAE6AA-EB59-4A42-BBA8-2456DDBDAA0A}" type="pres">
      <dgm:prSet presAssocID="{7CA0E7FB-E398-4BF1-AEAA-37E49EBFF6E7}" presName="bgRect" presStyleLbl="bgShp" presStyleIdx="3" presStyleCnt="5"/>
      <dgm:spPr/>
    </dgm:pt>
    <dgm:pt modelId="{A4D1F1B2-C517-42AF-B473-987ED8D703B5}" type="pres">
      <dgm:prSet presAssocID="{7CA0E7FB-E398-4BF1-AEAA-37E49EBFF6E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0AF41F6B-111C-400F-8070-557707C35522}" type="pres">
      <dgm:prSet presAssocID="{7CA0E7FB-E398-4BF1-AEAA-37E49EBFF6E7}" presName="spaceRect" presStyleCnt="0"/>
      <dgm:spPr/>
    </dgm:pt>
    <dgm:pt modelId="{841730C7-B38E-465A-A22F-567259395434}" type="pres">
      <dgm:prSet presAssocID="{7CA0E7FB-E398-4BF1-AEAA-37E49EBFF6E7}" presName="parTx" presStyleLbl="revTx" presStyleIdx="3" presStyleCnt="5" custScaleY="116210">
        <dgm:presLayoutVars>
          <dgm:chMax val="0"/>
          <dgm:chPref val="0"/>
        </dgm:presLayoutVars>
      </dgm:prSet>
      <dgm:spPr/>
    </dgm:pt>
    <dgm:pt modelId="{60123DC2-588E-480C-BA87-919FEECD679F}" type="pres">
      <dgm:prSet presAssocID="{5ED595D4-C511-415A-9EE7-42C1212B8E23}" presName="sibTrans" presStyleCnt="0"/>
      <dgm:spPr/>
    </dgm:pt>
    <dgm:pt modelId="{B9AF5030-DDFA-4969-91BD-06A90A19F9D8}" type="pres">
      <dgm:prSet presAssocID="{5FEC5D4E-BDE6-4524-A881-8C4A976D1C3A}" presName="compNode" presStyleCnt="0"/>
      <dgm:spPr/>
    </dgm:pt>
    <dgm:pt modelId="{6BA26935-3776-41E9-AB15-6B7AA2E58A88}" type="pres">
      <dgm:prSet presAssocID="{5FEC5D4E-BDE6-4524-A881-8C4A976D1C3A}" presName="bgRect" presStyleLbl="bgShp" presStyleIdx="4" presStyleCnt="5"/>
      <dgm:spPr/>
    </dgm:pt>
    <dgm:pt modelId="{9AF06E19-247C-4CE3-BC44-57919D2767DC}" type="pres">
      <dgm:prSet presAssocID="{5FEC5D4E-BDE6-4524-A881-8C4A976D1C3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ears"/>
        </a:ext>
      </dgm:extLst>
    </dgm:pt>
    <dgm:pt modelId="{A1D49189-6D3A-4ACF-AB14-723306D64838}" type="pres">
      <dgm:prSet presAssocID="{5FEC5D4E-BDE6-4524-A881-8C4A976D1C3A}" presName="spaceRect" presStyleCnt="0"/>
      <dgm:spPr/>
    </dgm:pt>
    <dgm:pt modelId="{E6D9A451-4320-4EDC-A615-3537F7FE8FAA}" type="pres">
      <dgm:prSet presAssocID="{5FEC5D4E-BDE6-4524-A881-8C4A976D1C3A}" presName="parTx" presStyleLbl="revTx" presStyleIdx="4" presStyleCnt="5">
        <dgm:presLayoutVars>
          <dgm:chMax val="0"/>
          <dgm:chPref val="0"/>
        </dgm:presLayoutVars>
      </dgm:prSet>
      <dgm:spPr/>
    </dgm:pt>
  </dgm:ptLst>
  <dgm:cxnLst>
    <dgm:cxn modelId="{F50F8321-CA3C-4E9D-8C11-FF8E9693106D}" type="presOf" srcId="{3C007CCB-028F-4CD7-BAD7-5056DE6F570A}" destId="{0E933D5E-1155-4211-9BBE-417557E3C445}" srcOrd="0" destOrd="0" presId="urn:microsoft.com/office/officeart/2018/2/layout/IconVerticalSolidList"/>
    <dgm:cxn modelId="{C309EC22-F93A-4168-97BF-E698D02005BE}" type="presOf" srcId="{56BF71D5-E866-4DDA-9383-A4B3AF4402F6}" destId="{61C3EA95-B5D7-4DE7-B866-E497ED72E743}" srcOrd="0" destOrd="0" presId="urn:microsoft.com/office/officeart/2018/2/layout/IconVerticalSolidList"/>
    <dgm:cxn modelId="{3C4DC85B-26AE-4DE8-9B22-CEF451FADDFB}" srcId="{6C46C871-30EF-4535-95AB-7506A25929A7}" destId="{5FEC5D4E-BDE6-4524-A881-8C4A976D1C3A}" srcOrd="4" destOrd="0" parTransId="{CCAB46E8-0E26-4EC0-98EC-C1253DEC73F5}" sibTransId="{3E0E905B-800C-4F8B-83E9-00D5BC7E77D7}"/>
    <dgm:cxn modelId="{1D05A541-880A-49A7-8C71-56AB826B6178}" type="presOf" srcId="{7CA0E7FB-E398-4BF1-AEAA-37E49EBFF6E7}" destId="{841730C7-B38E-465A-A22F-567259395434}" srcOrd="0" destOrd="0" presId="urn:microsoft.com/office/officeart/2018/2/layout/IconVerticalSolidList"/>
    <dgm:cxn modelId="{A810CB63-827E-4F76-B01A-41E3DF51F594}" type="presOf" srcId="{5FEC5D4E-BDE6-4524-A881-8C4A976D1C3A}" destId="{E6D9A451-4320-4EDC-A615-3537F7FE8FAA}" srcOrd="0" destOrd="0" presId="urn:microsoft.com/office/officeart/2018/2/layout/IconVerticalSolidList"/>
    <dgm:cxn modelId="{14BC9F52-467D-4A55-B8F6-1A864BB65CAE}" srcId="{6C46C871-30EF-4535-95AB-7506A25929A7}" destId="{56BF71D5-E866-4DDA-9383-A4B3AF4402F6}" srcOrd="1" destOrd="0" parTransId="{12716E8F-E5FD-493F-8B8C-F79446356E89}" sibTransId="{2E555804-C98B-4773-A39F-4B2345ACE41B}"/>
    <dgm:cxn modelId="{0F828790-4E1E-48AD-BA2C-6EB3BAC5455F}" srcId="{6C46C871-30EF-4535-95AB-7506A25929A7}" destId="{4FA31D42-69F5-4C50-A74E-4A781DB73D97}" srcOrd="2" destOrd="0" parTransId="{2C34F0F5-6E15-4A03-AEC2-7A85F1B49673}" sibTransId="{67E56E3C-A5A5-4EAC-88B0-B78B4CF65D43}"/>
    <dgm:cxn modelId="{AD88BF90-D47E-4C3D-BB50-487FFF46267F}" srcId="{6C46C871-30EF-4535-95AB-7506A25929A7}" destId="{7CA0E7FB-E398-4BF1-AEAA-37E49EBFF6E7}" srcOrd="3" destOrd="0" parTransId="{8F78EE8B-0B7A-4458-BF5D-42BD63742754}" sibTransId="{5ED595D4-C511-415A-9EE7-42C1212B8E23}"/>
    <dgm:cxn modelId="{ECDAD9B3-3D5B-4F25-A55D-07F65B14CC47}" type="presOf" srcId="{4FA31D42-69F5-4C50-A74E-4A781DB73D97}" destId="{6BE4B500-919E-41A3-A88E-C22CC2C4A005}" srcOrd="0" destOrd="0" presId="urn:microsoft.com/office/officeart/2018/2/layout/IconVerticalSolidList"/>
    <dgm:cxn modelId="{80520CC7-E529-4081-9BE1-B3E9700B3E3C}" type="presOf" srcId="{6C46C871-30EF-4535-95AB-7506A25929A7}" destId="{9E4980D5-1B45-49A1-A9BD-DD961721E871}" srcOrd="0" destOrd="0" presId="urn:microsoft.com/office/officeart/2018/2/layout/IconVerticalSolidList"/>
    <dgm:cxn modelId="{22DD54D5-824E-465B-8F75-7717DCA0DD6C}" srcId="{6C46C871-30EF-4535-95AB-7506A25929A7}" destId="{3C007CCB-028F-4CD7-BAD7-5056DE6F570A}" srcOrd="0" destOrd="0" parTransId="{500CFC2C-E681-4997-BED3-2FFE6A5DC181}" sibTransId="{A9D07237-D13F-4391-8A24-CA8D5C45DB1C}"/>
    <dgm:cxn modelId="{343B5631-3A70-4948-AD81-F8CF768650BB}" type="presParOf" srcId="{9E4980D5-1B45-49A1-A9BD-DD961721E871}" destId="{346E0082-96A3-427C-95DD-6E58E97A36D8}" srcOrd="0" destOrd="0" presId="urn:microsoft.com/office/officeart/2018/2/layout/IconVerticalSolidList"/>
    <dgm:cxn modelId="{BED85410-5820-4410-8AF8-8A64E17611E0}" type="presParOf" srcId="{346E0082-96A3-427C-95DD-6E58E97A36D8}" destId="{59E0F645-1D89-4387-AD3D-4FD40252FD8D}" srcOrd="0" destOrd="0" presId="urn:microsoft.com/office/officeart/2018/2/layout/IconVerticalSolidList"/>
    <dgm:cxn modelId="{3CA45C24-7555-4CD1-AF93-1134B48DDC36}" type="presParOf" srcId="{346E0082-96A3-427C-95DD-6E58E97A36D8}" destId="{09802088-D597-4AB5-B0FA-5425A289A0E4}" srcOrd="1" destOrd="0" presId="urn:microsoft.com/office/officeart/2018/2/layout/IconVerticalSolidList"/>
    <dgm:cxn modelId="{C6737602-6128-4120-969D-4C87A53BA458}" type="presParOf" srcId="{346E0082-96A3-427C-95DD-6E58E97A36D8}" destId="{808EB1A2-AB23-4BF3-A9EF-E13A5E112F5B}" srcOrd="2" destOrd="0" presId="urn:microsoft.com/office/officeart/2018/2/layout/IconVerticalSolidList"/>
    <dgm:cxn modelId="{D687D3E3-9164-48AF-BB77-3C1EFD638B0A}" type="presParOf" srcId="{346E0082-96A3-427C-95DD-6E58E97A36D8}" destId="{0E933D5E-1155-4211-9BBE-417557E3C445}" srcOrd="3" destOrd="0" presId="urn:microsoft.com/office/officeart/2018/2/layout/IconVerticalSolidList"/>
    <dgm:cxn modelId="{BE7EC86E-12B8-4167-9064-0EFD6BCEA7AE}" type="presParOf" srcId="{9E4980D5-1B45-49A1-A9BD-DD961721E871}" destId="{91921C69-B558-44EB-9454-43F01CBBF676}" srcOrd="1" destOrd="0" presId="urn:microsoft.com/office/officeart/2018/2/layout/IconVerticalSolidList"/>
    <dgm:cxn modelId="{9B73ECD4-7677-429F-83C4-C74C4C8954AE}" type="presParOf" srcId="{9E4980D5-1B45-49A1-A9BD-DD961721E871}" destId="{ECCF2AA3-FBE3-4838-AC7D-FC9690F67A90}" srcOrd="2" destOrd="0" presId="urn:microsoft.com/office/officeart/2018/2/layout/IconVerticalSolidList"/>
    <dgm:cxn modelId="{DE289259-7FE5-4983-BE9E-29A8397D3437}" type="presParOf" srcId="{ECCF2AA3-FBE3-4838-AC7D-FC9690F67A90}" destId="{6D445338-4DF2-432A-8A79-9F75DD13C1EA}" srcOrd="0" destOrd="0" presId="urn:microsoft.com/office/officeart/2018/2/layout/IconVerticalSolidList"/>
    <dgm:cxn modelId="{631423AD-B0CD-44C1-A141-62422A076F0B}" type="presParOf" srcId="{ECCF2AA3-FBE3-4838-AC7D-FC9690F67A90}" destId="{F9C7F6BB-12E5-4952-90F0-B0CFFE1D3FF6}" srcOrd="1" destOrd="0" presId="urn:microsoft.com/office/officeart/2018/2/layout/IconVerticalSolidList"/>
    <dgm:cxn modelId="{97CEAE9C-5C83-4EA0-8BCC-3FD6F97A7319}" type="presParOf" srcId="{ECCF2AA3-FBE3-4838-AC7D-FC9690F67A90}" destId="{ACCF0F40-F1AD-4409-9588-84B91E581140}" srcOrd="2" destOrd="0" presId="urn:microsoft.com/office/officeart/2018/2/layout/IconVerticalSolidList"/>
    <dgm:cxn modelId="{D565E224-7224-425C-B711-44284DC0B112}" type="presParOf" srcId="{ECCF2AA3-FBE3-4838-AC7D-FC9690F67A90}" destId="{61C3EA95-B5D7-4DE7-B866-E497ED72E743}" srcOrd="3" destOrd="0" presId="urn:microsoft.com/office/officeart/2018/2/layout/IconVerticalSolidList"/>
    <dgm:cxn modelId="{507E8B05-EC64-470B-8D96-59FFB1CA878B}" type="presParOf" srcId="{9E4980D5-1B45-49A1-A9BD-DD961721E871}" destId="{51FBC50E-0F19-438B-852E-E9D8D9B94248}" srcOrd="3" destOrd="0" presId="urn:microsoft.com/office/officeart/2018/2/layout/IconVerticalSolidList"/>
    <dgm:cxn modelId="{47E59BF6-56E1-4C52-ABC8-F7F1DF442C8D}" type="presParOf" srcId="{9E4980D5-1B45-49A1-A9BD-DD961721E871}" destId="{C5EFCF84-7A99-42A5-B8B7-5C1BAFEFE031}" srcOrd="4" destOrd="0" presId="urn:microsoft.com/office/officeart/2018/2/layout/IconVerticalSolidList"/>
    <dgm:cxn modelId="{CFA5C5CB-A852-4ABF-8D92-AA6C4F94FC43}" type="presParOf" srcId="{C5EFCF84-7A99-42A5-B8B7-5C1BAFEFE031}" destId="{5E2CD8E6-CB3B-4C9C-BB4D-431F9CDBB027}" srcOrd="0" destOrd="0" presId="urn:microsoft.com/office/officeart/2018/2/layout/IconVerticalSolidList"/>
    <dgm:cxn modelId="{78A88C0E-F647-483E-A7C5-AAFE9D29D20F}" type="presParOf" srcId="{C5EFCF84-7A99-42A5-B8B7-5C1BAFEFE031}" destId="{A1BDA309-93D8-4446-9A44-D68B96A03B20}" srcOrd="1" destOrd="0" presId="urn:microsoft.com/office/officeart/2018/2/layout/IconVerticalSolidList"/>
    <dgm:cxn modelId="{CE6083C1-C06A-4B6F-A506-C9CBD4731119}" type="presParOf" srcId="{C5EFCF84-7A99-42A5-B8B7-5C1BAFEFE031}" destId="{019D2060-F505-4FF4-9436-CE4FB8332A9D}" srcOrd="2" destOrd="0" presId="urn:microsoft.com/office/officeart/2018/2/layout/IconVerticalSolidList"/>
    <dgm:cxn modelId="{1C7B3980-2EBE-4D9A-8C4F-05C5DD720BE2}" type="presParOf" srcId="{C5EFCF84-7A99-42A5-B8B7-5C1BAFEFE031}" destId="{6BE4B500-919E-41A3-A88E-C22CC2C4A005}" srcOrd="3" destOrd="0" presId="urn:microsoft.com/office/officeart/2018/2/layout/IconVerticalSolidList"/>
    <dgm:cxn modelId="{BE04C7DF-4C5E-4B2E-A2E0-A173B4F07F55}" type="presParOf" srcId="{9E4980D5-1B45-49A1-A9BD-DD961721E871}" destId="{D72FE5AF-53F9-4076-9BEC-9D3B34EC5C18}" srcOrd="5" destOrd="0" presId="urn:microsoft.com/office/officeart/2018/2/layout/IconVerticalSolidList"/>
    <dgm:cxn modelId="{A97045FF-6ED0-432D-ACEB-5078B25B3A0B}" type="presParOf" srcId="{9E4980D5-1B45-49A1-A9BD-DD961721E871}" destId="{88F04D18-957E-481D-A351-82AD534DE18E}" srcOrd="6" destOrd="0" presId="urn:microsoft.com/office/officeart/2018/2/layout/IconVerticalSolidList"/>
    <dgm:cxn modelId="{DA0D8A7E-8F11-4191-AE18-B096489E12C9}" type="presParOf" srcId="{88F04D18-957E-481D-A351-82AD534DE18E}" destId="{8AFAE6AA-EB59-4A42-BBA8-2456DDBDAA0A}" srcOrd="0" destOrd="0" presId="urn:microsoft.com/office/officeart/2018/2/layout/IconVerticalSolidList"/>
    <dgm:cxn modelId="{A131A32C-5A3E-4440-A55D-CE7A60B50785}" type="presParOf" srcId="{88F04D18-957E-481D-A351-82AD534DE18E}" destId="{A4D1F1B2-C517-42AF-B473-987ED8D703B5}" srcOrd="1" destOrd="0" presId="urn:microsoft.com/office/officeart/2018/2/layout/IconVerticalSolidList"/>
    <dgm:cxn modelId="{3C2B501F-E058-42E3-A9F0-23225244837D}" type="presParOf" srcId="{88F04D18-957E-481D-A351-82AD534DE18E}" destId="{0AF41F6B-111C-400F-8070-557707C35522}" srcOrd="2" destOrd="0" presId="urn:microsoft.com/office/officeart/2018/2/layout/IconVerticalSolidList"/>
    <dgm:cxn modelId="{63804906-CF78-47E2-A07F-AFFE86A3F5CA}" type="presParOf" srcId="{88F04D18-957E-481D-A351-82AD534DE18E}" destId="{841730C7-B38E-465A-A22F-567259395434}" srcOrd="3" destOrd="0" presId="urn:microsoft.com/office/officeart/2018/2/layout/IconVerticalSolidList"/>
    <dgm:cxn modelId="{7B7EE82F-551B-4F28-AFB3-4A2368138CD0}" type="presParOf" srcId="{9E4980D5-1B45-49A1-A9BD-DD961721E871}" destId="{60123DC2-588E-480C-BA87-919FEECD679F}" srcOrd="7" destOrd="0" presId="urn:microsoft.com/office/officeart/2018/2/layout/IconVerticalSolidList"/>
    <dgm:cxn modelId="{5A3AB3E1-7C6F-4992-A88A-F105757418D7}" type="presParOf" srcId="{9E4980D5-1B45-49A1-A9BD-DD961721E871}" destId="{B9AF5030-DDFA-4969-91BD-06A90A19F9D8}" srcOrd="8" destOrd="0" presId="urn:microsoft.com/office/officeart/2018/2/layout/IconVerticalSolidList"/>
    <dgm:cxn modelId="{FC70848F-EB31-48B5-AE55-7B10298248E1}" type="presParOf" srcId="{B9AF5030-DDFA-4969-91BD-06A90A19F9D8}" destId="{6BA26935-3776-41E9-AB15-6B7AA2E58A88}" srcOrd="0" destOrd="0" presId="urn:microsoft.com/office/officeart/2018/2/layout/IconVerticalSolidList"/>
    <dgm:cxn modelId="{0446DF49-D636-4CDC-A4B1-445806FD2DD0}" type="presParOf" srcId="{B9AF5030-DDFA-4969-91BD-06A90A19F9D8}" destId="{9AF06E19-247C-4CE3-BC44-57919D2767DC}" srcOrd="1" destOrd="0" presId="urn:microsoft.com/office/officeart/2018/2/layout/IconVerticalSolidList"/>
    <dgm:cxn modelId="{2C628D0C-2C3D-4B30-AD58-5437EF8A5AD8}" type="presParOf" srcId="{B9AF5030-DDFA-4969-91BD-06A90A19F9D8}" destId="{A1D49189-6D3A-4ACF-AB14-723306D64838}" srcOrd="2" destOrd="0" presId="urn:microsoft.com/office/officeart/2018/2/layout/IconVerticalSolidList"/>
    <dgm:cxn modelId="{F703DF43-2318-4E39-9291-2594EAEDA68C}" type="presParOf" srcId="{B9AF5030-DDFA-4969-91BD-06A90A19F9D8}" destId="{E6D9A451-4320-4EDC-A615-3537F7FE8FA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46C871-30EF-4535-95AB-7506A25929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Management Principles as Decision-Making Guide:</a:t>
          </a:r>
          <a:r>
            <a:rPr lang="en-US" sz="1600" dirty="0">
              <a:latin typeface="Times New Roman" panose="02020603050405020304" pitchFamily="18" charset="0"/>
              <a:cs typeface="Times New Roman" panose="02020603050405020304" pitchFamily="18" charset="0"/>
            </a:rPr>
            <a:t> Management principles serve as the foundation for effective decision-making and actions within organizations, offering a cohesive framework for managerial processes (Buchanan and Huczynski, 2019).</a:t>
          </a:r>
        </a:p>
      </dgm:t>
    </dgm:pt>
    <dgm:pt modelId="{500CFC2C-E681-4997-BED3-2FFE6A5DC181}" type="parTrans" cxnId="{22DD54D5-824E-465B-8F75-7717DCA0DD6C}">
      <dgm:prSet/>
      <dgm:spPr/>
      <dgm:t>
        <a:bodyPr/>
        <a:lstStyle/>
        <a:p>
          <a:endParaRPr lang="en-US" sz="1600"/>
        </a:p>
      </dgm:t>
    </dgm:pt>
    <dgm:pt modelId="{A9D07237-D13F-4391-8A24-CA8D5C45DB1C}" type="sibTrans" cxnId="{22DD54D5-824E-465B-8F75-7717DCA0DD6C}">
      <dgm:prSet/>
      <dgm:spPr/>
      <dgm:t>
        <a:bodyPr/>
        <a:lstStyle/>
        <a:p>
          <a:endParaRPr lang="en-US" sz="1600"/>
        </a:p>
      </dgm:t>
    </dgm:pt>
    <dgm:pt modelId="{4A3E66FD-C779-489B-B868-01FFEEA5B242}">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Division of Labor for Increased Efficiency:</a:t>
          </a:r>
          <a:r>
            <a:rPr lang="en-US" sz="1600" dirty="0">
              <a:latin typeface="Times New Roman" panose="02020603050405020304" pitchFamily="18" charset="0"/>
              <a:cs typeface="Times New Roman" panose="02020603050405020304" pitchFamily="18" charset="0"/>
            </a:rPr>
            <a:t> The principle of division of labor involves task specialization to enhance efficiency. McDonald's fast-food production processes exemplify this principle by distinctly defining roles, optimizing workflow, and facilitating the rapid assembly of meals.</a:t>
          </a:r>
        </a:p>
      </dgm:t>
    </dgm:pt>
    <dgm:pt modelId="{3CB35D29-071E-4F3B-81A8-86EFD5B36A48}" type="parTrans" cxnId="{D56E1CC0-A424-4E11-BDD5-A38E780F204D}">
      <dgm:prSet/>
      <dgm:spPr/>
      <dgm:t>
        <a:bodyPr/>
        <a:lstStyle/>
        <a:p>
          <a:endParaRPr lang="en-US" sz="1600"/>
        </a:p>
      </dgm:t>
    </dgm:pt>
    <dgm:pt modelId="{BAAF41F1-2031-41AB-B900-3D8F2A3C7571}" type="sibTrans" cxnId="{D56E1CC0-A424-4E11-BDD5-A38E780F204D}">
      <dgm:prSet/>
      <dgm:spPr/>
      <dgm:t>
        <a:bodyPr/>
        <a:lstStyle/>
        <a:p>
          <a:endParaRPr lang="en-US" sz="1600"/>
        </a:p>
      </dgm:t>
    </dgm:pt>
    <dgm:pt modelId="{1C9B5BC0-1CDC-4129-9443-1C159E39951C}">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Streamlining Operations through Division of Labor:</a:t>
          </a:r>
          <a:r>
            <a:rPr lang="en-US" sz="1600" dirty="0">
              <a:latin typeface="Times New Roman" panose="02020603050405020304" pitchFamily="18" charset="0"/>
              <a:cs typeface="Times New Roman" panose="02020603050405020304" pitchFamily="18" charset="0"/>
            </a:rPr>
            <a:t> The application of division of labor not only streamlines operations but also contributes to the overall effectiveness of organizations by creating an organized and efficient work structure (Anwar et al., 2020).</a:t>
          </a:r>
        </a:p>
      </dgm:t>
    </dgm:pt>
    <dgm:pt modelId="{0E2BF98A-1608-4637-A57D-E452910014C3}" type="parTrans" cxnId="{6BBF7A34-2992-4322-97F9-D2698A56D9EB}">
      <dgm:prSet/>
      <dgm:spPr/>
      <dgm:t>
        <a:bodyPr/>
        <a:lstStyle/>
        <a:p>
          <a:endParaRPr lang="en-US" sz="1600"/>
        </a:p>
      </dgm:t>
    </dgm:pt>
    <dgm:pt modelId="{7CA46309-C0C6-4FBA-AAF5-EF5C5EF25552}" type="sibTrans" cxnId="{6BBF7A34-2992-4322-97F9-D2698A56D9EB}">
      <dgm:prSet/>
      <dgm:spPr/>
      <dgm:t>
        <a:bodyPr/>
        <a:lstStyle/>
        <a:p>
          <a:endParaRPr lang="en-US" sz="1600"/>
        </a:p>
      </dgm:t>
    </dgm:pt>
    <dgm:pt modelId="{B773F662-3883-4BA0-93FA-6F61D8BAFC81}">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Equity as a Crucial Management Principle:</a:t>
          </a:r>
          <a:r>
            <a:rPr lang="en-US" sz="1600" dirty="0">
              <a:latin typeface="Times New Roman" panose="02020603050405020304" pitchFamily="18" charset="0"/>
              <a:cs typeface="Times New Roman" panose="02020603050405020304" pitchFamily="18" charset="0"/>
            </a:rPr>
            <a:t> Another essential management principle is the emphasis on equity, ensuring fairness and justice in organizational practices (Anwar et al., 2020).</a:t>
          </a:r>
        </a:p>
      </dgm:t>
    </dgm:pt>
    <dgm:pt modelId="{8F5BF89D-27B7-4EA2-8F66-83983ED7940A}" type="parTrans" cxnId="{7BEDC269-7FFC-4F62-B72C-CEEB9EABF2FD}">
      <dgm:prSet/>
      <dgm:spPr/>
      <dgm:t>
        <a:bodyPr/>
        <a:lstStyle/>
        <a:p>
          <a:endParaRPr lang="en-US" sz="1600"/>
        </a:p>
      </dgm:t>
    </dgm:pt>
    <dgm:pt modelId="{1F3AA99A-A126-4BAA-BE09-367593F4C27D}" type="sibTrans" cxnId="{7BEDC269-7FFC-4F62-B72C-CEEB9EABF2FD}">
      <dgm:prSet/>
      <dgm:spPr/>
      <dgm:t>
        <a:bodyPr/>
        <a:lstStyle/>
        <a:p>
          <a:endParaRPr lang="en-US" sz="1600"/>
        </a:p>
      </dgm:t>
    </dgm:pt>
    <dgm:pt modelId="{65E98597-F668-477C-80CE-039DA7A745EF}" type="pres">
      <dgm:prSet presAssocID="{6C46C871-30EF-4535-95AB-7506A25929A7}" presName="root" presStyleCnt="0">
        <dgm:presLayoutVars>
          <dgm:dir/>
          <dgm:resizeHandles val="exact"/>
        </dgm:presLayoutVars>
      </dgm:prSet>
      <dgm:spPr/>
    </dgm:pt>
    <dgm:pt modelId="{D54E58F0-5BC7-42C5-AC0D-7AD4E7FE7EBD}" type="pres">
      <dgm:prSet presAssocID="{3C007CCB-028F-4CD7-BAD7-5056DE6F570A}" presName="compNode" presStyleCnt="0"/>
      <dgm:spPr/>
    </dgm:pt>
    <dgm:pt modelId="{44ED467B-8EBD-4616-BEB1-AE34B0F475C5}" type="pres">
      <dgm:prSet presAssocID="{3C007CCB-028F-4CD7-BAD7-5056DE6F570A}" presName="bgRect" presStyleLbl="bgShp" presStyleIdx="0" presStyleCnt="4"/>
      <dgm:spPr/>
    </dgm:pt>
    <dgm:pt modelId="{F86269B4-EF5C-42A7-8BF3-CA4E177DB8C5}" type="pres">
      <dgm:prSet presAssocID="{3C007CCB-028F-4CD7-BAD7-5056DE6F570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E6DFC610-E77C-405C-94C0-8131522F1EE7}" type="pres">
      <dgm:prSet presAssocID="{3C007CCB-028F-4CD7-BAD7-5056DE6F570A}" presName="spaceRect" presStyleCnt="0"/>
      <dgm:spPr/>
    </dgm:pt>
    <dgm:pt modelId="{45EF155C-5982-46FD-866E-BD8BCC5A3D47}" type="pres">
      <dgm:prSet presAssocID="{3C007CCB-028F-4CD7-BAD7-5056DE6F570A}" presName="parTx" presStyleLbl="revTx" presStyleIdx="0" presStyleCnt="4">
        <dgm:presLayoutVars>
          <dgm:chMax val="0"/>
          <dgm:chPref val="0"/>
        </dgm:presLayoutVars>
      </dgm:prSet>
      <dgm:spPr/>
    </dgm:pt>
    <dgm:pt modelId="{0805F894-5D27-4382-8D04-BB433F074C7F}" type="pres">
      <dgm:prSet presAssocID="{A9D07237-D13F-4391-8A24-CA8D5C45DB1C}" presName="sibTrans" presStyleCnt="0"/>
      <dgm:spPr/>
    </dgm:pt>
    <dgm:pt modelId="{689E1668-6C63-4F1D-9FCF-75C6DDC3E493}" type="pres">
      <dgm:prSet presAssocID="{4A3E66FD-C779-489B-B868-01FFEEA5B242}" presName="compNode" presStyleCnt="0"/>
      <dgm:spPr/>
    </dgm:pt>
    <dgm:pt modelId="{5B9F03D5-A747-4C00-BAFE-47E70B04BB9A}" type="pres">
      <dgm:prSet presAssocID="{4A3E66FD-C779-489B-B868-01FFEEA5B242}" presName="bgRect" presStyleLbl="bgShp" presStyleIdx="1" presStyleCnt="4"/>
      <dgm:spPr/>
    </dgm:pt>
    <dgm:pt modelId="{5C982FE7-4F85-4AAD-8C81-791D8BDD9B66}" type="pres">
      <dgm:prSet presAssocID="{4A3E66FD-C779-489B-B868-01FFEEA5B24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rger and Drink"/>
        </a:ext>
      </dgm:extLst>
    </dgm:pt>
    <dgm:pt modelId="{62794BC5-01F9-403F-8CF4-6F424558D63B}" type="pres">
      <dgm:prSet presAssocID="{4A3E66FD-C779-489B-B868-01FFEEA5B242}" presName="spaceRect" presStyleCnt="0"/>
      <dgm:spPr/>
    </dgm:pt>
    <dgm:pt modelId="{257025E9-2832-4DA7-BE61-54077C8CCB97}" type="pres">
      <dgm:prSet presAssocID="{4A3E66FD-C779-489B-B868-01FFEEA5B242}" presName="parTx" presStyleLbl="revTx" presStyleIdx="1" presStyleCnt="4">
        <dgm:presLayoutVars>
          <dgm:chMax val="0"/>
          <dgm:chPref val="0"/>
        </dgm:presLayoutVars>
      </dgm:prSet>
      <dgm:spPr/>
    </dgm:pt>
    <dgm:pt modelId="{08D937B8-AE05-497B-A5C9-0DEE68114BA4}" type="pres">
      <dgm:prSet presAssocID="{BAAF41F1-2031-41AB-B900-3D8F2A3C7571}" presName="sibTrans" presStyleCnt="0"/>
      <dgm:spPr/>
    </dgm:pt>
    <dgm:pt modelId="{9110862A-20B9-4CB8-9A9C-8337A9A893AE}" type="pres">
      <dgm:prSet presAssocID="{1C9B5BC0-1CDC-4129-9443-1C159E39951C}" presName="compNode" presStyleCnt="0"/>
      <dgm:spPr/>
    </dgm:pt>
    <dgm:pt modelId="{74CCF761-4D61-4506-9EED-A07EA5E8DA23}" type="pres">
      <dgm:prSet presAssocID="{1C9B5BC0-1CDC-4129-9443-1C159E39951C}" presName="bgRect" presStyleLbl="bgShp" presStyleIdx="2" presStyleCnt="4"/>
      <dgm:spPr/>
    </dgm:pt>
    <dgm:pt modelId="{EC4B78D8-DC45-4931-9E87-F6CD5AD0F13F}" type="pres">
      <dgm:prSet presAssocID="{1C9B5BC0-1CDC-4129-9443-1C159E39951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60E61D2-4CB8-40CE-B7BC-FD068D8CD889}" type="pres">
      <dgm:prSet presAssocID="{1C9B5BC0-1CDC-4129-9443-1C159E39951C}" presName="spaceRect" presStyleCnt="0"/>
      <dgm:spPr/>
    </dgm:pt>
    <dgm:pt modelId="{1D6E6140-0DBA-4EEB-ABD4-B94CC9A7B78F}" type="pres">
      <dgm:prSet presAssocID="{1C9B5BC0-1CDC-4129-9443-1C159E39951C}" presName="parTx" presStyleLbl="revTx" presStyleIdx="2" presStyleCnt="4">
        <dgm:presLayoutVars>
          <dgm:chMax val="0"/>
          <dgm:chPref val="0"/>
        </dgm:presLayoutVars>
      </dgm:prSet>
      <dgm:spPr/>
    </dgm:pt>
    <dgm:pt modelId="{0E6E43F3-0901-4987-9A11-859187F5D892}" type="pres">
      <dgm:prSet presAssocID="{7CA46309-C0C6-4FBA-AAF5-EF5C5EF25552}" presName="sibTrans" presStyleCnt="0"/>
      <dgm:spPr/>
    </dgm:pt>
    <dgm:pt modelId="{69E1BA28-2795-4FDE-A07E-F71C4A8205AD}" type="pres">
      <dgm:prSet presAssocID="{B773F662-3883-4BA0-93FA-6F61D8BAFC81}" presName="compNode" presStyleCnt="0"/>
      <dgm:spPr/>
    </dgm:pt>
    <dgm:pt modelId="{EAB611DD-BD8C-49C0-806A-E0959CB36D32}" type="pres">
      <dgm:prSet presAssocID="{B773F662-3883-4BA0-93FA-6F61D8BAFC81}" presName="bgRect" presStyleLbl="bgShp" presStyleIdx="3" presStyleCnt="4"/>
      <dgm:spPr/>
    </dgm:pt>
    <dgm:pt modelId="{366BB10B-143F-4040-BA94-925227A5C318}" type="pres">
      <dgm:prSet presAssocID="{B773F662-3883-4BA0-93FA-6F61D8BAFC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1B95C390-7726-44F8-9390-7269088F4083}" type="pres">
      <dgm:prSet presAssocID="{B773F662-3883-4BA0-93FA-6F61D8BAFC81}" presName="spaceRect" presStyleCnt="0"/>
      <dgm:spPr/>
    </dgm:pt>
    <dgm:pt modelId="{83A73F18-B879-4740-A58F-8D939E3D9BE8}" type="pres">
      <dgm:prSet presAssocID="{B773F662-3883-4BA0-93FA-6F61D8BAFC81}" presName="parTx" presStyleLbl="revTx" presStyleIdx="3" presStyleCnt="4">
        <dgm:presLayoutVars>
          <dgm:chMax val="0"/>
          <dgm:chPref val="0"/>
        </dgm:presLayoutVars>
      </dgm:prSet>
      <dgm:spPr/>
    </dgm:pt>
  </dgm:ptLst>
  <dgm:cxnLst>
    <dgm:cxn modelId="{6BBF7A34-2992-4322-97F9-D2698A56D9EB}" srcId="{6C46C871-30EF-4535-95AB-7506A25929A7}" destId="{1C9B5BC0-1CDC-4129-9443-1C159E39951C}" srcOrd="2" destOrd="0" parTransId="{0E2BF98A-1608-4637-A57D-E452910014C3}" sibTransId="{7CA46309-C0C6-4FBA-AAF5-EF5C5EF25552}"/>
    <dgm:cxn modelId="{93166468-A356-48C7-93A2-0EF219F7C662}" type="presOf" srcId="{3C007CCB-028F-4CD7-BAD7-5056DE6F570A}" destId="{45EF155C-5982-46FD-866E-BD8BCC5A3D47}" srcOrd="0" destOrd="0" presId="urn:microsoft.com/office/officeart/2018/2/layout/IconVerticalSolidList"/>
    <dgm:cxn modelId="{7BEDC269-7FFC-4F62-B72C-CEEB9EABF2FD}" srcId="{6C46C871-30EF-4535-95AB-7506A25929A7}" destId="{B773F662-3883-4BA0-93FA-6F61D8BAFC81}" srcOrd="3" destOrd="0" parTransId="{8F5BF89D-27B7-4EA2-8F66-83983ED7940A}" sibTransId="{1F3AA99A-A126-4BAA-BE09-367593F4C27D}"/>
    <dgm:cxn modelId="{23DB184B-C5F9-4638-ABFF-B10BB1EC3A5C}" type="presOf" srcId="{1C9B5BC0-1CDC-4129-9443-1C159E39951C}" destId="{1D6E6140-0DBA-4EEB-ABD4-B94CC9A7B78F}" srcOrd="0" destOrd="0" presId="urn:microsoft.com/office/officeart/2018/2/layout/IconVerticalSolidList"/>
    <dgm:cxn modelId="{EBD4CD89-2103-462D-9D66-2D89664D3A61}" type="presOf" srcId="{6C46C871-30EF-4535-95AB-7506A25929A7}" destId="{65E98597-F668-477C-80CE-039DA7A745EF}" srcOrd="0" destOrd="0" presId="urn:microsoft.com/office/officeart/2018/2/layout/IconVerticalSolidList"/>
    <dgm:cxn modelId="{CA476992-E3E0-4E12-A82E-2CD95DE88AE3}" type="presOf" srcId="{4A3E66FD-C779-489B-B868-01FFEEA5B242}" destId="{257025E9-2832-4DA7-BE61-54077C8CCB97}" srcOrd="0" destOrd="0" presId="urn:microsoft.com/office/officeart/2018/2/layout/IconVerticalSolidList"/>
    <dgm:cxn modelId="{8B8ADEAA-14D4-419F-9349-755F792CFD29}" type="presOf" srcId="{B773F662-3883-4BA0-93FA-6F61D8BAFC81}" destId="{83A73F18-B879-4740-A58F-8D939E3D9BE8}" srcOrd="0" destOrd="0" presId="urn:microsoft.com/office/officeart/2018/2/layout/IconVerticalSolidList"/>
    <dgm:cxn modelId="{D56E1CC0-A424-4E11-BDD5-A38E780F204D}" srcId="{6C46C871-30EF-4535-95AB-7506A25929A7}" destId="{4A3E66FD-C779-489B-B868-01FFEEA5B242}" srcOrd="1" destOrd="0" parTransId="{3CB35D29-071E-4F3B-81A8-86EFD5B36A48}" sibTransId="{BAAF41F1-2031-41AB-B900-3D8F2A3C7571}"/>
    <dgm:cxn modelId="{22DD54D5-824E-465B-8F75-7717DCA0DD6C}" srcId="{6C46C871-30EF-4535-95AB-7506A25929A7}" destId="{3C007CCB-028F-4CD7-BAD7-5056DE6F570A}" srcOrd="0" destOrd="0" parTransId="{500CFC2C-E681-4997-BED3-2FFE6A5DC181}" sibTransId="{A9D07237-D13F-4391-8A24-CA8D5C45DB1C}"/>
    <dgm:cxn modelId="{C00B1923-F498-4904-8FF7-400EA936B6FB}" type="presParOf" srcId="{65E98597-F668-477C-80CE-039DA7A745EF}" destId="{D54E58F0-5BC7-42C5-AC0D-7AD4E7FE7EBD}" srcOrd="0" destOrd="0" presId="urn:microsoft.com/office/officeart/2018/2/layout/IconVerticalSolidList"/>
    <dgm:cxn modelId="{32A00439-D1AA-4F6E-91C2-F49CDD5F17B7}" type="presParOf" srcId="{D54E58F0-5BC7-42C5-AC0D-7AD4E7FE7EBD}" destId="{44ED467B-8EBD-4616-BEB1-AE34B0F475C5}" srcOrd="0" destOrd="0" presId="urn:microsoft.com/office/officeart/2018/2/layout/IconVerticalSolidList"/>
    <dgm:cxn modelId="{8798334C-10C7-4906-ABF8-5C1CADBECA25}" type="presParOf" srcId="{D54E58F0-5BC7-42C5-AC0D-7AD4E7FE7EBD}" destId="{F86269B4-EF5C-42A7-8BF3-CA4E177DB8C5}" srcOrd="1" destOrd="0" presId="urn:microsoft.com/office/officeart/2018/2/layout/IconVerticalSolidList"/>
    <dgm:cxn modelId="{B5926A1D-32B7-4C87-A71A-4296F5BC6285}" type="presParOf" srcId="{D54E58F0-5BC7-42C5-AC0D-7AD4E7FE7EBD}" destId="{E6DFC610-E77C-405C-94C0-8131522F1EE7}" srcOrd="2" destOrd="0" presId="urn:microsoft.com/office/officeart/2018/2/layout/IconVerticalSolidList"/>
    <dgm:cxn modelId="{73446304-DCDB-4744-97D4-B08B3F16F0B5}" type="presParOf" srcId="{D54E58F0-5BC7-42C5-AC0D-7AD4E7FE7EBD}" destId="{45EF155C-5982-46FD-866E-BD8BCC5A3D47}" srcOrd="3" destOrd="0" presId="urn:microsoft.com/office/officeart/2018/2/layout/IconVerticalSolidList"/>
    <dgm:cxn modelId="{183D6A2E-E42D-461B-90A4-EA5F4CC0304B}" type="presParOf" srcId="{65E98597-F668-477C-80CE-039DA7A745EF}" destId="{0805F894-5D27-4382-8D04-BB433F074C7F}" srcOrd="1" destOrd="0" presId="urn:microsoft.com/office/officeart/2018/2/layout/IconVerticalSolidList"/>
    <dgm:cxn modelId="{9F7279DA-88FE-4299-BBBF-ACF189A5F541}" type="presParOf" srcId="{65E98597-F668-477C-80CE-039DA7A745EF}" destId="{689E1668-6C63-4F1D-9FCF-75C6DDC3E493}" srcOrd="2" destOrd="0" presId="urn:microsoft.com/office/officeart/2018/2/layout/IconVerticalSolidList"/>
    <dgm:cxn modelId="{70D2CBCF-E727-4BB0-B9B1-E5B7B186A818}" type="presParOf" srcId="{689E1668-6C63-4F1D-9FCF-75C6DDC3E493}" destId="{5B9F03D5-A747-4C00-BAFE-47E70B04BB9A}" srcOrd="0" destOrd="0" presId="urn:microsoft.com/office/officeart/2018/2/layout/IconVerticalSolidList"/>
    <dgm:cxn modelId="{E986714A-C649-42A4-8C2A-68FE9C45D2A7}" type="presParOf" srcId="{689E1668-6C63-4F1D-9FCF-75C6DDC3E493}" destId="{5C982FE7-4F85-4AAD-8C81-791D8BDD9B66}" srcOrd="1" destOrd="0" presId="urn:microsoft.com/office/officeart/2018/2/layout/IconVerticalSolidList"/>
    <dgm:cxn modelId="{7732D9DD-BE98-4001-9D96-F880461E3924}" type="presParOf" srcId="{689E1668-6C63-4F1D-9FCF-75C6DDC3E493}" destId="{62794BC5-01F9-403F-8CF4-6F424558D63B}" srcOrd="2" destOrd="0" presId="urn:microsoft.com/office/officeart/2018/2/layout/IconVerticalSolidList"/>
    <dgm:cxn modelId="{70801E05-4BDC-428C-9407-D3CCAB4F9DBF}" type="presParOf" srcId="{689E1668-6C63-4F1D-9FCF-75C6DDC3E493}" destId="{257025E9-2832-4DA7-BE61-54077C8CCB97}" srcOrd="3" destOrd="0" presId="urn:microsoft.com/office/officeart/2018/2/layout/IconVerticalSolidList"/>
    <dgm:cxn modelId="{85FEF9C9-06C6-4CF8-BA3F-14160799D4D9}" type="presParOf" srcId="{65E98597-F668-477C-80CE-039DA7A745EF}" destId="{08D937B8-AE05-497B-A5C9-0DEE68114BA4}" srcOrd="3" destOrd="0" presId="urn:microsoft.com/office/officeart/2018/2/layout/IconVerticalSolidList"/>
    <dgm:cxn modelId="{C03336B7-5BC6-40D2-B0E1-B5EEC244A67C}" type="presParOf" srcId="{65E98597-F668-477C-80CE-039DA7A745EF}" destId="{9110862A-20B9-4CB8-9A9C-8337A9A893AE}" srcOrd="4" destOrd="0" presId="urn:microsoft.com/office/officeart/2018/2/layout/IconVerticalSolidList"/>
    <dgm:cxn modelId="{C58E6E02-65DA-4874-8219-5B8273E13197}" type="presParOf" srcId="{9110862A-20B9-4CB8-9A9C-8337A9A893AE}" destId="{74CCF761-4D61-4506-9EED-A07EA5E8DA23}" srcOrd="0" destOrd="0" presId="urn:microsoft.com/office/officeart/2018/2/layout/IconVerticalSolidList"/>
    <dgm:cxn modelId="{332BEAD3-F3A4-4D92-BE3B-052156514DF9}" type="presParOf" srcId="{9110862A-20B9-4CB8-9A9C-8337A9A893AE}" destId="{EC4B78D8-DC45-4931-9E87-F6CD5AD0F13F}" srcOrd="1" destOrd="0" presId="urn:microsoft.com/office/officeart/2018/2/layout/IconVerticalSolidList"/>
    <dgm:cxn modelId="{9EF58181-B4D9-44D7-8C96-C7AD0DF05E97}" type="presParOf" srcId="{9110862A-20B9-4CB8-9A9C-8337A9A893AE}" destId="{C60E61D2-4CB8-40CE-B7BC-FD068D8CD889}" srcOrd="2" destOrd="0" presId="urn:microsoft.com/office/officeart/2018/2/layout/IconVerticalSolidList"/>
    <dgm:cxn modelId="{5BAD9254-F9C5-4F82-B808-29198B98ABC3}" type="presParOf" srcId="{9110862A-20B9-4CB8-9A9C-8337A9A893AE}" destId="{1D6E6140-0DBA-4EEB-ABD4-B94CC9A7B78F}" srcOrd="3" destOrd="0" presId="urn:microsoft.com/office/officeart/2018/2/layout/IconVerticalSolidList"/>
    <dgm:cxn modelId="{FF63CA3A-2DA1-46F5-BA6A-8B492EA41F5D}" type="presParOf" srcId="{65E98597-F668-477C-80CE-039DA7A745EF}" destId="{0E6E43F3-0901-4987-9A11-859187F5D892}" srcOrd="5" destOrd="0" presId="urn:microsoft.com/office/officeart/2018/2/layout/IconVerticalSolidList"/>
    <dgm:cxn modelId="{CA56B450-7222-4708-876F-6433AF3F8D1E}" type="presParOf" srcId="{65E98597-F668-477C-80CE-039DA7A745EF}" destId="{69E1BA28-2795-4FDE-A07E-F71C4A8205AD}" srcOrd="6" destOrd="0" presId="urn:microsoft.com/office/officeart/2018/2/layout/IconVerticalSolidList"/>
    <dgm:cxn modelId="{994D1A52-5387-4DD8-B847-2D629D474E11}" type="presParOf" srcId="{69E1BA28-2795-4FDE-A07E-F71C4A8205AD}" destId="{EAB611DD-BD8C-49C0-806A-E0959CB36D32}" srcOrd="0" destOrd="0" presId="urn:microsoft.com/office/officeart/2018/2/layout/IconVerticalSolidList"/>
    <dgm:cxn modelId="{BA099192-EE85-4D7F-89AE-02009F1C0EA2}" type="presParOf" srcId="{69E1BA28-2795-4FDE-A07E-F71C4A8205AD}" destId="{366BB10B-143F-4040-BA94-925227A5C318}" srcOrd="1" destOrd="0" presId="urn:microsoft.com/office/officeart/2018/2/layout/IconVerticalSolidList"/>
    <dgm:cxn modelId="{91B12027-C6E9-4366-88E3-0A89B0F49D93}" type="presParOf" srcId="{69E1BA28-2795-4FDE-A07E-F71C4A8205AD}" destId="{1B95C390-7726-44F8-9390-7269088F4083}" srcOrd="2" destOrd="0" presId="urn:microsoft.com/office/officeart/2018/2/layout/IconVerticalSolidList"/>
    <dgm:cxn modelId="{C5D69903-A5C2-4FB9-9C7C-C4990B1B460F}" type="presParOf" srcId="{69E1BA28-2795-4FDE-A07E-F71C4A8205AD}" destId="{83A73F18-B879-4740-A58F-8D939E3D9B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46C871-30EF-4535-95AB-7506A25929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custT="1"/>
      <dgm:spPr/>
      <dgm:t>
        <a:bodyPr/>
        <a:lstStyle/>
        <a:p>
          <a:r>
            <a:rPr lang="en-US" sz="1600" b="1" dirty="0">
              <a:latin typeface="Times New Roman" panose="02020603050405020304" pitchFamily="18" charset="0"/>
              <a:cs typeface="Times New Roman" panose="02020603050405020304" pitchFamily="18" charset="0"/>
            </a:rPr>
            <a:t>Google's Inclusive Workplace Emphasizing Diversity:</a:t>
          </a:r>
          <a:r>
            <a:rPr lang="en-US" sz="1600" dirty="0">
              <a:latin typeface="Times New Roman" panose="02020603050405020304" pitchFamily="18" charset="0"/>
              <a:cs typeface="Times New Roman" panose="02020603050405020304" pitchFamily="18" charset="0"/>
            </a:rPr>
            <a:t> Google serves as an exemplary case of emphasizing equity by creating an inclusive workplace where diversity is valued. The company's commitment to equity is reflected in policies that empower and value employees from diverse backgrounds (</a:t>
          </a:r>
          <a:r>
            <a:rPr lang="en-US" sz="1600" dirty="0" err="1">
              <a:latin typeface="Times New Roman" panose="02020603050405020304" pitchFamily="18" charset="0"/>
              <a:cs typeface="Times New Roman" panose="02020603050405020304" pitchFamily="18" charset="0"/>
            </a:rPr>
            <a:t>Abubakar</a:t>
          </a:r>
          <a:r>
            <a:rPr lang="en-US" sz="1600" dirty="0">
              <a:latin typeface="Times New Roman" panose="02020603050405020304" pitchFamily="18" charset="0"/>
              <a:cs typeface="Times New Roman" panose="02020603050405020304" pitchFamily="18" charset="0"/>
            </a:rPr>
            <a:t> et al., 2019).</a:t>
          </a:r>
        </a:p>
      </dgm:t>
    </dgm:pt>
    <dgm:pt modelId="{500CFC2C-E681-4997-BED3-2FFE6A5DC181}" type="parTrans" cxnId="{22DD54D5-824E-465B-8F75-7717DCA0DD6C}">
      <dgm:prSet/>
      <dgm:spPr/>
      <dgm:t>
        <a:bodyPr/>
        <a:lstStyle/>
        <a:p>
          <a:endParaRPr lang="en-US"/>
        </a:p>
      </dgm:t>
    </dgm:pt>
    <dgm:pt modelId="{A9D07237-D13F-4391-8A24-CA8D5C45DB1C}" type="sibTrans" cxnId="{22DD54D5-824E-465B-8F75-7717DCA0DD6C}">
      <dgm:prSet/>
      <dgm:spPr/>
      <dgm:t>
        <a:bodyPr/>
        <a:lstStyle/>
        <a:p>
          <a:endParaRPr lang="en-US"/>
        </a:p>
      </dgm:t>
    </dgm:pt>
    <dgm:pt modelId="{AB2E8CC5-4811-4E71-B1E2-1F714EA72FA9}">
      <dgm:prSet custT="1"/>
      <dgm:spPr/>
      <dgm:t>
        <a:bodyPr/>
        <a:lstStyle/>
        <a:p>
          <a:r>
            <a:rPr lang="en-US" sz="1600" b="1" dirty="0">
              <a:latin typeface="Times New Roman" panose="02020603050405020304" pitchFamily="18" charset="0"/>
              <a:cs typeface="Times New Roman" panose="02020603050405020304" pitchFamily="18" charset="0"/>
            </a:rPr>
            <a:t>Ethical Considerations in Equity Practices:</a:t>
          </a:r>
          <a:r>
            <a:rPr lang="en-US" sz="1600" dirty="0">
              <a:latin typeface="Times New Roman" panose="02020603050405020304" pitchFamily="18" charset="0"/>
              <a:cs typeface="Times New Roman" panose="02020603050405020304" pitchFamily="18" charset="0"/>
            </a:rPr>
            <a:t> Google's commitment to equity not only aligns with ethical considerations but also enhances employee morale, creativity, and collaboration, contributing to its reputation as an industry leader (Adams and Blair, 2019).</a:t>
          </a:r>
        </a:p>
      </dgm:t>
    </dgm:pt>
    <dgm:pt modelId="{50D8B812-77D7-44C8-8750-0AB11F7F5598}" type="parTrans" cxnId="{690E2FC2-DBE9-4691-97DB-C5357464BBCF}">
      <dgm:prSet/>
      <dgm:spPr/>
      <dgm:t>
        <a:bodyPr/>
        <a:lstStyle/>
        <a:p>
          <a:endParaRPr lang="en-US"/>
        </a:p>
      </dgm:t>
    </dgm:pt>
    <dgm:pt modelId="{7DA9B515-303F-4626-87FD-43160C3A4E99}" type="sibTrans" cxnId="{690E2FC2-DBE9-4691-97DB-C5357464BBCF}">
      <dgm:prSet/>
      <dgm:spPr/>
      <dgm:t>
        <a:bodyPr/>
        <a:lstStyle/>
        <a:p>
          <a:endParaRPr lang="en-US"/>
        </a:p>
      </dgm:t>
    </dgm:pt>
    <dgm:pt modelId="{85994744-4AF4-448C-BC08-BFDBE783D6E0}">
      <dgm:prSet custT="1"/>
      <dgm:spPr/>
      <dgm:t>
        <a:bodyPr/>
        <a:lstStyle/>
        <a:p>
          <a:r>
            <a:rPr lang="en-US" sz="1600" b="1" dirty="0">
              <a:latin typeface="Times New Roman" panose="02020603050405020304" pitchFamily="18" charset="0"/>
              <a:cs typeface="Times New Roman" panose="02020603050405020304" pitchFamily="18" charset="0"/>
            </a:rPr>
            <a:t>Practical Application in Real-World Scenarios:</a:t>
          </a:r>
          <a:r>
            <a:rPr lang="en-US" sz="1600" dirty="0">
              <a:latin typeface="Times New Roman" panose="02020603050405020304" pitchFamily="18" charset="0"/>
              <a:cs typeface="Times New Roman" panose="02020603050405020304" pitchFamily="18" charset="0"/>
            </a:rPr>
            <a:t> The management principles illustrated by McDonald's and Google showcase their practical application in real-world scenarios.</a:t>
          </a:r>
        </a:p>
      </dgm:t>
    </dgm:pt>
    <dgm:pt modelId="{5BBC2EAD-7E52-4CB8-BA3D-CB5C23924E17}" type="parTrans" cxnId="{728F04BC-0142-4F05-BCD5-8036E83A348D}">
      <dgm:prSet/>
      <dgm:spPr/>
      <dgm:t>
        <a:bodyPr/>
        <a:lstStyle/>
        <a:p>
          <a:endParaRPr lang="en-US"/>
        </a:p>
      </dgm:t>
    </dgm:pt>
    <dgm:pt modelId="{2D1E81EE-F4A6-4285-8CF1-4F5FBE38223D}" type="sibTrans" cxnId="{728F04BC-0142-4F05-BCD5-8036E83A348D}">
      <dgm:prSet/>
      <dgm:spPr/>
      <dgm:t>
        <a:bodyPr/>
        <a:lstStyle/>
        <a:p>
          <a:endParaRPr lang="en-US"/>
        </a:p>
      </dgm:t>
    </dgm:pt>
    <dgm:pt modelId="{C41CC8C4-065D-4DAE-94F6-F1A119E49167}">
      <dgm:prSet custT="1"/>
      <dgm:spPr/>
      <dgm:t>
        <a:bodyPr/>
        <a:lstStyle/>
        <a:p>
          <a:r>
            <a:rPr lang="en-US" sz="1600" b="1" dirty="0">
              <a:latin typeface="Times New Roman" panose="02020603050405020304" pitchFamily="18" charset="0"/>
              <a:cs typeface="Times New Roman" panose="02020603050405020304" pitchFamily="18" charset="0"/>
            </a:rPr>
            <a:t>Achieving Operational Coherence and Sustainable Success:</a:t>
          </a:r>
          <a:r>
            <a:rPr lang="en-US" sz="1600" dirty="0">
              <a:latin typeface="Times New Roman" panose="02020603050405020304" pitchFamily="18" charset="0"/>
              <a:cs typeface="Times New Roman" panose="02020603050405020304" pitchFamily="18" charset="0"/>
            </a:rPr>
            <a:t> Adhering to these principles enables organizations to achieve operational coherence, fostering environments that promote fairness, innovation, and sustainable success.</a:t>
          </a:r>
        </a:p>
      </dgm:t>
    </dgm:pt>
    <dgm:pt modelId="{19C0E7ED-DF79-4F76-9BDD-644A3CAB5C09}" type="parTrans" cxnId="{5831AEAE-F853-46F4-B134-39FE9E55CF85}">
      <dgm:prSet/>
      <dgm:spPr/>
      <dgm:t>
        <a:bodyPr/>
        <a:lstStyle/>
        <a:p>
          <a:endParaRPr lang="en-US"/>
        </a:p>
      </dgm:t>
    </dgm:pt>
    <dgm:pt modelId="{8934E40D-7B04-4F91-845F-3E1F3771A36B}" type="sibTrans" cxnId="{5831AEAE-F853-46F4-B134-39FE9E55CF85}">
      <dgm:prSet/>
      <dgm:spPr/>
      <dgm:t>
        <a:bodyPr/>
        <a:lstStyle/>
        <a:p>
          <a:endParaRPr lang="en-US"/>
        </a:p>
      </dgm:t>
    </dgm:pt>
    <dgm:pt modelId="{268500E9-08E8-4236-9FD2-0CBB7BC60740}" type="pres">
      <dgm:prSet presAssocID="{6C46C871-30EF-4535-95AB-7506A25929A7}" presName="vert0" presStyleCnt="0">
        <dgm:presLayoutVars>
          <dgm:dir/>
          <dgm:animOne val="branch"/>
          <dgm:animLvl val="lvl"/>
        </dgm:presLayoutVars>
      </dgm:prSet>
      <dgm:spPr/>
    </dgm:pt>
    <dgm:pt modelId="{C0F05F78-44D0-48F8-8949-BAC2A46635BD}" type="pres">
      <dgm:prSet presAssocID="{3C007CCB-028F-4CD7-BAD7-5056DE6F570A}" presName="thickLine" presStyleLbl="alignNode1" presStyleIdx="0" presStyleCnt="4"/>
      <dgm:spPr/>
    </dgm:pt>
    <dgm:pt modelId="{6F32E5D6-E385-4A4E-A085-865D16FCCF33}" type="pres">
      <dgm:prSet presAssocID="{3C007CCB-028F-4CD7-BAD7-5056DE6F570A}" presName="horz1" presStyleCnt="0"/>
      <dgm:spPr/>
    </dgm:pt>
    <dgm:pt modelId="{C53BC7C4-DCA1-4E32-AD54-458DBAB04DC2}" type="pres">
      <dgm:prSet presAssocID="{3C007CCB-028F-4CD7-BAD7-5056DE6F570A}" presName="tx1" presStyleLbl="revTx" presStyleIdx="0" presStyleCnt="4"/>
      <dgm:spPr/>
    </dgm:pt>
    <dgm:pt modelId="{0D0A0CFB-58E2-4478-A80C-98F6A6D11A5A}" type="pres">
      <dgm:prSet presAssocID="{3C007CCB-028F-4CD7-BAD7-5056DE6F570A}" presName="vert1" presStyleCnt="0"/>
      <dgm:spPr/>
    </dgm:pt>
    <dgm:pt modelId="{E0E55E18-82C4-4A7A-8D3E-8A15DFCD8DC1}" type="pres">
      <dgm:prSet presAssocID="{AB2E8CC5-4811-4E71-B1E2-1F714EA72FA9}" presName="thickLine" presStyleLbl="alignNode1" presStyleIdx="1" presStyleCnt="4"/>
      <dgm:spPr/>
    </dgm:pt>
    <dgm:pt modelId="{F71FBDC9-E63B-4E96-8F31-8B89CC5EB7CA}" type="pres">
      <dgm:prSet presAssocID="{AB2E8CC5-4811-4E71-B1E2-1F714EA72FA9}" presName="horz1" presStyleCnt="0"/>
      <dgm:spPr/>
    </dgm:pt>
    <dgm:pt modelId="{EFD2AEA4-DB1D-4848-BE1A-F7513D952F1F}" type="pres">
      <dgm:prSet presAssocID="{AB2E8CC5-4811-4E71-B1E2-1F714EA72FA9}" presName="tx1" presStyleLbl="revTx" presStyleIdx="1" presStyleCnt="4"/>
      <dgm:spPr/>
    </dgm:pt>
    <dgm:pt modelId="{B49F8E91-74D7-4356-A769-544EC975C09B}" type="pres">
      <dgm:prSet presAssocID="{AB2E8CC5-4811-4E71-B1E2-1F714EA72FA9}" presName="vert1" presStyleCnt="0"/>
      <dgm:spPr/>
    </dgm:pt>
    <dgm:pt modelId="{3B95094D-1A3F-44C6-AD0B-F7E4C2B87680}" type="pres">
      <dgm:prSet presAssocID="{85994744-4AF4-448C-BC08-BFDBE783D6E0}" presName="thickLine" presStyleLbl="alignNode1" presStyleIdx="2" presStyleCnt="4"/>
      <dgm:spPr/>
    </dgm:pt>
    <dgm:pt modelId="{1507F81E-69B6-45FD-85F4-2EC7E9CB0A22}" type="pres">
      <dgm:prSet presAssocID="{85994744-4AF4-448C-BC08-BFDBE783D6E0}" presName="horz1" presStyleCnt="0"/>
      <dgm:spPr/>
    </dgm:pt>
    <dgm:pt modelId="{9C9C45F4-DA13-45F6-A46C-A4AE9B0C659A}" type="pres">
      <dgm:prSet presAssocID="{85994744-4AF4-448C-BC08-BFDBE783D6E0}" presName="tx1" presStyleLbl="revTx" presStyleIdx="2" presStyleCnt="4"/>
      <dgm:spPr/>
    </dgm:pt>
    <dgm:pt modelId="{D7E75D60-6298-4862-BDB2-F1FE10C9F335}" type="pres">
      <dgm:prSet presAssocID="{85994744-4AF4-448C-BC08-BFDBE783D6E0}" presName="vert1" presStyleCnt="0"/>
      <dgm:spPr/>
    </dgm:pt>
    <dgm:pt modelId="{94496517-F216-401C-A28D-9CCF1FCEBA4D}" type="pres">
      <dgm:prSet presAssocID="{C41CC8C4-065D-4DAE-94F6-F1A119E49167}" presName="thickLine" presStyleLbl="alignNode1" presStyleIdx="3" presStyleCnt="4"/>
      <dgm:spPr/>
    </dgm:pt>
    <dgm:pt modelId="{C631890A-7C64-4B17-8463-2054D1C6F03B}" type="pres">
      <dgm:prSet presAssocID="{C41CC8C4-065D-4DAE-94F6-F1A119E49167}" presName="horz1" presStyleCnt="0"/>
      <dgm:spPr/>
    </dgm:pt>
    <dgm:pt modelId="{6457A168-4DBA-4FFF-9ED8-B52E23156BCB}" type="pres">
      <dgm:prSet presAssocID="{C41CC8C4-065D-4DAE-94F6-F1A119E49167}" presName="tx1" presStyleLbl="revTx" presStyleIdx="3" presStyleCnt="4"/>
      <dgm:spPr/>
    </dgm:pt>
    <dgm:pt modelId="{6622E426-3C5B-4994-95AA-3EC0F861EC8C}" type="pres">
      <dgm:prSet presAssocID="{C41CC8C4-065D-4DAE-94F6-F1A119E49167}" presName="vert1" presStyleCnt="0"/>
      <dgm:spPr/>
    </dgm:pt>
  </dgm:ptLst>
  <dgm:cxnLst>
    <dgm:cxn modelId="{9F68CA00-C608-4BB8-BABC-DA32405F1FE2}" type="presOf" srcId="{AB2E8CC5-4811-4E71-B1E2-1F714EA72FA9}" destId="{EFD2AEA4-DB1D-4848-BE1A-F7513D952F1F}" srcOrd="0" destOrd="0" presId="urn:microsoft.com/office/officeart/2008/layout/LinedList"/>
    <dgm:cxn modelId="{5391B42A-A04C-4623-B7F0-FD5E81E2F2DB}" type="presOf" srcId="{3C007CCB-028F-4CD7-BAD7-5056DE6F570A}" destId="{C53BC7C4-DCA1-4E32-AD54-458DBAB04DC2}" srcOrd="0" destOrd="0" presId="urn:microsoft.com/office/officeart/2008/layout/LinedList"/>
    <dgm:cxn modelId="{C720566A-DD87-4C36-B7F2-EB0651E24188}" type="presOf" srcId="{C41CC8C4-065D-4DAE-94F6-F1A119E49167}" destId="{6457A168-4DBA-4FFF-9ED8-B52E23156BCB}" srcOrd="0" destOrd="0" presId="urn:microsoft.com/office/officeart/2008/layout/LinedList"/>
    <dgm:cxn modelId="{6D5B877E-DCAE-4527-BE73-A7F4435AD77C}" type="presOf" srcId="{85994744-4AF4-448C-BC08-BFDBE783D6E0}" destId="{9C9C45F4-DA13-45F6-A46C-A4AE9B0C659A}" srcOrd="0" destOrd="0" presId="urn:microsoft.com/office/officeart/2008/layout/LinedList"/>
    <dgm:cxn modelId="{5831AEAE-F853-46F4-B134-39FE9E55CF85}" srcId="{6C46C871-30EF-4535-95AB-7506A25929A7}" destId="{C41CC8C4-065D-4DAE-94F6-F1A119E49167}" srcOrd="3" destOrd="0" parTransId="{19C0E7ED-DF79-4F76-9BDD-644A3CAB5C09}" sibTransId="{8934E40D-7B04-4F91-845F-3E1F3771A36B}"/>
    <dgm:cxn modelId="{728F04BC-0142-4F05-BCD5-8036E83A348D}" srcId="{6C46C871-30EF-4535-95AB-7506A25929A7}" destId="{85994744-4AF4-448C-BC08-BFDBE783D6E0}" srcOrd="2" destOrd="0" parTransId="{5BBC2EAD-7E52-4CB8-BA3D-CB5C23924E17}" sibTransId="{2D1E81EE-F4A6-4285-8CF1-4F5FBE38223D}"/>
    <dgm:cxn modelId="{690E2FC2-DBE9-4691-97DB-C5357464BBCF}" srcId="{6C46C871-30EF-4535-95AB-7506A25929A7}" destId="{AB2E8CC5-4811-4E71-B1E2-1F714EA72FA9}" srcOrd="1" destOrd="0" parTransId="{50D8B812-77D7-44C8-8750-0AB11F7F5598}" sibTransId="{7DA9B515-303F-4626-87FD-43160C3A4E99}"/>
    <dgm:cxn modelId="{22DD54D5-824E-465B-8F75-7717DCA0DD6C}" srcId="{6C46C871-30EF-4535-95AB-7506A25929A7}" destId="{3C007CCB-028F-4CD7-BAD7-5056DE6F570A}" srcOrd="0" destOrd="0" parTransId="{500CFC2C-E681-4997-BED3-2FFE6A5DC181}" sibTransId="{A9D07237-D13F-4391-8A24-CA8D5C45DB1C}"/>
    <dgm:cxn modelId="{EE7837EF-343A-4D0E-A1E3-AA0BC0748124}" type="presOf" srcId="{6C46C871-30EF-4535-95AB-7506A25929A7}" destId="{268500E9-08E8-4236-9FD2-0CBB7BC60740}" srcOrd="0" destOrd="0" presId="urn:microsoft.com/office/officeart/2008/layout/LinedList"/>
    <dgm:cxn modelId="{85F607F0-A840-4375-944D-5D9E2A530D4B}" type="presParOf" srcId="{268500E9-08E8-4236-9FD2-0CBB7BC60740}" destId="{C0F05F78-44D0-48F8-8949-BAC2A46635BD}" srcOrd="0" destOrd="0" presId="urn:microsoft.com/office/officeart/2008/layout/LinedList"/>
    <dgm:cxn modelId="{7A47319D-5BDD-4290-B1AC-23CF96C265BC}" type="presParOf" srcId="{268500E9-08E8-4236-9FD2-0CBB7BC60740}" destId="{6F32E5D6-E385-4A4E-A085-865D16FCCF33}" srcOrd="1" destOrd="0" presId="urn:microsoft.com/office/officeart/2008/layout/LinedList"/>
    <dgm:cxn modelId="{BCED63C2-8DC0-4742-9F9B-F51751F25132}" type="presParOf" srcId="{6F32E5D6-E385-4A4E-A085-865D16FCCF33}" destId="{C53BC7C4-DCA1-4E32-AD54-458DBAB04DC2}" srcOrd="0" destOrd="0" presId="urn:microsoft.com/office/officeart/2008/layout/LinedList"/>
    <dgm:cxn modelId="{50389553-B621-4E74-8EF7-D52677691BDA}" type="presParOf" srcId="{6F32E5D6-E385-4A4E-A085-865D16FCCF33}" destId="{0D0A0CFB-58E2-4478-A80C-98F6A6D11A5A}" srcOrd="1" destOrd="0" presId="urn:microsoft.com/office/officeart/2008/layout/LinedList"/>
    <dgm:cxn modelId="{9B44F3E8-3CC6-4841-9119-FBB6F28EEFBE}" type="presParOf" srcId="{268500E9-08E8-4236-9FD2-0CBB7BC60740}" destId="{E0E55E18-82C4-4A7A-8D3E-8A15DFCD8DC1}" srcOrd="2" destOrd="0" presId="urn:microsoft.com/office/officeart/2008/layout/LinedList"/>
    <dgm:cxn modelId="{7A2F67A4-6711-48B5-B81F-058F62FB06A6}" type="presParOf" srcId="{268500E9-08E8-4236-9FD2-0CBB7BC60740}" destId="{F71FBDC9-E63B-4E96-8F31-8B89CC5EB7CA}" srcOrd="3" destOrd="0" presId="urn:microsoft.com/office/officeart/2008/layout/LinedList"/>
    <dgm:cxn modelId="{A704A8A3-0889-43EF-AEF9-891872E907E7}" type="presParOf" srcId="{F71FBDC9-E63B-4E96-8F31-8B89CC5EB7CA}" destId="{EFD2AEA4-DB1D-4848-BE1A-F7513D952F1F}" srcOrd="0" destOrd="0" presId="urn:microsoft.com/office/officeart/2008/layout/LinedList"/>
    <dgm:cxn modelId="{E2C6FAF8-79B5-4441-B131-5E33E6331C31}" type="presParOf" srcId="{F71FBDC9-E63B-4E96-8F31-8B89CC5EB7CA}" destId="{B49F8E91-74D7-4356-A769-544EC975C09B}" srcOrd="1" destOrd="0" presId="urn:microsoft.com/office/officeart/2008/layout/LinedList"/>
    <dgm:cxn modelId="{5B10AB24-E7B5-40A0-B0FB-DBB10FB1E505}" type="presParOf" srcId="{268500E9-08E8-4236-9FD2-0CBB7BC60740}" destId="{3B95094D-1A3F-44C6-AD0B-F7E4C2B87680}" srcOrd="4" destOrd="0" presId="urn:microsoft.com/office/officeart/2008/layout/LinedList"/>
    <dgm:cxn modelId="{36E02F0E-6E08-4F8B-BE25-897286A7BB1D}" type="presParOf" srcId="{268500E9-08E8-4236-9FD2-0CBB7BC60740}" destId="{1507F81E-69B6-45FD-85F4-2EC7E9CB0A22}" srcOrd="5" destOrd="0" presId="urn:microsoft.com/office/officeart/2008/layout/LinedList"/>
    <dgm:cxn modelId="{7387C28B-0351-4542-924B-4D914D87245D}" type="presParOf" srcId="{1507F81E-69B6-45FD-85F4-2EC7E9CB0A22}" destId="{9C9C45F4-DA13-45F6-A46C-A4AE9B0C659A}" srcOrd="0" destOrd="0" presId="urn:microsoft.com/office/officeart/2008/layout/LinedList"/>
    <dgm:cxn modelId="{56452FAB-C92C-482A-A5D9-242FA67A5A9D}" type="presParOf" srcId="{1507F81E-69B6-45FD-85F4-2EC7E9CB0A22}" destId="{D7E75D60-6298-4862-BDB2-F1FE10C9F335}" srcOrd="1" destOrd="0" presId="urn:microsoft.com/office/officeart/2008/layout/LinedList"/>
    <dgm:cxn modelId="{AA2EDFCB-70F4-407D-80D9-81C9B0F14E83}" type="presParOf" srcId="{268500E9-08E8-4236-9FD2-0CBB7BC60740}" destId="{94496517-F216-401C-A28D-9CCF1FCEBA4D}" srcOrd="6" destOrd="0" presId="urn:microsoft.com/office/officeart/2008/layout/LinedList"/>
    <dgm:cxn modelId="{2823C427-814D-4475-B186-9A0506EA48BD}" type="presParOf" srcId="{268500E9-08E8-4236-9FD2-0CBB7BC60740}" destId="{C631890A-7C64-4B17-8463-2054D1C6F03B}" srcOrd="7" destOrd="0" presId="urn:microsoft.com/office/officeart/2008/layout/LinedList"/>
    <dgm:cxn modelId="{94215F56-DB8F-43A7-8A97-B96FA4D59A9F}" type="presParOf" srcId="{C631890A-7C64-4B17-8463-2054D1C6F03B}" destId="{6457A168-4DBA-4FFF-9ED8-B52E23156BCB}" srcOrd="0" destOrd="0" presId="urn:microsoft.com/office/officeart/2008/layout/LinedList"/>
    <dgm:cxn modelId="{9DB8334E-6859-43FF-A191-4AC65B3405CB}" type="presParOf" srcId="{C631890A-7C64-4B17-8463-2054D1C6F03B}" destId="{6622E426-3C5B-4994-95AA-3EC0F861EC8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46C871-30EF-4535-95AB-7506A25929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dgm:spPr/>
      <dgm:t>
        <a:bodyPr/>
        <a:lstStyle/>
        <a:p>
          <a:pPr>
            <a:lnSpc>
              <a:spcPct val="100000"/>
            </a:lnSpc>
          </a:pPr>
          <a:r>
            <a:rPr lang="en-US" b="1">
              <a:latin typeface="Times New Roman" panose="02020603050405020304" pitchFamily="18" charset="0"/>
              <a:cs typeface="Times New Roman" panose="02020603050405020304" pitchFamily="18" charset="0"/>
            </a:rPr>
            <a:t>Management Functions as Pillars of Success:</a:t>
          </a:r>
          <a:r>
            <a:rPr lang="en-US">
              <a:latin typeface="Times New Roman" panose="02020603050405020304" pitchFamily="18" charset="0"/>
              <a:cs typeface="Times New Roman" panose="02020603050405020304" pitchFamily="18" charset="0"/>
            </a:rPr>
            <a:t> Management functions are essential pillars for organizational success, encompassing activities crucial for goal achievement and operational efficiency (Buchanan and Huczynski, 2019).</a:t>
          </a:r>
          <a:endParaRPr lang="en-US" dirty="0">
            <a:latin typeface="Times New Roman" panose="02020603050405020304" pitchFamily="18" charset="0"/>
            <a:cs typeface="Times New Roman" panose="02020603050405020304" pitchFamily="18" charset="0"/>
          </a:endParaRPr>
        </a:p>
      </dgm:t>
    </dgm:pt>
    <dgm:pt modelId="{500CFC2C-E681-4997-BED3-2FFE6A5DC181}" type="parTrans" cxnId="{22DD54D5-824E-465B-8F75-7717DCA0DD6C}">
      <dgm:prSet/>
      <dgm:spPr/>
      <dgm:t>
        <a:bodyPr/>
        <a:lstStyle/>
        <a:p>
          <a:endParaRPr lang="en-US"/>
        </a:p>
      </dgm:t>
    </dgm:pt>
    <dgm:pt modelId="{A9D07237-D13F-4391-8A24-CA8D5C45DB1C}" type="sibTrans" cxnId="{22DD54D5-824E-465B-8F75-7717DCA0DD6C}">
      <dgm:prSet/>
      <dgm:spPr/>
      <dgm:t>
        <a:bodyPr/>
        <a:lstStyle/>
        <a:p>
          <a:endParaRPr lang="en-US"/>
        </a:p>
      </dgm:t>
    </dgm:pt>
    <dgm:pt modelId="{FFD13B22-2D34-41B1-BED9-F17B16A678F6}">
      <dgm:prSet custT="1"/>
      <dgm:spPr/>
      <dgm:t>
        <a:bodyPr/>
        <a:lstStyle/>
        <a:p>
          <a:pPr>
            <a:lnSpc>
              <a:spcPct val="100000"/>
            </a:lnSpc>
          </a:pPr>
          <a:r>
            <a:rPr lang="en-US" sz="1600" b="1">
              <a:latin typeface="Times New Roman" panose="02020603050405020304" pitchFamily="18" charset="0"/>
              <a:cs typeface="Times New Roman" panose="02020603050405020304" pitchFamily="18" charset="0"/>
            </a:rPr>
            <a:t>Planning as the Proactive Foundation:</a:t>
          </a:r>
          <a:r>
            <a:rPr lang="en-US" sz="1600">
              <a:latin typeface="Times New Roman" panose="02020603050405020304" pitchFamily="18" charset="0"/>
              <a:cs typeface="Times New Roman" panose="02020603050405020304" pitchFamily="18" charset="0"/>
            </a:rPr>
            <a:t> Planning involves setting objectives and devising strategies to effectively attain them, providing direction and aligning organizational efforts toward a common purpose.</a:t>
          </a:r>
          <a:endParaRPr lang="en-US" sz="1600" dirty="0">
            <a:latin typeface="Times New Roman" panose="02020603050405020304" pitchFamily="18" charset="0"/>
            <a:cs typeface="Times New Roman" panose="02020603050405020304" pitchFamily="18" charset="0"/>
          </a:endParaRPr>
        </a:p>
      </dgm:t>
    </dgm:pt>
    <dgm:pt modelId="{FFA0886B-C506-4456-988C-C9F667F43958}" type="parTrans" cxnId="{15D366D1-CA6D-4EC7-9480-CC625453C341}">
      <dgm:prSet/>
      <dgm:spPr/>
      <dgm:t>
        <a:bodyPr/>
        <a:lstStyle/>
        <a:p>
          <a:endParaRPr lang="en-US"/>
        </a:p>
      </dgm:t>
    </dgm:pt>
    <dgm:pt modelId="{A2F3FF69-3770-4F8C-BA46-84702897EC34}" type="sibTrans" cxnId="{15D366D1-CA6D-4EC7-9480-CC625453C341}">
      <dgm:prSet/>
      <dgm:spPr/>
      <dgm:t>
        <a:bodyPr/>
        <a:lstStyle/>
        <a:p>
          <a:endParaRPr lang="en-US"/>
        </a:p>
      </dgm:t>
    </dgm:pt>
    <dgm:pt modelId="{7B2A1D86-D6DA-4EBB-8A3E-15BBCB593AE9}">
      <dgm:prSet custT="1"/>
      <dgm:spPr/>
      <dgm:t>
        <a:bodyPr/>
        <a:lstStyle/>
        <a:p>
          <a:pPr>
            <a:lnSpc>
              <a:spcPct val="100000"/>
            </a:lnSpc>
          </a:pPr>
          <a:r>
            <a:rPr lang="en-US" sz="1600" b="1">
              <a:latin typeface="Times New Roman" panose="02020603050405020304" pitchFamily="18" charset="0"/>
              <a:cs typeface="Times New Roman" panose="02020603050405020304" pitchFamily="18" charset="0"/>
            </a:rPr>
            <a:t>Amazon's Strategic Planning:</a:t>
          </a:r>
          <a:r>
            <a:rPr lang="en-US" sz="1600">
              <a:latin typeface="Times New Roman" panose="02020603050405020304" pitchFamily="18" charset="0"/>
              <a:cs typeface="Times New Roman" panose="02020603050405020304" pitchFamily="18" charset="0"/>
            </a:rPr>
            <a:t> Amazon's continuous expansion of product and service offerings reflects effective strategic planning, designed to cater to evolving customer needs and preferences (Patil, 2022).</a:t>
          </a:r>
          <a:endParaRPr lang="en-US" sz="1600" dirty="0">
            <a:latin typeface="Times New Roman" panose="02020603050405020304" pitchFamily="18" charset="0"/>
            <a:cs typeface="Times New Roman" panose="02020603050405020304" pitchFamily="18" charset="0"/>
          </a:endParaRPr>
        </a:p>
      </dgm:t>
    </dgm:pt>
    <dgm:pt modelId="{4773A19E-06D2-4729-B823-70724910305C}" type="parTrans" cxnId="{56EFF7ED-5881-4082-9B47-379F0B5CF941}">
      <dgm:prSet/>
      <dgm:spPr/>
      <dgm:t>
        <a:bodyPr/>
        <a:lstStyle/>
        <a:p>
          <a:endParaRPr lang="en-US"/>
        </a:p>
      </dgm:t>
    </dgm:pt>
    <dgm:pt modelId="{1067E661-55CC-4F40-8CC5-71B04448092A}" type="sibTrans" cxnId="{56EFF7ED-5881-4082-9B47-379F0B5CF941}">
      <dgm:prSet/>
      <dgm:spPr/>
      <dgm:t>
        <a:bodyPr/>
        <a:lstStyle/>
        <a:p>
          <a:endParaRPr lang="en-US"/>
        </a:p>
      </dgm:t>
    </dgm:pt>
    <dgm:pt modelId="{24303C7A-E1C2-4B7C-9C22-61A32B1E6151}">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Organizing for Goal Attainment:</a:t>
          </a:r>
          <a:r>
            <a:rPr lang="en-US" sz="1600" dirty="0">
              <a:latin typeface="Times New Roman" panose="02020603050405020304" pitchFamily="18" charset="0"/>
              <a:cs typeface="Times New Roman" panose="02020603050405020304" pitchFamily="18" charset="0"/>
            </a:rPr>
            <a:t> The organizing function focuses on structuring resources and tasks, involving responsibilities allocation, communication channel establishment, and workflow optimization to enhance efficiency.</a:t>
          </a:r>
        </a:p>
      </dgm:t>
    </dgm:pt>
    <dgm:pt modelId="{4F2A2DA3-9F21-442B-9155-4D4EA7C59539}" type="parTrans" cxnId="{3CCABA5F-FA17-4260-9A18-4A2E258C3114}">
      <dgm:prSet/>
      <dgm:spPr/>
      <dgm:t>
        <a:bodyPr/>
        <a:lstStyle/>
        <a:p>
          <a:endParaRPr lang="en-US"/>
        </a:p>
      </dgm:t>
    </dgm:pt>
    <dgm:pt modelId="{2ED52A50-54F7-4492-AFB9-DD8C71EBA2B6}" type="sibTrans" cxnId="{3CCABA5F-FA17-4260-9A18-4A2E258C3114}">
      <dgm:prSet/>
      <dgm:spPr/>
      <dgm:t>
        <a:bodyPr/>
        <a:lstStyle/>
        <a:p>
          <a:endParaRPr lang="en-US"/>
        </a:p>
      </dgm:t>
    </dgm:pt>
    <dgm:pt modelId="{D18126B9-EB33-438B-A8D4-A772137E33C4}" type="pres">
      <dgm:prSet presAssocID="{6C46C871-30EF-4535-95AB-7506A25929A7}" presName="root" presStyleCnt="0">
        <dgm:presLayoutVars>
          <dgm:dir/>
          <dgm:resizeHandles val="exact"/>
        </dgm:presLayoutVars>
      </dgm:prSet>
      <dgm:spPr/>
    </dgm:pt>
    <dgm:pt modelId="{995B16B9-7550-4BDA-B66F-485E314ACBE0}" type="pres">
      <dgm:prSet presAssocID="{3C007CCB-028F-4CD7-BAD7-5056DE6F570A}" presName="compNode" presStyleCnt="0"/>
      <dgm:spPr/>
    </dgm:pt>
    <dgm:pt modelId="{3AFBF7D4-602E-4365-8A1F-6695AE9F6BA7}" type="pres">
      <dgm:prSet presAssocID="{3C007CCB-028F-4CD7-BAD7-5056DE6F570A}" presName="bgRect" presStyleLbl="bgShp" presStyleIdx="0" presStyleCnt="4"/>
      <dgm:spPr/>
    </dgm:pt>
    <dgm:pt modelId="{472076C3-B5F3-4C23-9BD6-B78C1BC3C677}" type="pres">
      <dgm:prSet presAssocID="{3C007CCB-028F-4CD7-BAD7-5056DE6F570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p compass"/>
        </a:ext>
      </dgm:extLst>
    </dgm:pt>
    <dgm:pt modelId="{577693BC-9F55-4737-9F79-D64C281A4181}" type="pres">
      <dgm:prSet presAssocID="{3C007CCB-028F-4CD7-BAD7-5056DE6F570A}" presName="spaceRect" presStyleCnt="0"/>
      <dgm:spPr/>
    </dgm:pt>
    <dgm:pt modelId="{E7F80FDE-C0F5-4297-9C09-57A925AA5B8E}" type="pres">
      <dgm:prSet presAssocID="{3C007CCB-028F-4CD7-BAD7-5056DE6F570A}" presName="parTx" presStyleLbl="revTx" presStyleIdx="0" presStyleCnt="4">
        <dgm:presLayoutVars>
          <dgm:chMax val="0"/>
          <dgm:chPref val="0"/>
        </dgm:presLayoutVars>
      </dgm:prSet>
      <dgm:spPr/>
    </dgm:pt>
    <dgm:pt modelId="{CD5C04C8-7541-4648-8EFA-8A635F131139}" type="pres">
      <dgm:prSet presAssocID="{A9D07237-D13F-4391-8A24-CA8D5C45DB1C}" presName="sibTrans" presStyleCnt="0"/>
      <dgm:spPr/>
    </dgm:pt>
    <dgm:pt modelId="{2C5A1A19-7B48-4EBD-A71F-0438F269A929}" type="pres">
      <dgm:prSet presAssocID="{FFD13B22-2D34-41B1-BED9-F17B16A678F6}" presName="compNode" presStyleCnt="0"/>
      <dgm:spPr/>
    </dgm:pt>
    <dgm:pt modelId="{8BD84660-CBDC-4102-890E-C8E4266999BD}" type="pres">
      <dgm:prSet presAssocID="{FFD13B22-2D34-41B1-BED9-F17B16A678F6}" presName="bgRect" presStyleLbl="bgShp" presStyleIdx="1" presStyleCnt="4"/>
      <dgm:spPr/>
    </dgm:pt>
    <dgm:pt modelId="{BB7ACCD1-8E3C-4300-80CD-2591D533D472}" type="pres">
      <dgm:prSet presAssocID="{FFD13B22-2D34-41B1-BED9-F17B16A678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F42867A7-705D-4B75-A887-33D1E8BE9D56}" type="pres">
      <dgm:prSet presAssocID="{FFD13B22-2D34-41B1-BED9-F17B16A678F6}" presName="spaceRect" presStyleCnt="0"/>
      <dgm:spPr/>
    </dgm:pt>
    <dgm:pt modelId="{6E76A7D6-EF11-4CF9-A78F-60D9875CC967}" type="pres">
      <dgm:prSet presAssocID="{FFD13B22-2D34-41B1-BED9-F17B16A678F6}" presName="parTx" presStyleLbl="revTx" presStyleIdx="1" presStyleCnt="4">
        <dgm:presLayoutVars>
          <dgm:chMax val="0"/>
          <dgm:chPref val="0"/>
        </dgm:presLayoutVars>
      </dgm:prSet>
      <dgm:spPr/>
    </dgm:pt>
    <dgm:pt modelId="{383F5525-335B-4C85-A8AC-663A8B22CAB1}" type="pres">
      <dgm:prSet presAssocID="{A2F3FF69-3770-4F8C-BA46-84702897EC34}" presName="sibTrans" presStyleCnt="0"/>
      <dgm:spPr/>
    </dgm:pt>
    <dgm:pt modelId="{0F21DBA3-2938-4468-B2B1-74F5E88CA147}" type="pres">
      <dgm:prSet presAssocID="{7B2A1D86-D6DA-4EBB-8A3E-15BBCB593AE9}" presName="compNode" presStyleCnt="0"/>
      <dgm:spPr/>
    </dgm:pt>
    <dgm:pt modelId="{2696059A-5E20-4827-B834-A894A1D76F33}" type="pres">
      <dgm:prSet presAssocID="{7B2A1D86-D6DA-4EBB-8A3E-15BBCB593AE9}" presName="bgRect" presStyleLbl="bgShp" presStyleIdx="2" presStyleCnt="4"/>
      <dgm:spPr/>
    </dgm:pt>
    <dgm:pt modelId="{5D4F8A9E-8D10-47E8-A4B9-5DCCD1B263B5}" type="pres">
      <dgm:prSet presAssocID="{7B2A1D86-D6DA-4EBB-8A3E-15BBCB593A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x trolley"/>
        </a:ext>
      </dgm:extLst>
    </dgm:pt>
    <dgm:pt modelId="{863EC42B-6AF3-4CB8-A2E2-116BCAC2ABD8}" type="pres">
      <dgm:prSet presAssocID="{7B2A1D86-D6DA-4EBB-8A3E-15BBCB593AE9}" presName="spaceRect" presStyleCnt="0"/>
      <dgm:spPr/>
    </dgm:pt>
    <dgm:pt modelId="{0F3A1D19-F9C0-4E6F-9C97-A411805061D1}" type="pres">
      <dgm:prSet presAssocID="{7B2A1D86-D6DA-4EBB-8A3E-15BBCB593AE9}" presName="parTx" presStyleLbl="revTx" presStyleIdx="2" presStyleCnt="4">
        <dgm:presLayoutVars>
          <dgm:chMax val="0"/>
          <dgm:chPref val="0"/>
        </dgm:presLayoutVars>
      </dgm:prSet>
      <dgm:spPr/>
    </dgm:pt>
    <dgm:pt modelId="{5CADA120-CB53-4E77-99F7-FE3685F6586D}" type="pres">
      <dgm:prSet presAssocID="{1067E661-55CC-4F40-8CC5-71B04448092A}" presName="sibTrans" presStyleCnt="0"/>
      <dgm:spPr/>
    </dgm:pt>
    <dgm:pt modelId="{E0C37E47-8765-4430-AD9C-BA6A0902D70A}" type="pres">
      <dgm:prSet presAssocID="{24303C7A-E1C2-4B7C-9C22-61A32B1E6151}" presName="compNode" presStyleCnt="0"/>
      <dgm:spPr/>
    </dgm:pt>
    <dgm:pt modelId="{799C9334-8A8C-4C59-B783-5FA03CF26A6D}" type="pres">
      <dgm:prSet presAssocID="{24303C7A-E1C2-4B7C-9C22-61A32B1E6151}" presName="bgRect" presStyleLbl="bgShp" presStyleIdx="3" presStyleCnt="4"/>
      <dgm:spPr/>
    </dgm:pt>
    <dgm:pt modelId="{36C82151-0057-47F9-93E9-50539C45D840}" type="pres">
      <dgm:prSet presAssocID="{24303C7A-E1C2-4B7C-9C22-61A32B1E61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46BE1492-9472-4651-A951-B7FC639373E0}" type="pres">
      <dgm:prSet presAssocID="{24303C7A-E1C2-4B7C-9C22-61A32B1E6151}" presName="spaceRect" presStyleCnt="0"/>
      <dgm:spPr/>
    </dgm:pt>
    <dgm:pt modelId="{7D96FA28-46CF-4190-8AFA-F2D5744EC4AD}" type="pres">
      <dgm:prSet presAssocID="{24303C7A-E1C2-4B7C-9C22-61A32B1E6151}" presName="parTx" presStyleLbl="revTx" presStyleIdx="3" presStyleCnt="4">
        <dgm:presLayoutVars>
          <dgm:chMax val="0"/>
          <dgm:chPref val="0"/>
        </dgm:presLayoutVars>
      </dgm:prSet>
      <dgm:spPr/>
    </dgm:pt>
  </dgm:ptLst>
  <dgm:cxnLst>
    <dgm:cxn modelId="{142F472C-9246-482C-8C01-F0FAFAAF7EB0}" type="presOf" srcId="{24303C7A-E1C2-4B7C-9C22-61A32B1E6151}" destId="{7D96FA28-46CF-4190-8AFA-F2D5744EC4AD}" srcOrd="0" destOrd="0" presId="urn:microsoft.com/office/officeart/2018/2/layout/IconVerticalSolidList"/>
    <dgm:cxn modelId="{3CCABA5F-FA17-4260-9A18-4A2E258C3114}" srcId="{6C46C871-30EF-4535-95AB-7506A25929A7}" destId="{24303C7A-E1C2-4B7C-9C22-61A32B1E6151}" srcOrd="3" destOrd="0" parTransId="{4F2A2DA3-9F21-442B-9155-4D4EA7C59539}" sibTransId="{2ED52A50-54F7-4492-AFB9-DD8C71EBA2B6}"/>
    <dgm:cxn modelId="{C39D9442-2007-477B-83CA-192FC4E9BB3F}" type="presOf" srcId="{3C007CCB-028F-4CD7-BAD7-5056DE6F570A}" destId="{E7F80FDE-C0F5-4297-9C09-57A925AA5B8E}" srcOrd="0" destOrd="0" presId="urn:microsoft.com/office/officeart/2018/2/layout/IconVerticalSolidList"/>
    <dgm:cxn modelId="{AFA9B969-21D8-4DBD-803D-B46F4015CB71}" type="presOf" srcId="{7B2A1D86-D6DA-4EBB-8A3E-15BBCB593AE9}" destId="{0F3A1D19-F9C0-4E6F-9C97-A411805061D1}" srcOrd="0" destOrd="0" presId="urn:microsoft.com/office/officeart/2018/2/layout/IconVerticalSolidList"/>
    <dgm:cxn modelId="{F93C1CA3-94B1-4A78-92C3-138B0AF7A695}" type="presOf" srcId="{6C46C871-30EF-4535-95AB-7506A25929A7}" destId="{D18126B9-EB33-438B-A8D4-A772137E33C4}" srcOrd="0" destOrd="0" presId="urn:microsoft.com/office/officeart/2018/2/layout/IconVerticalSolidList"/>
    <dgm:cxn modelId="{15D366D1-CA6D-4EC7-9480-CC625453C341}" srcId="{6C46C871-30EF-4535-95AB-7506A25929A7}" destId="{FFD13B22-2D34-41B1-BED9-F17B16A678F6}" srcOrd="1" destOrd="0" parTransId="{FFA0886B-C506-4456-988C-C9F667F43958}" sibTransId="{A2F3FF69-3770-4F8C-BA46-84702897EC34}"/>
    <dgm:cxn modelId="{22DD54D5-824E-465B-8F75-7717DCA0DD6C}" srcId="{6C46C871-30EF-4535-95AB-7506A25929A7}" destId="{3C007CCB-028F-4CD7-BAD7-5056DE6F570A}" srcOrd="0" destOrd="0" parTransId="{500CFC2C-E681-4997-BED3-2FFE6A5DC181}" sibTransId="{A9D07237-D13F-4391-8A24-CA8D5C45DB1C}"/>
    <dgm:cxn modelId="{726E2EE9-DE2A-4216-B771-19B0A97C78BC}" type="presOf" srcId="{FFD13B22-2D34-41B1-BED9-F17B16A678F6}" destId="{6E76A7D6-EF11-4CF9-A78F-60D9875CC967}" srcOrd="0" destOrd="0" presId="urn:microsoft.com/office/officeart/2018/2/layout/IconVerticalSolidList"/>
    <dgm:cxn modelId="{56EFF7ED-5881-4082-9B47-379F0B5CF941}" srcId="{6C46C871-30EF-4535-95AB-7506A25929A7}" destId="{7B2A1D86-D6DA-4EBB-8A3E-15BBCB593AE9}" srcOrd="2" destOrd="0" parTransId="{4773A19E-06D2-4729-B823-70724910305C}" sibTransId="{1067E661-55CC-4F40-8CC5-71B04448092A}"/>
    <dgm:cxn modelId="{116BA86C-6B2E-4D15-B6B9-AE7D31B0252F}" type="presParOf" srcId="{D18126B9-EB33-438B-A8D4-A772137E33C4}" destId="{995B16B9-7550-4BDA-B66F-485E314ACBE0}" srcOrd="0" destOrd="0" presId="urn:microsoft.com/office/officeart/2018/2/layout/IconVerticalSolidList"/>
    <dgm:cxn modelId="{A67B5D27-6E91-4386-811A-CE900F296DEA}" type="presParOf" srcId="{995B16B9-7550-4BDA-B66F-485E314ACBE0}" destId="{3AFBF7D4-602E-4365-8A1F-6695AE9F6BA7}" srcOrd="0" destOrd="0" presId="urn:microsoft.com/office/officeart/2018/2/layout/IconVerticalSolidList"/>
    <dgm:cxn modelId="{AB3FBD4B-56F6-4BA5-966E-4BDDFCC7929D}" type="presParOf" srcId="{995B16B9-7550-4BDA-B66F-485E314ACBE0}" destId="{472076C3-B5F3-4C23-9BD6-B78C1BC3C677}" srcOrd="1" destOrd="0" presId="urn:microsoft.com/office/officeart/2018/2/layout/IconVerticalSolidList"/>
    <dgm:cxn modelId="{D6EB4006-247D-4438-8055-3F2170FFABBA}" type="presParOf" srcId="{995B16B9-7550-4BDA-B66F-485E314ACBE0}" destId="{577693BC-9F55-4737-9F79-D64C281A4181}" srcOrd="2" destOrd="0" presId="urn:microsoft.com/office/officeart/2018/2/layout/IconVerticalSolidList"/>
    <dgm:cxn modelId="{8BD16EA4-53C7-41E0-B536-8ABF332461F3}" type="presParOf" srcId="{995B16B9-7550-4BDA-B66F-485E314ACBE0}" destId="{E7F80FDE-C0F5-4297-9C09-57A925AA5B8E}" srcOrd="3" destOrd="0" presId="urn:microsoft.com/office/officeart/2018/2/layout/IconVerticalSolidList"/>
    <dgm:cxn modelId="{E04A1F5E-CB6C-4D25-B368-A2723AC98459}" type="presParOf" srcId="{D18126B9-EB33-438B-A8D4-A772137E33C4}" destId="{CD5C04C8-7541-4648-8EFA-8A635F131139}" srcOrd="1" destOrd="0" presId="urn:microsoft.com/office/officeart/2018/2/layout/IconVerticalSolidList"/>
    <dgm:cxn modelId="{1CDB4C8B-6669-4332-A91B-D6E2C82F6515}" type="presParOf" srcId="{D18126B9-EB33-438B-A8D4-A772137E33C4}" destId="{2C5A1A19-7B48-4EBD-A71F-0438F269A929}" srcOrd="2" destOrd="0" presId="urn:microsoft.com/office/officeart/2018/2/layout/IconVerticalSolidList"/>
    <dgm:cxn modelId="{CB64A027-E44B-4064-9B8C-9D01A9A7B127}" type="presParOf" srcId="{2C5A1A19-7B48-4EBD-A71F-0438F269A929}" destId="{8BD84660-CBDC-4102-890E-C8E4266999BD}" srcOrd="0" destOrd="0" presId="urn:microsoft.com/office/officeart/2018/2/layout/IconVerticalSolidList"/>
    <dgm:cxn modelId="{3B122A7A-3A5F-4BFC-B3EB-3DCD51DC0027}" type="presParOf" srcId="{2C5A1A19-7B48-4EBD-A71F-0438F269A929}" destId="{BB7ACCD1-8E3C-4300-80CD-2591D533D472}" srcOrd="1" destOrd="0" presId="urn:microsoft.com/office/officeart/2018/2/layout/IconVerticalSolidList"/>
    <dgm:cxn modelId="{4B319AB0-98F9-4B25-AF3B-4154A72C25B0}" type="presParOf" srcId="{2C5A1A19-7B48-4EBD-A71F-0438F269A929}" destId="{F42867A7-705D-4B75-A887-33D1E8BE9D56}" srcOrd="2" destOrd="0" presId="urn:microsoft.com/office/officeart/2018/2/layout/IconVerticalSolidList"/>
    <dgm:cxn modelId="{8F845714-C9B3-486F-8422-AD01B24C629B}" type="presParOf" srcId="{2C5A1A19-7B48-4EBD-A71F-0438F269A929}" destId="{6E76A7D6-EF11-4CF9-A78F-60D9875CC967}" srcOrd="3" destOrd="0" presId="urn:microsoft.com/office/officeart/2018/2/layout/IconVerticalSolidList"/>
    <dgm:cxn modelId="{6FF410EE-C1C5-4EA0-B2DE-B00F6F0134DD}" type="presParOf" srcId="{D18126B9-EB33-438B-A8D4-A772137E33C4}" destId="{383F5525-335B-4C85-A8AC-663A8B22CAB1}" srcOrd="3" destOrd="0" presId="urn:microsoft.com/office/officeart/2018/2/layout/IconVerticalSolidList"/>
    <dgm:cxn modelId="{D52894D8-4E72-4B9E-97FD-D23DA7E6CF9C}" type="presParOf" srcId="{D18126B9-EB33-438B-A8D4-A772137E33C4}" destId="{0F21DBA3-2938-4468-B2B1-74F5E88CA147}" srcOrd="4" destOrd="0" presId="urn:microsoft.com/office/officeart/2018/2/layout/IconVerticalSolidList"/>
    <dgm:cxn modelId="{C8A71834-5E3B-4FEA-B91B-B153DA5F5C64}" type="presParOf" srcId="{0F21DBA3-2938-4468-B2B1-74F5E88CA147}" destId="{2696059A-5E20-4827-B834-A894A1D76F33}" srcOrd="0" destOrd="0" presId="urn:microsoft.com/office/officeart/2018/2/layout/IconVerticalSolidList"/>
    <dgm:cxn modelId="{61ACB554-12C4-4DD8-AB70-56EAFE1DA62A}" type="presParOf" srcId="{0F21DBA3-2938-4468-B2B1-74F5E88CA147}" destId="{5D4F8A9E-8D10-47E8-A4B9-5DCCD1B263B5}" srcOrd="1" destOrd="0" presId="urn:microsoft.com/office/officeart/2018/2/layout/IconVerticalSolidList"/>
    <dgm:cxn modelId="{CAA0DBF4-C35D-4279-A4D4-59EFCF614E47}" type="presParOf" srcId="{0F21DBA3-2938-4468-B2B1-74F5E88CA147}" destId="{863EC42B-6AF3-4CB8-A2E2-116BCAC2ABD8}" srcOrd="2" destOrd="0" presId="urn:microsoft.com/office/officeart/2018/2/layout/IconVerticalSolidList"/>
    <dgm:cxn modelId="{3AE6DFB8-BAE7-40D7-9538-6BE04F2C48BA}" type="presParOf" srcId="{0F21DBA3-2938-4468-B2B1-74F5E88CA147}" destId="{0F3A1D19-F9C0-4E6F-9C97-A411805061D1}" srcOrd="3" destOrd="0" presId="urn:microsoft.com/office/officeart/2018/2/layout/IconVerticalSolidList"/>
    <dgm:cxn modelId="{95981807-2FE1-44D6-80AC-F6CB996DA038}" type="presParOf" srcId="{D18126B9-EB33-438B-A8D4-A772137E33C4}" destId="{5CADA120-CB53-4E77-99F7-FE3685F6586D}" srcOrd="5" destOrd="0" presId="urn:microsoft.com/office/officeart/2018/2/layout/IconVerticalSolidList"/>
    <dgm:cxn modelId="{04BEEC77-B2ED-4D1D-B6FC-2D12C966477E}" type="presParOf" srcId="{D18126B9-EB33-438B-A8D4-A772137E33C4}" destId="{E0C37E47-8765-4430-AD9C-BA6A0902D70A}" srcOrd="6" destOrd="0" presId="urn:microsoft.com/office/officeart/2018/2/layout/IconVerticalSolidList"/>
    <dgm:cxn modelId="{5F1E33DC-C45F-4BE4-9C24-C2DE7018263B}" type="presParOf" srcId="{E0C37E47-8765-4430-AD9C-BA6A0902D70A}" destId="{799C9334-8A8C-4C59-B783-5FA03CF26A6D}" srcOrd="0" destOrd="0" presId="urn:microsoft.com/office/officeart/2018/2/layout/IconVerticalSolidList"/>
    <dgm:cxn modelId="{CD7BA1F1-DF81-4584-880F-6A6E8CCC11FA}" type="presParOf" srcId="{E0C37E47-8765-4430-AD9C-BA6A0902D70A}" destId="{36C82151-0057-47F9-93E9-50539C45D840}" srcOrd="1" destOrd="0" presId="urn:microsoft.com/office/officeart/2018/2/layout/IconVerticalSolidList"/>
    <dgm:cxn modelId="{E734B8B7-A3AB-40B1-9A49-362E0887B522}" type="presParOf" srcId="{E0C37E47-8765-4430-AD9C-BA6A0902D70A}" destId="{46BE1492-9472-4651-A951-B7FC639373E0}" srcOrd="2" destOrd="0" presId="urn:microsoft.com/office/officeart/2018/2/layout/IconVerticalSolidList"/>
    <dgm:cxn modelId="{C4780915-298E-4759-95E4-532642C84E51}" type="presParOf" srcId="{E0C37E47-8765-4430-AD9C-BA6A0902D70A}" destId="{7D96FA28-46CF-4190-8AFA-F2D5744EC4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46C871-30EF-4535-95AB-7506A25929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Amazon's Effective Organizing:</a:t>
          </a:r>
          <a:r>
            <a:rPr lang="en-US" sz="1600" dirty="0">
              <a:latin typeface="Times New Roman" panose="02020603050405020304" pitchFamily="18" charset="0"/>
              <a:cs typeface="Times New Roman" panose="02020603050405020304" pitchFamily="18" charset="0"/>
            </a:rPr>
            <a:t> Amazon's intricate logistics network and robust operational structure exemplify effective organizing, enabling seamless coordination across diverse departments and locations (Anwar et al., 2020). </a:t>
          </a:r>
        </a:p>
      </dgm:t>
    </dgm:pt>
    <dgm:pt modelId="{500CFC2C-E681-4997-BED3-2FFE6A5DC181}" type="parTrans" cxnId="{22DD54D5-824E-465B-8F75-7717DCA0DD6C}">
      <dgm:prSet/>
      <dgm:spPr/>
      <dgm:t>
        <a:bodyPr/>
        <a:lstStyle/>
        <a:p>
          <a:endParaRPr lang="en-US"/>
        </a:p>
      </dgm:t>
    </dgm:pt>
    <dgm:pt modelId="{A9D07237-D13F-4391-8A24-CA8D5C45DB1C}" type="sibTrans" cxnId="{22DD54D5-824E-465B-8F75-7717DCA0DD6C}">
      <dgm:prSet/>
      <dgm:spPr/>
      <dgm:t>
        <a:bodyPr/>
        <a:lstStyle/>
        <a:p>
          <a:endParaRPr lang="en-US"/>
        </a:p>
      </dgm:t>
    </dgm:pt>
    <dgm:pt modelId="{CD26BF47-3371-4BFB-A197-3F86CEF58658}">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Leading for Employee Motivation:</a:t>
          </a:r>
          <a:r>
            <a:rPr lang="en-US" sz="1600" dirty="0">
              <a:latin typeface="Times New Roman" panose="02020603050405020304" pitchFamily="18" charset="0"/>
              <a:cs typeface="Times New Roman" panose="02020603050405020304" pitchFamily="18" charset="0"/>
            </a:rPr>
            <a:t> Leading revolves around motivating and guiding employees towards achieving organizational objectives, emphasizing inspiring vision, fostering teamwork, and nurturing employee potential.</a:t>
          </a:r>
        </a:p>
      </dgm:t>
    </dgm:pt>
    <dgm:pt modelId="{79164229-751F-42E0-B97D-DCE6CB58AFDB}" type="parTrans" cxnId="{6E0C0A21-9306-4502-9241-160BAD527B97}">
      <dgm:prSet/>
      <dgm:spPr/>
      <dgm:t>
        <a:bodyPr/>
        <a:lstStyle/>
        <a:p>
          <a:endParaRPr lang="en-US"/>
        </a:p>
      </dgm:t>
    </dgm:pt>
    <dgm:pt modelId="{0810D62C-0755-421B-BE3B-E0DB2952A6BB}" type="sibTrans" cxnId="{6E0C0A21-9306-4502-9241-160BAD527B97}">
      <dgm:prSet/>
      <dgm:spPr/>
      <dgm:t>
        <a:bodyPr/>
        <a:lstStyle/>
        <a:p>
          <a:endParaRPr lang="en-US"/>
        </a:p>
      </dgm:t>
    </dgm:pt>
    <dgm:pt modelId="{B6A90982-5330-4638-874E-E954E5E632C0}">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General Electric's Leadership Success:</a:t>
          </a:r>
          <a:r>
            <a:rPr lang="en-US" sz="1600" dirty="0">
              <a:latin typeface="Times New Roman" panose="02020603050405020304" pitchFamily="18" charset="0"/>
              <a:cs typeface="Times New Roman" panose="02020603050405020304" pitchFamily="18" charset="0"/>
            </a:rPr>
            <a:t> General Electric's success in implementing control mechanisms reflects effective leadership, ensuring alignment with strategic goals and continuous improvement initiatives.</a:t>
          </a:r>
        </a:p>
      </dgm:t>
    </dgm:pt>
    <dgm:pt modelId="{836E8CB0-4397-46FD-BD34-777887E58588}" type="parTrans" cxnId="{1748C211-11D1-49C5-8557-562E1E959CFE}">
      <dgm:prSet/>
      <dgm:spPr/>
      <dgm:t>
        <a:bodyPr/>
        <a:lstStyle/>
        <a:p>
          <a:endParaRPr lang="en-US"/>
        </a:p>
      </dgm:t>
    </dgm:pt>
    <dgm:pt modelId="{01155D30-494D-4DF5-AA4A-11582F811B5C}" type="sibTrans" cxnId="{1748C211-11D1-49C5-8557-562E1E959CFE}">
      <dgm:prSet/>
      <dgm:spPr/>
      <dgm:t>
        <a:bodyPr/>
        <a:lstStyle/>
        <a:p>
          <a:endParaRPr lang="en-US"/>
        </a:p>
      </dgm:t>
    </dgm:pt>
    <dgm:pt modelId="{E1551B58-75C6-44FC-8D3F-085A64A1B8F5}">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Controlling for Efficiency:</a:t>
          </a:r>
          <a:r>
            <a:rPr lang="en-US" sz="1600" dirty="0">
              <a:latin typeface="Times New Roman" panose="02020603050405020304" pitchFamily="18" charset="0"/>
              <a:cs typeface="Times New Roman" panose="02020603050405020304" pitchFamily="18" charset="0"/>
            </a:rPr>
            <a:t> Controlling involves monitoring performance, identifying deviations, and implementing corrective actions to ensure organizational objectives are met efficiently and effectively (Abubakar et al., 2019).</a:t>
          </a:r>
        </a:p>
      </dgm:t>
    </dgm:pt>
    <dgm:pt modelId="{1BA73169-DDF5-45D6-ACAE-51E7F9D1FD92}" type="parTrans" cxnId="{C73C9E63-AB85-4947-8330-49C251BC95D9}">
      <dgm:prSet/>
      <dgm:spPr/>
      <dgm:t>
        <a:bodyPr/>
        <a:lstStyle/>
        <a:p>
          <a:endParaRPr lang="en-US"/>
        </a:p>
      </dgm:t>
    </dgm:pt>
    <dgm:pt modelId="{E08BDC82-A36B-4665-9EE0-E47763C43A02}" type="sibTrans" cxnId="{C73C9E63-AB85-4947-8330-49C251BC95D9}">
      <dgm:prSet/>
      <dgm:spPr/>
      <dgm:t>
        <a:bodyPr/>
        <a:lstStyle/>
        <a:p>
          <a:endParaRPr lang="en-US"/>
        </a:p>
      </dgm:t>
    </dgm:pt>
    <dgm:pt modelId="{61C6A206-949D-40B5-BFA5-CA3B3B756D99}">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Demonstration of Vital Role in Success:</a:t>
          </a:r>
          <a:r>
            <a:rPr lang="en-US" sz="1600" dirty="0">
              <a:latin typeface="Times New Roman" panose="02020603050405020304" pitchFamily="18" charset="0"/>
              <a:cs typeface="Times New Roman" panose="02020603050405020304" pitchFamily="18" charset="0"/>
            </a:rPr>
            <a:t> Amazon and General Electric's practices demonstrate the vital role of management functions in driving organizational success by navigating complexities, fostering innovation, and steering sustained growth.</a:t>
          </a:r>
        </a:p>
      </dgm:t>
    </dgm:pt>
    <dgm:pt modelId="{ABD8550B-BDF5-49BD-B373-31CDB5104FB1}" type="parTrans" cxnId="{9B43AD91-56DA-465D-A30D-E5D05EB0E7AB}">
      <dgm:prSet/>
      <dgm:spPr/>
      <dgm:t>
        <a:bodyPr/>
        <a:lstStyle/>
        <a:p>
          <a:endParaRPr lang="en-US"/>
        </a:p>
      </dgm:t>
    </dgm:pt>
    <dgm:pt modelId="{935EFF49-62AD-4C65-9EEB-1C9AA6C5FBD3}" type="sibTrans" cxnId="{9B43AD91-56DA-465D-A30D-E5D05EB0E7AB}">
      <dgm:prSet/>
      <dgm:spPr/>
      <dgm:t>
        <a:bodyPr/>
        <a:lstStyle/>
        <a:p>
          <a:endParaRPr lang="en-US"/>
        </a:p>
      </dgm:t>
    </dgm:pt>
    <dgm:pt modelId="{436A1A78-48C1-490C-A541-EB6FD9DAA8DD}" type="pres">
      <dgm:prSet presAssocID="{6C46C871-30EF-4535-95AB-7506A25929A7}" presName="root" presStyleCnt="0">
        <dgm:presLayoutVars>
          <dgm:dir/>
          <dgm:resizeHandles val="exact"/>
        </dgm:presLayoutVars>
      </dgm:prSet>
      <dgm:spPr/>
    </dgm:pt>
    <dgm:pt modelId="{D237DE1E-3007-42F7-937D-DE92C0504D60}" type="pres">
      <dgm:prSet presAssocID="{3C007CCB-028F-4CD7-BAD7-5056DE6F570A}" presName="compNode" presStyleCnt="0"/>
      <dgm:spPr/>
    </dgm:pt>
    <dgm:pt modelId="{3FDB6139-904B-4066-8394-B00A93D21F8E}" type="pres">
      <dgm:prSet presAssocID="{3C007CCB-028F-4CD7-BAD7-5056DE6F570A}" presName="bgRect" presStyleLbl="bgShp" presStyleIdx="0" presStyleCnt="5"/>
      <dgm:spPr/>
    </dgm:pt>
    <dgm:pt modelId="{B6B5AD26-B4ED-46D2-8E79-BDA9A6D66869}" type="pres">
      <dgm:prSet presAssocID="{3C007CCB-028F-4CD7-BAD7-5056DE6F570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x trolley"/>
        </a:ext>
      </dgm:extLst>
    </dgm:pt>
    <dgm:pt modelId="{1DB67085-0593-42B3-B475-DEE84819EDD7}" type="pres">
      <dgm:prSet presAssocID="{3C007CCB-028F-4CD7-BAD7-5056DE6F570A}" presName="spaceRect" presStyleCnt="0"/>
      <dgm:spPr/>
    </dgm:pt>
    <dgm:pt modelId="{DEE0F025-5FFA-4BBE-A41C-78B491C2260E}" type="pres">
      <dgm:prSet presAssocID="{3C007CCB-028F-4CD7-BAD7-5056DE6F570A}" presName="parTx" presStyleLbl="revTx" presStyleIdx="0" presStyleCnt="5">
        <dgm:presLayoutVars>
          <dgm:chMax val="0"/>
          <dgm:chPref val="0"/>
        </dgm:presLayoutVars>
      </dgm:prSet>
      <dgm:spPr/>
    </dgm:pt>
    <dgm:pt modelId="{AA3C3135-5CC7-4383-900F-A21C11634883}" type="pres">
      <dgm:prSet presAssocID="{A9D07237-D13F-4391-8A24-CA8D5C45DB1C}" presName="sibTrans" presStyleCnt="0"/>
      <dgm:spPr/>
    </dgm:pt>
    <dgm:pt modelId="{2D226E94-5F6A-4A5D-A3DA-DBA4858ED7D4}" type="pres">
      <dgm:prSet presAssocID="{CD26BF47-3371-4BFB-A197-3F86CEF58658}" presName="compNode" presStyleCnt="0"/>
      <dgm:spPr/>
    </dgm:pt>
    <dgm:pt modelId="{500B4B42-0A4B-4E7F-A716-C6CD72CCF205}" type="pres">
      <dgm:prSet presAssocID="{CD26BF47-3371-4BFB-A197-3F86CEF58658}" presName="bgRect" presStyleLbl="bgShp" presStyleIdx="1" presStyleCnt="5"/>
      <dgm:spPr/>
    </dgm:pt>
    <dgm:pt modelId="{DE8F22CF-0711-45E2-96FC-DEAA5682BBFF}" type="pres">
      <dgm:prSet presAssocID="{CD26BF47-3371-4BFB-A197-3F86CEF5865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F91D8203-934C-451C-AEB5-0E2A099DBB5A}" type="pres">
      <dgm:prSet presAssocID="{CD26BF47-3371-4BFB-A197-3F86CEF58658}" presName="spaceRect" presStyleCnt="0"/>
      <dgm:spPr/>
    </dgm:pt>
    <dgm:pt modelId="{148E9C07-B54C-4E39-9DDB-BA5210C2635E}" type="pres">
      <dgm:prSet presAssocID="{CD26BF47-3371-4BFB-A197-3F86CEF58658}" presName="parTx" presStyleLbl="revTx" presStyleIdx="1" presStyleCnt="5">
        <dgm:presLayoutVars>
          <dgm:chMax val="0"/>
          <dgm:chPref val="0"/>
        </dgm:presLayoutVars>
      </dgm:prSet>
      <dgm:spPr/>
    </dgm:pt>
    <dgm:pt modelId="{D6441083-A040-48AE-9363-B44264CEECC9}" type="pres">
      <dgm:prSet presAssocID="{0810D62C-0755-421B-BE3B-E0DB2952A6BB}" presName="sibTrans" presStyleCnt="0"/>
      <dgm:spPr/>
    </dgm:pt>
    <dgm:pt modelId="{1E7973D1-B724-453F-8C4C-F5CC99C3AFEE}" type="pres">
      <dgm:prSet presAssocID="{B6A90982-5330-4638-874E-E954E5E632C0}" presName="compNode" presStyleCnt="0"/>
      <dgm:spPr/>
    </dgm:pt>
    <dgm:pt modelId="{2EA184B1-888A-481A-9526-76215AE28587}" type="pres">
      <dgm:prSet presAssocID="{B6A90982-5330-4638-874E-E954E5E632C0}" presName="bgRect" presStyleLbl="bgShp" presStyleIdx="2" presStyleCnt="5"/>
      <dgm:spPr/>
    </dgm:pt>
    <dgm:pt modelId="{FE322216-2CB2-45B1-AB2C-287A5B360C76}" type="pres">
      <dgm:prSet presAssocID="{B6A90982-5330-4638-874E-E954E5E632C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49A4025C-1745-4830-852D-4AB23CC97512}" type="pres">
      <dgm:prSet presAssocID="{B6A90982-5330-4638-874E-E954E5E632C0}" presName="spaceRect" presStyleCnt="0"/>
      <dgm:spPr/>
    </dgm:pt>
    <dgm:pt modelId="{F9660D10-8D6F-443D-ACE0-3F37A7739F12}" type="pres">
      <dgm:prSet presAssocID="{B6A90982-5330-4638-874E-E954E5E632C0}" presName="parTx" presStyleLbl="revTx" presStyleIdx="2" presStyleCnt="5">
        <dgm:presLayoutVars>
          <dgm:chMax val="0"/>
          <dgm:chPref val="0"/>
        </dgm:presLayoutVars>
      </dgm:prSet>
      <dgm:spPr/>
    </dgm:pt>
    <dgm:pt modelId="{1F85D611-FCD8-4611-B3B3-5502F22E6EF2}" type="pres">
      <dgm:prSet presAssocID="{01155D30-494D-4DF5-AA4A-11582F811B5C}" presName="sibTrans" presStyleCnt="0"/>
      <dgm:spPr/>
    </dgm:pt>
    <dgm:pt modelId="{12255D7E-B4E8-43D0-B5E1-48A908D0D9E4}" type="pres">
      <dgm:prSet presAssocID="{E1551B58-75C6-44FC-8D3F-085A64A1B8F5}" presName="compNode" presStyleCnt="0"/>
      <dgm:spPr/>
    </dgm:pt>
    <dgm:pt modelId="{C8C727C4-3150-46B5-9814-3757E92F310B}" type="pres">
      <dgm:prSet presAssocID="{E1551B58-75C6-44FC-8D3F-085A64A1B8F5}" presName="bgRect" presStyleLbl="bgShp" presStyleIdx="3" presStyleCnt="5"/>
      <dgm:spPr/>
    </dgm:pt>
    <dgm:pt modelId="{8D1D8DD5-6DD8-4A04-8A1F-04A094AFDFC1}" type="pres">
      <dgm:prSet presAssocID="{E1551B58-75C6-44FC-8D3F-085A64A1B8F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seye"/>
        </a:ext>
      </dgm:extLst>
    </dgm:pt>
    <dgm:pt modelId="{B3FD20F0-E6C3-40D6-9A5C-5F5F5A8E521E}" type="pres">
      <dgm:prSet presAssocID="{E1551B58-75C6-44FC-8D3F-085A64A1B8F5}" presName="spaceRect" presStyleCnt="0"/>
      <dgm:spPr/>
    </dgm:pt>
    <dgm:pt modelId="{5C52C6EB-BF37-4809-8277-5D147AF9AA7D}" type="pres">
      <dgm:prSet presAssocID="{E1551B58-75C6-44FC-8D3F-085A64A1B8F5}" presName="parTx" presStyleLbl="revTx" presStyleIdx="3" presStyleCnt="5">
        <dgm:presLayoutVars>
          <dgm:chMax val="0"/>
          <dgm:chPref val="0"/>
        </dgm:presLayoutVars>
      </dgm:prSet>
      <dgm:spPr/>
    </dgm:pt>
    <dgm:pt modelId="{B9DD5438-2A2B-4723-B435-B58192442277}" type="pres">
      <dgm:prSet presAssocID="{E08BDC82-A36B-4665-9EE0-E47763C43A02}" presName="sibTrans" presStyleCnt="0"/>
      <dgm:spPr/>
    </dgm:pt>
    <dgm:pt modelId="{99C58DA7-A56E-4862-BB7C-144D4BE026D5}" type="pres">
      <dgm:prSet presAssocID="{61C6A206-949D-40B5-BFA5-CA3B3B756D99}" presName="compNode" presStyleCnt="0"/>
      <dgm:spPr/>
    </dgm:pt>
    <dgm:pt modelId="{51F949F3-4F29-4804-8541-7F377A820D74}" type="pres">
      <dgm:prSet presAssocID="{61C6A206-949D-40B5-BFA5-CA3B3B756D99}" presName="bgRect" presStyleLbl="bgShp" presStyleIdx="4" presStyleCnt="5"/>
      <dgm:spPr/>
    </dgm:pt>
    <dgm:pt modelId="{831B9DD4-1C28-450D-8E63-A0F14E977727}" type="pres">
      <dgm:prSet presAssocID="{61C6A206-949D-40B5-BFA5-CA3B3B756D9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C988388D-712D-4688-AB94-DFD1574D1623}" type="pres">
      <dgm:prSet presAssocID="{61C6A206-949D-40B5-BFA5-CA3B3B756D99}" presName="spaceRect" presStyleCnt="0"/>
      <dgm:spPr/>
    </dgm:pt>
    <dgm:pt modelId="{73B31F6E-5A11-4F79-AFFA-3A8D7BA8937F}" type="pres">
      <dgm:prSet presAssocID="{61C6A206-949D-40B5-BFA5-CA3B3B756D99}" presName="parTx" presStyleLbl="revTx" presStyleIdx="4" presStyleCnt="5">
        <dgm:presLayoutVars>
          <dgm:chMax val="0"/>
          <dgm:chPref val="0"/>
        </dgm:presLayoutVars>
      </dgm:prSet>
      <dgm:spPr/>
    </dgm:pt>
  </dgm:ptLst>
  <dgm:cxnLst>
    <dgm:cxn modelId="{1748C211-11D1-49C5-8557-562E1E959CFE}" srcId="{6C46C871-30EF-4535-95AB-7506A25929A7}" destId="{B6A90982-5330-4638-874E-E954E5E632C0}" srcOrd="2" destOrd="0" parTransId="{836E8CB0-4397-46FD-BD34-777887E58588}" sibTransId="{01155D30-494D-4DF5-AA4A-11582F811B5C}"/>
    <dgm:cxn modelId="{6E0C0A21-9306-4502-9241-160BAD527B97}" srcId="{6C46C871-30EF-4535-95AB-7506A25929A7}" destId="{CD26BF47-3371-4BFB-A197-3F86CEF58658}" srcOrd="1" destOrd="0" parTransId="{79164229-751F-42E0-B97D-DCE6CB58AFDB}" sibTransId="{0810D62C-0755-421B-BE3B-E0DB2952A6BB}"/>
    <dgm:cxn modelId="{E61C6726-3988-4260-A4B6-1D2000DBDFC0}" type="presOf" srcId="{6C46C871-30EF-4535-95AB-7506A25929A7}" destId="{436A1A78-48C1-490C-A541-EB6FD9DAA8DD}" srcOrd="0" destOrd="0" presId="urn:microsoft.com/office/officeart/2018/2/layout/IconVerticalSolidList"/>
    <dgm:cxn modelId="{DB26F13E-97E6-4A53-A907-E78BB3720345}" type="presOf" srcId="{B6A90982-5330-4638-874E-E954E5E632C0}" destId="{F9660D10-8D6F-443D-ACE0-3F37A7739F12}" srcOrd="0" destOrd="0" presId="urn:microsoft.com/office/officeart/2018/2/layout/IconVerticalSolidList"/>
    <dgm:cxn modelId="{C73C9E63-AB85-4947-8330-49C251BC95D9}" srcId="{6C46C871-30EF-4535-95AB-7506A25929A7}" destId="{E1551B58-75C6-44FC-8D3F-085A64A1B8F5}" srcOrd="3" destOrd="0" parTransId="{1BA73169-DDF5-45D6-ACAE-51E7F9D1FD92}" sibTransId="{E08BDC82-A36B-4665-9EE0-E47763C43A02}"/>
    <dgm:cxn modelId="{81B40F56-5156-40E2-AE63-3979C376DE8B}" type="presOf" srcId="{CD26BF47-3371-4BFB-A197-3F86CEF58658}" destId="{148E9C07-B54C-4E39-9DDB-BA5210C2635E}" srcOrd="0" destOrd="0" presId="urn:microsoft.com/office/officeart/2018/2/layout/IconVerticalSolidList"/>
    <dgm:cxn modelId="{28659079-CC85-4067-A6B4-4D2117A29C89}" type="presOf" srcId="{3C007CCB-028F-4CD7-BAD7-5056DE6F570A}" destId="{DEE0F025-5FFA-4BBE-A41C-78B491C2260E}" srcOrd="0" destOrd="0" presId="urn:microsoft.com/office/officeart/2018/2/layout/IconVerticalSolidList"/>
    <dgm:cxn modelId="{1C4A9190-12BB-483D-9B00-5E33097EE517}" type="presOf" srcId="{61C6A206-949D-40B5-BFA5-CA3B3B756D99}" destId="{73B31F6E-5A11-4F79-AFFA-3A8D7BA8937F}" srcOrd="0" destOrd="0" presId="urn:microsoft.com/office/officeart/2018/2/layout/IconVerticalSolidList"/>
    <dgm:cxn modelId="{9B43AD91-56DA-465D-A30D-E5D05EB0E7AB}" srcId="{6C46C871-30EF-4535-95AB-7506A25929A7}" destId="{61C6A206-949D-40B5-BFA5-CA3B3B756D99}" srcOrd="4" destOrd="0" parTransId="{ABD8550B-BDF5-49BD-B373-31CDB5104FB1}" sibTransId="{935EFF49-62AD-4C65-9EEB-1C9AA6C5FBD3}"/>
    <dgm:cxn modelId="{22DD54D5-824E-465B-8F75-7717DCA0DD6C}" srcId="{6C46C871-30EF-4535-95AB-7506A25929A7}" destId="{3C007CCB-028F-4CD7-BAD7-5056DE6F570A}" srcOrd="0" destOrd="0" parTransId="{500CFC2C-E681-4997-BED3-2FFE6A5DC181}" sibTransId="{A9D07237-D13F-4391-8A24-CA8D5C45DB1C}"/>
    <dgm:cxn modelId="{770442FC-0E39-49C1-A101-054433858C43}" type="presOf" srcId="{E1551B58-75C6-44FC-8D3F-085A64A1B8F5}" destId="{5C52C6EB-BF37-4809-8277-5D147AF9AA7D}" srcOrd="0" destOrd="0" presId="urn:microsoft.com/office/officeart/2018/2/layout/IconVerticalSolidList"/>
    <dgm:cxn modelId="{C141795A-0962-484F-8F8C-9971C776ED0A}" type="presParOf" srcId="{436A1A78-48C1-490C-A541-EB6FD9DAA8DD}" destId="{D237DE1E-3007-42F7-937D-DE92C0504D60}" srcOrd="0" destOrd="0" presId="urn:microsoft.com/office/officeart/2018/2/layout/IconVerticalSolidList"/>
    <dgm:cxn modelId="{543017EE-95C3-42E2-A59A-45FBE25776A5}" type="presParOf" srcId="{D237DE1E-3007-42F7-937D-DE92C0504D60}" destId="{3FDB6139-904B-4066-8394-B00A93D21F8E}" srcOrd="0" destOrd="0" presId="urn:microsoft.com/office/officeart/2018/2/layout/IconVerticalSolidList"/>
    <dgm:cxn modelId="{03081311-62D2-4A5E-8FD3-2BE26D7ACC66}" type="presParOf" srcId="{D237DE1E-3007-42F7-937D-DE92C0504D60}" destId="{B6B5AD26-B4ED-46D2-8E79-BDA9A6D66869}" srcOrd="1" destOrd="0" presId="urn:microsoft.com/office/officeart/2018/2/layout/IconVerticalSolidList"/>
    <dgm:cxn modelId="{E450B02F-E54C-4ACC-B95C-F6414AE0C768}" type="presParOf" srcId="{D237DE1E-3007-42F7-937D-DE92C0504D60}" destId="{1DB67085-0593-42B3-B475-DEE84819EDD7}" srcOrd="2" destOrd="0" presId="urn:microsoft.com/office/officeart/2018/2/layout/IconVerticalSolidList"/>
    <dgm:cxn modelId="{4E826C7B-45E0-4760-8722-B18998A3D201}" type="presParOf" srcId="{D237DE1E-3007-42F7-937D-DE92C0504D60}" destId="{DEE0F025-5FFA-4BBE-A41C-78B491C2260E}" srcOrd="3" destOrd="0" presId="urn:microsoft.com/office/officeart/2018/2/layout/IconVerticalSolidList"/>
    <dgm:cxn modelId="{55D3991F-8289-4818-AF63-27B5AECBECBE}" type="presParOf" srcId="{436A1A78-48C1-490C-A541-EB6FD9DAA8DD}" destId="{AA3C3135-5CC7-4383-900F-A21C11634883}" srcOrd="1" destOrd="0" presId="urn:microsoft.com/office/officeart/2018/2/layout/IconVerticalSolidList"/>
    <dgm:cxn modelId="{E1C9FEA7-4806-48F0-90C4-8DB510106966}" type="presParOf" srcId="{436A1A78-48C1-490C-A541-EB6FD9DAA8DD}" destId="{2D226E94-5F6A-4A5D-A3DA-DBA4858ED7D4}" srcOrd="2" destOrd="0" presId="urn:microsoft.com/office/officeart/2018/2/layout/IconVerticalSolidList"/>
    <dgm:cxn modelId="{6FDB0D31-201E-4500-AD8D-03CC514EF32A}" type="presParOf" srcId="{2D226E94-5F6A-4A5D-A3DA-DBA4858ED7D4}" destId="{500B4B42-0A4B-4E7F-A716-C6CD72CCF205}" srcOrd="0" destOrd="0" presId="urn:microsoft.com/office/officeart/2018/2/layout/IconVerticalSolidList"/>
    <dgm:cxn modelId="{E8758E31-B801-4F1A-BD65-B69AD1608EA8}" type="presParOf" srcId="{2D226E94-5F6A-4A5D-A3DA-DBA4858ED7D4}" destId="{DE8F22CF-0711-45E2-96FC-DEAA5682BBFF}" srcOrd="1" destOrd="0" presId="urn:microsoft.com/office/officeart/2018/2/layout/IconVerticalSolidList"/>
    <dgm:cxn modelId="{2036336F-993A-4904-9934-3BCACA2411C2}" type="presParOf" srcId="{2D226E94-5F6A-4A5D-A3DA-DBA4858ED7D4}" destId="{F91D8203-934C-451C-AEB5-0E2A099DBB5A}" srcOrd="2" destOrd="0" presId="urn:microsoft.com/office/officeart/2018/2/layout/IconVerticalSolidList"/>
    <dgm:cxn modelId="{7152FC66-E277-4589-A101-336E0638C599}" type="presParOf" srcId="{2D226E94-5F6A-4A5D-A3DA-DBA4858ED7D4}" destId="{148E9C07-B54C-4E39-9DDB-BA5210C2635E}" srcOrd="3" destOrd="0" presId="urn:microsoft.com/office/officeart/2018/2/layout/IconVerticalSolidList"/>
    <dgm:cxn modelId="{2971D3CA-46D0-4447-9E08-50EBFB9E58C9}" type="presParOf" srcId="{436A1A78-48C1-490C-A541-EB6FD9DAA8DD}" destId="{D6441083-A040-48AE-9363-B44264CEECC9}" srcOrd="3" destOrd="0" presId="urn:microsoft.com/office/officeart/2018/2/layout/IconVerticalSolidList"/>
    <dgm:cxn modelId="{14A8C646-CDF0-44CC-AF32-F1C0A7B5DD2D}" type="presParOf" srcId="{436A1A78-48C1-490C-A541-EB6FD9DAA8DD}" destId="{1E7973D1-B724-453F-8C4C-F5CC99C3AFEE}" srcOrd="4" destOrd="0" presId="urn:microsoft.com/office/officeart/2018/2/layout/IconVerticalSolidList"/>
    <dgm:cxn modelId="{16CAF52B-6A9F-4DAE-944A-62FF6FBA3B09}" type="presParOf" srcId="{1E7973D1-B724-453F-8C4C-F5CC99C3AFEE}" destId="{2EA184B1-888A-481A-9526-76215AE28587}" srcOrd="0" destOrd="0" presId="urn:microsoft.com/office/officeart/2018/2/layout/IconVerticalSolidList"/>
    <dgm:cxn modelId="{07415D79-C950-40BA-B7F2-9BCC45DA0C44}" type="presParOf" srcId="{1E7973D1-B724-453F-8C4C-F5CC99C3AFEE}" destId="{FE322216-2CB2-45B1-AB2C-287A5B360C76}" srcOrd="1" destOrd="0" presId="urn:microsoft.com/office/officeart/2018/2/layout/IconVerticalSolidList"/>
    <dgm:cxn modelId="{3B459C65-0C88-4295-935A-04938A70A547}" type="presParOf" srcId="{1E7973D1-B724-453F-8C4C-F5CC99C3AFEE}" destId="{49A4025C-1745-4830-852D-4AB23CC97512}" srcOrd="2" destOrd="0" presId="urn:microsoft.com/office/officeart/2018/2/layout/IconVerticalSolidList"/>
    <dgm:cxn modelId="{2AE1F913-3AB2-4C65-90B5-C98678C13F14}" type="presParOf" srcId="{1E7973D1-B724-453F-8C4C-F5CC99C3AFEE}" destId="{F9660D10-8D6F-443D-ACE0-3F37A7739F12}" srcOrd="3" destOrd="0" presId="urn:microsoft.com/office/officeart/2018/2/layout/IconVerticalSolidList"/>
    <dgm:cxn modelId="{6B96D5A3-1647-45A4-AA4A-27285B65DDB7}" type="presParOf" srcId="{436A1A78-48C1-490C-A541-EB6FD9DAA8DD}" destId="{1F85D611-FCD8-4611-B3B3-5502F22E6EF2}" srcOrd="5" destOrd="0" presId="urn:microsoft.com/office/officeart/2018/2/layout/IconVerticalSolidList"/>
    <dgm:cxn modelId="{7E2F4A87-80C5-4741-AF59-116E09D7BF53}" type="presParOf" srcId="{436A1A78-48C1-490C-A541-EB6FD9DAA8DD}" destId="{12255D7E-B4E8-43D0-B5E1-48A908D0D9E4}" srcOrd="6" destOrd="0" presId="urn:microsoft.com/office/officeart/2018/2/layout/IconVerticalSolidList"/>
    <dgm:cxn modelId="{9537D8E9-70AC-44E6-8CD8-D7047CD2188E}" type="presParOf" srcId="{12255D7E-B4E8-43D0-B5E1-48A908D0D9E4}" destId="{C8C727C4-3150-46B5-9814-3757E92F310B}" srcOrd="0" destOrd="0" presId="urn:microsoft.com/office/officeart/2018/2/layout/IconVerticalSolidList"/>
    <dgm:cxn modelId="{4A644407-1DC6-49A9-B10C-F7E8B8334AE1}" type="presParOf" srcId="{12255D7E-B4E8-43D0-B5E1-48A908D0D9E4}" destId="{8D1D8DD5-6DD8-4A04-8A1F-04A094AFDFC1}" srcOrd="1" destOrd="0" presId="urn:microsoft.com/office/officeart/2018/2/layout/IconVerticalSolidList"/>
    <dgm:cxn modelId="{463E3B36-276B-414A-936B-6EF3D4BDC6A4}" type="presParOf" srcId="{12255D7E-B4E8-43D0-B5E1-48A908D0D9E4}" destId="{B3FD20F0-E6C3-40D6-9A5C-5F5F5A8E521E}" srcOrd="2" destOrd="0" presId="urn:microsoft.com/office/officeart/2018/2/layout/IconVerticalSolidList"/>
    <dgm:cxn modelId="{E060E488-9B51-41E3-BF70-10F16F9A625B}" type="presParOf" srcId="{12255D7E-B4E8-43D0-B5E1-48A908D0D9E4}" destId="{5C52C6EB-BF37-4809-8277-5D147AF9AA7D}" srcOrd="3" destOrd="0" presId="urn:microsoft.com/office/officeart/2018/2/layout/IconVerticalSolidList"/>
    <dgm:cxn modelId="{47B3AB97-1DA4-4F24-9F34-465AE943B4CE}" type="presParOf" srcId="{436A1A78-48C1-490C-A541-EB6FD9DAA8DD}" destId="{B9DD5438-2A2B-4723-B435-B58192442277}" srcOrd="7" destOrd="0" presId="urn:microsoft.com/office/officeart/2018/2/layout/IconVerticalSolidList"/>
    <dgm:cxn modelId="{054FA908-72E7-48D0-8128-0E79F3588F07}" type="presParOf" srcId="{436A1A78-48C1-490C-A541-EB6FD9DAA8DD}" destId="{99C58DA7-A56E-4862-BB7C-144D4BE026D5}" srcOrd="8" destOrd="0" presId="urn:microsoft.com/office/officeart/2018/2/layout/IconVerticalSolidList"/>
    <dgm:cxn modelId="{D607844E-B213-458E-BEA3-A7CAB4762872}" type="presParOf" srcId="{99C58DA7-A56E-4862-BB7C-144D4BE026D5}" destId="{51F949F3-4F29-4804-8541-7F377A820D74}" srcOrd="0" destOrd="0" presId="urn:microsoft.com/office/officeart/2018/2/layout/IconVerticalSolidList"/>
    <dgm:cxn modelId="{9CA3AFD4-7E2A-480E-8E6F-4DDB14C4FD3F}" type="presParOf" srcId="{99C58DA7-A56E-4862-BB7C-144D4BE026D5}" destId="{831B9DD4-1C28-450D-8E63-A0F14E977727}" srcOrd="1" destOrd="0" presId="urn:microsoft.com/office/officeart/2018/2/layout/IconVerticalSolidList"/>
    <dgm:cxn modelId="{6890F403-9DF1-46D2-8ABD-D911841B1F0D}" type="presParOf" srcId="{99C58DA7-A56E-4862-BB7C-144D4BE026D5}" destId="{C988388D-712D-4688-AB94-DFD1574D1623}" srcOrd="2" destOrd="0" presId="urn:microsoft.com/office/officeart/2018/2/layout/IconVerticalSolidList"/>
    <dgm:cxn modelId="{E3E6CD78-C08D-4C7E-984C-5A96734DAF22}" type="presParOf" srcId="{99C58DA7-A56E-4862-BB7C-144D4BE026D5}" destId="{73B31F6E-5A11-4F79-AFFA-3A8D7BA8937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46C871-30EF-4535-95AB-7506A25929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dgm:spPr/>
      <dgm:t>
        <a:bodyPr/>
        <a:lstStyle/>
        <a:p>
          <a:pPr>
            <a:lnSpc>
              <a:spcPct val="100000"/>
            </a:lnSpc>
          </a:pPr>
          <a:r>
            <a:rPr lang="en-US" b="1" dirty="0">
              <a:latin typeface="Times New Roman" panose="02020603050405020304" pitchFamily="18" charset="0"/>
              <a:cs typeface="Times New Roman" panose="02020603050405020304" pitchFamily="18" charset="0"/>
            </a:rPr>
            <a:t>Diverse Managerial Roles:</a:t>
          </a:r>
          <a:r>
            <a:rPr lang="en-US" dirty="0">
              <a:latin typeface="Times New Roman" panose="02020603050405020304" pitchFamily="18" charset="0"/>
              <a:cs typeface="Times New Roman" panose="02020603050405020304" pitchFamily="18" charset="0"/>
            </a:rPr>
            <a:t> Managers assume diverse roles within organizations, encompassing interpersonal, informational, and decisional dimensions, as outlined by Henry Mintzberg (Buchanan and Huczynski, 2019).</a:t>
          </a:r>
        </a:p>
      </dgm:t>
    </dgm:pt>
    <dgm:pt modelId="{500CFC2C-E681-4997-BED3-2FFE6A5DC181}" type="parTrans" cxnId="{22DD54D5-824E-465B-8F75-7717DCA0DD6C}">
      <dgm:prSet/>
      <dgm:spPr/>
      <dgm:t>
        <a:bodyPr/>
        <a:lstStyle/>
        <a:p>
          <a:endParaRPr lang="en-US"/>
        </a:p>
      </dgm:t>
    </dgm:pt>
    <dgm:pt modelId="{A9D07237-D13F-4391-8A24-CA8D5C45DB1C}" type="sibTrans" cxnId="{22DD54D5-824E-465B-8F75-7717DCA0DD6C}">
      <dgm:prSet/>
      <dgm:spPr/>
      <dgm:t>
        <a:bodyPr/>
        <a:lstStyle/>
        <a:p>
          <a:endParaRPr lang="en-US"/>
        </a:p>
      </dgm:t>
    </dgm:pt>
    <dgm:pt modelId="{CD21303A-EA04-4F37-BDF6-D0DE25B1669F}">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Interpersonal Roles:</a:t>
          </a:r>
          <a:r>
            <a:rPr lang="en-US" sz="1600" dirty="0">
              <a:latin typeface="Times New Roman" panose="02020603050405020304" pitchFamily="18" charset="0"/>
              <a:cs typeface="Times New Roman" panose="02020603050405020304" pitchFamily="18" charset="0"/>
            </a:rPr>
            <a:t> Interpersonal roles involve interactions within and outside the organization, emphasizing relationship-building and communication (</a:t>
          </a:r>
          <a:r>
            <a:rPr lang="en-US" sz="1600" dirty="0" err="1">
              <a:latin typeface="Times New Roman" panose="02020603050405020304" pitchFamily="18" charset="0"/>
              <a:cs typeface="Times New Roman" panose="02020603050405020304" pitchFamily="18" charset="0"/>
            </a:rPr>
            <a:t>Petrou</a:t>
          </a:r>
          <a:r>
            <a:rPr lang="en-US" sz="1600" dirty="0">
              <a:latin typeface="Times New Roman" panose="02020603050405020304" pitchFamily="18" charset="0"/>
              <a:cs typeface="Times New Roman" panose="02020603050405020304" pitchFamily="18" charset="0"/>
            </a:rPr>
            <a:t> et al., 2018).</a:t>
          </a:r>
        </a:p>
      </dgm:t>
    </dgm:pt>
    <dgm:pt modelId="{723414F7-3213-49C1-A1B1-60F29D63B107}" type="parTrans" cxnId="{7E68409D-30F3-46FD-9A9A-10C057F7DCDC}">
      <dgm:prSet/>
      <dgm:spPr/>
      <dgm:t>
        <a:bodyPr/>
        <a:lstStyle/>
        <a:p>
          <a:endParaRPr lang="en-US"/>
        </a:p>
      </dgm:t>
    </dgm:pt>
    <dgm:pt modelId="{46143C3E-B675-485B-AEFC-CC744446BE1F}" type="sibTrans" cxnId="{7E68409D-30F3-46FD-9A9A-10C057F7DCDC}">
      <dgm:prSet/>
      <dgm:spPr/>
      <dgm:t>
        <a:bodyPr/>
        <a:lstStyle/>
        <a:p>
          <a:endParaRPr lang="en-US"/>
        </a:p>
      </dgm:t>
    </dgm:pt>
    <dgm:pt modelId="{B186959D-6170-44BA-8B27-483618178626}">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Elon Musk's Interpersonal Skills:</a:t>
          </a:r>
          <a:r>
            <a:rPr lang="en-US" sz="1600" dirty="0">
              <a:latin typeface="Times New Roman" panose="02020603050405020304" pitchFamily="18" charset="0"/>
              <a:cs typeface="Times New Roman" panose="02020603050405020304" pitchFamily="18" charset="0"/>
            </a:rPr>
            <a:t> Elon Musk, the CEO of Tesla, exemplifies exceptional interpersonal skills, fostering a collaborative environment conducive to innovation and growth through effective team building and communication.</a:t>
          </a:r>
        </a:p>
      </dgm:t>
    </dgm:pt>
    <dgm:pt modelId="{C85FF86D-35A9-4E16-95C9-A9935427B414}" type="parTrans" cxnId="{5F3C0CF3-6248-48EA-9E71-F46B57976395}">
      <dgm:prSet/>
      <dgm:spPr/>
      <dgm:t>
        <a:bodyPr/>
        <a:lstStyle/>
        <a:p>
          <a:endParaRPr lang="en-US"/>
        </a:p>
      </dgm:t>
    </dgm:pt>
    <dgm:pt modelId="{D63AC9E1-FB4E-4385-808B-0E4BA246A23C}" type="sibTrans" cxnId="{5F3C0CF3-6248-48EA-9E71-F46B57976395}">
      <dgm:prSet/>
      <dgm:spPr/>
      <dgm:t>
        <a:bodyPr/>
        <a:lstStyle/>
        <a:p>
          <a:endParaRPr lang="en-US"/>
        </a:p>
      </dgm:t>
    </dgm:pt>
    <dgm:pt modelId="{806B2CBF-B921-4AAF-BD12-CE16DAC7D8A6}">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Informational Roles:</a:t>
          </a:r>
          <a:r>
            <a:rPr lang="en-US" sz="1600" dirty="0">
              <a:latin typeface="Times New Roman" panose="02020603050405020304" pitchFamily="18" charset="0"/>
              <a:cs typeface="Times New Roman" panose="02020603050405020304" pitchFamily="18" charset="0"/>
            </a:rPr>
            <a:t> Informational roles focus on processing and disseminating critical information for organizational functioning, ensuring timely and relevant data reaches stakeholders (Adams and Blair, 2019).</a:t>
          </a:r>
        </a:p>
      </dgm:t>
    </dgm:pt>
    <dgm:pt modelId="{F35E5BA6-0D0D-450E-B441-F6BE375B0C6D}" type="parTrans" cxnId="{B575312E-2CF9-4D94-8F2A-22CF0F6C0739}">
      <dgm:prSet/>
      <dgm:spPr/>
      <dgm:t>
        <a:bodyPr/>
        <a:lstStyle/>
        <a:p>
          <a:endParaRPr lang="en-US"/>
        </a:p>
      </dgm:t>
    </dgm:pt>
    <dgm:pt modelId="{53300BB3-6F0A-41C3-B5A4-322D80C8908A}" type="sibTrans" cxnId="{B575312E-2CF9-4D94-8F2A-22CF0F6C0739}">
      <dgm:prSet/>
      <dgm:spPr/>
      <dgm:t>
        <a:bodyPr/>
        <a:lstStyle/>
        <a:p>
          <a:endParaRPr lang="en-US"/>
        </a:p>
      </dgm:t>
    </dgm:pt>
    <dgm:pt modelId="{697B5CE9-33EA-4089-BC51-CFFACD27F981}">
      <dgm:prSet custT="1"/>
      <dgm:spPr/>
      <dgm:t>
        <a:bodyPr/>
        <a:lstStyle/>
        <a:p>
          <a:pPr>
            <a:lnSpc>
              <a:spcPct val="100000"/>
            </a:lnSpc>
          </a:pPr>
          <a:r>
            <a:rPr lang="en-US" sz="1600" b="1" dirty="0">
              <a:latin typeface="Times New Roman" panose="02020603050405020304" pitchFamily="18" charset="0"/>
              <a:cs typeface="Times New Roman" panose="02020603050405020304" pitchFamily="18" charset="0"/>
            </a:rPr>
            <a:t>Indra Nooyi's Navigating Informational Roles:</a:t>
          </a:r>
          <a:r>
            <a:rPr lang="en-US" sz="1600" dirty="0">
              <a:latin typeface="Times New Roman" panose="02020603050405020304" pitchFamily="18" charset="0"/>
              <a:cs typeface="Times New Roman" panose="02020603050405020304" pitchFamily="18" charset="0"/>
            </a:rPr>
            <a:t> Indra Nooyi, former CEO of PepsiCo, adeptly navigated informational roles by effectively communicating strategic changes and market insights, shaping PepsiCo's direction and response to industry trends.</a:t>
          </a:r>
        </a:p>
      </dgm:t>
    </dgm:pt>
    <dgm:pt modelId="{9E57A4FD-B764-4DF5-9157-B213D22C96D6}" type="parTrans" cxnId="{CD29CA56-BF92-48DF-919E-29B6D13B1716}">
      <dgm:prSet/>
      <dgm:spPr/>
      <dgm:t>
        <a:bodyPr/>
        <a:lstStyle/>
        <a:p>
          <a:endParaRPr lang="en-US"/>
        </a:p>
      </dgm:t>
    </dgm:pt>
    <dgm:pt modelId="{826B5B80-922A-4F6E-B880-E0BEC49B3C69}" type="sibTrans" cxnId="{CD29CA56-BF92-48DF-919E-29B6D13B1716}">
      <dgm:prSet/>
      <dgm:spPr/>
      <dgm:t>
        <a:bodyPr/>
        <a:lstStyle/>
        <a:p>
          <a:endParaRPr lang="en-US"/>
        </a:p>
      </dgm:t>
    </dgm:pt>
    <dgm:pt modelId="{364B2362-2CB5-4BF4-A2FA-10E8F6411189}" type="pres">
      <dgm:prSet presAssocID="{6C46C871-30EF-4535-95AB-7506A25929A7}" presName="vert0" presStyleCnt="0">
        <dgm:presLayoutVars>
          <dgm:dir/>
          <dgm:animOne val="branch"/>
          <dgm:animLvl val="lvl"/>
        </dgm:presLayoutVars>
      </dgm:prSet>
      <dgm:spPr/>
    </dgm:pt>
    <dgm:pt modelId="{E11002BF-96ED-4D52-8BF6-85171157EBBD}" type="pres">
      <dgm:prSet presAssocID="{3C007CCB-028F-4CD7-BAD7-5056DE6F570A}" presName="thickLine" presStyleLbl="alignNode1" presStyleIdx="0" presStyleCnt="5"/>
      <dgm:spPr/>
    </dgm:pt>
    <dgm:pt modelId="{A1131556-5087-4475-9583-4482D501504F}" type="pres">
      <dgm:prSet presAssocID="{3C007CCB-028F-4CD7-BAD7-5056DE6F570A}" presName="horz1" presStyleCnt="0"/>
      <dgm:spPr/>
    </dgm:pt>
    <dgm:pt modelId="{5AD2B97F-0494-40FC-B48C-8CAD967A1403}" type="pres">
      <dgm:prSet presAssocID="{3C007CCB-028F-4CD7-BAD7-5056DE6F570A}" presName="tx1" presStyleLbl="revTx" presStyleIdx="0" presStyleCnt="5"/>
      <dgm:spPr/>
    </dgm:pt>
    <dgm:pt modelId="{18C1B098-723F-45DD-A829-611C0438E30D}" type="pres">
      <dgm:prSet presAssocID="{3C007CCB-028F-4CD7-BAD7-5056DE6F570A}" presName="vert1" presStyleCnt="0"/>
      <dgm:spPr/>
    </dgm:pt>
    <dgm:pt modelId="{C1C5A75A-BDA6-46C3-AD69-DBE927304ACA}" type="pres">
      <dgm:prSet presAssocID="{CD21303A-EA04-4F37-BDF6-D0DE25B1669F}" presName="thickLine" presStyleLbl="alignNode1" presStyleIdx="1" presStyleCnt="5"/>
      <dgm:spPr/>
    </dgm:pt>
    <dgm:pt modelId="{E77F98B9-807C-44C5-8848-9BA1B463A5E9}" type="pres">
      <dgm:prSet presAssocID="{CD21303A-EA04-4F37-BDF6-D0DE25B1669F}" presName="horz1" presStyleCnt="0"/>
      <dgm:spPr/>
    </dgm:pt>
    <dgm:pt modelId="{99D29020-E78A-4E17-93BE-686C48686B4F}" type="pres">
      <dgm:prSet presAssocID="{CD21303A-EA04-4F37-BDF6-D0DE25B1669F}" presName="tx1" presStyleLbl="revTx" presStyleIdx="1" presStyleCnt="5"/>
      <dgm:spPr/>
    </dgm:pt>
    <dgm:pt modelId="{057D1795-2291-4A73-B267-2F86F4731BDC}" type="pres">
      <dgm:prSet presAssocID="{CD21303A-EA04-4F37-BDF6-D0DE25B1669F}" presName="vert1" presStyleCnt="0"/>
      <dgm:spPr/>
    </dgm:pt>
    <dgm:pt modelId="{1D95A527-FB0D-4275-A32B-0B2084AFF91A}" type="pres">
      <dgm:prSet presAssocID="{B186959D-6170-44BA-8B27-483618178626}" presName="thickLine" presStyleLbl="alignNode1" presStyleIdx="2" presStyleCnt="5"/>
      <dgm:spPr/>
    </dgm:pt>
    <dgm:pt modelId="{39913DE1-32BF-4DCF-B98E-6360A784FEFE}" type="pres">
      <dgm:prSet presAssocID="{B186959D-6170-44BA-8B27-483618178626}" presName="horz1" presStyleCnt="0"/>
      <dgm:spPr/>
    </dgm:pt>
    <dgm:pt modelId="{8BDD19FD-A50F-40A2-BC6A-57B856FC6FC4}" type="pres">
      <dgm:prSet presAssocID="{B186959D-6170-44BA-8B27-483618178626}" presName="tx1" presStyleLbl="revTx" presStyleIdx="2" presStyleCnt="5"/>
      <dgm:spPr/>
    </dgm:pt>
    <dgm:pt modelId="{0D02AAFF-612C-4B69-B5B5-9539C6C541B9}" type="pres">
      <dgm:prSet presAssocID="{B186959D-6170-44BA-8B27-483618178626}" presName="vert1" presStyleCnt="0"/>
      <dgm:spPr/>
    </dgm:pt>
    <dgm:pt modelId="{A662AB2B-2197-4F06-8151-B8B2A3B31782}" type="pres">
      <dgm:prSet presAssocID="{806B2CBF-B921-4AAF-BD12-CE16DAC7D8A6}" presName="thickLine" presStyleLbl="alignNode1" presStyleIdx="3" presStyleCnt="5"/>
      <dgm:spPr/>
    </dgm:pt>
    <dgm:pt modelId="{B9B451F1-BF4F-4837-84A1-1E9EE1B79EE1}" type="pres">
      <dgm:prSet presAssocID="{806B2CBF-B921-4AAF-BD12-CE16DAC7D8A6}" presName="horz1" presStyleCnt="0"/>
      <dgm:spPr/>
    </dgm:pt>
    <dgm:pt modelId="{AB42B5F2-DAB0-4CFC-9036-D0745519A8CA}" type="pres">
      <dgm:prSet presAssocID="{806B2CBF-B921-4AAF-BD12-CE16DAC7D8A6}" presName="tx1" presStyleLbl="revTx" presStyleIdx="3" presStyleCnt="5"/>
      <dgm:spPr/>
    </dgm:pt>
    <dgm:pt modelId="{48936EA6-1F36-4141-BB29-0658034DA553}" type="pres">
      <dgm:prSet presAssocID="{806B2CBF-B921-4AAF-BD12-CE16DAC7D8A6}" presName="vert1" presStyleCnt="0"/>
      <dgm:spPr/>
    </dgm:pt>
    <dgm:pt modelId="{650670D4-421C-4CA2-95AD-1D54F608AFD4}" type="pres">
      <dgm:prSet presAssocID="{697B5CE9-33EA-4089-BC51-CFFACD27F981}" presName="thickLine" presStyleLbl="alignNode1" presStyleIdx="4" presStyleCnt="5"/>
      <dgm:spPr/>
    </dgm:pt>
    <dgm:pt modelId="{C6AC961B-FDB2-41C3-903D-A5309EC4A1B7}" type="pres">
      <dgm:prSet presAssocID="{697B5CE9-33EA-4089-BC51-CFFACD27F981}" presName="horz1" presStyleCnt="0"/>
      <dgm:spPr/>
    </dgm:pt>
    <dgm:pt modelId="{4BA842F6-8185-44B5-A496-1CAD7857189B}" type="pres">
      <dgm:prSet presAssocID="{697B5CE9-33EA-4089-BC51-CFFACD27F981}" presName="tx1" presStyleLbl="revTx" presStyleIdx="4" presStyleCnt="5"/>
      <dgm:spPr/>
    </dgm:pt>
    <dgm:pt modelId="{0AB4397F-31C6-43E7-BFCE-035D7DB29F06}" type="pres">
      <dgm:prSet presAssocID="{697B5CE9-33EA-4089-BC51-CFFACD27F981}" presName="vert1" presStyleCnt="0"/>
      <dgm:spPr/>
    </dgm:pt>
  </dgm:ptLst>
  <dgm:cxnLst>
    <dgm:cxn modelId="{10532A18-E621-43E0-8A91-CFD4E2F8A6F5}" type="presOf" srcId="{697B5CE9-33EA-4089-BC51-CFFACD27F981}" destId="{4BA842F6-8185-44B5-A496-1CAD7857189B}" srcOrd="0" destOrd="0" presId="urn:microsoft.com/office/officeart/2008/layout/LinedList"/>
    <dgm:cxn modelId="{B575312E-2CF9-4D94-8F2A-22CF0F6C0739}" srcId="{6C46C871-30EF-4535-95AB-7506A25929A7}" destId="{806B2CBF-B921-4AAF-BD12-CE16DAC7D8A6}" srcOrd="3" destOrd="0" parTransId="{F35E5BA6-0D0D-450E-B441-F6BE375B0C6D}" sibTransId="{53300BB3-6F0A-41C3-B5A4-322D80C8908A}"/>
    <dgm:cxn modelId="{F2579B61-29F0-4B24-A763-5F3025D48772}" type="presOf" srcId="{806B2CBF-B921-4AAF-BD12-CE16DAC7D8A6}" destId="{AB42B5F2-DAB0-4CFC-9036-D0745519A8CA}" srcOrd="0" destOrd="0" presId="urn:microsoft.com/office/officeart/2008/layout/LinedList"/>
    <dgm:cxn modelId="{CD29CA56-BF92-48DF-919E-29B6D13B1716}" srcId="{6C46C871-30EF-4535-95AB-7506A25929A7}" destId="{697B5CE9-33EA-4089-BC51-CFFACD27F981}" srcOrd="4" destOrd="0" parTransId="{9E57A4FD-B764-4DF5-9157-B213D22C96D6}" sibTransId="{826B5B80-922A-4F6E-B880-E0BEC49B3C69}"/>
    <dgm:cxn modelId="{A5AFDF93-8C3C-494B-BC1E-6EB0656B7828}" type="presOf" srcId="{6C46C871-30EF-4535-95AB-7506A25929A7}" destId="{364B2362-2CB5-4BF4-A2FA-10E8F6411189}" srcOrd="0" destOrd="0" presId="urn:microsoft.com/office/officeart/2008/layout/LinedList"/>
    <dgm:cxn modelId="{7E68409D-30F3-46FD-9A9A-10C057F7DCDC}" srcId="{6C46C871-30EF-4535-95AB-7506A25929A7}" destId="{CD21303A-EA04-4F37-BDF6-D0DE25B1669F}" srcOrd="1" destOrd="0" parTransId="{723414F7-3213-49C1-A1B1-60F29D63B107}" sibTransId="{46143C3E-B675-485B-AEFC-CC744446BE1F}"/>
    <dgm:cxn modelId="{676C39B3-6F0A-4844-B263-892D1B48FA94}" type="presOf" srcId="{3C007CCB-028F-4CD7-BAD7-5056DE6F570A}" destId="{5AD2B97F-0494-40FC-B48C-8CAD967A1403}" srcOrd="0" destOrd="0" presId="urn:microsoft.com/office/officeart/2008/layout/LinedList"/>
    <dgm:cxn modelId="{E6AC2DD3-4598-4CCD-BFE6-393E6A857F64}" type="presOf" srcId="{CD21303A-EA04-4F37-BDF6-D0DE25B1669F}" destId="{99D29020-E78A-4E17-93BE-686C48686B4F}" srcOrd="0" destOrd="0" presId="urn:microsoft.com/office/officeart/2008/layout/LinedList"/>
    <dgm:cxn modelId="{22DD54D5-824E-465B-8F75-7717DCA0DD6C}" srcId="{6C46C871-30EF-4535-95AB-7506A25929A7}" destId="{3C007CCB-028F-4CD7-BAD7-5056DE6F570A}" srcOrd="0" destOrd="0" parTransId="{500CFC2C-E681-4997-BED3-2FFE6A5DC181}" sibTransId="{A9D07237-D13F-4391-8A24-CA8D5C45DB1C}"/>
    <dgm:cxn modelId="{5F3C0CF3-6248-48EA-9E71-F46B57976395}" srcId="{6C46C871-30EF-4535-95AB-7506A25929A7}" destId="{B186959D-6170-44BA-8B27-483618178626}" srcOrd="2" destOrd="0" parTransId="{C85FF86D-35A9-4E16-95C9-A9935427B414}" sibTransId="{D63AC9E1-FB4E-4385-808B-0E4BA246A23C}"/>
    <dgm:cxn modelId="{F9A5A4F4-6D36-4B09-AA41-680BB88EB002}" type="presOf" srcId="{B186959D-6170-44BA-8B27-483618178626}" destId="{8BDD19FD-A50F-40A2-BC6A-57B856FC6FC4}" srcOrd="0" destOrd="0" presId="urn:microsoft.com/office/officeart/2008/layout/LinedList"/>
    <dgm:cxn modelId="{144DD4B4-5DC7-4B1D-AF92-9AEF4ECF7698}" type="presParOf" srcId="{364B2362-2CB5-4BF4-A2FA-10E8F6411189}" destId="{E11002BF-96ED-4D52-8BF6-85171157EBBD}" srcOrd="0" destOrd="0" presId="urn:microsoft.com/office/officeart/2008/layout/LinedList"/>
    <dgm:cxn modelId="{249A2880-7227-4944-A15C-23CBE6914855}" type="presParOf" srcId="{364B2362-2CB5-4BF4-A2FA-10E8F6411189}" destId="{A1131556-5087-4475-9583-4482D501504F}" srcOrd="1" destOrd="0" presId="urn:microsoft.com/office/officeart/2008/layout/LinedList"/>
    <dgm:cxn modelId="{F8250BD6-275F-4BED-88B9-682D33D37FD1}" type="presParOf" srcId="{A1131556-5087-4475-9583-4482D501504F}" destId="{5AD2B97F-0494-40FC-B48C-8CAD967A1403}" srcOrd="0" destOrd="0" presId="urn:microsoft.com/office/officeart/2008/layout/LinedList"/>
    <dgm:cxn modelId="{2CDA0D23-AB46-4F16-AE60-95DA365EC1DB}" type="presParOf" srcId="{A1131556-5087-4475-9583-4482D501504F}" destId="{18C1B098-723F-45DD-A829-611C0438E30D}" srcOrd="1" destOrd="0" presId="urn:microsoft.com/office/officeart/2008/layout/LinedList"/>
    <dgm:cxn modelId="{448362DA-2B77-4DC5-A9CE-EAB948DA972D}" type="presParOf" srcId="{364B2362-2CB5-4BF4-A2FA-10E8F6411189}" destId="{C1C5A75A-BDA6-46C3-AD69-DBE927304ACA}" srcOrd="2" destOrd="0" presId="urn:microsoft.com/office/officeart/2008/layout/LinedList"/>
    <dgm:cxn modelId="{3FE9C01F-8EFE-451E-B5ED-0DF5325A00B8}" type="presParOf" srcId="{364B2362-2CB5-4BF4-A2FA-10E8F6411189}" destId="{E77F98B9-807C-44C5-8848-9BA1B463A5E9}" srcOrd="3" destOrd="0" presId="urn:microsoft.com/office/officeart/2008/layout/LinedList"/>
    <dgm:cxn modelId="{398545C6-2E5F-41B2-827A-BAFFBA3C0982}" type="presParOf" srcId="{E77F98B9-807C-44C5-8848-9BA1B463A5E9}" destId="{99D29020-E78A-4E17-93BE-686C48686B4F}" srcOrd="0" destOrd="0" presId="urn:microsoft.com/office/officeart/2008/layout/LinedList"/>
    <dgm:cxn modelId="{4448C6F8-B0B2-403A-A063-DC4F9DF4EB97}" type="presParOf" srcId="{E77F98B9-807C-44C5-8848-9BA1B463A5E9}" destId="{057D1795-2291-4A73-B267-2F86F4731BDC}" srcOrd="1" destOrd="0" presId="urn:microsoft.com/office/officeart/2008/layout/LinedList"/>
    <dgm:cxn modelId="{316BB649-85CC-4B34-84F2-F8E5E3EBE648}" type="presParOf" srcId="{364B2362-2CB5-4BF4-A2FA-10E8F6411189}" destId="{1D95A527-FB0D-4275-A32B-0B2084AFF91A}" srcOrd="4" destOrd="0" presId="urn:microsoft.com/office/officeart/2008/layout/LinedList"/>
    <dgm:cxn modelId="{15D91DDE-69DD-484D-90F8-74842267CB35}" type="presParOf" srcId="{364B2362-2CB5-4BF4-A2FA-10E8F6411189}" destId="{39913DE1-32BF-4DCF-B98E-6360A784FEFE}" srcOrd="5" destOrd="0" presId="urn:microsoft.com/office/officeart/2008/layout/LinedList"/>
    <dgm:cxn modelId="{FD1F91AF-278D-46EE-9C2E-0FEBD8B97E51}" type="presParOf" srcId="{39913DE1-32BF-4DCF-B98E-6360A784FEFE}" destId="{8BDD19FD-A50F-40A2-BC6A-57B856FC6FC4}" srcOrd="0" destOrd="0" presId="urn:microsoft.com/office/officeart/2008/layout/LinedList"/>
    <dgm:cxn modelId="{6BF9B4BC-124C-4407-96E3-588977F55EE3}" type="presParOf" srcId="{39913DE1-32BF-4DCF-B98E-6360A784FEFE}" destId="{0D02AAFF-612C-4B69-B5B5-9539C6C541B9}" srcOrd="1" destOrd="0" presId="urn:microsoft.com/office/officeart/2008/layout/LinedList"/>
    <dgm:cxn modelId="{98195426-A5B9-4384-888D-80FFEA2170B1}" type="presParOf" srcId="{364B2362-2CB5-4BF4-A2FA-10E8F6411189}" destId="{A662AB2B-2197-4F06-8151-B8B2A3B31782}" srcOrd="6" destOrd="0" presId="urn:microsoft.com/office/officeart/2008/layout/LinedList"/>
    <dgm:cxn modelId="{D628ECF7-9ADF-4BB3-A298-EB47C57F09D0}" type="presParOf" srcId="{364B2362-2CB5-4BF4-A2FA-10E8F6411189}" destId="{B9B451F1-BF4F-4837-84A1-1E9EE1B79EE1}" srcOrd="7" destOrd="0" presId="urn:microsoft.com/office/officeart/2008/layout/LinedList"/>
    <dgm:cxn modelId="{39FA8DF8-B534-463F-987F-85501283416E}" type="presParOf" srcId="{B9B451F1-BF4F-4837-84A1-1E9EE1B79EE1}" destId="{AB42B5F2-DAB0-4CFC-9036-D0745519A8CA}" srcOrd="0" destOrd="0" presId="urn:microsoft.com/office/officeart/2008/layout/LinedList"/>
    <dgm:cxn modelId="{8F67ECA5-7E6E-4E89-AF7B-ADBC8188F0B8}" type="presParOf" srcId="{B9B451F1-BF4F-4837-84A1-1E9EE1B79EE1}" destId="{48936EA6-1F36-4141-BB29-0658034DA553}" srcOrd="1" destOrd="0" presId="urn:microsoft.com/office/officeart/2008/layout/LinedList"/>
    <dgm:cxn modelId="{09F6C2D1-8E7E-4BC6-B714-2C99D0A78531}" type="presParOf" srcId="{364B2362-2CB5-4BF4-A2FA-10E8F6411189}" destId="{650670D4-421C-4CA2-95AD-1D54F608AFD4}" srcOrd="8" destOrd="0" presId="urn:microsoft.com/office/officeart/2008/layout/LinedList"/>
    <dgm:cxn modelId="{57F2BB6B-BFB9-440B-AA76-86FA320B381B}" type="presParOf" srcId="{364B2362-2CB5-4BF4-A2FA-10E8F6411189}" destId="{C6AC961B-FDB2-41C3-903D-A5309EC4A1B7}" srcOrd="9" destOrd="0" presId="urn:microsoft.com/office/officeart/2008/layout/LinedList"/>
    <dgm:cxn modelId="{5AD2A875-FAC9-413B-A71F-6C95912B48BB}" type="presParOf" srcId="{C6AC961B-FDB2-41C3-903D-A5309EC4A1B7}" destId="{4BA842F6-8185-44B5-A496-1CAD7857189B}" srcOrd="0" destOrd="0" presId="urn:microsoft.com/office/officeart/2008/layout/LinedList"/>
    <dgm:cxn modelId="{EE232E69-21A0-41CA-B863-0C00475CAD27}" type="presParOf" srcId="{C6AC961B-FDB2-41C3-903D-A5309EC4A1B7}" destId="{0AB4397F-31C6-43E7-BFCE-035D7DB29F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46C871-30EF-4535-95AB-7506A25929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custT="1"/>
      <dgm:spPr/>
      <dgm:t>
        <a:bodyPr/>
        <a:lstStyle/>
        <a:p>
          <a:r>
            <a:rPr lang="en-US" sz="1600" b="1" dirty="0">
              <a:latin typeface="Times New Roman" panose="02020603050405020304" pitchFamily="18" charset="0"/>
              <a:cs typeface="Times New Roman" panose="02020603050405020304" pitchFamily="18" charset="0"/>
            </a:rPr>
            <a:t>Decisional Roles</a:t>
          </a:r>
          <a:r>
            <a:rPr lang="en-US" sz="1600" dirty="0">
              <a:latin typeface="Times New Roman" panose="02020603050405020304" pitchFamily="18" charset="0"/>
              <a:cs typeface="Times New Roman" panose="02020603050405020304" pitchFamily="18" charset="0"/>
            </a:rPr>
            <a:t>: Decisional roles entail making choices to achieve organizational goals, involving tasks such as problem-solving, resource allocation, and strategic planning (Adams and Blair, 2019).</a:t>
          </a:r>
        </a:p>
      </dgm:t>
    </dgm:pt>
    <dgm:pt modelId="{500CFC2C-E681-4997-BED3-2FFE6A5DC181}" type="parTrans" cxnId="{22DD54D5-824E-465B-8F75-7717DCA0DD6C}">
      <dgm:prSet/>
      <dgm:spPr/>
      <dgm:t>
        <a:bodyPr/>
        <a:lstStyle/>
        <a:p>
          <a:endParaRPr lang="en-US"/>
        </a:p>
      </dgm:t>
    </dgm:pt>
    <dgm:pt modelId="{A9D07237-D13F-4391-8A24-CA8D5C45DB1C}" type="sibTrans" cxnId="{22DD54D5-824E-465B-8F75-7717DCA0DD6C}">
      <dgm:prSet/>
      <dgm:spPr/>
      <dgm:t>
        <a:bodyPr/>
        <a:lstStyle/>
        <a:p>
          <a:endParaRPr lang="en-US"/>
        </a:p>
      </dgm:t>
    </dgm:pt>
    <dgm:pt modelId="{B5A163F9-8CA2-40D5-963B-FF0D4DA80333}">
      <dgm:prSet custT="1"/>
      <dgm:spPr/>
      <dgm:t>
        <a:bodyPr/>
        <a:lstStyle/>
        <a:p>
          <a:r>
            <a:rPr lang="en-US" sz="1600" b="1" dirty="0">
              <a:latin typeface="Times New Roman" panose="02020603050405020304" pitchFamily="18" charset="0"/>
              <a:cs typeface="Times New Roman" panose="02020603050405020304" pitchFamily="18" charset="0"/>
            </a:rPr>
            <a:t>Effective Decision-Making for Success</a:t>
          </a:r>
          <a:r>
            <a:rPr lang="en-US" sz="1600" dirty="0">
              <a:latin typeface="Times New Roman" panose="02020603050405020304" pitchFamily="18" charset="0"/>
              <a:cs typeface="Times New Roman" panose="02020603050405020304" pitchFamily="18" charset="0"/>
            </a:rPr>
            <a:t>: Effective decision-making is crucial for organizational success, driving innovation and adaptation to changing environments.</a:t>
          </a:r>
        </a:p>
      </dgm:t>
    </dgm:pt>
    <dgm:pt modelId="{2E38000F-D479-468D-8E91-58166B453A1F}" type="parTrans" cxnId="{90F05D4A-40E0-4290-BFF6-D49E5521735B}">
      <dgm:prSet/>
      <dgm:spPr/>
      <dgm:t>
        <a:bodyPr/>
        <a:lstStyle/>
        <a:p>
          <a:endParaRPr lang="en-US"/>
        </a:p>
      </dgm:t>
    </dgm:pt>
    <dgm:pt modelId="{72975347-C165-45F5-B097-30ACEA8AC35A}" type="sibTrans" cxnId="{90F05D4A-40E0-4290-BFF6-D49E5521735B}">
      <dgm:prSet/>
      <dgm:spPr/>
      <dgm:t>
        <a:bodyPr/>
        <a:lstStyle/>
        <a:p>
          <a:endParaRPr lang="en-US"/>
        </a:p>
      </dgm:t>
    </dgm:pt>
    <dgm:pt modelId="{1563EADA-4CB8-4A65-8B8E-107E7F7C1BE5}">
      <dgm:prSet custT="1"/>
      <dgm:spPr/>
      <dgm:t>
        <a:bodyPr/>
        <a:lstStyle/>
        <a:p>
          <a:r>
            <a:rPr lang="en-US" sz="1600" b="1" dirty="0" err="1">
              <a:latin typeface="Times New Roman" panose="02020603050405020304" pitchFamily="18" charset="0"/>
              <a:cs typeface="Times New Roman" panose="02020603050405020304" pitchFamily="18" charset="0"/>
            </a:rPr>
            <a:t>Indra</a:t>
          </a:r>
          <a:r>
            <a:rPr lang="en-US" sz="1600" b="1" dirty="0">
              <a:latin typeface="Times New Roman" panose="02020603050405020304" pitchFamily="18" charset="0"/>
              <a:cs typeface="Times New Roman" panose="02020603050405020304" pitchFamily="18" charset="0"/>
            </a:rPr>
            <a:t> </a:t>
          </a:r>
          <a:r>
            <a:rPr lang="en-US" sz="1600" b="1" dirty="0" err="1">
              <a:latin typeface="Times New Roman" panose="02020603050405020304" pitchFamily="18" charset="0"/>
              <a:cs typeface="Times New Roman" panose="02020603050405020304" pitchFamily="18" charset="0"/>
            </a:rPr>
            <a:t>Nooyi's</a:t>
          </a:r>
          <a:r>
            <a:rPr lang="en-US" sz="1600" b="1" dirty="0">
              <a:latin typeface="Times New Roman" panose="02020603050405020304" pitchFamily="18" charset="0"/>
              <a:cs typeface="Times New Roman" panose="02020603050405020304" pitchFamily="18" charset="0"/>
            </a:rPr>
            <a:t> Leadership Exemplifying Decisional Roles</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Indra</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Nooyi's</a:t>
          </a:r>
          <a:r>
            <a:rPr lang="en-US" sz="1600" dirty="0">
              <a:latin typeface="Times New Roman" panose="02020603050405020304" pitchFamily="18" charset="0"/>
              <a:cs typeface="Times New Roman" panose="02020603050405020304" pitchFamily="18" charset="0"/>
            </a:rPr>
            <a:t> leadership at PepsiCo exemplifies decisional roles, steering the company through strategic changes and transformative initiatives to sustain competitiveness (</a:t>
          </a:r>
          <a:r>
            <a:rPr lang="en-US" sz="1600" dirty="0" err="1">
              <a:latin typeface="Times New Roman" panose="02020603050405020304" pitchFamily="18" charset="0"/>
              <a:cs typeface="Times New Roman" panose="02020603050405020304" pitchFamily="18" charset="0"/>
            </a:rPr>
            <a:t>Petrou</a:t>
          </a:r>
          <a:r>
            <a:rPr lang="en-US" sz="1600" dirty="0">
              <a:latin typeface="Times New Roman" panose="02020603050405020304" pitchFamily="18" charset="0"/>
              <a:cs typeface="Times New Roman" panose="02020603050405020304" pitchFamily="18" charset="0"/>
            </a:rPr>
            <a:t> et al., 2018).</a:t>
          </a:r>
        </a:p>
      </dgm:t>
    </dgm:pt>
    <dgm:pt modelId="{70F849C4-3136-40C0-A9A6-7A05B5AF8A63}" type="parTrans" cxnId="{46F26D4A-29AD-45FC-A444-8B984CCFB8AD}">
      <dgm:prSet/>
      <dgm:spPr/>
      <dgm:t>
        <a:bodyPr/>
        <a:lstStyle/>
        <a:p>
          <a:endParaRPr lang="en-US"/>
        </a:p>
      </dgm:t>
    </dgm:pt>
    <dgm:pt modelId="{37C1BA7A-36E2-453A-ADEE-9230F7D5A92A}" type="sibTrans" cxnId="{46F26D4A-29AD-45FC-A444-8B984CCFB8AD}">
      <dgm:prSet/>
      <dgm:spPr/>
      <dgm:t>
        <a:bodyPr/>
        <a:lstStyle/>
        <a:p>
          <a:endParaRPr lang="en-US"/>
        </a:p>
      </dgm:t>
    </dgm:pt>
    <dgm:pt modelId="{C220EA8A-3279-4F27-8164-3A0EAC22CF18}">
      <dgm:prSet custT="1"/>
      <dgm:spPr/>
      <dgm:t>
        <a:bodyPr/>
        <a:lstStyle/>
        <a:p>
          <a:r>
            <a:rPr lang="en-US" sz="1600" b="1" dirty="0">
              <a:latin typeface="Times New Roman" panose="02020603050405020304" pitchFamily="18" charset="0"/>
              <a:cs typeface="Times New Roman" panose="02020603050405020304" pitchFamily="18" charset="0"/>
            </a:rPr>
            <a:t>Importance of Effective Management</a:t>
          </a:r>
          <a:r>
            <a:rPr lang="en-US" sz="1600" dirty="0">
              <a:latin typeface="Times New Roman" panose="02020603050405020304" pitchFamily="18" charset="0"/>
              <a:cs typeface="Times New Roman" panose="02020603050405020304" pitchFamily="18" charset="0"/>
            </a:rPr>
            <a:t>: Managers' multifaceted roles, as demonstrated by leaders like Elon Musk and Indra Nooyi, underscore the importance of effective management in driving organizational success through communication, strategic decision-making, and relationship-building.</a:t>
          </a:r>
        </a:p>
      </dgm:t>
    </dgm:pt>
    <dgm:pt modelId="{8113CC74-09B0-429E-B364-37DBE14E3144}" type="parTrans" cxnId="{8DFBCC3B-A0B7-4679-A180-1F812D4ECFFF}">
      <dgm:prSet/>
      <dgm:spPr/>
      <dgm:t>
        <a:bodyPr/>
        <a:lstStyle/>
        <a:p>
          <a:endParaRPr lang="en-US"/>
        </a:p>
      </dgm:t>
    </dgm:pt>
    <dgm:pt modelId="{E7105898-E693-4027-B994-C5725E5A645F}" type="sibTrans" cxnId="{8DFBCC3B-A0B7-4679-A180-1F812D4ECFFF}">
      <dgm:prSet/>
      <dgm:spPr/>
      <dgm:t>
        <a:bodyPr/>
        <a:lstStyle/>
        <a:p>
          <a:endParaRPr lang="en-US"/>
        </a:p>
      </dgm:t>
    </dgm:pt>
    <dgm:pt modelId="{FDD5185B-ED27-4F58-A320-689EC1803EE0}" type="pres">
      <dgm:prSet presAssocID="{6C46C871-30EF-4535-95AB-7506A25929A7}" presName="vert0" presStyleCnt="0">
        <dgm:presLayoutVars>
          <dgm:dir/>
          <dgm:animOne val="branch"/>
          <dgm:animLvl val="lvl"/>
        </dgm:presLayoutVars>
      </dgm:prSet>
      <dgm:spPr/>
    </dgm:pt>
    <dgm:pt modelId="{1BF1A8EF-749D-45FC-8E01-5E165308DB1B}" type="pres">
      <dgm:prSet presAssocID="{3C007CCB-028F-4CD7-BAD7-5056DE6F570A}" presName="thickLine" presStyleLbl="alignNode1" presStyleIdx="0" presStyleCnt="4"/>
      <dgm:spPr/>
    </dgm:pt>
    <dgm:pt modelId="{D80BA78E-4396-450E-B66C-B5E16BD37DE8}" type="pres">
      <dgm:prSet presAssocID="{3C007CCB-028F-4CD7-BAD7-5056DE6F570A}" presName="horz1" presStyleCnt="0"/>
      <dgm:spPr/>
    </dgm:pt>
    <dgm:pt modelId="{3684ED40-8D0D-44ED-93CB-D34C107869CB}" type="pres">
      <dgm:prSet presAssocID="{3C007CCB-028F-4CD7-BAD7-5056DE6F570A}" presName="tx1" presStyleLbl="revTx" presStyleIdx="0" presStyleCnt="4"/>
      <dgm:spPr/>
    </dgm:pt>
    <dgm:pt modelId="{34AB39D6-CED7-44F9-BB28-A88CBA88DCA7}" type="pres">
      <dgm:prSet presAssocID="{3C007CCB-028F-4CD7-BAD7-5056DE6F570A}" presName="vert1" presStyleCnt="0"/>
      <dgm:spPr/>
    </dgm:pt>
    <dgm:pt modelId="{72480029-3580-4D2F-A397-0B79E01DC8A1}" type="pres">
      <dgm:prSet presAssocID="{B5A163F9-8CA2-40D5-963B-FF0D4DA80333}" presName="thickLine" presStyleLbl="alignNode1" presStyleIdx="1" presStyleCnt="4"/>
      <dgm:spPr/>
    </dgm:pt>
    <dgm:pt modelId="{3698A714-240D-403B-B2D5-362048444BCD}" type="pres">
      <dgm:prSet presAssocID="{B5A163F9-8CA2-40D5-963B-FF0D4DA80333}" presName="horz1" presStyleCnt="0"/>
      <dgm:spPr/>
    </dgm:pt>
    <dgm:pt modelId="{8524FD1B-1D8E-44F5-8CC5-E8A9A3131A30}" type="pres">
      <dgm:prSet presAssocID="{B5A163F9-8CA2-40D5-963B-FF0D4DA80333}" presName="tx1" presStyleLbl="revTx" presStyleIdx="1" presStyleCnt="4"/>
      <dgm:spPr/>
    </dgm:pt>
    <dgm:pt modelId="{D383E71B-E584-4EA5-8F2C-FAF5CFEC75F9}" type="pres">
      <dgm:prSet presAssocID="{B5A163F9-8CA2-40D5-963B-FF0D4DA80333}" presName="vert1" presStyleCnt="0"/>
      <dgm:spPr/>
    </dgm:pt>
    <dgm:pt modelId="{02EECD1B-CCF1-4AEA-A94E-0EC725DA9D84}" type="pres">
      <dgm:prSet presAssocID="{1563EADA-4CB8-4A65-8B8E-107E7F7C1BE5}" presName="thickLine" presStyleLbl="alignNode1" presStyleIdx="2" presStyleCnt="4"/>
      <dgm:spPr/>
    </dgm:pt>
    <dgm:pt modelId="{EE506AD8-0100-44AA-83F4-36C0D5C76C42}" type="pres">
      <dgm:prSet presAssocID="{1563EADA-4CB8-4A65-8B8E-107E7F7C1BE5}" presName="horz1" presStyleCnt="0"/>
      <dgm:spPr/>
    </dgm:pt>
    <dgm:pt modelId="{1074BF72-DA4A-4851-8BC3-EEC7B281DCC0}" type="pres">
      <dgm:prSet presAssocID="{1563EADA-4CB8-4A65-8B8E-107E7F7C1BE5}" presName="tx1" presStyleLbl="revTx" presStyleIdx="2" presStyleCnt="4"/>
      <dgm:spPr/>
    </dgm:pt>
    <dgm:pt modelId="{9B7E15CF-10B1-4ADA-8F6D-0ACC213267D9}" type="pres">
      <dgm:prSet presAssocID="{1563EADA-4CB8-4A65-8B8E-107E7F7C1BE5}" presName="vert1" presStyleCnt="0"/>
      <dgm:spPr/>
    </dgm:pt>
    <dgm:pt modelId="{5C7AA444-8633-4720-9AD2-5F9C507C4DBC}" type="pres">
      <dgm:prSet presAssocID="{C220EA8A-3279-4F27-8164-3A0EAC22CF18}" presName="thickLine" presStyleLbl="alignNode1" presStyleIdx="3" presStyleCnt="4"/>
      <dgm:spPr/>
    </dgm:pt>
    <dgm:pt modelId="{9B969AAA-F3C4-4998-AD0F-9D02573ECD45}" type="pres">
      <dgm:prSet presAssocID="{C220EA8A-3279-4F27-8164-3A0EAC22CF18}" presName="horz1" presStyleCnt="0"/>
      <dgm:spPr/>
    </dgm:pt>
    <dgm:pt modelId="{C0626C19-20B1-4880-AA58-356ACC2CCDC9}" type="pres">
      <dgm:prSet presAssocID="{C220EA8A-3279-4F27-8164-3A0EAC22CF18}" presName="tx1" presStyleLbl="revTx" presStyleIdx="3" presStyleCnt="4"/>
      <dgm:spPr/>
    </dgm:pt>
    <dgm:pt modelId="{786596F0-A7EF-414E-92D1-5101EE533452}" type="pres">
      <dgm:prSet presAssocID="{C220EA8A-3279-4F27-8164-3A0EAC22CF18}" presName="vert1" presStyleCnt="0"/>
      <dgm:spPr/>
    </dgm:pt>
  </dgm:ptLst>
  <dgm:cxnLst>
    <dgm:cxn modelId="{8DFBCC3B-A0B7-4679-A180-1F812D4ECFFF}" srcId="{6C46C871-30EF-4535-95AB-7506A25929A7}" destId="{C220EA8A-3279-4F27-8164-3A0EAC22CF18}" srcOrd="3" destOrd="0" parTransId="{8113CC74-09B0-429E-B364-37DBE14E3144}" sibTransId="{E7105898-E693-4027-B994-C5725E5A645F}"/>
    <dgm:cxn modelId="{90F05D4A-40E0-4290-BFF6-D49E5521735B}" srcId="{6C46C871-30EF-4535-95AB-7506A25929A7}" destId="{B5A163F9-8CA2-40D5-963B-FF0D4DA80333}" srcOrd="1" destOrd="0" parTransId="{2E38000F-D479-468D-8E91-58166B453A1F}" sibTransId="{72975347-C165-45F5-B097-30ACEA8AC35A}"/>
    <dgm:cxn modelId="{46F26D4A-29AD-45FC-A444-8B984CCFB8AD}" srcId="{6C46C871-30EF-4535-95AB-7506A25929A7}" destId="{1563EADA-4CB8-4A65-8B8E-107E7F7C1BE5}" srcOrd="2" destOrd="0" parTransId="{70F849C4-3136-40C0-A9A6-7A05B5AF8A63}" sibTransId="{37C1BA7A-36E2-453A-ADEE-9230F7D5A92A}"/>
    <dgm:cxn modelId="{A09D395A-F513-4B95-8AA3-FB3B73D14A39}" type="presOf" srcId="{3C007CCB-028F-4CD7-BAD7-5056DE6F570A}" destId="{3684ED40-8D0D-44ED-93CB-D34C107869CB}" srcOrd="0" destOrd="0" presId="urn:microsoft.com/office/officeart/2008/layout/LinedList"/>
    <dgm:cxn modelId="{A0F856A7-A17F-4EDF-AAF6-BAE79F54172A}" type="presOf" srcId="{6C46C871-30EF-4535-95AB-7506A25929A7}" destId="{FDD5185B-ED27-4F58-A320-689EC1803EE0}" srcOrd="0" destOrd="0" presId="urn:microsoft.com/office/officeart/2008/layout/LinedList"/>
    <dgm:cxn modelId="{F6E14EBB-D87D-4080-8771-D40CEECE32D6}" type="presOf" srcId="{C220EA8A-3279-4F27-8164-3A0EAC22CF18}" destId="{C0626C19-20B1-4880-AA58-356ACC2CCDC9}" srcOrd="0" destOrd="0" presId="urn:microsoft.com/office/officeart/2008/layout/LinedList"/>
    <dgm:cxn modelId="{618B49C3-DD73-4566-B928-D503A10F5FCA}" type="presOf" srcId="{B5A163F9-8CA2-40D5-963B-FF0D4DA80333}" destId="{8524FD1B-1D8E-44F5-8CC5-E8A9A3131A30}" srcOrd="0" destOrd="0" presId="urn:microsoft.com/office/officeart/2008/layout/LinedList"/>
    <dgm:cxn modelId="{22DD54D5-824E-465B-8F75-7717DCA0DD6C}" srcId="{6C46C871-30EF-4535-95AB-7506A25929A7}" destId="{3C007CCB-028F-4CD7-BAD7-5056DE6F570A}" srcOrd="0" destOrd="0" parTransId="{500CFC2C-E681-4997-BED3-2FFE6A5DC181}" sibTransId="{A9D07237-D13F-4391-8A24-CA8D5C45DB1C}"/>
    <dgm:cxn modelId="{0848B3FB-7CA1-4A43-9BC7-6DC7431FC450}" type="presOf" srcId="{1563EADA-4CB8-4A65-8B8E-107E7F7C1BE5}" destId="{1074BF72-DA4A-4851-8BC3-EEC7B281DCC0}" srcOrd="0" destOrd="0" presId="urn:microsoft.com/office/officeart/2008/layout/LinedList"/>
    <dgm:cxn modelId="{B16E1153-B13A-4B1D-A3F5-6F62D02E796A}" type="presParOf" srcId="{FDD5185B-ED27-4F58-A320-689EC1803EE0}" destId="{1BF1A8EF-749D-45FC-8E01-5E165308DB1B}" srcOrd="0" destOrd="0" presId="urn:microsoft.com/office/officeart/2008/layout/LinedList"/>
    <dgm:cxn modelId="{FFB8016A-E89B-427B-8F22-DB7672E544E6}" type="presParOf" srcId="{FDD5185B-ED27-4F58-A320-689EC1803EE0}" destId="{D80BA78E-4396-450E-B66C-B5E16BD37DE8}" srcOrd="1" destOrd="0" presId="urn:microsoft.com/office/officeart/2008/layout/LinedList"/>
    <dgm:cxn modelId="{6E38160A-CE30-4CDC-98BD-1B84146E7BA2}" type="presParOf" srcId="{D80BA78E-4396-450E-B66C-B5E16BD37DE8}" destId="{3684ED40-8D0D-44ED-93CB-D34C107869CB}" srcOrd="0" destOrd="0" presId="urn:microsoft.com/office/officeart/2008/layout/LinedList"/>
    <dgm:cxn modelId="{ABD13C9E-E6AA-4ABE-82DB-99171F5B4E12}" type="presParOf" srcId="{D80BA78E-4396-450E-B66C-B5E16BD37DE8}" destId="{34AB39D6-CED7-44F9-BB28-A88CBA88DCA7}" srcOrd="1" destOrd="0" presId="urn:microsoft.com/office/officeart/2008/layout/LinedList"/>
    <dgm:cxn modelId="{A73AA86F-EEE4-47F8-919A-3DAE843A8FD0}" type="presParOf" srcId="{FDD5185B-ED27-4F58-A320-689EC1803EE0}" destId="{72480029-3580-4D2F-A397-0B79E01DC8A1}" srcOrd="2" destOrd="0" presId="urn:microsoft.com/office/officeart/2008/layout/LinedList"/>
    <dgm:cxn modelId="{DE52D2FC-B9F0-4B09-B822-7090AB4247D2}" type="presParOf" srcId="{FDD5185B-ED27-4F58-A320-689EC1803EE0}" destId="{3698A714-240D-403B-B2D5-362048444BCD}" srcOrd="3" destOrd="0" presId="urn:microsoft.com/office/officeart/2008/layout/LinedList"/>
    <dgm:cxn modelId="{CECD6A8E-4BA6-4E13-9751-AD6DAEB9859E}" type="presParOf" srcId="{3698A714-240D-403B-B2D5-362048444BCD}" destId="{8524FD1B-1D8E-44F5-8CC5-E8A9A3131A30}" srcOrd="0" destOrd="0" presId="urn:microsoft.com/office/officeart/2008/layout/LinedList"/>
    <dgm:cxn modelId="{BEB60A5B-D912-4E27-8D72-9196C6B61E6A}" type="presParOf" srcId="{3698A714-240D-403B-B2D5-362048444BCD}" destId="{D383E71B-E584-4EA5-8F2C-FAF5CFEC75F9}" srcOrd="1" destOrd="0" presId="urn:microsoft.com/office/officeart/2008/layout/LinedList"/>
    <dgm:cxn modelId="{FFB2FDCF-135C-4A9F-A22E-1F4B74AB55A2}" type="presParOf" srcId="{FDD5185B-ED27-4F58-A320-689EC1803EE0}" destId="{02EECD1B-CCF1-4AEA-A94E-0EC725DA9D84}" srcOrd="4" destOrd="0" presId="urn:microsoft.com/office/officeart/2008/layout/LinedList"/>
    <dgm:cxn modelId="{5FA7AB7B-899F-4682-A2D6-CCF6CE292DC4}" type="presParOf" srcId="{FDD5185B-ED27-4F58-A320-689EC1803EE0}" destId="{EE506AD8-0100-44AA-83F4-36C0D5C76C42}" srcOrd="5" destOrd="0" presId="urn:microsoft.com/office/officeart/2008/layout/LinedList"/>
    <dgm:cxn modelId="{22D32F79-F67A-4953-88A1-D3C06970F28D}" type="presParOf" srcId="{EE506AD8-0100-44AA-83F4-36C0D5C76C42}" destId="{1074BF72-DA4A-4851-8BC3-EEC7B281DCC0}" srcOrd="0" destOrd="0" presId="urn:microsoft.com/office/officeart/2008/layout/LinedList"/>
    <dgm:cxn modelId="{C1C61252-96BB-408C-B2AA-178FD129C3AB}" type="presParOf" srcId="{EE506AD8-0100-44AA-83F4-36C0D5C76C42}" destId="{9B7E15CF-10B1-4ADA-8F6D-0ACC213267D9}" srcOrd="1" destOrd="0" presId="urn:microsoft.com/office/officeart/2008/layout/LinedList"/>
    <dgm:cxn modelId="{CAE65F84-FDE5-4BB8-8F41-FB5F4C2F1A07}" type="presParOf" srcId="{FDD5185B-ED27-4F58-A320-689EC1803EE0}" destId="{5C7AA444-8633-4720-9AD2-5F9C507C4DBC}" srcOrd="6" destOrd="0" presId="urn:microsoft.com/office/officeart/2008/layout/LinedList"/>
    <dgm:cxn modelId="{AE37EE68-7F33-457A-B634-E498A18C69C8}" type="presParOf" srcId="{FDD5185B-ED27-4F58-A320-689EC1803EE0}" destId="{9B969AAA-F3C4-4998-AD0F-9D02573ECD45}" srcOrd="7" destOrd="0" presId="urn:microsoft.com/office/officeart/2008/layout/LinedList"/>
    <dgm:cxn modelId="{A8234223-EE8E-4CF7-BE31-BEAEF794434F}" type="presParOf" srcId="{9B969AAA-F3C4-4998-AD0F-9D02573ECD45}" destId="{C0626C19-20B1-4880-AA58-356ACC2CCDC9}" srcOrd="0" destOrd="0" presId="urn:microsoft.com/office/officeart/2008/layout/LinedList"/>
    <dgm:cxn modelId="{FB9F5B48-7AE4-426C-8C4C-645000A0700D}" type="presParOf" srcId="{9B969AAA-F3C4-4998-AD0F-9D02573ECD45}" destId="{786596F0-A7EF-414E-92D1-5101EE5334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C46C871-30EF-4535-95AB-7506A25929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C007CCB-028F-4CD7-BAD7-5056DE6F570A}">
      <dgm:prSet phldrT="[Text]" custT="1"/>
      <dgm:spPr/>
      <dgm:t>
        <a:bodyPr/>
        <a:lstStyle/>
        <a:p>
          <a:r>
            <a:rPr lang="en-US" sz="1600" b="1" dirty="0">
              <a:latin typeface="Times New Roman" panose="02020603050405020304" pitchFamily="18" charset="0"/>
              <a:cs typeface="Times New Roman" panose="02020603050405020304" pitchFamily="18" charset="0"/>
            </a:rPr>
            <a:t>Critical Role of Managerial Behavior:</a:t>
          </a:r>
          <a:r>
            <a:rPr lang="en-US" sz="1600" dirty="0">
              <a:latin typeface="Times New Roman" panose="02020603050405020304" pitchFamily="18" charset="0"/>
              <a:cs typeface="Times New Roman" panose="02020603050405020304" pitchFamily="18" charset="0"/>
            </a:rPr>
            <a:t> Supporting employees' progress is a critical aspect of effective managerial behavior, contributing significantly to organizational success (Pham et al., 2020).</a:t>
          </a:r>
        </a:p>
      </dgm:t>
    </dgm:pt>
    <dgm:pt modelId="{500CFC2C-E681-4997-BED3-2FFE6A5DC181}" type="parTrans" cxnId="{22DD54D5-824E-465B-8F75-7717DCA0DD6C}">
      <dgm:prSet/>
      <dgm:spPr/>
      <dgm:t>
        <a:bodyPr/>
        <a:lstStyle/>
        <a:p>
          <a:endParaRPr lang="en-US"/>
        </a:p>
      </dgm:t>
    </dgm:pt>
    <dgm:pt modelId="{A9D07237-D13F-4391-8A24-CA8D5C45DB1C}" type="sibTrans" cxnId="{22DD54D5-824E-465B-8F75-7717DCA0DD6C}">
      <dgm:prSet/>
      <dgm:spPr/>
      <dgm:t>
        <a:bodyPr/>
        <a:lstStyle/>
        <a:p>
          <a:endParaRPr lang="en-US"/>
        </a:p>
      </dgm:t>
    </dgm:pt>
    <dgm:pt modelId="{C0DA7098-2327-4994-BC65-91AF1D33282E}">
      <dgm:prSet custT="1"/>
      <dgm:spPr/>
      <dgm:t>
        <a:bodyPr/>
        <a:lstStyle/>
        <a:p>
          <a:r>
            <a:rPr lang="en-US" sz="1600" b="1" dirty="0">
              <a:latin typeface="Times New Roman" panose="02020603050405020304" pitchFamily="18" charset="0"/>
              <a:cs typeface="Times New Roman" panose="02020603050405020304" pitchFamily="18" charset="0"/>
            </a:rPr>
            <a:t>Cultivating a Nurturing Work Environment:</a:t>
          </a:r>
          <a:r>
            <a:rPr lang="en-US" sz="1600" dirty="0">
              <a:latin typeface="Times New Roman" panose="02020603050405020304" pitchFamily="18" charset="0"/>
              <a:cs typeface="Times New Roman" panose="02020603050405020304" pitchFamily="18" charset="0"/>
            </a:rPr>
            <a:t> Managers play a pivotal role in cultivating a work environment that nurtures the growth and development of their team members (</a:t>
          </a:r>
          <a:r>
            <a:rPr lang="en-US" sz="1600" dirty="0" err="1">
              <a:latin typeface="Times New Roman" panose="02020603050405020304" pitchFamily="18" charset="0"/>
              <a:cs typeface="Times New Roman" panose="02020603050405020304" pitchFamily="18" charset="0"/>
            </a:rPr>
            <a:t>Abubakar</a:t>
          </a:r>
          <a:r>
            <a:rPr lang="en-US" sz="1600" dirty="0">
              <a:latin typeface="Times New Roman" panose="02020603050405020304" pitchFamily="18" charset="0"/>
              <a:cs typeface="Times New Roman" panose="02020603050405020304" pitchFamily="18" charset="0"/>
            </a:rPr>
            <a:t> et al., 2019). </a:t>
          </a:r>
        </a:p>
      </dgm:t>
    </dgm:pt>
    <dgm:pt modelId="{56741B1F-DC55-471C-8F2F-0BE6649BA4BC}" type="parTrans" cxnId="{B9AFDA8C-C719-4E7C-9652-D9708E829DBB}">
      <dgm:prSet/>
      <dgm:spPr/>
      <dgm:t>
        <a:bodyPr/>
        <a:lstStyle/>
        <a:p>
          <a:endParaRPr lang="en-US"/>
        </a:p>
      </dgm:t>
    </dgm:pt>
    <dgm:pt modelId="{3272A444-8325-4ADB-A8D8-D67095EBC492}" type="sibTrans" cxnId="{B9AFDA8C-C719-4E7C-9652-D9708E829DBB}">
      <dgm:prSet/>
      <dgm:spPr/>
      <dgm:t>
        <a:bodyPr/>
        <a:lstStyle/>
        <a:p>
          <a:endParaRPr lang="en-US"/>
        </a:p>
      </dgm:t>
    </dgm:pt>
    <dgm:pt modelId="{88D25B5A-3BE1-47EE-8180-2EE024AB7081}">
      <dgm:prSet custT="1"/>
      <dgm:spPr/>
      <dgm:t>
        <a:bodyPr/>
        <a:lstStyle/>
        <a:p>
          <a:r>
            <a:rPr lang="en-US" sz="1600" b="1" dirty="0">
              <a:latin typeface="Times New Roman" panose="02020603050405020304" pitchFamily="18" charset="0"/>
              <a:cs typeface="Times New Roman" panose="02020603050405020304" pitchFamily="18" charset="0"/>
            </a:rPr>
            <a:t>Exemplification by IBM:</a:t>
          </a:r>
          <a:r>
            <a:rPr lang="en-US" sz="1600" dirty="0">
              <a:latin typeface="Times New Roman" panose="02020603050405020304" pitchFamily="18" charset="0"/>
              <a:cs typeface="Times New Roman" panose="02020603050405020304" pitchFamily="18" charset="0"/>
            </a:rPr>
            <a:t> IBM exemplifies a commitment to employee development through the implementation of mentorship programs, fostering knowledge transfer, skill enhancement, and career guidance.</a:t>
          </a:r>
        </a:p>
      </dgm:t>
    </dgm:pt>
    <dgm:pt modelId="{5AFDB62C-2A7E-40B4-B67A-49C81690B274}" type="parTrans" cxnId="{49AF5312-29F0-470D-972C-365BE48EC2C5}">
      <dgm:prSet/>
      <dgm:spPr/>
      <dgm:t>
        <a:bodyPr/>
        <a:lstStyle/>
        <a:p>
          <a:endParaRPr lang="en-US"/>
        </a:p>
      </dgm:t>
    </dgm:pt>
    <dgm:pt modelId="{2F3A5DA8-5D36-4337-B24A-B0DB11E35C16}" type="sibTrans" cxnId="{49AF5312-29F0-470D-972C-365BE48EC2C5}">
      <dgm:prSet/>
      <dgm:spPr/>
      <dgm:t>
        <a:bodyPr/>
        <a:lstStyle/>
        <a:p>
          <a:endParaRPr lang="en-US"/>
        </a:p>
      </dgm:t>
    </dgm:pt>
    <dgm:pt modelId="{688D8050-EC3B-4DD1-BA06-7D7E9AFC4A97}">
      <dgm:prSet custT="1"/>
      <dgm:spPr/>
      <dgm:t>
        <a:bodyPr/>
        <a:lstStyle/>
        <a:p>
          <a:r>
            <a:rPr lang="en-US" sz="1600" b="1" dirty="0">
              <a:latin typeface="Times New Roman" panose="02020603050405020304" pitchFamily="18" charset="0"/>
              <a:cs typeface="Times New Roman" panose="02020603050405020304" pitchFamily="18" charset="0"/>
            </a:rPr>
            <a:t>Empowering through Collaboration:</a:t>
          </a:r>
          <a:r>
            <a:rPr lang="en-US" sz="1600" dirty="0">
              <a:latin typeface="Times New Roman" panose="02020603050405020304" pitchFamily="18" charset="0"/>
              <a:cs typeface="Times New Roman" panose="02020603050405020304" pitchFamily="18" charset="0"/>
            </a:rPr>
            <a:t> Mentorship programs at IBM foster a culture of collaboration, empowering employees to navigate their professional journeys with support and insights from experienced mentors (Anwar et al., 2020).</a:t>
          </a:r>
        </a:p>
      </dgm:t>
    </dgm:pt>
    <dgm:pt modelId="{2D7C159B-F82B-4332-8F84-599355F98562}" type="parTrans" cxnId="{77C6F0BC-B9CF-46F2-977A-D46877744B65}">
      <dgm:prSet/>
      <dgm:spPr/>
      <dgm:t>
        <a:bodyPr/>
        <a:lstStyle/>
        <a:p>
          <a:endParaRPr lang="en-US"/>
        </a:p>
      </dgm:t>
    </dgm:pt>
    <dgm:pt modelId="{530349F2-6A36-4A1E-B256-04B9A684F270}" type="sibTrans" cxnId="{77C6F0BC-B9CF-46F2-977A-D46877744B65}">
      <dgm:prSet/>
      <dgm:spPr/>
      <dgm:t>
        <a:bodyPr/>
        <a:lstStyle/>
        <a:p>
          <a:endParaRPr lang="en-US"/>
        </a:p>
      </dgm:t>
    </dgm:pt>
    <dgm:pt modelId="{A0108E97-433F-4EC8-83BB-ED9264C1E302}">
      <dgm:prSet custT="1"/>
      <dgm:spPr/>
      <dgm:t>
        <a:bodyPr/>
        <a:lstStyle/>
        <a:p>
          <a:r>
            <a:rPr lang="en-US" sz="1600" b="1" dirty="0">
              <a:latin typeface="Times New Roman" panose="02020603050405020304" pitchFamily="18" charset="0"/>
              <a:cs typeface="Times New Roman" panose="02020603050405020304" pitchFamily="18" charset="0"/>
            </a:rPr>
            <a:t>Continuous Learning at Microsoft:</a:t>
          </a:r>
          <a:r>
            <a:rPr lang="en-US" sz="1600" dirty="0">
              <a:latin typeface="Times New Roman" panose="02020603050405020304" pitchFamily="18" charset="0"/>
              <a:cs typeface="Times New Roman" panose="02020603050405020304" pitchFamily="18" charset="0"/>
            </a:rPr>
            <a:t> Microsoft showcases dedication to supporting employee progress through substantial investments in continuous learning programs. These initiatives ensure employees remain adaptable, innovative, and well-equipped to meet evolving industry demands.</a:t>
          </a:r>
        </a:p>
      </dgm:t>
    </dgm:pt>
    <dgm:pt modelId="{B5720290-0CAA-4615-9C04-03FEA6856391}" type="parTrans" cxnId="{B5EAB77A-7D55-493A-8631-5F250F89EE79}">
      <dgm:prSet/>
      <dgm:spPr/>
      <dgm:t>
        <a:bodyPr/>
        <a:lstStyle/>
        <a:p>
          <a:endParaRPr lang="en-US"/>
        </a:p>
      </dgm:t>
    </dgm:pt>
    <dgm:pt modelId="{E86B01F9-DB49-44FC-97B7-EC13C56EA942}" type="sibTrans" cxnId="{B5EAB77A-7D55-493A-8631-5F250F89EE79}">
      <dgm:prSet/>
      <dgm:spPr/>
      <dgm:t>
        <a:bodyPr/>
        <a:lstStyle/>
        <a:p>
          <a:endParaRPr lang="en-US"/>
        </a:p>
      </dgm:t>
    </dgm:pt>
    <dgm:pt modelId="{1F4EC8DF-5540-4334-9BE5-3033304B23B9}" type="pres">
      <dgm:prSet presAssocID="{6C46C871-30EF-4535-95AB-7506A25929A7}" presName="vert0" presStyleCnt="0">
        <dgm:presLayoutVars>
          <dgm:dir/>
          <dgm:animOne val="branch"/>
          <dgm:animLvl val="lvl"/>
        </dgm:presLayoutVars>
      </dgm:prSet>
      <dgm:spPr/>
    </dgm:pt>
    <dgm:pt modelId="{F11E73A9-A7CF-4786-A53C-B56EC9493220}" type="pres">
      <dgm:prSet presAssocID="{3C007CCB-028F-4CD7-BAD7-5056DE6F570A}" presName="thickLine" presStyleLbl="alignNode1" presStyleIdx="0" presStyleCnt="5"/>
      <dgm:spPr/>
    </dgm:pt>
    <dgm:pt modelId="{4136F622-71AF-48F1-B543-B016750E4F86}" type="pres">
      <dgm:prSet presAssocID="{3C007CCB-028F-4CD7-BAD7-5056DE6F570A}" presName="horz1" presStyleCnt="0"/>
      <dgm:spPr/>
    </dgm:pt>
    <dgm:pt modelId="{020BB2BE-2D9F-4082-832F-427567B6323C}" type="pres">
      <dgm:prSet presAssocID="{3C007CCB-028F-4CD7-BAD7-5056DE6F570A}" presName="tx1" presStyleLbl="revTx" presStyleIdx="0" presStyleCnt="5"/>
      <dgm:spPr/>
    </dgm:pt>
    <dgm:pt modelId="{FC38BA9B-1008-4108-BB0A-854FFAABEAA1}" type="pres">
      <dgm:prSet presAssocID="{3C007CCB-028F-4CD7-BAD7-5056DE6F570A}" presName="vert1" presStyleCnt="0"/>
      <dgm:spPr/>
    </dgm:pt>
    <dgm:pt modelId="{9BEE9741-0ADB-46E6-B021-12454754DA17}" type="pres">
      <dgm:prSet presAssocID="{C0DA7098-2327-4994-BC65-91AF1D33282E}" presName="thickLine" presStyleLbl="alignNode1" presStyleIdx="1" presStyleCnt="5"/>
      <dgm:spPr/>
    </dgm:pt>
    <dgm:pt modelId="{D0FA70FB-F915-47BC-BF9C-1C783EA8EE0B}" type="pres">
      <dgm:prSet presAssocID="{C0DA7098-2327-4994-BC65-91AF1D33282E}" presName="horz1" presStyleCnt="0"/>
      <dgm:spPr/>
    </dgm:pt>
    <dgm:pt modelId="{021468AB-FB21-4809-85D4-153C35B7AB5A}" type="pres">
      <dgm:prSet presAssocID="{C0DA7098-2327-4994-BC65-91AF1D33282E}" presName="tx1" presStyleLbl="revTx" presStyleIdx="1" presStyleCnt="5"/>
      <dgm:spPr/>
    </dgm:pt>
    <dgm:pt modelId="{6629E2B9-7436-4640-8BEE-1EB8FBEBC5CD}" type="pres">
      <dgm:prSet presAssocID="{C0DA7098-2327-4994-BC65-91AF1D33282E}" presName="vert1" presStyleCnt="0"/>
      <dgm:spPr/>
    </dgm:pt>
    <dgm:pt modelId="{E8B080F1-CE09-4859-BB0E-95AF3D52A704}" type="pres">
      <dgm:prSet presAssocID="{88D25B5A-3BE1-47EE-8180-2EE024AB7081}" presName="thickLine" presStyleLbl="alignNode1" presStyleIdx="2" presStyleCnt="5"/>
      <dgm:spPr/>
    </dgm:pt>
    <dgm:pt modelId="{11B0E0C7-91CB-43CF-8C3D-BC3296F99A97}" type="pres">
      <dgm:prSet presAssocID="{88D25B5A-3BE1-47EE-8180-2EE024AB7081}" presName="horz1" presStyleCnt="0"/>
      <dgm:spPr/>
    </dgm:pt>
    <dgm:pt modelId="{FA3E8A7F-A11C-44E1-AB76-9A87257B55E1}" type="pres">
      <dgm:prSet presAssocID="{88D25B5A-3BE1-47EE-8180-2EE024AB7081}" presName="tx1" presStyleLbl="revTx" presStyleIdx="2" presStyleCnt="5"/>
      <dgm:spPr/>
    </dgm:pt>
    <dgm:pt modelId="{FE8043E4-7E6F-49A5-B6D4-3025DF500C11}" type="pres">
      <dgm:prSet presAssocID="{88D25B5A-3BE1-47EE-8180-2EE024AB7081}" presName="vert1" presStyleCnt="0"/>
      <dgm:spPr/>
    </dgm:pt>
    <dgm:pt modelId="{5F31492F-6505-4750-8884-714263792E66}" type="pres">
      <dgm:prSet presAssocID="{688D8050-EC3B-4DD1-BA06-7D7E9AFC4A97}" presName="thickLine" presStyleLbl="alignNode1" presStyleIdx="3" presStyleCnt="5"/>
      <dgm:spPr/>
    </dgm:pt>
    <dgm:pt modelId="{F60EE291-F782-422B-B2EE-E91EECC7AECB}" type="pres">
      <dgm:prSet presAssocID="{688D8050-EC3B-4DD1-BA06-7D7E9AFC4A97}" presName="horz1" presStyleCnt="0"/>
      <dgm:spPr/>
    </dgm:pt>
    <dgm:pt modelId="{A02D2FC6-ECFD-4834-8F26-117C1E0944E5}" type="pres">
      <dgm:prSet presAssocID="{688D8050-EC3B-4DD1-BA06-7D7E9AFC4A97}" presName="tx1" presStyleLbl="revTx" presStyleIdx="3" presStyleCnt="5"/>
      <dgm:spPr/>
    </dgm:pt>
    <dgm:pt modelId="{ED676030-3CBF-46FF-B026-D92359FE5232}" type="pres">
      <dgm:prSet presAssocID="{688D8050-EC3B-4DD1-BA06-7D7E9AFC4A97}" presName="vert1" presStyleCnt="0"/>
      <dgm:spPr/>
    </dgm:pt>
    <dgm:pt modelId="{9957C819-AD83-4980-A9B1-A0AA9A92F25E}" type="pres">
      <dgm:prSet presAssocID="{A0108E97-433F-4EC8-83BB-ED9264C1E302}" presName="thickLine" presStyleLbl="alignNode1" presStyleIdx="4" presStyleCnt="5"/>
      <dgm:spPr/>
    </dgm:pt>
    <dgm:pt modelId="{B31E6FD8-DDBA-4197-B5BD-300ADB013B3E}" type="pres">
      <dgm:prSet presAssocID="{A0108E97-433F-4EC8-83BB-ED9264C1E302}" presName="horz1" presStyleCnt="0"/>
      <dgm:spPr/>
    </dgm:pt>
    <dgm:pt modelId="{80957409-0EE2-4A4A-B539-758B823AF3E7}" type="pres">
      <dgm:prSet presAssocID="{A0108E97-433F-4EC8-83BB-ED9264C1E302}" presName="tx1" presStyleLbl="revTx" presStyleIdx="4" presStyleCnt="5"/>
      <dgm:spPr/>
    </dgm:pt>
    <dgm:pt modelId="{86F37228-7EFC-4339-A1F9-59B31854BE50}" type="pres">
      <dgm:prSet presAssocID="{A0108E97-433F-4EC8-83BB-ED9264C1E302}" presName="vert1" presStyleCnt="0"/>
      <dgm:spPr/>
    </dgm:pt>
  </dgm:ptLst>
  <dgm:cxnLst>
    <dgm:cxn modelId="{49AF5312-29F0-470D-972C-365BE48EC2C5}" srcId="{6C46C871-30EF-4535-95AB-7506A25929A7}" destId="{88D25B5A-3BE1-47EE-8180-2EE024AB7081}" srcOrd="2" destOrd="0" parTransId="{5AFDB62C-2A7E-40B4-B67A-49C81690B274}" sibTransId="{2F3A5DA8-5D36-4337-B24A-B0DB11E35C16}"/>
    <dgm:cxn modelId="{3F3FB32B-F716-408B-AA8B-FB7D61BB1F09}" type="presOf" srcId="{3C007CCB-028F-4CD7-BAD7-5056DE6F570A}" destId="{020BB2BE-2D9F-4082-832F-427567B6323C}" srcOrd="0" destOrd="0" presId="urn:microsoft.com/office/officeart/2008/layout/LinedList"/>
    <dgm:cxn modelId="{4FEBB26E-9527-4FD6-98E4-AC367F618BFA}" type="presOf" srcId="{88D25B5A-3BE1-47EE-8180-2EE024AB7081}" destId="{FA3E8A7F-A11C-44E1-AB76-9A87257B55E1}" srcOrd="0" destOrd="0" presId="urn:microsoft.com/office/officeart/2008/layout/LinedList"/>
    <dgm:cxn modelId="{9989F970-4B06-4025-B5AA-F58982749F85}" type="presOf" srcId="{C0DA7098-2327-4994-BC65-91AF1D33282E}" destId="{021468AB-FB21-4809-85D4-153C35B7AB5A}" srcOrd="0" destOrd="0" presId="urn:microsoft.com/office/officeart/2008/layout/LinedList"/>
    <dgm:cxn modelId="{B5EAB77A-7D55-493A-8631-5F250F89EE79}" srcId="{6C46C871-30EF-4535-95AB-7506A25929A7}" destId="{A0108E97-433F-4EC8-83BB-ED9264C1E302}" srcOrd="4" destOrd="0" parTransId="{B5720290-0CAA-4615-9C04-03FEA6856391}" sibTransId="{E86B01F9-DB49-44FC-97B7-EC13C56EA942}"/>
    <dgm:cxn modelId="{B9AFDA8C-C719-4E7C-9652-D9708E829DBB}" srcId="{6C46C871-30EF-4535-95AB-7506A25929A7}" destId="{C0DA7098-2327-4994-BC65-91AF1D33282E}" srcOrd="1" destOrd="0" parTransId="{56741B1F-DC55-471C-8F2F-0BE6649BA4BC}" sibTransId="{3272A444-8325-4ADB-A8D8-D67095EBC492}"/>
    <dgm:cxn modelId="{24373BA0-B4FC-40F5-9AE1-CBC279ED4B97}" type="presOf" srcId="{A0108E97-433F-4EC8-83BB-ED9264C1E302}" destId="{80957409-0EE2-4A4A-B539-758B823AF3E7}" srcOrd="0" destOrd="0" presId="urn:microsoft.com/office/officeart/2008/layout/LinedList"/>
    <dgm:cxn modelId="{CDE181A7-4255-4BF5-847F-4EE6C2EF13FB}" type="presOf" srcId="{6C46C871-30EF-4535-95AB-7506A25929A7}" destId="{1F4EC8DF-5540-4334-9BE5-3033304B23B9}" srcOrd="0" destOrd="0" presId="urn:microsoft.com/office/officeart/2008/layout/LinedList"/>
    <dgm:cxn modelId="{77C6F0BC-B9CF-46F2-977A-D46877744B65}" srcId="{6C46C871-30EF-4535-95AB-7506A25929A7}" destId="{688D8050-EC3B-4DD1-BA06-7D7E9AFC4A97}" srcOrd="3" destOrd="0" parTransId="{2D7C159B-F82B-4332-8F84-599355F98562}" sibTransId="{530349F2-6A36-4A1E-B256-04B9A684F270}"/>
    <dgm:cxn modelId="{080C05C6-05C7-4214-841B-6B6A37AEA347}" type="presOf" srcId="{688D8050-EC3B-4DD1-BA06-7D7E9AFC4A97}" destId="{A02D2FC6-ECFD-4834-8F26-117C1E0944E5}" srcOrd="0" destOrd="0" presId="urn:microsoft.com/office/officeart/2008/layout/LinedList"/>
    <dgm:cxn modelId="{22DD54D5-824E-465B-8F75-7717DCA0DD6C}" srcId="{6C46C871-30EF-4535-95AB-7506A25929A7}" destId="{3C007CCB-028F-4CD7-BAD7-5056DE6F570A}" srcOrd="0" destOrd="0" parTransId="{500CFC2C-E681-4997-BED3-2FFE6A5DC181}" sibTransId="{A9D07237-D13F-4391-8A24-CA8D5C45DB1C}"/>
    <dgm:cxn modelId="{731BB904-7114-44FD-AB38-CC464DC7B676}" type="presParOf" srcId="{1F4EC8DF-5540-4334-9BE5-3033304B23B9}" destId="{F11E73A9-A7CF-4786-A53C-B56EC9493220}" srcOrd="0" destOrd="0" presId="urn:microsoft.com/office/officeart/2008/layout/LinedList"/>
    <dgm:cxn modelId="{85085A49-F947-4B14-ABA8-66FCD57FE81E}" type="presParOf" srcId="{1F4EC8DF-5540-4334-9BE5-3033304B23B9}" destId="{4136F622-71AF-48F1-B543-B016750E4F86}" srcOrd="1" destOrd="0" presId="urn:microsoft.com/office/officeart/2008/layout/LinedList"/>
    <dgm:cxn modelId="{1C7D033C-9A1D-4D64-8732-6A8ABBD6E748}" type="presParOf" srcId="{4136F622-71AF-48F1-B543-B016750E4F86}" destId="{020BB2BE-2D9F-4082-832F-427567B6323C}" srcOrd="0" destOrd="0" presId="urn:microsoft.com/office/officeart/2008/layout/LinedList"/>
    <dgm:cxn modelId="{C4158AD3-B327-4401-927E-69704083D955}" type="presParOf" srcId="{4136F622-71AF-48F1-B543-B016750E4F86}" destId="{FC38BA9B-1008-4108-BB0A-854FFAABEAA1}" srcOrd="1" destOrd="0" presId="urn:microsoft.com/office/officeart/2008/layout/LinedList"/>
    <dgm:cxn modelId="{63783E17-0259-47E9-853B-9ECD695D4C34}" type="presParOf" srcId="{1F4EC8DF-5540-4334-9BE5-3033304B23B9}" destId="{9BEE9741-0ADB-46E6-B021-12454754DA17}" srcOrd="2" destOrd="0" presId="urn:microsoft.com/office/officeart/2008/layout/LinedList"/>
    <dgm:cxn modelId="{C67C8DA7-0DD4-4623-90E4-CB5320D79670}" type="presParOf" srcId="{1F4EC8DF-5540-4334-9BE5-3033304B23B9}" destId="{D0FA70FB-F915-47BC-BF9C-1C783EA8EE0B}" srcOrd="3" destOrd="0" presId="urn:microsoft.com/office/officeart/2008/layout/LinedList"/>
    <dgm:cxn modelId="{23C852EC-2E8D-4E0A-AC4E-7D2EA8EE79D0}" type="presParOf" srcId="{D0FA70FB-F915-47BC-BF9C-1C783EA8EE0B}" destId="{021468AB-FB21-4809-85D4-153C35B7AB5A}" srcOrd="0" destOrd="0" presId="urn:microsoft.com/office/officeart/2008/layout/LinedList"/>
    <dgm:cxn modelId="{AB877CB2-8AFA-4CC1-8C9E-730AB619DF32}" type="presParOf" srcId="{D0FA70FB-F915-47BC-BF9C-1C783EA8EE0B}" destId="{6629E2B9-7436-4640-8BEE-1EB8FBEBC5CD}" srcOrd="1" destOrd="0" presId="urn:microsoft.com/office/officeart/2008/layout/LinedList"/>
    <dgm:cxn modelId="{6E67FE1F-E54B-4206-B891-F814C94CAB45}" type="presParOf" srcId="{1F4EC8DF-5540-4334-9BE5-3033304B23B9}" destId="{E8B080F1-CE09-4859-BB0E-95AF3D52A704}" srcOrd="4" destOrd="0" presId="urn:microsoft.com/office/officeart/2008/layout/LinedList"/>
    <dgm:cxn modelId="{077E95CA-E375-498F-B439-50B0B55344C3}" type="presParOf" srcId="{1F4EC8DF-5540-4334-9BE5-3033304B23B9}" destId="{11B0E0C7-91CB-43CF-8C3D-BC3296F99A97}" srcOrd="5" destOrd="0" presId="urn:microsoft.com/office/officeart/2008/layout/LinedList"/>
    <dgm:cxn modelId="{36E899E4-E816-4A9E-B9C9-CBFD9F7AF0B6}" type="presParOf" srcId="{11B0E0C7-91CB-43CF-8C3D-BC3296F99A97}" destId="{FA3E8A7F-A11C-44E1-AB76-9A87257B55E1}" srcOrd="0" destOrd="0" presId="urn:microsoft.com/office/officeart/2008/layout/LinedList"/>
    <dgm:cxn modelId="{54FED0C6-C57B-455D-B910-4A8E70A763E0}" type="presParOf" srcId="{11B0E0C7-91CB-43CF-8C3D-BC3296F99A97}" destId="{FE8043E4-7E6F-49A5-B6D4-3025DF500C11}" srcOrd="1" destOrd="0" presId="urn:microsoft.com/office/officeart/2008/layout/LinedList"/>
    <dgm:cxn modelId="{19FC6825-E4B4-4E52-B6FF-4E9A9DC522BC}" type="presParOf" srcId="{1F4EC8DF-5540-4334-9BE5-3033304B23B9}" destId="{5F31492F-6505-4750-8884-714263792E66}" srcOrd="6" destOrd="0" presId="urn:microsoft.com/office/officeart/2008/layout/LinedList"/>
    <dgm:cxn modelId="{1DB465EE-1400-439E-A215-AFE582141810}" type="presParOf" srcId="{1F4EC8DF-5540-4334-9BE5-3033304B23B9}" destId="{F60EE291-F782-422B-B2EE-E91EECC7AECB}" srcOrd="7" destOrd="0" presId="urn:microsoft.com/office/officeart/2008/layout/LinedList"/>
    <dgm:cxn modelId="{4324E81B-F68A-48FF-9A43-D17A8FFDC728}" type="presParOf" srcId="{F60EE291-F782-422B-B2EE-E91EECC7AECB}" destId="{A02D2FC6-ECFD-4834-8F26-117C1E0944E5}" srcOrd="0" destOrd="0" presId="urn:microsoft.com/office/officeart/2008/layout/LinedList"/>
    <dgm:cxn modelId="{238D8A0E-B148-422B-843A-24668B568142}" type="presParOf" srcId="{F60EE291-F782-422B-B2EE-E91EECC7AECB}" destId="{ED676030-3CBF-46FF-B026-D92359FE5232}" srcOrd="1" destOrd="0" presId="urn:microsoft.com/office/officeart/2008/layout/LinedList"/>
    <dgm:cxn modelId="{8EB3C63D-1726-4E9C-91ED-158C656B2E67}" type="presParOf" srcId="{1F4EC8DF-5540-4334-9BE5-3033304B23B9}" destId="{9957C819-AD83-4980-A9B1-A0AA9A92F25E}" srcOrd="8" destOrd="0" presId="urn:microsoft.com/office/officeart/2008/layout/LinedList"/>
    <dgm:cxn modelId="{B048AFF6-3EA3-4630-9073-C99ED44AC18B}" type="presParOf" srcId="{1F4EC8DF-5540-4334-9BE5-3033304B23B9}" destId="{B31E6FD8-DDBA-4197-B5BD-300ADB013B3E}" srcOrd="9" destOrd="0" presId="urn:microsoft.com/office/officeart/2008/layout/LinedList"/>
    <dgm:cxn modelId="{2AD280BE-6027-4242-8F5A-553742AF3A4C}" type="presParOf" srcId="{B31E6FD8-DDBA-4197-B5BD-300ADB013B3E}" destId="{80957409-0EE2-4A4A-B539-758B823AF3E7}" srcOrd="0" destOrd="0" presId="urn:microsoft.com/office/officeart/2008/layout/LinedList"/>
    <dgm:cxn modelId="{757CD5A3-EDA8-4BD0-9228-3665F47D0162}" type="presParOf" srcId="{B31E6FD8-DDBA-4197-B5BD-300ADB013B3E}" destId="{86F37228-7EFC-4339-A1F9-59B31854BE5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DA72753-1B5A-4889-8A11-D8414EC0DB79}"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06C0B7DE-BC84-4F7C-8AA7-80670213D78F}">
      <dgm:prSet phldrT="[Text]" custT="1"/>
      <dgm:spPr/>
      <dgm:t>
        <a:bodyPr/>
        <a:lstStyle/>
        <a:p>
          <a:r>
            <a:rPr lang="en-US" sz="1600" b="1" i="0" dirty="0">
              <a:latin typeface="Times New Roman" panose="02020603050405020304" pitchFamily="18" charset="0"/>
              <a:cs typeface="Times New Roman" panose="02020603050405020304" pitchFamily="18" charset="0"/>
            </a:rPr>
            <a:t>Moral Imperative and Strategic Necessity:</a:t>
          </a:r>
          <a:r>
            <a:rPr lang="en-US" sz="1600" b="0" i="0" dirty="0">
              <a:latin typeface="Times New Roman" panose="02020603050405020304" pitchFamily="18" charset="0"/>
              <a:cs typeface="Times New Roman" panose="02020603050405020304" pitchFamily="18" charset="0"/>
            </a:rPr>
            <a:t> Treating employees decently and fairly is both a moral imperative and a strategic necessity for organizations aiming to create a positive work environment conducive to productivity and employee satisfaction </a:t>
          </a:r>
          <a:r>
            <a:rPr lang="en-US" sz="1600" dirty="0">
              <a:latin typeface="Times New Roman" panose="02020603050405020304" pitchFamily="18" charset="0"/>
              <a:cs typeface="Times New Roman" panose="02020603050405020304" pitchFamily="18" charset="0"/>
            </a:rPr>
            <a:t>(Anwar et al., 2020)</a:t>
          </a:r>
          <a:r>
            <a:rPr lang="en-US" sz="1600" b="0" i="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dgm:t>
    </dgm:pt>
    <dgm:pt modelId="{D2EEA4B7-E12E-427C-949F-64AFB29917E2}" type="parTrans" cxnId="{B011D83B-CDD9-44E6-A123-8DA7CA939F17}">
      <dgm:prSet/>
      <dgm:spPr/>
      <dgm:t>
        <a:bodyPr/>
        <a:lstStyle/>
        <a:p>
          <a:endParaRPr lang="en-US"/>
        </a:p>
      </dgm:t>
    </dgm:pt>
    <dgm:pt modelId="{787FD943-319A-4D4D-B536-A5AAD3C59BBD}" type="sibTrans" cxnId="{B011D83B-CDD9-44E6-A123-8DA7CA939F17}">
      <dgm:prSet/>
      <dgm:spPr/>
      <dgm:t>
        <a:bodyPr/>
        <a:lstStyle/>
        <a:p>
          <a:endParaRPr lang="en-US"/>
        </a:p>
      </dgm:t>
    </dgm:pt>
    <dgm:pt modelId="{C4997368-7900-45A4-A112-D711201463B7}">
      <dgm:prSet custT="1"/>
      <dgm:spPr/>
      <dgm:t>
        <a:bodyPr/>
        <a:lstStyle/>
        <a:p>
          <a:r>
            <a:rPr lang="en-US" sz="1600" b="1" i="0" dirty="0">
              <a:latin typeface="Times New Roman" panose="02020603050405020304" pitchFamily="18" charset="0"/>
              <a:cs typeface="Times New Roman" panose="02020603050405020304" pitchFamily="18" charset="0"/>
            </a:rPr>
            <a:t>Salesforce's Commitment to Equal Pay and Diversity:</a:t>
          </a:r>
          <a:r>
            <a:rPr lang="en-US" sz="1600" b="0" i="0" dirty="0">
              <a:latin typeface="Times New Roman" panose="02020603050405020304" pitchFamily="18" charset="0"/>
              <a:cs typeface="Times New Roman" panose="02020603050405020304" pitchFamily="18" charset="0"/>
            </a:rPr>
            <a:t> Salesforce exemplifies this commitment through equal pay for equal work and fostering a diverse workforce. The company ensures pay equity across genders and ethnicities, promoting fairness and inclusion in the workplace.</a:t>
          </a:r>
        </a:p>
      </dgm:t>
    </dgm:pt>
    <dgm:pt modelId="{ED248416-DDB0-4BA1-9FCC-D6BD7BB8EFF2}" type="parTrans" cxnId="{00FC077B-231D-43E6-B4B2-9196DC438B30}">
      <dgm:prSet/>
      <dgm:spPr/>
      <dgm:t>
        <a:bodyPr/>
        <a:lstStyle/>
        <a:p>
          <a:endParaRPr lang="en-US"/>
        </a:p>
      </dgm:t>
    </dgm:pt>
    <dgm:pt modelId="{EDE1269B-8B08-4512-A7ED-BDC8B92B82D8}" type="sibTrans" cxnId="{00FC077B-231D-43E6-B4B2-9196DC438B30}">
      <dgm:prSet/>
      <dgm:spPr/>
      <dgm:t>
        <a:bodyPr/>
        <a:lstStyle/>
        <a:p>
          <a:endParaRPr lang="en-US"/>
        </a:p>
      </dgm:t>
    </dgm:pt>
    <dgm:pt modelId="{42F06E00-9FB7-46EA-8FE9-15688AAA0C02}">
      <dgm:prSet custT="1"/>
      <dgm:spPr/>
      <dgm:t>
        <a:bodyPr/>
        <a:lstStyle/>
        <a:p>
          <a:r>
            <a:rPr lang="en-US" sz="1600" b="1" i="0" dirty="0">
              <a:latin typeface="Times New Roman" panose="02020603050405020304" pitchFamily="18" charset="0"/>
              <a:cs typeface="Times New Roman" panose="02020603050405020304" pitchFamily="18" charset="0"/>
            </a:rPr>
            <a:t>Active Promotion of Diversity at Salesforce:</a:t>
          </a:r>
          <a:r>
            <a:rPr lang="en-US" sz="1600" b="0" i="0" dirty="0">
              <a:latin typeface="Times New Roman" panose="02020603050405020304" pitchFamily="18" charset="0"/>
              <a:cs typeface="Times New Roman" panose="02020603050405020304" pitchFamily="18" charset="0"/>
            </a:rPr>
            <a:t> Salesforce actively promotes diversity through recruitment and retention efforts, creating an inclusive work environment where employees from diverse backgrounds feel valued and respected </a:t>
          </a:r>
          <a:r>
            <a:rPr lang="en-US" sz="1600" dirty="0">
              <a:latin typeface="Times New Roman" panose="02020603050405020304" pitchFamily="18" charset="0"/>
              <a:cs typeface="Times New Roman" panose="02020603050405020304" pitchFamily="18" charset="0"/>
            </a:rPr>
            <a:t>(Abubakar et al., 2019)</a:t>
          </a:r>
          <a:r>
            <a:rPr lang="en-US" sz="1600" b="0" i="0" dirty="0">
              <a:latin typeface="Times New Roman" panose="02020603050405020304" pitchFamily="18" charset="0"/>
              <a:cs typeface="Times New Roman" panose="02020603050405020304" pitchFamily="18" charset="0"/>
            </a:rPr>
            <a:t>.</a:t>
          </a:r>
        </a:p>
      </dgm:t>
    </dgm:pt>
    <dgm:pt modelId="{69C630F4-41A9-4009-8E8B-95556BFB46AB}" type="parTrans" cxnId="{9B163775-C834-4A4F-849B-F9526A86056F}">
      <dgm:prSet/>
      <dgm:spPr/>
      <dgm:t>
        <a:bodyPr/>
        <a:lstStyle/>
        <a:p>
          <a:endParaRPr lang="en-US"/>
        </a:p>
      </dgm:t>
    </dgm:pt>
    <dgm:pt modelId="{19BEC34B-3529-4E3E-8B60-E6DF6962E382}" type="sibTrans" cxnId="{9B163775-C834-4A4F-849B-F9526A86056F}">
      <dgm:prSet/>
      <dgm:spPr/>
      <dgm:t>
        <a:bodyPr/>
        <a:lstStyle/>
        <a:p>
          <a:endParaRPr lang="en-US"/>
        </a:p>
      </dgm:t>
    </dgm:pt>
    <dgm:pt modelId="{07E70EDA-55F9-484A-883C-F14EF5A3E51F}">
      <dgm:prSet custT="1"/>
      <dgm:spPr/>
      <dgm:t>
        <a:bodyPr/>
        <a:lstStyle/>
        <a:p>
          <a:r>
            <a:rPr lang="en-US" sz="1600" b="1" i="0" dirty="0">
              <a:latin typeface="Times New Roman" panose="02020603050405020304" pitchFamily="18" charset="0"/>
              <a:cs typeface="Times New Roman" panose="02020603050405020304" pitchFamily="18" charset="0"/>
            </a:rPr>
            <a:t>Zappos' Emphasis on Employee Well-Being:</a:t>
          </a:r>
          <a:r>
            <a:rPr lang="en-US" sz="1600" b="0" i="0" dirty="0">
              <a:latin typeface="Times New Roman" panose="02020603050405020304" pitchFamily="18" charset="0"/>
              <a:cs typeface="Times New Roman" panose="02020603050405020304" pitchFamily="18" charset="0"/>
            </a:rPr>
            <a:t> Zappos, known for its unique organizational culture, places a strong emphasis on treating employees decently by prioritizing their well-being and happiness </a:t>
          </a:r>
          <a:r>
            <a:rPr lang="en-US" sz="1600" dirty="0">
              <a:latin typeface="Times New Roman" panose="02020603050405020304" pitchFamily="18" charset="0"/>
              <a:cs typeface="Times New Roman" panose="02020603050405020304" pitchFamily="18" charset="0"/>
            </a:rPr>
            <a:t>(Buchanan and Huczynski, 2019)</a:t>
          </a:r>
          <a:r>
            <a:rPr lang="en-US" sz="1600" b="0" i="0" dirty="0">
              <a:latin typeface="Times New Roman" panose="02020603050405020304" pitchFamily="18" charset="0"/>
              <a:cs typeface="Times New Roman" panose="02020603050405020304" pitchFamily="18" charset="0"/>
            </a:rPr>
            <a:t>.</a:t>
          </a:r>
        </a:p>
      </dgm:t>
    </dgm:pt>
    <dgm:pt modelId="{39E4BC97-F9C0-463F-B1DD-95B791C0DC73}" type="parTrans" cxnId="{096F85C8-F7CD-427B-9464-AF6AA143513E}">
      <dgm:prSet/>
      <dgm:spPr/>
      <dgm:t>
        <a:bodyPr/>
        <a:lstStyle/>
        <a:p>
          <a:endParaRPr lang="en-US"/>
        </a:p>
      </dgm:t>
    </dgm:pt>
    <dgm:pt modelId="{01CFAE87-797C-4CCD-AF97-9BA0C45E0499}" type="sibTrans" cxnId="{096F85C8-F7CD-427B-9464-AF6AA143513E}">
      <dgm:prSet/>
      <dgm:spPr/>
      <dgm:t>
        <a:bodyPr/>
        <a:lstStyle/>
        <a:p>
          <a:endParaRPr lang="en-US"/>
        </a:p>
      </dgm:t>
    </dgm:pt>
    <dgm:pt modelId="{2029C8DA-F054-43DC-8796-A1B92DEAC79B}">
      <dgm:prSet custT="1"/>
      <dgm:spPr/>
      <dgm:t>
        <a:bodyPr/>
        <a:lstStyle/>
        <a:p>
          <a:r>
            <a:rPr lang="en-US" sz="1600" b="1" i="0" dirty="0">
              <a:latin typeface="Times New Roman" panose="02020603050405020304" pitchFamily="18" charset="0"/>
              <a:cs typeface="Times New Roman" panose="02020603050405020304" pitchFamily="18" charset="0"/>
            </a:rPr>
            <a:t>Positive Work Environment and Organizational Success:</a:t>
          </a:r>
          <a:r>
            <a:rPr lang="en-US" sz="1600" b="0" i="0" dirty="0">
              <a:latin typeface="Times New Roman" panose="02020603050405020304" pitchFamily="18" charset="0"/>
              <a:cs typeface="Times New Roman" panose="02020603050405020304" pitchFamily="18" charset="0"/>
            </a:rPr>
            <a:t> Organizations like Salesforce and Zappos demonstrate that prioritizing diversity, inclusion, equitable compensation, and employee well-being fosters a culture of respect, satisfaction, and engagement. Investing in these principles enables organizations to cultivate a workplace where employees thrive, ultimately driving organizational success and sustainability.</a:t>
          </a:r>
        </a:p>
      </dgm:t>
    </dgm:pt>
    <dgm:pt modelId="{8CE828C9-5D62-4441-82BD-4E624FDEA78C}" type="parTrans" cxnId="{018F8D5C-E813-4EE2-890B-AE277D6CFD2B}">
      <dgm:prSet/>
      <dgm:spPr/>
      <dgm:t>
        <a:bodyPr/>
        <a:lstStyle/>
        <a:p>
          <a:endParaRPr lang="en-US"/>
        </a:p>
      </dgm:t>
    </dgm:pt>
    <dgm:pt modelId="{A9CEE5D3-E725-422D-A1D2-15C8E1FC58BD}" type="sibTrans" cxnId="{018F8D5C-E813-4EE2-890B-AE277D6CFD2B}">
      <dgm:prSet/>
      <dgm:spPr/>
      <dgm:t>
        <a:bodyPr/>
        <a:lstStyle/>
        <a:p>
          <a:endParaRPr lang="en-US"/>
        </a:p>
      </dgm:t>
    </dgm:pt>
    <dgm:pt modelId="{7F2D353B-6B0B-4721-BEA5-AD26048FF151}" type="pres">
      <dgm:prSet presAssocID="{FDA72753-1B5A-4889-8A11-D8414EC0DB79}" presName="vert0" presStyleCnt="0">
        <dgm:presLayoutVars>
          <dgm:dir/>
          <dgm:animOne val="branch"/>
          <dgm:animLvl val="lvl"/>
        </dgm:presLayoutVars>
      </dgm:prSet>
      <dgm:spPr/>
    </dgm:pt>
    <dgm:pt modelId="{7FA8C734-24C7-40F1-8CFE-B06EF79BCDD0}" type="pres">
      <dgm:prSet presAssocID="{06C0B7DE-BC84-4F7C-8AA7-80670213D78F}" presName="thickLine" presStyleLbl="alignNode1" presStyleIdx="0" presStyleCnt="5"/>
      <dgm:spPr/>
    </dgm:pt>
    <dgm:pt modelId="{5A2B714C-30D9-41B2-9EB8-2D5440A75DC8}" type="pres">
      <dgm:prSet presAssocID="{06C0B7DE-BC84-4F7C-8AA7-80670213D78F}" presName="horz1" presStyleCnt="0"/>
      <dgm:spPr/>
    </dgm:pt>
    <dgm:pt modelId="{11640B74-9065-4808-B782-2B188CBA9DBA}" type="pres">
      <dgm:prSet presAssocID="{06C0B7DE-BC84-4F7C-8AA7-80670213D78F}" presName="tx1" presStyleLbl="revTx" presStyleIdx="0" presStyleCnt="5"/>
      <dgm:spPr/>
    </dgm:pt>
    <dgm:pt modelId="{7BF970F9-008F-4EEE-8207-21C1A9C8E3E3}" type="pres">
      <dgm:prSet presAssocID="{06C0B7DE-BC84-4F7C-8AA7-80670213D78F}" presName="vert1" presStyleCnt="0"/>
      <dgm:spPr/>
    </dgm:pt>
    <dgm:pt modelId="{B60E219D-F68D-4180-8769-0F92BA2EC4F1}" type="pres">
      <dgm:prSet presAssocID="{C4997368-7900-45A4-A112-D711201463B7}" presName="thickLine" presStyleLbl="alignNode1" presStyleIdx="1" presStyleCnt="5"/>
      <dgm:spPr/>
    </dgm:pt>
    <dgm:pt modelId="{EDFFAF83-7B05-447B-BEE3-B61AC311CA1D}" type="pres">
      <dgm:prSet presAssocID="{C4997368-7900-45A4-A112-D711201463B7}" presName="horz1" presStyleCnt="0"/>
      <dgm:spPr/>
    </dgm:pt>
    <dgm:pt modelId="{6D32B2BF-6464-4F69-8C7E-359EB49B4D96}" type="pres">
      <dgm:prSet presAssocID="{C4997368-7900-45A4-A112-D711201463B7}" presName="tx1" presStyleLbl="revTx" presStyleIdx="1" presStyleCnt="5"/>
      <dgm:spPr/>
    </dgm:pt>
    <dgm:pt modelId="{8C8A9DD3-6365-4133-85F7-BE136147FD4C}" type="pres">
      <dgm:prSet presAssocID="{C4997368-7900-45A4-A112-D711201463B7}" presName="vert1" presStyleCnt="0"/>
      <dgm:spPr/>
    </dgm:pt>
    <dgm:pt modelId="{7A267018-F62C-4DE6-B315-0ECA93FC7A8C}" type="pres">
      <dgm:prSet presAssocID="{42F06E00-9FB7-46EA-8FE9-15688AAA0C02}" presName="thickLine" presStyleLbl="alignNode1" presStyleIdx="2" presStyleCnt="5"/>
      <dgm:spPr/>
    </dgm:pt>
    <dgm:pt modelId="{A9DDA316-38F5-4667-B320-6359E530E935}" type="pres">
      <dgm:prSet presAssocID="{42F06E00-9FB7-46EA-8FE9-15688AAA0C02}" presName="horz1" presStyleCnt="0"/>
      <dgm:spPr/>
    </dgm:pt>
    <dgm:pt modelId="{7193C41F-51D3-4E59-9701-D3AA9F57F48A}" type="pres">
      <dgm:prSet presAssocID="{42F06E00-9FB7-46EA-8FE9-15688AAA0C02}" presName="tx1" presStyleLbl="revTx" presStyleIdx="2" presStyleCnt="5"/>
      <dgm:spPr/>
    </dgm:pt>
    <dgm:pt modelId="{58151284-C165-4971-8974-2177DD1C060D}" type="pres">
      <dgm:prSet presAssocID="{42F06E00-9FB7-46EA-8FE9-15688AAA0C02}" presName="vert1" presStyleCnt="0"/>
      <dgm:spPr/>
    </dgm:pt>
    <dgm:pt modelId="{7BCA6733-294B-4D35-A4BE-81AE6A317A73}" type="pres">
      <dgm:prSet presAssocID="{07E70EDA-55F9-484A-883C-F14EF5A3E51F}" presName="thickLine" presStyleLbl="alignNode1" presStyleIdx="3" presStyleCnt="5"/>
      <dgm:spPr/>
    </dgm:pt>
    <dgm:pt modelId="{F02EF000-D923-4696-BADB-EDD42D7D6F99}" type="pres">
      <dgm:prSet presAssocID="{07E70EDA-55F9-484A-883C-F14EF5A3E51F}" presName="horz1" presStyleCnt="0"/>
      <dgm:spPr/>
    </dgm:pt>
    <dgm:pt modelId="{F3512B3A-4C20-4CD9-9A11-E1497A6D5E48}" type="pres">
      <dgm:prSet presAssocID="{07E70EDA-55F9-484A-883C-F14EF5A3E51F}" presName="tx1" presStyleLbl="revTx" presStyleIdx="3" presStyleCnt="5"/>
      <dgm:spPr/>
    </dgm:pt>
    <dgm:pt modelId="{BEFD2BAD-7A97-4EAD-A93E-10E0509C43B2}" type="pres">
      <dgm:prSet presAssocID="{07E70EDA-55F9-484A-883C-F14EF5A3E51F}" presName="vert1" presStyleCnt="0"/>
      <dgm:spPr/>
    </dgm:pt>
    <dgm:pt modelId="{6EF3C1F1-F47E-440C-A08D-C833193A68C0}" type="pres">
      <dgm:prSet presAssocID="{2029C8DA-F054-43DC-8796-A1B92DEAC79B}" presName="thickLine" presStyleLbl="alignNode1" presStyleIdx="4" presStyleCnt="5"/>
      <dgm:spPr/>
    </dgm:pt>
    <dgm:pt modelId="{B5BD77D9-8908-4FC6-A0AB-72E156DD367E}" type="pres">
      <dgm:prSet presAssocID="{2029C8DA-F054-43DC-8796-A1B92DEAC79B}" presName="horz1" presStyleCnt="0"/>
      <dgm:spPr/>
    </dgm:pt>
    <dgm:pt modelId="{C9BC3E75-282B-4B54-AE75-D55E27BE60E6}" type="pres">
      <dgm:prSet presAssocID="{2029C8DA-F054-43DC-8796-A1B92DEAC79B}" presName="tx1" presStyleLbl="revTx" presStyleIdx="4" presStyleCnt="5"/>
      <dgm:spPr/>
    </dgm:pt>
    <dgm:pt modelId="{351E36E3-DAE4-49CA-BF7A-AEC24B3F11DA}" type="pres">
      <dgm:prSet presAssocID="{2029C8DA-F054-43DC-8796-A1B92DEAC79B}" presName="vert1" presStyleCnt="0"/>
      <dgm:spPr/>
    </dgm:pt>
  </dgm:ptLst>
  <dgm:cxnLst>
    <dgm:cxn modelId="{B011D83B-CDD9-44E6-A123-8DA7CA939F17}" srcId="{FDA72753-1B5A-4889-8A11-D8414EC0DB79}" destId="{06C0B7DE-BC84-4F7C-8AA7-80670213D78F}" srcOrd="0" destOrd="0" parTransId="{D2EEA4B7-E12E-427C-949F-64AFB29917E2}" sibTransId="{787FD943-319A-4D4D-B536-A5AAD3C59BBD}"/>
    <dgm:cxn modelId="{F689895C-58A4-4F0F-A768-28132CA5AE4C}" type="presOf" srcId="{FDA72753-1B5A-4889-8A11-D8414EC0DB79}" destId="{7F2D353B-6B0B-4721-BEA5-AD26048FF151}" srcOrd="0" destOrd="0" presId="urn:microsoft.com/office/officeart/2008/layout/LinedList"/>
    <dgm:cxn modelId="{018F8D5C-E813-4EE2-890B-AE277D6CFD2B}" srcId="{FDA72753-1B5A-4889-8A11-D8414EC0DB79}" destId="{2029C8DA-F054-43DC-8796-A1B92DEAC79B}" srcOrd="4" destOrd="0" parTransId="{8CE828C9-5D62-4441-82BD-4E624FDEA78C}" sibTransId="{A9CEE5D3-E725-422D-A1D2-15C8E1FC58BD}"/>
    <dgm:cxn modelId="{9B163775-C834-4A4F-849B-F9526A86056F}" srcId="{FDA72753-1B5A-4889-8A11-D8414EC0DB79}" destId="{42F06E00-9FB7-46EA-8FE9-15688AAA0C02}" srcOrd="2" destOrd="0" parTransId="{69C630F4-41A9-4009-8E8B-95556BFB46AB}" sibTransId="{19BEC34B-3529-4E3E-8B60-E6DF6962E382}"/>
    <dgm:cxn modelId="{00FC077B-231D-43E6-B4B2-9196DC438B30}" srcId="{FDA72753-1B5A-4889-8A11-D8414EC0DB79}" destId="{C4997368-7900-45A4-A112-D711201463B7}" srcOrd="1" destOrd="0" parTransId="{ED248416-DDB0-4BA1-9FCC-D6BD7BB8EFF2}" sibTransId="{EDE1269B-8B08-4512-A7ED-BDC8B92B82D8}"/>
    <dgm:cxn modelId="{596B1282-76E1-4FBD-9651-76E7CC6CDD47}" type="presOf" srcId="{06C0B7DE-BC84-4F7C-8AA7-80670213D78F}" destId="{11640B74-9065-4808-B782-2B188CBA9DBA}" srcOrd="0" destOrd="0" presId="urn:microsoft.com/office/officeart/2008/layout/LinedList"/>
    <dgm:cxn modelId="{9B233493-037C-4E81-8140-AADF9A91E21B}" type="presOf" srcId="{42F06E00-9FB7-46EA-8FE9-15688AAA0C02}" destId="{7193C41F-51D3-4E59-9701-D3AA9F57F48A}" srcOrd="0" destOrd="0" presId="urn:microsoft.com/office/officeart/2008/layout/LinedList"/>
    <dgm:cxn modelId="{E9EDFD9A-2B54-4353-AA2F-C843844A4D24}" type="presOf" srcId="{2029C8DA-F054-43DC-8796-A1B92DEAC79B}" destId="{C9BC3E75-282B-4B54-AE75-D55E27BE60E6}" srcOrd="0" destOrd="0" presId="urn:microsoft.com/office/officeart/2008/layout/LinedList"/>
    <dgm:cxn modelId="{1AC843C8-7B91-4E23-8D10-891FC5C66C49}" type="presOf" srcId="{C4997368-7900-45A4-A112-D711201463B7}" destId="{6D32B2BF-6464-4F69-8C7E-359EB49B4D96}" srcOrd="0" destOrd="0" presId="urn:microsoft.com/office/officeart/2008/layout/LinedList"/>
    <dgm:cxn modelId="{096F85C8-F7CD-427B-9464-AF6AA143513E}" srcId="{FDA72753-1B5A-4889-8A11-D8414EC0DB79}" destId="{07E70EDA-55F9-484A-883C-F14EF5A3E51F}" srcOrd="3" destOrd="0" parTransId="{39E4BC97-F9C0-463F-B1DD-95B791C0DC73}" sibTransId="{01CFAE87-797C-4CCD-AF97-9BA0C45E0499}"/>
    <dgm:cxn modelId="{98630FCF-6749-4149-89C9-164B1805DF40}" type="presOf" srcId="{07E70EDA-55F9-484A-883C-F14EF5A3E51F}" destId="{F3512B3A-4C20-4CD9-9A11-E1497A6D5E48}" srcOrd="0" destOrd="0" presId="urn:microsoft.com/office/officeart/2008/layout/LinedList"/>
    <dgm:cxn modelId="{02EED199-70E2-4B55-B3F4-00AAE88C6B66}" type="presParOf" srcId="{7F2D353B-6B0B-4721-BEA5-AD26048FF151}" destId="{7FA8C734-24C7-40F1-8CFE-B06EF79BCDD0}" srcOrd="0" destOrd="0" presId="urn:microsoft.com/office/officeart/2008/layout/LinedList"/>
    <dgm:cxn modelId="{2068E60A-09A8-4CA8-A1B0-2E5160338548}" type="presParOf" srcId="{7F2D353B-6B0B-4721-BEA5-AD26048FF151}" destId="{5A2B714C-30D9-41B2-9EB8-2D5440A75DC8}" srcOrd="1" destOrd="0" presId="urn:microsoft.com/office/officeart/2008/layout/LinedList"/>
    <dgm:cxn modelId="{179E057E-CD8D-4F9B-B343-B6C96B1A6417}" type="presParOf" srcId="{5A2B714C-30D9-41B2-9EB8-2D5440A75DC8}" destId="{11640B74-9065-4808-B782-2B188CBA9DBA}" srcOrd="0" destOrd="0" presId="urn:microsoft.com/office/officeart/2008/layout/LinedList"/>
    <dgm:cxn modelId="{91F9E1CA-D302-49F9-B1D9-7CA8C3F3839F}" type="presParOf" srcId="{5A2B714C-30D9-41B2-9EB8-2D5440A75DC8}" destId="{7BF970F9-008F-4EEE-8207-21C1A9C8E3E3}" srcOrd="1" destOrd="0" presId="urn:microsoft.com/office/officeart/2008/layout/LinedList"/>
    <dgm:cxn modelId="{63BFF542-1257-42D2-A024-89E13129183C}" type="presParOf" srcId="{7F2D353B-6B0B-4721-BEA5-AD26048FF151}" destId="{B60E219D-F68D-4180-8769-0F92BA2EC4F1}" srcOrd="2" destOrd="0" presId="urn:microsoft.com/office/officeart/2008/layout/LinedList"/>
    <dgm:cxn modelId="{F90005D2-F951-487C-BE99-D45C42DAF698}" type="presParOf" srcId="{7F2D353B-6B0B-4721-BEA5-AD26048FF151}" destId="{EDFFAF83-7B05-447B-BEE3-B61AC311CA1D}" srcOrd="3" destOrd="0" presId="urn:microsoft.com/office/officeart/2008/layout/LinedList"/>
    <dgm:cxn modelId="{3C67B776-E772-4310-8393-6D580FBD28A4}" type="presParOf" srcId="{EDFFAF83-7B05-447B-BEE3-B61AC311CA1D}" destId="{6D32B2BF-6464-4F69-8C7E-359EB49B4D96}" srcOrd="0" destOrd="0" presId="urn:microsoft.com/office/officeart/2008/layout/LinedList"/>
    <dgm:cxn modelId="{2F5628EB-CD53-4FA9-9CCC-0D8263226F15}" type="presParOf" srcId="{EDFFAF83-7B05-447B-BEE3-B61AC311CA1D}" destId="{8C8A9DD3-6365-4133-85F7-BE136147FD4C}" srcOrd="1" destOrd="0" presId="urn:microsoft.com/office/officeart/2008/layout/LinedList"/>
    <dgm:cxn modelId="{518E0E08-4D35-4947-BDCA-DB5D4A2D4A38}" type="presParOf" srcId="{7F2D353B-6B0B-4721-BEA5-AD26048FF151}" destId="{7A267018-F62C-4DE6-B315-0ECA93FC7A8C}" srcOrd="4" destOrd="0" presId="urn:microsoft.com/office/officeart/2008/layout/LinedList"/>
    <dgm:cxn modelId="{DE1676E3-3D02-49F7-BE90-945A8483579E}" type="presParOf" srcId="{7F2D353B-6B0B-4721-BEA5-AD26048FF151}" destId="{A9DDA316-38F5-4667-B320-6359E530E935}" srcOrd="5" destOrd="0" presId="urn:microsoft.com/office/officeart/2008/layout/LinedList"/>
    <dgm:cxn modelId="{DFC157B3-DD6B-481C-84B4-507A5D7BBE29}" type="presParOf" srcId="{A9DDA316-38F5-4667-B320-6359E530E935}" destId="{7193C41F-51D3-4E59-9701-D3AA9F57F48A}" srcOrd="0" destOrd="0" presId="urn:microsoft.com/office/officeart/2008/layout/LinedList"/>
    <dgm:cxn modelId="{564948AF-9315-49CA-9489-519E7306FEAA}" type="presParOf" srcId="{A9DDA316-38F5-4667-B320-6359E530E935}" destId="{58151284-C165-4971-8974-2177DD1C060D}" srcOrd="1" destOrd="0" presId="urn:microsoft.com/office/officeart/2008/layout/LinedList"/>
    <dgm:cxn modelId="{5562C573-BE6A-4954-94B6-EC89E4EDF948}" type="presParOf" srcId="{7F2D353B-6B0B-4721-BEA5-AD26048FF151}" destId="{7BCA6733-294B-4D35-A4BE-81AE6A317A73}" srcOrd="6" destOrd="0" presId="urn:microsoft.com/office/officeart/2008/layout/LinedList"/>
    <dgm:cxn modelId="{3B366F15-D6AC-441C-AF4C-F5927CC91CF3}" type="presParOf" srcId="{7F2D353B-6B0B-4721-BEA5-AD26048FF151}" destId="{F02EF000-D923-4696-BADB-EDD42D7D6F99}" srcOrd="7" destOrd="0" presId="urn:microsoft.com/office/officeart/2008/layout/LinedList"/>
    <dgm:cxn modelId="{421E14D5-306A-48D1-A9CC-AA33D34E746D}" type="presParOf" srcId="{F02EF000-D923-4696-BADB-EDD42D7D6F99}" destId="{F3512B3A-4C20-4CD9-9A11-E1497A6D5E48}" srcOrd="0" destOrd="0" presId="urn:microsoft.com/office/officeart/2008/layout/LinedList"/>
    <dgm:cxn modelId="{46EBEBEA-6A16-45BF-B7FA-1569D8180C47}" type="presParOf" srcId="{F02EF000-D923-4696-BADB-EDD42D7D6F99}" destId="{BEFD2BAD-7A97-4EAD-A93E-10E0509C43B2}" srcOrd="1" destOrd="0" presId="urn:microsoft.com/office/officeart/2008/layout/LinedList"/>
    <dgm:cxn modelId="{0E01F947-94C5-4A5C-93A0-DC6E165A2A38}" type="presParOf" srcId="{7F2D353B-6B0B-4721-BEA5-AD26048FF151}" destId="{6EF3C1F1-F47E-440C-A08D-C833193A68C0}" srcOrd="8" destOrd="0" presId="urn:microsoft.com/office/officeart/2008/layout/LinedList"/>
    <dgm:cxn modelId="{44303D30-7B1E-4E09-B0C8-E77DA0ADA175}" type="presParOf" srcId="{7F2D353B-6B0B-4721-BEA5-AD26048FF151}" destId="{B5BD77D9-8908-4FC6-A0AB-72E156DD367E}" srcOrd="9" destOrd="0" presId="urn:microsoft.com/office/officeart/2008/layout/LinedList"/>
    <dgm:cxn modelId="{112C6BC2-CDFE-4838-A88D-29306C5F5193}" type="presParOf" srcId="{B5BD77D9-8908-4FC6-A0AB-72E156DD367E}" destId="{C9BC3E75-282B-4B54-AE75-D55E27BE60E6}" srcOrd="0" destOrd="0" presId="urn:microsoft.com/office/officeart/2008/layout/LinedList"/>
    <dgm:cxn modelId="{75E0404C-C3E5-44B4-A681-E6DA738D92C2}" type="presParOf" srcId="{B5BD77D9-8908-4FC6-A0AB-72E156DD367E}" destId="{351E36E3-DAE4-49CA-BF7A-AEC24B3F11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B504E-A9E2-4A05-8DBC-B305A4101277}">
      <dsp:nvSpPr>
        <dsp:cNvPr id="0" name=""/>
        <dsp:cNvSpPr/>
      </dsp:nvSpPr>
      <dsp:spPr>
        <a:xfrm>
          <a:off x="0" y="54802"/>
          <a:ext cx="10382459" cy="7594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8CB22B0-C4D6-46B2-BE0D-19D509CD7B6E}">
      <dsp:nvSpPr>
        <dsp:cNvPr id="0" name=""/>
        <dsp:cNvSpPr/>
      </dsp:nvSpPr>
      <dsp:spPr>
        <a:xfrm>
          <a:off x="229736" y="225680"/>
          <a:ext cx="418110" cy="417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834B22E-2CF0-460C-B78D-1A0698DCEED9}">
      <dsp:nvSpPr>
        <dsp:cNvPr id="0" name=""/>
        <dsp:cNvSpPr/>
      </dsp:nvSpPr>
      <dsp:spPr>
        <a:xfrm>
          <a:off x="877582" y="54802"/>
          <a:ext cx="9465229" cy="83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11" tIns="87911" rIns="87911" bIns="8791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Management is a multifaceted concept defined by various perspectives, reflecting its essential role in organizational success (Pham et al., 2020).</a:t>
          </a:r>
        </a:p>
      </dsp:txBody>
      <dsp:txXfrm>
        <a:off x="877582" y="54802"/>
        <a:ext cx="9465229" cy="830657"/>
      </dsp:txXfrm>
    </dsp:sp>
    <dsp:sp modelId="{61826E60-E52A-4B93-A54F-AFA0C7C65BD3}">
      <dsp:nvSpPr>
        <dsp:cNvPr id="0" name=""/>
        <dsp:cNvSpPr/>
      </dsp:nvSpPr>
      <dsp:spPr>
        <a:xfrm>
          <a:off x="0" y="1093123"/>
          <a:ext cx="10382459" cy="7594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ABEB60D-C483-4236-97AA-DCBBF1101FEF}">
      <dsp:nvSpPr>
        <dsp:cNvPr id="0" name=""/>
        <dsp:cNvSpPr/>
      </dsp:nvSpPr>
      <dsp:spPr>
        <a:xfrm>
          <a:off x="229736" y="1264001"/>
          <a:ext cx="418110" cy="417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115BE35-6A7D-41AF-931D-83A69CA0A17E}">
      <dsp:nvSpPr>
        <dsp:cNvPr id="0" name=""/>
        <dsp:cNvSpPr/>
      </dsp:nvSpPr>
      <dsp:spPr>
        <a:xfrm>
          <a:off x="877582" y="1093123"/>
          <a:ext cx="9465229" cy="83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11" tIns="87911" rIns="87911" bIns="8791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It encompasses systematic processes such as planning, organizing, directing, and controlling resources to achieve specific objectives efficiently.</a:t>
          </a:r>
        </a:p>
      </dsp:txBody>
      <dsp:txXfrm>
        <a:off x="877582" y="1093123"/>
        <a:ext cx="9465229" cy="830657"/>
      </dsp:txXfrm>
    </dsp:sp>
    <dsp:sp modelId="{B0FB8F74-1D46-4D28-B9E7-266E44AC94F8}">
      <dsp:nvSpPr>
        <dsp:cNvPr id="0" name=""/>
        <dsp:cNvSpPr/>
      </dsp:nvSpPr>
      <dsp:spPr>
        <a:xfrm>
          <a:off x="0" y="2131445"/>
          <a:ext cx="10382459" cy="11122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1B9EB08-1A44-4F0B-B09C-4B4F6065DEA5}">
      <dsp:nvSpPr>
        <dsp:cNvPr id="0" name=""/>
        <dsp:cNvSpPr/>
      </dsp:nvSpPr>
      <dsp:spPr>
        <a:xfrm>
          <a:off x="229736" y="2478726"/>
          <a:ext cx="418110" cy="417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F55B230-3640-41F3-9D36-33EFBC66EC4A}">
      <dsp:nvSpPr>
        <dsp:cNvPr id="0" name=""/>
        <dsp:cNvSpPr/>
      </dsp:nvSpPr>
      <dsp:spPr>
        <a:xfrm>
          <a:off x="877582" y="2307848"/>
          <a:ext cx="9465229" cy="83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11" tIns="87911" rIns="87911" bIns="8791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Management is also recognized as the art of getting things done through people, emphasizing interpersonal and leadership aspects in guiding individuals towards common goals (</a:t>
          </a:r>
          <a:r>
            <a:rPr lang="en-US" sz="1600" kern="1200" dirty="0" err="1">
              <a:latin typeface="Times New Roman" panose="02020603050405020304" pitchFamily="18" charset="0"/>
              <a:cs typeface="Times New Roman" panose="02020603050405020304" pitchFamily="18" charset="0"/>
            </a:rPr>
            <a:t>Petrou</a:t>
          </a:r>
          <a:r>
            <a:rPr lang="en-US" sz="1600" kern="1200" dirty="0">
              <a:latin typeface="Times New Roman" panose="02020603050405020304" pitchFamily="18" charset="0"/>
              <a:cs typeface="Times New Roman" panose="02020603050405020304" pitchFamily="18" charset="0"/>
            </a:rPr>
            <a:t> et al., 2018).</a:t>
          </a:r>
        </a:p>
      </dsp:txBody>
      <dsp:txXfrm>
        <a:off x="877582" y="2307848"/>
        <a:ext cx="9465229" cy="830657"/>
      </dsp:txXfrm>
    </dsp:sp>
    <dsp:sp modelId="{5A46CDB1-E2CB-48BC-8577-F0284F35D6F6}">
      <dsp:nvSpPr>
        <dsp:cNvPr id="0" name=""/>
        <dsp:cNvSpPr/>
      </dsp:nvSpPr>
      <dsp:spPr>
        <a:xfrm>
          <a:off x="0" y="3451374"/>
          <a:ext cx="10382459" cy="7594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6A25E9F-C401-4803-970F-49E7A5E2E07F}">
      <dsp:nvSpPr>
        <dsp:cNvPr id="0" name=""/>
        <dsp:cNvSpPr/>
      </dsp:nvSpPr>
      <dsp:spPr>
        <a:xfrm>
          <a:off x="229736" y="3622252"/>
          <a:ext cx="418110" cy="417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76B545A-F5A0-4769-97CE-75D7300BE515}">
      <dsp:nvSpPr>
        <dsp:cNvPr id="0" name=""/>
        <dsp:cNvSpPr/>
      </dsp:nvSpPr>
      <dsp:spPr>
        <a:xfrm>
          <a:off x="877582" y="3451374"/>
          <a:ext cx="9465229" cy="83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11" tIns="87911" rIns="87911" bIns="8791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Furthermore, management involves the coordination of all resources to attain organizational objectives, highlighting its holistic and integrative nature.</a:t>
          </a:r>
        </a:p>
      </dsp:txBody>
      <dsp:txXfrm>
        <a:off x="877582" y="3451374"/>
        <a:ext cx="9465229" cy="830657"/>
      </dsp:txXfrm>
    </dsp:sp>
    <dsp:sp modelId="{891735DC-C42A-44D4-B34B-B098EB26470D}">
      <dsp:nvSpPr>
        <dsp:cNvPr id="0" name=""/>
        <dsp:cNvSpPr/>
      </dsp:nvSpPr>
      <dsp:spPr>
        <a:xfrm>
          <a:off x="0" y="4489696"/>
          <a:ext cx="10382459" cy="7594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B369581-E0B4-4CF1-8706-34492A52E2EA}">
      <dsp:nvSpPr>
        <dsp:cNvPr id="0" name=""/>
        <dsp:cNvSpPr/>
      </dsp:nvSpPr>
      <dsp:spPr>
        <a:xfrm>
          <a:off x="229960" y="4660574"/>
          <a:ext cx="418110" cy="417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26E1674-55EA-4256-AC44-6E9C91F64121}">
      <dsp:nvSpPr>
        <dsp:cNvPr id="0" name=""/>
        <dsp:cNvSpPr/>
      </dsp:nvSpPr>
      <dsp:spPr>
        <a:xfrm>
          <a:off x="878031" y="4416058"/>
          <a:ext cx="9422111" cy="83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11" tIns="87911" rIns="87911" bIns="8791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This presentation will explore the definitions, importance, and key components of management, with a focus on managerial behaviors such as supporting employees' progress and treating them decently and fairly, as emphasized by Robbins (2020), with real-world examples from various organizations.</a:t>
          </a:r>
        </a:p>
      </dsp:txBody>
      <dsp:txXfrm>
        <a:off x="878031" y="4416058"/>
        <a:ext cx="9422111" cy="8306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0F645-1D89-4387-AD3D-4FD40252FD8D}">
      <dsp:nvSpPr>
        <dsp:cNvPr id="0" name=""/>
        <dsp:cNvSpPr/>
      </dsp:nvSpPr>
      <dsp:spPr>
        <a:xfrm>
          <a:off x="0" y="7225"/>
          <a:ext cx="11084561" cy="8582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802088-D597-4AB5-B0FA-5425A289A0E4}">
      <dsp:nvSpPr>
        <dsp:cNvPr id="0" name=""/>
        <dsp:cNvSpPr/>
      </dsp:nvSpPr>
      <dsp:spPr>
        <a:xfrm>
          <a:off x="259629" y="200338"/>
          <a:ext cx="472514" cy="472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33D5E-1155-4211-9BBE-417557E3C445}">
      <dsp:nvSpPr>
        <dsp:cNvPr id="0" name=""/>
        <dsp:cNvSpPr/>
      </dsp:nvSpPr>
      <dsp:spPr>
        <a:xfrm>
          <a:off x="991773" y="7225"/>
          <a:ext cx="10077514" cy="885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3" tIns="93673" rIns="93673" bIns="93673" numCol="1" spcCol="1270" anchor="ctr" anchorCtr="0">
          <a:noAutofit/>
        </a:bodyPr>
        <a:lstStyle/>
        <a:p>
          <a:pPr marL="0" lvl="0" indent="0" algn="l" defTabSz="711200">
            <a:lnSpc>
              <a:spcPct val="10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Structured Framework for Goal Achievement:</a:t>
          </a:r>
          <a:r>
            <a:rPr lang="en-US" sz="1600" kern="1200">
              <a:latin typeface="Times New Roman" panose="02020603050405020304" pitchFamily="18" charset="0"/>
              <a:cs typeface="Times New Roman" panose="02020603050405020304" pitchFamily="18" charset="0"/>
            </a:rPr>
            <a:t> Management provides organizations with a systematic and structured framework, guiding the efficient achievement of organizational goals by optimizing available resources and ensuring operational efficiency.</a:t>
          </a:r>
        </a:p>
      </dsp:txBody>
      <dsp:txXfrm>
        <a:off x="991773" y="7225"/>
        <a:ext cx="10077514" cy="885099"/>
      </dsp:txXfrm>
    </dsp:sp>
    <dsp:sp modelId="{6D445338-4DF2-432A-8A79-9F75DD13C1EA}">
      <dsp:nvSpPr>
        <dsp:cNvPr id="0" name=""/>
        <dsp:cNvSpPr/>
      </dsp:nvSpPr>
      <dsp:spPr>
        <a:xfrm>
          <a:off x="0" y="1113600"/>
          <a:ext cx="11084561" cy="8582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7F6BB-12E5-4952-90F0-B0CFFE1D3FF6}">
      <dsp:nvSpPr>
        <dsp:cNvPr id="0" name=""/>
        <dsp:cNvSpPr/>
      </dsp:nvSpPr>
      <dsp:spPr>
        <a:xfrm>
          <a:off x="259629" y="1306712"/>
          <a:ext cx="472514" cy="4720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3EA95-B5D7-4DE7-B866-E497ED72E743}">
      <dsp:nvSpPr>
        <dsp:cNvPr id="0" name=""/>
        <dsp:cNvSpPr/>
      </dsp:nvSpPr>
      <dsp:spPr>
        <a:xfrm>
          <a:off x="991773" y="1113600"/>
          <a:ext cx="10077514" cy="885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3" tIns="93673" rIns="93673" bIns="93673"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Adaptability and Innovation:</a:t>
          </a:r>
          <a:r>
            <a:rPr lang="en-US" sz="1600" kern="1200" dirty="0">
              <a:latin typeface="Times New Roman" panose="02020603050405020304" pitchFamily="18" charset="0"/>
              <a:cs typeface="Times New Roman" panose="02020603050405020304" pitchFamily="18" charset="0"/>
            </a:rPr>
            <a:t> Effective management is synonymous with adaptability and innovation, essential for thriving in dynamic and ever-changing landscapes. Through strategic planning and decision-making, managers facilitate the integration of innovative practices, positioning companies for success in rapidly evolving markets (Patil, 2022).</a:t>
          </a:r>
        </a:p>
      </dsp:txBody>
      <dsp:txXfrm>
        <a:off x="991773" y="1113600"/>
        <a:ext cx="10077514" cy="885099"/>
      </dsp:txXfrm>
    </dsp:sp>
    <dsp:sp modelId="{5E2CD8E6-CB3B-4C9C-BB4D-431F9CDBB027}">
      <dsp:nvSpPr>
        <dsp:cNvPr id="0" name=""/>
        <dsp:cNvSpPr/>
      </dsp:nvSpPr>
      <dsp:spPr>
        <a:xfrm>
          <a:off x="0" y="2219974"/>
          <a:ext cx="11084561" cy="8582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BDA309-93D8-4446-9A44-D68B96A03B20}">
      <dsp:nvSpPr>
        <dsp:cNvPr id="0" name=""/>
        <dsp:cNvSpPr/>
      </dsp:nvSpPr>
      <dsp:spPr>
        <a:xfrm>
          <a:off x="259629" y="2413087"/>
          <a:ext cx="472514" cy="4720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4B500-919E-41A3-A88E-C22CC2C4A005}">
      <dsp:nvSpPr>
        <dsp:cNvPr id="0" name=""/>
        <dsp:cNvSpPr/>
      </dsp:nvSpPr>
      <dsp:spPr>
        <a:xfrm>
          <a:off x="991773" y="2219974"/>
          <a:ext cx="10077514" cy="885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3" tIns="93673" rIns="93673" bIns="93673" numCol="1" spcCol="1270" anchor="ctr" anchorCtr="0">
          <a:noAutofit/>
        </a:bodyPr>
        <a:lstStyle/>
        <a:p>
          <a:pPr marL="0" lvl="0" indent="0" algn="l" defTabSz="711200">
            <a:lnSpc>
              <a:spcPct val="10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Exemplary Strategic Management at Apple Inc.:</a:t>
          </a:r>
          <a:r>
            <a:rPr lang="en-US" sz="1600" kern="1200">
              <a:latin typeface="Times New Roman" panose="02020603050405020304" pitchFamily="18" charset="0"/>
              <a:cs typeface="Times New Roman" panose="02020603050405020304" pitchFamily="18" charset="0"/>
            </a:rPr>
            <a:t> The strategic management approach of Tim Cook at Apple Inc. serves as a noteworthy example. Apple continues to dominate markets by staying at the forefront of technological advancements, showcasing the crucial role of effective management in sustaining competitiveness and market leadership.</a:t>
          </a:r>
          <a:endParaRPr lang="en-US" sz="1600" kern="1200" dirty="0">
            <a:latin typeface="Times New Roman" panose="02020603050405020304" pitchFamily="18" charset="0"/>
            <a:cs typeface="Times New Roman" panose="02020603050405020304" pitchFamily="18" charset="0"/>
          </a:endParaRPr>
        </a:p>
      </dsp:txBody>
      <dsp:txXfrm>
        <a:off x="991773" y="2219974"/>
        <a:ext cx="10077514" cy="885099"/>
      </dsp:txXfrm>
    </dsp:sp>
    <dsp:sp modelId="{8AFAE6AA-EB59-4A42-BBA8-2456DDBDAA0A}">
      <dsp:nvSpPr>
        <dsp:cNvPr id="0" name=""/>
        <dsp:cNvSpPr/>
      </dsp:nvSpPr>
      <dsp:spPr>
        <a:xfrm>
          <a:off x="0" y="3398086"/>
          <a:ext cx="11084561" cy="8582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D1F1B2-C517-42AF-B473-987ED8D703B5}">
      <dsp:nvSpPr>
        <dsp:cNvPr id="0" name=""/>
        <dsp:cNvSpPr/>
      </dsp:nvSpPr>
      <dsp:spPr>
        <a:xfrm>
          <a:off x="259629" y="3591199"/>
          <a:ext cx="472514" cy="4720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730C7-B38E-465A-A22F-567259395434}">
      <dsp:nvSpPr>
        <dsp:cNvPr id="0" name=""/>
        <dsp:cNvSpPr/>
      </dsp:nvSpPr>
      <dsp:spPr>
        <a:xfrm>
          <a:off x="991773" y="3326349"/>
          <a:ext cx="10077514" cy="1028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3" tIns="93673" rIns="93673" bIns="93673" numCol="1" spcCol="1270" anchor="ctr" anchorCtr="0">
          <a:noAutofit/>
        </a:bodyPr>
        <a:lstStyle/>
        <a:p>
          <a:pPr marL="0" lvl="0" indent="0" algn="l" defTabSz="711200">
            <a:lnSpc>
              <a:spcPct val="10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Enhanced Employee Satisfaction and Motivation:</a:t>
          </a:r>
          <a:r>
            <a:rPr lang="en-US" sz="1600" kern="1200">
              <a:latin typeface="Times New Roman" panose="02020603050405020304" pitchFamily="18" charset="0"/>
              <a:cs typeface="Times New Roman" panose="02020603050405020304" pitchFamily="18" charset="0"/>
            </a:rPr>
            <a:t> Management significantly contributes to employee satisfaction and motivation, fostering a positive organizational culture. A content and motivated workforce leads to heightened productivity and overall improved performance.</a:t>
          </a:r>
          <a:endParaRPr lang="en-US" sz="1600" kern="1200" dirty="0">
            <a:latin typeface="Times New Roman" panose="02020603050405020304" pitchFamily="18" charset="0"/>
            <a:cs typeface="Times New Roman" panose="02020603050405020304" pitchFamily="18" charset="0"/>
          </a:endParaRPr>
        </a:p>
      </dsp:txBody>
      <dsp:txXfrm>
        <a:off x="991773" y="3326349"/>
        <a:ext cx="10077514" cy="1028574"/>
      </dsp:txXfrm>
    </dsp:sp>
    <dsp:sp modelId="{6BA26935-3776-41E9-AB15-6B7AA2E58A88}">
      <dsp:nvSpPr>
        <dsp:cNvPr id="0" name=""/>
        <dsp:cNvSpPr/>
      </dsp:nvSpPr>
      <dsp:spPr>
        <a:xfrm>
          <a:off x="0" y="4576198"/>
          <a:ext cx="11084561" cy="8582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06E19-247C-4CE3-BC44-57919D2767DC}">
      <dsp:nvSpPr>
        <dsp:cNvPr id="0" name=""/>
        <dsp:cNvSpPr/>
      </dsp:nvSpPr>
      <dsp:spPr>
        <a:xfrm>
          <a:off x="259629" y="4769311"/>
          <a:ext cx="472514" cy="4720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D9A451-4320-4EDC-A615-3537F7FE8FAA}">
      <dsp:nvSpPr>
        <dsp:cNvPr id="0" name=""/>
        <dsp:cNvSpPr/>
      </dsp:nvSpPr>
      <dsp:spPr>
        <a:xfrm>
          <a:off x="991773" y="4576198"/>
          <a:ext cx="10077514" cy="885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3" tIns="93673" rIns="93673" bIns="93673" numCol="1" spcCol="1270" anchor="ctr" anchorCtr="0">
          <a:noAutofit/>
        </a:bodyPr>
        <a:lstStyle/>
        <a:p>
          <a:pPr marL="0" lvl="0" indent="0" algn="l" defTabSz="711200">
            <a:lnSpc>
              <a:spcPct val="10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Total Quality Management (TQM) at Toyota:</a:t>
          </a:r>
          <a:r>
            <a:rPr lang="en-US" sz="1600" kern="1200">
              <a:latin typeface="Times New Roman" panose="02020603050405020304" pitchFamily="18" charset="0"/>
              <a:cs typeface="Times New Roman" panose="02020603050405020304" pitchFamily="18" charset="0"/>
            </a:rPr>
            <a:t> Toyota's implementation of Total Quality Management (TQM) principles exemplifies the positive impact of management on organizational excellence. The commitment to quality and employee involvement enhances production processes, contributing to overall organizational success (Luthans et al., 2019).</a:t>
          </a:r>
          <a:endParaRPr lang="en-US" sz="1600" kern="1200" dirty="0">
            <a:latin typeface="Times New Roman" panose="02020603050405020304" pitchFamily="18" charset="0"/>
            <a:cs typeface="Times New Roman" panose="02020603050405020304" pitchFamily="18" charset="0"/>
          </a:endParaRPr>
        </a:p>
      </dsp:txBody>
      <dsp:txXfrm>
        <a:off x="991773" y="4576198"/>
        <a:ext cx="10077514" cy="8850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ED467B-8EBD-4616-BEB1-AE34B0F475C5}">
      <dsp:nvSpPr>
        <dsp:cNvPr id="0" name=""/>
        <dsp:cNvSpPr/>
      </dsp:nvSpPr>
      <dsp:spPr>
        <a:xfrm>
          <a:off x="0" y="1966"/>
          <a:ext cx="10099040" cy="9965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6269B4-EF5C-42A7-8BF3-CA4E177DB8C5}">
      <dsp:nvSpPr>
        <dsp:cNvPr id="0" name=""/>
        <dsp:cNvSpPr/>
      </dsp:nvSpPr>
      <dsp:spPr>
        <a:xfrm>
          <a:off x="301458" y="226191"/>
          <a:ext cx="548107" cy="5481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EF155C-5982-46FD-866E-BD8BCC5A3D47}">
      <dsp:nvSpPr>
        <dsp:cNvPr id="0" name=""/>
        <dsp:cNvSpPr/>
      </dsp:nvSpPr>
      <dsp:spPr>
        <a:xfrm>
          <a:off x="1151024" y="1966"/>
          <a:ext cx="8948015" cy="996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9" tIns="105469" rIns="105469" bIns="105469"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Management Principles as Decision-Making Guide:</a:t>
          </a:r>
          <a:r>
            <a:rPr lang="en-US" sz="1600" kern="1200" dirty="0">
              <a:latin typeface="Times New Roman" panose="02020603050405020304" pitchFamily="18" charset="0"/>
              <a:cs typeface="Times New Roman" panose="02020603050405020304" pitchFamily="18" charset="0"/>
            </a:rPr>
            <a:t> Management principles serve as the foundation for effective decision-making and actions within organizations, offering a cohesive framework for managerial processes (Buchanan and Huczynski, 2019).</a:t>
          </a:r>
        </a:p>
      </dsp:txBody>
      <dsp:txXfrm>
        <a:off x="1151024" y="1966"/>
        <a:ext cx="8948015" cy="996558"/>
      </dsp:txXfrm>
    </dsp:sp>
    <dsp:sp modelId="{5B9F03D5-A747-4C00-BAFE-47E70B04BB9A}">
      <dsp:nvSpPr>
        <dsp:cNvPr id="0" name=""/>
        <dsp:cNvSpPr/>
      </dsp:nvSpPr>
      <dsp:spPr>
        <a:xfrm>
          <a:off x="0" y="1247664"/>
          <a:ext cx="10099040" cy="9965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82FE7-4F85-4AAD-8C81-791D8BDD9B66}">
      <dsp:nvSpPr>
        <dsp:cNvPr id="0" name=""/>
        <dsp:cNvSpPr/>
      </dsp:nvSpPr>
      <dsp:spPr>
        <a:xfrm>
          <a:off x="301458" y="1471889"/>
          <a:ext cx="548107" cy="5481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7025E9-2832-4DA7-BE61-54077C8CCB97}">
      <dsp:nvSpPr>
        <dsp:cNvPr id="0" name=""/>
        <dsp:cNvSpPr/>
      </dsp:nvSpPr>
      <dsp:spPr>
        <a:xfrm>
          <a:off x="1151024" y="1247664"/>
          <a:ext cx="8948015" cy="996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9" tIns="105469" rIns="105469" bIns="105469"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Division of Labor for Increased Efficiency:</a:t>
          </a:r>
          <a:r>
            <a:rPr lang="en-US" sz="1600" kern="1200" dirty="0">
              <a:latin typeface="Times New Roman" panose="02020603050405020304" pitchFamily="18" charset="0"/>
              <a:cs typeface="Times New Roman" panose="02020603050405020304" pitchFamily="18" charset="0"/>
            </a:rPr>
            <a:t> The principle of division of labor involves task specialization to enhance efficiency. McDonald's fast-food production processes exemplify this principle by distinctly defining roles, optimizing workflow, and facilitating the rapid assembly of meals.</a:t>
          </a:r>
        </a:p>
      </dsp:txBody>
      <dsp:txXfrm>
        <a:off x="1151024" y="1247664"/>
        <a:ext cx="8948015" cy="996558"/>
      </dsp:txXfrm>
    </dsp:sp>
    <dsp:sp modelId="{74CCF761-4D61-4506-9EED-A07EA5E8DA23}">
      <dsp:nvSpPr>
        <dsp:cNvPr id="0" name=""/>
        <dsp:cNvSpPr/>
      </dsp:nvSpPr>
      <dsp:spPr>
        <a:xfrm>
          <a:off x="0" y="2493361"/>
          <a:ext cx="10099040" cy="9965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B78D8-DC45-4931-9E87-F6CD5AD0F13F}">
      <dsp:nvSpPr>
        <dsp:cNvPr id="0" name=""/>
        <dsp:cNvSpPr/>
      </dsp:nvSpPr>
      <dsp:spPr>
        <a:xfrm>
          <a:off x="301458" y="2717587"/>
          <a:ext cx="548107" cy="5481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6E6140-0DBA-4EEB-ABD4-B94CC9A7B78F}">
      <dsp:nvSpPr>
        <dsp:cNvPr id="0" name=""/>
        <dsp:cNvSpPr/>
      </dsp:nvSpPr>
      <dsp:spPr>
        <a:xfrm>
          <a:off x="1151024" y="2493361"/>
          <a:ext cx="8948015" cy="996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9" tIns="105469" rIns="105469" bIns="105469"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Streamlining Operations through Division of Labor:</a:t>
          </a:r>
          <a:r>
            <a:rPr lang="en-US" sz="1600" kern="1200" dirty="0">
              <a:latin typeface="Times New Roman" panose="02020603050405020304" pitchFamily="18" charset="0"/>
              <a:cs typeface="Times New Roman" panose="02020603050405020304" pitchFamily="18" charset="0"/>
            </a:rPr>
            <a:t> The application of division of labor not only streamlines operations but also contributes to the overall effectiveness of organizations by creating an organized and efficient work structure (Anwar et al., 2020).</a:t>
          </a:r>
        </a:p>
      </dsp:txBody>
      <dsp:txXfrm>
        <a:off x="1151024" y="2493361"/>
        <a:ext cx="8948015" cy="996558"/>
      </dsp:txXfrm>
    </dsp:sp>
    <dsp:sp modelId="{EAB611DD-BD8C-49C0-806A-E0959CB36D32}">
      <dsp:nvSpPr>
        <dsp:cNvPr id="0" name=""/>
        <dsp:cNvSpPr/>
      </dsp:nvSpPr>
      <dsp:spPr>
        <a:xfrm>
          <a:off x="0" y="3739059"/>
          <a:ext cx="10099040" cy="9965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6BB10B-143F-4040-BA94-925227A5C318}">
      <dsp:nvSpPr>
        <dsp:cNvPr id="0" name=""/>
        <dsp:cNvSpPr/>
      </dsp:nvSpPr>
      <dsp:spPr>
        <a:xfrm>
          <a:off x="301458" y="3963285"/>
          <a:ext cx="548107" cy="5481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73F18-B879-4740-A58F-8D939E3D9BE8}">
      <dsp:nvSpPr>
        <dsp:cNvPr id="0" name=""/>
        <dsp:cNvSpPr/>
      </dsp:nvSpPr>
      <dsp:spPr>
        <a:xfrm>
          <a:off x="1151024" y="3739059"/>
          <a:ext cx="8948015" cy="996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9" tIns="105469" rIns="105469" bIns="105469"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Equity as a Crucial Management Principle:</a:t>
          </a:r>
          <a:r>
            <a:rPr lang="en-US" sz="1600" kern="1200" dirty="0">
              <a:latin typeface="Times New Roman" panose="02020603050405020304" pitchFamily="18" charset="0"/>
              <a:cs typeface="Times New Roman" panose="02020603050405020304" pitchFamily="18" charset="0"/>
            </a:rPr>
            <a:t> Another essential management principle is the emphasis on equity, ensuring fairness and justice in organizational practices (Anwar et al., 2020).</a:t>
          </a:r>
        </a:p>
      </dsp:txBody>
      <dsp:txXfrm>
        <a:off x="1151024" y="3739059"/>
        <a:ext cx="8948015" cy="9965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05F78-44D0-48F8-8949-BAC2A46635BD}">
      <dsp:nvSpPr>
        <dsp:cNvPr id="0" name=""/>
        <dsp:cNvSpPr/>
      </dsp:nvSpPr>
      <dsp:spPr>
        <a:xfrm>
          <a:off x="0" y="0"/>
          <a:ext cx="991616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BC7C4-DCA1-4E32-AD54-458DBAB04DC2}">
      <dsp:nvSpPr>
        <dsp:cNvPr id="0" name=""/>
        <dsp:cNvSpPr/>
      </dsp:nvSpPr>
      <dsp:spPr>
        <a:xfrm>
          <a:off x="0" y="0"/>
          <a:ext cx="9916160" cy="11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Google's Inclusive Workplace Emphasizing Diversity:</a:t>
          </a:r>
          <a:r>
            <a:rPr lang="en-US" sz="1600" kern="1200" dirty="0">
              <a:latin typeface="Times New Roman" panose="02020603050405020304" pitchFamily="18" charset="0"/>
              <a:cs typeface="Times New Roman" panose="02020603050405020304" pitchFamily="18" charset="0"/>
            </a:rPr>
            <a:t> Google serves as an exemplary case of emphasizing equity by creating an inclusive workplace where diversity is valued. The company's commitment to equity is reflected in policies that empower and value employees from diverse backgrounds (</a:t>
          </a:r>
          <a:r>
            <a:rPr lang="en-US" sz="1600" kern="1200" dirty="0" err="1">
              <a:latin typeface="Times New Roman" panose="02020603050405020304" pitchFamily="18" charset="0"/>
              <a:cs typeface="Times New Roman" panose="02020603050405020304" pitchFamily="18" charset="0"/>
            </a:rPr>
            <a:t>Abubakar</a:t>
          </a:r>
          <a:r>
            <a:rPr lang="en-US" sz="1600" kern="1200" dirty="0">
              <a:latin typeface="Times New Roman" panose="02020603050405020304" pitchFamily="18" charset="0"/>
              <a:cs typeface="Times New Roman" panose="02020603050405020304" pitchFamily="18" charset="0"/>
            </a:rPr>
            <a:t> et al., 2019).</a:t>
          </a:r>
        </a:p>
      </dsp:txBody>
      <dsp:txXfrm>
        <a:off x="0" y="0"/>
        <a:ext cx="9916160" cy="1114394"/>
      </dsp:txXfrm>
    </dsp:sp>
    <dsp:sp modelId="{E0E55E18-82C4-4A7A-8D3E-8A15DFCD8DC1}">
      <dsp:nvSpPr>
        <dsp:cNvPr id="0" name=""/>
        <dsp:cNvSpPr/>
      </dsp:nvSpPr>
      <dsp:spPr>
        <a:xfrm>
          <a:off x="0" y="1114394"/>
          <a:ext cx="991616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D2AEA4-DB1D-4848-BE1A-F7513D952F1F}">
      <dsp:nvSpPr>
        <dsp:cNvPr id="0" name=""/>
        <dsp:cNvSpPr/>
      </dsp:nvSpPr>
      <dsp:spPr>
        <a:xfrm>
          <a:off x="0" y="1114394"/>
          <a:ext cx="9916160" cy="11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Ethical Considerations in Equity Practices:</a:t>
          </a:r>
          <a:r>
            <a:rPr lang="en-US" sz="1600" kern="1200" dirty="0">
              <a:latin typeface="Times New Roman" panose="02020603050405020304" pitchFamily="18" charset="0"/>
              <a:cs typeface="Times New Roman" panose="02020603050405020304" pitchFamily="18" charset="0"/>
            </a:rPr>
            <a:t> Google's commitment to equity not only aligns with ethical considerations but also enhances employee morale, creativity, and collaboration, contributing to its reputation as an industry leader (Adams and Blair, 2019).</a:t>
          </a:r>
        </a:p>
      </dsp:txBody>
      <dsp:txXfrm>
        <a:off x="0" y="1114394"/>
        <a:ext cx="9916160" cy="1114394"/>
      </dsp:txXfrm>
    </dsp:sp>
    <dsp:sp modelId="{3B95094D-1A3F-44C6-AD0B-F7E4C2B87680}">
      <dsp:nvSpPr>
        <dsp:cNvPr id="0" name=""/>
        <dsp:cNvSpPr/>
      </dsp:nvSpPr>
      <dsp:spPr>
        <a:xfrm>
          <a:off x="0" y="2228789"/>
          <a:ext cx="991616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9C45F4-DA13-45F6-A46C-A4AE9B0C659A}">
      <dsp:nvSpPr>
        <dsp:cNvPr id="0" name=""/>
        <dsp:cNvSpPr/>
      </dsp:nvSpPr>
      <dsp:spPr>
        <a:xfrm>
          <a:off x="0" y="2228789"/>
          <a:ext cx="9916160" cy="11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Practical Application in Real-World Scenarios:</a:t>
          </a:r>
          <a:r>
            <a:rPr lang="en-US" sz="1600" kern="1200" dirty="0">
              <a:latin typeface="Times New Roman" panose="02020603050405020304" pitchFamily="18" charset="0"/>
              <a:cs typeface="Times New Roman" panose="02020603050405020304" pitchFamily="18" charset="0"/>
            </a:rPr>
            <a:t> The management principles illustrated by McDonald's and Google showcase their practical application in real-world scenarios.</a:t>
          </a:r>
        </a:p>
      </dsp:txBody>
      <dsp:txXfrm>
        <a:off x="0" y="2228789"/>
        <a:ext cx="9916160" cy="1114394"/>
      </dsp:txXfrm>
    </dsp:sp>
    <dsp:sp modelId="{94496517-F216-401C-A28D-9CCF1FCEBA4D}">
      <dsp:nvSpPr>
        <dsp:cNvPr id="0" name=""/>
        <dsp:cNvSpPr/>
      </dsp:nvSpPr>
      <dsp:spPr>
        <a:xfrm>
          <a:off x="0" y="3343184"/>
          <a:ext cx="991616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57A168-4DBA-4FFF-9ED8-B52E23156BCB}">
      <dsp:nvSpPr>
        <dsp:cNvPr id="0" name=""/>
        <dsp:cNvSpPr/>
      </dsp:nvSpPr>
      <dsp:spPr>
        <a:xfrm>
          <a:off x="0" y="3343184"/>
          <a:ext cx="9916160" cy="11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Achieving Operational Coherence and Sustainable Success:</a:t>
          </a:r>
          <a:r>
            <a:rPr lang="en-US" sz="1600" kern="1200" dirty="0">
              <a:latin typeface="Times New Roman" panose="02020603050405020304" pitchFamily="18" charset="0"/>
              <a:cs typeface="Times New Roman" panose="02020603050405020304" pitchFamily="18" charset="0"/>
            </a:rPr>
            <a:t> Adhering to these principles enables organizations to achieve operational coherence, fostering environments that promote fairness, innovation, and sustainable success.</a:t>
          </a:r>
        </a:p>
      </dsp:txBody>
      <dsp:txXfrm>
        <a:off x="0" y="3343184"/>
        <a:ext cx="9916160" cy="11143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BF7D4-602E-4365-8A1F-6695AE9F6BA7}">
      <dsp:nvSpPr>
        <dsp:cNvPr id="0" name=""/>
        <dsp:cNvSpPr/>
      </dsp:nvSpPr>
      <dsp:spPr>
        <a:xfrm>
          <a:off x="0" y="1806"/>
          <a:ext cx="10090331" cy="915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2076C3-B5F3-4C23-9BD6-B78C1BC3C677}">
      <dsp:nvSpPr>
        <dsp:cNvPr id="0" name=""/>
        <dsp:cNvSpPr/>
      </dsp:nvSpPr>
      <dsp:spPr>
        <a:xfrm>
          <a:off x="276992" y="207833"/>
          <a:ext cx="503621" cy="5036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80FDE-C0F5-4297-9C09-57A925AA5B8E}">
      <dsp:nvSpPr>
        <dsp:cNvPr id="0" name=""/>
        <dsp:cNvSpPr/>
      </dsp:nvSpPr>
      <dsp:spPr>
        <a:xfrm>
          <a:off x="1057606" y="1806"/>
          <a:ext cx="9032725" cy="91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09" tIns="96909" rIns="96909" bIns="96909" numCol="1" spcCol="1270" anchor="ctr" anchorCtr="0">
          <a:noAutofit/>
        </a:bodyPr>
        <a:lstStyle/>
        <a:p>
          <a:pPr marL="0" lvl="0" indent="0" algn="l" defTabSz="711200">
            <a:lnSpc>
              <a:spcPct val="10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Management Functions as Pillars of Success:</a:t>
          </a:r>
          <a:r>
            <a:rPr lang="en-US" sz="1600" kern="1200">
              <a:latin typeface="Times New Roman" panose="02020603050405020304" pitchFamily="18" charset="0"/>
              <a:cs typeface="Times New Roman" panose="02020603050405020304" pitchFamily="18" charset="0"/>
            </a:rPr>
            <a:t> Management functions are essential pillars for organizational success, encompassing activities crucial for goal achievement and operational efficiency (Buchanan and Huczynski, 2019).</a:t>
          </a:r>
          <a:endParaRPr lang="en-US" sz="1600" kern="1200" dirty="0">
            <a:latin typeface="Times New Roman" panose="02020603050405020304" pitchFamily="18" charset="0"/>
            <a:cs typeface="Times New Roman" panose="02020603050405020304" pitchFamily="18" charset="0"/>
          </a:endParaRPr>
        </a:p>
      </dsp:txBody>
      <dsp:txXfrm>
        <a:off x="1057606" y="1806"/>
        <a:ext cx="9032725" cy="915676"/>
      </dsp:txXfrm>
    </dsp:sp>
    <dsp:sp modelId="{8BD84660-CBDC-4102-890E-C8E4266999BD}">
      <dsp:nvSpPr>
        <dsp:cNvPr id="0" name=""/>
        <dsp:cNvSpPr/>
      </dsp:nvSpPr>
      <dsp:spPr>
        <a:xfrm>
          <a:off x="0" y="1146402"/>
          <a:ext cx="10090331" cy="915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7ACCD1-8E3C-4300-80CD-2591D533D472}">
      <dsp:nvSpPr>
        <dsp:cNvPr id="0" name=""/>
        <dsp:cNvSpPr/>
      </dsp:nvSpPr>
      <dsp:spPr>
        <a:xfrm>
          <a:off x="276992" y="1352429"/>
          <a:ext cx="503621" cy="5036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76A7D6-EF11-4CF9-A78F-60D9875CC967}">
      <dsp:nvSpPr>
        <dsp:cNvPr id="0" name=""/>
        <dsp:cNvSpPr/>
      </dsp:nvSpPr>
      <dsp:spPr>
        <a:xfrm>
          <a:off x="1057606" y="1146402"/>
          <a:ext cx="9032725" cy="91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09" tIns="96909" rIns="96909" bIns="96909" numCol="1" spcCol="1270" anchor="ctr" anchorCtr="0">
          <a:noAutofit/>
        </a:bodyPr>
        <a:lstStyle/>
        <a:p>
          <a:pPr marL="0" lvl="0" indent="0" algn="l" defTabSz="711200">
            <a:lnSpc>
              <a:spcPct val="10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Planning as the Proactive Foundation:</a:t>
          </a:r>
          <a:r>
            <a:rPr lang="en-US" sz="1600" kern="1200">
              <a:latin typeface="Times New Roman" panose="02020603050405020304" pitchFamily="18" charset="0"/>
              <a:cs typeface="Times New Roman" panose="02020603050405020304" pitchFamily="18" charset="0"/>
            </a:rPr>
            <a:t> Planning involves setting objectives and devising strategies to effectively attain them, providing direction and aligning organizational efforts toward a common purpose.</a:t>
          </a:r>
          <a:endParaRPr lang="en-US" sz="1600" kern="1200" dirty="0">
            <a:latin typeface="Times New Roman" panose="02020603050405020304" pitchFamily="18" charset="0"/>
            <a:cs typeface="Times New Roman" panose="02020603050405020304" pitchFamily="18" charset="0"/>
          </a:endParaRPr>
        </a:p>
      </dsp:txBody>
      <dsp:txXfrm>
        <a:off x="1057606" y="1146402"/>
        <a:ext cx="9032725" cy="915676"/>
      </dsp:txXfrm>
    </dsp:sp>
    <dsp:sp modelId="{2696059A-5E20-4827-B834-A894A1D76F33}">
      <dsp:nvSpPr>
        <dsp:cNvPr id="0" name=""/>
        <dsp:cNvSpPr/>
      </dsp:nvSpPr>
      <dsp:spPr>
        <a:xfrm>
          <a:off x="0" y="2290997"/>
          <a:ext cx="10090331" cy="915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F8A9E-8D10-47E8-A4B9-5DCCD1B263B5}">
      <dsp:nvSpPr>
        <dsp:cNvPr id="0" name=""/>
        <dsp:cNvSpPr/>
      </dsp:nvSpPr>
      <dsp:spPr>
        <a:xfrm>
          <a:off x="276992" y="2497024"/>
          <a:ext cx="503621" cy="5036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3A1D19-F9C0-4E6F-9C97-A411805061D1}">
      <dsp:nvSpPr>
        <dsp:cNvPr id="0" name=""/>
        <dsp:cNvSpPr/>
      </dsp:nvSpPr>
      <dsp:spPr>
        <a:xfrm>
          <a:off x="1057606" y="2290997"/>
          <a:ext cx="9032725" cy="91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09" tIns="96909" rIns="96909" bIns="96909" numCol="1" spcCol="1270" anchor="ctr" anchorCtr="0">
          <a:noAutofit/>
        </a:bodyPr>
        <a:lstStyle/>
        <a:p>
          <a:pPr marL="0" lvl="0" indent="0" algn="l" defTabSz="711200">
            <a:lnSpc>
              <a:spcPct val="10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Amazon's Strategic Planning:</a:t>
          </a:r>
          <a:r>
            <a:rPr lang="en-US" sz="1600" kern="1200">
              <a:latin typeface="Times New Roman" panose="02020603050405020304" pitchFamily="18" charset="0"/>
              <a:cs typeface="Times New Roman" panose="02020603050405020304" pitchFamily="18" charset="0"/>
            </a:rPr>
            <a:t> Amazon's continuous expansion of product and service offerings reflects effective strategic planning, designed to cater to evolving customer needs and preferences (Patil, 2022).</a:t>
          </a:r>
          <a:endParaRPr lang="en-US" sz="1600" kern="1200" dirty="0">
            <a:latin typeface="Times New Roman" panose="02020603050405020304" pitchFamily="18" charset="0"/>
            <a:cs typeface="Times New Roman" panose="02020603050405020304" pitchFamily="18" charset="0"/>
          </a:endParaRPr>
        </a:p>
      </dsp:txBody>
      <dsp:txXfrm>
        <a:off x="1057606" y="2290997"/>
        <a:ext cx="9032725" cy="915676"/>
      </dsp:txXfrm>
    </dsp:sp>
    <dsp:sp modelId="{799C9334-8A8C-4C59-B783-5FA03CF26A6D}">
      <dsp:nvSpPr>
        <dsp:cNvPr id="0" name=""/>
        <dsp:cNvSpPr/>
      </dsp:nvSpPr>
      <dsp:spPr>
        <a:xfrm>
          <a:off x="0" y="3435592"/>
          <a:ext cx="10090331" cy="915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C82151-0057-47F9-93E9-50539C45D840}">
      <dsp:nvSpPr>
        <dsp:cNvPr id="0" name=""/>
        <dsp:cNvSpPr/>
      </dsp:nvSpPr>
      <dsp:spPr>
        <a:xfrm>
          <a:off x="276992" y="3641620"/>
          <a:ext cx="503621" cy="5036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6FA28-46CF-4190-8AFA-F2D5744EC4AD}">
      <dsp:nvSpPr>
        <dsp:cNvPr id="0" name=""/>
        <dsp:cNvSpPr/>
      </dsp:nvSpPr>
      <dsp:spPr>
        <a:xfrm>
          <a:off x="1057606" y="3435592"/>
          <a:ext cx="9032725" cy="91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09" tIns="96909" rIns="96909" bIns="96909"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Organizing for Goal Attainment:</a:t>
          </a:r>
          <a:r>
            <a:rPr lang="en-US" sz="1600" kern="1200" dirty="0">
              <a:latin typeface="Times New Roman" panose="02020603050405020304" pitchFamily="18" charset="0"/>
              <a:cs typeface="Times New Roman" panose="02020603050405020304" pitchFamily="18" charset="0"/>
            </a:rPr>
            <a:t> The organizing function focuses on structuring resources and tasks, involving responsibilities allocation, communication channel establishment, and workflow optimization to enhance efficiency.</a:t>
          </a:r>
        </a:p>
      </dsp:txBody>
      <dsp:txXfrm>
        <a:off x="1057606" y="3435592"/>
        <a:ext cx="9032725" cy="9156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B6139-904B-4066-8394-B00A93D21F8E}">
      <dsp:nvSpPr>
        <dsp:cNvPr id="0" name=""/>
        <dsp:cNvSpPr/>
      </dsp:nvSpPr>
      <dsp:spPr>
        <a:xfrm>
          <a:off x="0" y="6284"/>
          <a:ext cx="10300517" cy="752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5AD26-B4ED-46D2-8E79-BDA9A6D66869}">
      <dsp:nvSpPr>
        <dsp:cNvPr id="0" name=""/>
        <dsp:cNvSpPr/>
      </dsp:nvSpPr>
      <dsp:spPr>
        <a:xfrm>
          <a:off x="227730" y="175670"/>
          <a:ext cx="414459" cy="414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E0F025-5FFA-4BBE-A41C-78B491C2260E}">
      <dsp:nvSpPr>
        <dsp:cNvPr id="0" name=""/>
        <dsp:cNvSpPr/>
      </dsp:nvSpPr>
      <dsp:spPr>
        <a:xfrm>
          <a:off x="869920" y="6284"/>
          <a:ext cx="9391295" cy="82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44" tIns="87144" rIns="87144" bIns="87144"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Amazon's Effective Organizing:</a:t>
          </a:r>
          <a:r>
            <a:rPr lang="en-US" sz="1600" kern="1200" dirty="0">
              <a:latin typeface="Times New Roman" panose="02020603050405020304" pitchFamily="18" charset="0"/>
              <a:cs typeface="Times New Roman" panose="02020603050405020304" pitchFamily="18" charset="0"/>
            </a:rPr>
            <a:t> Amazon's intricate logistics network and robust operational structure exemplify effective organizing, enabling seamless coordination across diverse departments and locations (Anwar et al., 2020). </a:t>
          </a:r>
        </a:p>
      </dsp:txBody>
      <dsp:txXfrm>
        <a:off x="869920" y="6284"/>
        <a:ext cx="9391295" cy="823405"/>
      </dsp:txXfrm>
    </dsp:sp>
    <dsp:sp modelId="{500B4B42-0A4B-4E7F-A716-C6CD72CCF205}">
      <dsp:nvSpPr>
        <dsp:cNvPr id="0" name=""/>
        <dsp:cNvSpPr/>
      </dsp:nvSpPr>
      <dsp:spPr>
        <a:xfrm>
          <a:off x="0" y="1035540"/>
          <a:ext cx="10300517" cy="752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F22CF-0711-45E2-96FC-DEAA5682BBFF}">
      <dsp:nvSpPr>
        <dsp:cNvPr id="0" name=""/>
        <dsp:cNvSpPr/>
      </dsp:nvSpPr>
      <dsp:spPr>
        <a:xfrm>
          <a:off x="227730" y="1204927"/>
          <a:ext cx="414459" cy="414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8E9C07-B54C-4E39-9DDB-BA5210C2635E}">
      <dsp:nvSpPr>
        <dsp:cNvPr id="0" name=""/>
        <dsp:cNvSpPr/>
      </dsp:nvSpPr>
      <dsp:spPr>
        <a:xfrm>
          <a:off x="869920" y="1035540"/>
          <a:ext cx="9391295" cy="82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44" tIns="87144" rIns="87144" bIns="87144"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Leading for Employee Motivation:</a:t>
          </a:r>
          <a:r>
            <a:rPr lang="en-US" sz="1600" kern="1200" dirty="0">
              <a:latin typeface="Times New Roman" panose="02020603050405020304" pitchFamily="18" charset="0"/>
              <a:cs typeface="Times New Roman" panose="02020603050405020304" pitchFamily="18" charset="0"/>
            </a:rPr>
            <a:t> Leading revolves around motivating and guiding employees towards achieving organizational objectives, emphasizing inspiring vision, fostering teamwork, and nurturing employee potential.</a:t>
          </a:r>
        </a:p>
      </dsp:txBody>
      <dsp:txXfrm>
        <a:off x="869920" y="1035540"/>
        <a:ext cx="9391295" cy="823405"/>
      </dsp:txXfrm>
    </dsp:sp>
    <dsp:sp modelId="{2EA184B1-888A-481A-9526-76215AE28587}">
      <dsp:nvSpPr>
        <dsp:cNvPr id="0" name=""/>
        <dsp:cNvSpPr/>
      </dsp:nvSpPr>
      <dsp:spPr>
        <a:xfrm>
          <a:off x="0" y="2064797"/>
          <a:ext cx="10300517" cy="752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322216-2CB2-45B1-AB2C-287A5B360C76}">
      <dsp:nvSpPr>
        <dsp:cNvPr id="0" name=""/>
        <dsp:cNvSpPr/>
      </dsp:nvSpPr>
      <dsp:spPr>
        <a:xfrm>
          <a:off x="227730" y="2234183"/>
          <a:ext cx="414459" cy="414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660D10-8D6F-443D-ACE0-3F37A7739F12}">
      <dsp:nvSpPr>
        <dsp:cNvPr id="0" name=""/>
        <dsp:cNvSpPr/>
      </dsp:nvSpPr>
      <dsp:spPr>
        <a:xfrm>
          <a:off x="869920" y="2064797"/>
          <a:ext cx="9391295" cy="82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44" tIns="87144" rIns="87144" bIns="87144"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General Electric's Leadership Success:</a:t>
          </a:r>
          <a:r>
            <a:rPr lang="en-US" sz="1600" kern="1200" dirty="0">
              <a:latin typeface="Times New Roman" panose="02020603050405020304" pitchFamily="18" charset="0"/>
              <a:cs typeface="Times New Roman" panose="02020603050405020304" pitchFamily="18" charset="0"/>
            </a:rPr>
            <a:t> General Electric's success in implementing control mechanisms reflects effective leadership, ensuring alignment with strategic goals and continuous improvement initiatives.</a:t>
          </a:r>
        </a:p>
      </dsp:txBody>
      <dsp:txXfrm>
        <a:off x="869920" y="2064797"/>
        <a:ext cx="9391295" cy="823405"/>
      </dsp:txXfrm>
    </dsp:sp>
    <dsp:sp modelId="{C8C727C4-3150-46B5-9814-3757E92F310B}">
      <dsp:nvSpPr>
        <dsp:cNvPr id="0" name=""/>
        <dsp:cNvSpPr/>
      </dsp:nvSpPr>
      <dsp:spPr>
        <a:xfrm>
          <a:off x="0" y="3094053"/>
          <a:ext cx="10300517" cy="752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1D8DD5-6DD8-4A04-8A1F-04A094AFDFC1}">
      <dsp:nvSpPr>
        <dsp:cNvPr id="0" name=""/>
        <dsp:cNvSpPr/>
      </dsp:nvSpPr>
      <dsp:spPr>
        <a:xfrm>
          <a:off x="227730" y="3263440"/>
          <a:ext cx="414459" cy="4140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52C6EB-BF37-4809-8277-5D147AF9AA7D}">
      <dsp:nvSpPr>
        <dsp:cNvPr id="0" name=""/>
        <dsp:cNvSpPr/>
      </dsp:nvSpPr>
      <dsp:spPr>
        <a:xfrm>
          <a:off x="869920" y="3094053"/>
          <a:ext cx="9391295" cy="82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44" tIns="87144" rIns="87144" bIns="87144"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Controlling for Efficiency:</a:t>
          </a:r>
          <a:r>
            <a:rPr lang="en-US" sz="1600" kern="1200" dirty="0">
              <a:latin typeface="Times New Roman" panose="02020603050405020304" pitchFamily="18" charset="0"/>
              <a:cs typeface="Times New Roman" panose="02020603050405020304" pitchFamily="18" charset="0"/>
            </a:rPr>
            <a:t> Controlling involves monitoring performance, identifying deviations, and implementing corrective actions to ensure organizational objectives are met efficiently and effectively (Abubakar et al., 2019).</a:t>
          </a:r>
        </a:p>
      </dsp:txBody>
      <dsp:txXfrm>
        <a:off x="869920" y="3094053"/>
        <a:ext cx="9391295" cy="823405"/>
      </dsp:txXfrm>
    </dsp:sp>
    <dsp:sp modelId="{51F949F3-4F29-4804-8541-7F377A820D74}">
      <dsp:nvSpPr>
        <dsp:cNvPr id="0" name=""/>
        <dsp:cNvSpPr/>
      </dsp:nvSpPr>
      <dsp:spPr>
        <a:xfrm>
          <a:off x="0" y="4123310"/>
          <a:ext cx="10300517" cy="752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B9DD4-1C28-450D-8E63-A0F14E977727}">
      <dsp:nvSpPr>
        <dsp:cNvPr id="0" name=""/>
        <dsp:cNvSpPr/>
      </dsp:nvSpPr>
      <dsp:spPr>
        <a:xfrm>
          <a:off x="227730" y="4292696"/>
          <a:ext cx="414459" cy="4140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31F6E-5A11-4F79-AFFA-3A8D7BA8937F}">
      <dsp:nvSpPr>
        <dsp:cNvPr id="0" name=""/>
        <dsp:cNvSpPr/>
      </dsp:nvSpPr>
      <dsp:spPr>
        <a:xfrm>
          <a:off x="869920" y="4123310"/>
          <a:ext cx="9391295" cy="82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44" tIns="87144" rIns="87144" bIns="87144" numCol="1" spcCol="1270" anchor="ctr"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Demonstration of Vital Role in Success:</a:t>
          </a:r>
          <a:r>
            <a:rPr lang="en-US" sz="1600" kern="1200" dirty="0">
              <a:latin typeface="Times New Roman" panose="02020603050405020304" pitchFamily="18" charset="0"/>
              <a:cs typeface="Times New Roman" panose="02020603050405020304" pitchFamily="18" charset="0"/>
            </a:rPr>
            <a:t> Amazon and General Electric's practices demonstrate the vital role of management functions in driving organizational success by navigating complexities, fostering innovation, and steering sustained growth.</a:t>
          </a:r>
        </a:p>
      </dsp:txBody>
      <dsp:txXfrm>
        <a:off x="869920" y="4123310"/>
        <a:ext cx="9391295" cy="8234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002BF-96ED-4D52-8BF6-85171157EBBD}">
      <dsp:nvSpPr>
        <dsp:cNvPr id="0" name=""/>
        <dsp:cNvSpPr/>
      </dsp:nvSpPr>
      <dsp:spPr>
        <a:xfrm>
          <a:off x="0" y="606"/>
          <a:ext cx="1026087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D2B97F-0494-40FC-B48C-8CAD967A1403}">
      <dsp:nvSpPr>
        <dsp:cNvPr id="0" name=""/>
        <dsp:cNvSpPr/>
      </dsp:nvSpPr>
      <dsp:spPr>
        <a:xfrm>
          <a:off x="0" y="606"/>
          <a:ext cx="10260873" cy="99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US" sz="1900" b="1" kern="1200" dirty="0">
              <a:latin typeface="Times New Roman" panose="02020603050405020304" pitchFamily="18" charset="0"/>
              <a:cs typeface="Times New Roman" panose="02020603050405020304" pitchFamily="18" charset="0"/>
            </a:rPr>
            <a:t>Diverse Managerial Roles:</a:t>
          </a:r>
          <a:r>
            <a:rPr lang="en-US" sz="1900" kern="1200" dirty="0">
              <a:latin typeface="Times New Roman" panose="02020603050405020304" pitchFamily="18" charset="0"/>
              <a:cs typeface="Times New Roman" panose="02020603050405020304" pitchFamily="18" charset="0"/>
            </a:rPr>
            <a:t> Managers assume diverse roles within organizations, encompassing interpersonal, informational, and decisional dimensions, as outlined by Henry Mintzberg (Buchanan and Huczynski, 2019).</a:t>
          </a:r>
        </a:p>
      </dsp:txBody>
      <dsp:txXfrm>
        <a:off x="0" y="606"/>
        <a:ext cx="10260873" cy="994034"/>
      </dsp:txXfrm>
    </dsp:sp>
    <dsp:sp modelId="{C1C5A75A-BDA6-46C3-AD69-DBE927304ACA}">
      <dsp:nvSpPr>
        <dsp:cNvPr id="0" name=""/>
        <dsp:cNvSpPr/>
      </dsp:nvSpPr>
      <dsp:spPr>
        <a:xfrm>
          <a:off x="0" y="994640"/>
          <a:ext cx="1026087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29020-E78A-4E17-93BE-686C48686B4F}">
      <dsp:nvSpPr>
        <dsp:cNvPr id="0" name=""/>
        <dsp:cNvSpPr/>
      </dsp:nvSpPr>
      <dsp:spPr>
        <a:xfrm>
          <a:off x="0" y="994640"/>
          <a:ext cx="10260873" cy="99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Interpersonal Roles:</a:t>
          </a:r>
          <a:r>
            <a:rPr lang="en-US" sz="1600" kern="1200" dirty="0">
              <a:latin typeface="Times New Roman" panose="02020603050405020304" pitchFamily="18" charset="0"/>
              <a:cs typeface="Times New Roman" panose="02020603050405020304" pitchFamily="18" charset="0"/>
            </a:rPr>
            <a:t> Interpersonal roles involve interactions within and outside the organization, emphasizing relationship-building and communication (</a:t>
          </a:r>
          <a:r>
            <a:rPr lang="en-US" sz="1600" kern="1200" dirty="0" err="1">
              <a:latin typeface="Times New Roman" panose="02020603050405020304" pitchFamily="18" charset="0"/>
              <a:cs typeface="Times New Roman" panose="02020603050405020304" pitchFamily="18" charset="0"/>
            </a:rPr>
            <a:t>Petrou</a:t>
          </a:r>
          <a:r>
            <a:rPr lang="en-US" sz="1600" kern="1200" dirty="0">
              <a:latin typeface="Times New Roman" panose="02020603050405020304" pitchFamily="18" charset="0"/>
              <a:cs typeface="Times New Roman" panose="02020603050405020304" pitchFamily="18" charset="0"/>
            </a:rPr>
            <a:t> et al., 2018).</a:t>
          </a:r>
        </a:p>
      </dsp:txBody>
      <dsp:txXfrm>
        <a:off x="0" y="994640"/>
        <a:ext cx="10260873" cy="994034"/>
      </dsp:txXfrm>
    </dsp:sp>
    <dsp:sp modelId="{1D95A527-FB0D-4275-A32B-0B2084AFF91A}">
      <dsp:nvSpPr>
        <dsp:cNvPr id="0" name=""/>
        <dsp:cNvSpPr/>
      </dsp:nvSpPr>
      <dsp:spPr>
        <a:xfrm>
          <a:off x="0" y="1988674"/>
          <a:ext cx="1026087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DD19FD-A50F-40A2-BC6A-57B856FC6FC4}">
      <dsp:nvSpPr>
        <dsp:cNvPr id="0" name=""/>
        <dsp:cNvSpPr/>
      </dsp:nvSpPr>
      <dsp:spPr>
        <a:xfrm>
          <a:off x="0" y="1988674"/>
          <a:ext cx="10260873" cy="99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Elon Musk's Interpersonal Skills:</a:t>
          </a:r>
          <a:r>
            <a:rPr lang="en-US" sz="1600" kern="1200" dirty="0">
              <a:latin typeface="Times New Roman" panose="02020603050405020304" pitchFamily="18" charset="0"/>
              <a:cs typeface="Times New Roman" panose="02020603050405020304" pitchFamily="18" charset="0"/>
            </a:rPr>
            <a:t> Elon Musk, the CEO of Tesla, exemplifies exceptional interpersonal skills, fostering a collaborative environment conducive to innovation and growth through effective team building and communication.</a:t>
          </a:r>
        </a:p>
      </dsp:txBody>
      <dsp:txXfrm>
        <a:off x="0" y="1988674"/>
        <a:ext cx="10260873" cy="994034"/>
      </dsp:txXfrm>
    </dsp:sp>
    <dsp:sp modelId="{A662AB2B-2197-4F06-8151-B8B2A3B31782}">
      <dsp:nvSpPr>
        <dsp:cNvPr id="0" name=""/>
        <dsp:cNvSpPr/>
      </dsp:nvSpPr>
      <dsp:spPr>
        <a:xfrm>
          <a:off x="0" y="2982709"/>
          <a:ext cx="1026087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42B5F2-DAB0-4CFC-9036-D0745519A8CA}">
      <dsp:nvSpPr>
        <dsp:cNvPr id="0" name=""/>
        <dsp:cNvSpPr/>
      </dsp:nvSpPr>
      <dsp:spPr>
        <a:xfrm>
          <a:off x="0" y="2982709"/>
          <a:ext cx="10260873" cy="99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Informational Roles:</a:t>
          </a:r>
          <a:r>
            <a:rPr lang="en-US" sz="1600" kern="1200" dirty="0">
              <a:latin typeface="Times New Roman" panose="02020603050405020304" pitchFamily="18" charset="0"/>
              <a:cs typeface="Times New Roman" panose="02020603050405020304" pitchFamily="18" charset="0"/>
            </a:rPr>
            <a:t> Informational roles focus on processing and disseminating critical information for organizational functioning, ensuring timely and relevant data reaches stakeholders (Adams and Blair, 2019).</a:t>
          </a:r>
        </a:p>
      </dsp:txBody>
      <dsp:txXfrm>
        <a:off x="0" y="2982709"/>
        <a:ext cx="10260873" cy="994034"/>
      </dsp:txXfrm>
    </dsp:sp>
    <dsp:sp modelId="{650670D4-421C-4CA2-95AD-1D54F608AFD4}">
      <dsp:nvSpPr>
        <dsp:cNvPr id="0" name=""/>
        <dsp:cNvSpPr/>
      </dsp:nvSpPr>
      <dsp:spPr>
        <a:xfrm>
          <a:off x="0" y="3976743"/>
          <a:ext cx="1026087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A842F6-8185-44B5-A496-1CAD7857189B}">
      <dsp:nvSpPr>
        <dsp:cNvPr id="0" name=""/>
        <dsp:cNvSpPr/>
      </dsp:nvSpPr>
      <dsp:spPr>
        <a:xfrm>
          <a:off x="0" y="3976743"/>
          <a:ext cx="10260873" cy="99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Indra Nooyi's Navigating Informational Roles:</a:t>
          </a:r>
          <a:r>
            <a:rPr lang="en-US" sz="1600" kern="1200" dirty="0">
              <a:latin typeface="Times New Roman" panose="02020603050405020304" pitchFamily="18" charset="0"/>
              <a:cs typeface="Times New Roman" panose="02020603050405020304" pitchFamily="18" charset="0"/>
            </a:rPr>
            <a:t> Indra Nooyi, former CEO of PepsiCo, adeptly navigated informational roles by effectively communicating strategic changes and market insights, shaping PepsiCo's direction and response to industry trends.</a:t>
          </a:r>
        </a:p>
      </dsp:txBody>
      <dsp:txXfrm>
        <a:off x="0" y="3976743"/>
        <a:ext cx="10260873" cy="9940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1A8EF-749D-45FC-8E01-5E165308DB1B}">
      <dsp:nvSpPr>
        <dsp:cNvPr id="0" name=""/>
        <dsp:cNvSpPr/>
      </dsp:nvSpPr>
      <dsp:spPr>
        <a:xfrm>
          <a:off x="0" y="0"/>
          <a:ext cx="101774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84ED40-8D0D-44ED-93CB-D34C107869CB}">
      <dsp:nvSpPr>
        <dsp:cNvPr id="0" name=""/>
        <dsp:cNvSpPr/>
      </dsp:nvSpPr>
      <dsp:spPr>
        <a:xfrm>
          <a:off x="0" y="0"/>
          <a:ext cx="10177417" cy="1188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Decisional Roles</a:t>
          </a:r>
          <a:r>
            <a:rPr lang="en-US" sz="1600" kern="1200" dirty="0">
              <a:latin typeface="Times New Roman" panose="02020603050405020304" pitchFamily="18" charset="0"/>
              <a:cs typeface="Times New Roman" panose="02020603050405020304" pitchFamily="18" charset="0"/>
            </a:rPr>
            <a:t>: Decisional roles entail making choices to achieve organizational goals, involving tasks such as problem-solving, resource allocation, and strategic planning (Adams and Blair, 2019).</a:t>
          </a:r>
        </a:p>
      </dsp:txBody>
      <dsp:txXfrm>
        <a:off x="0" y="0"/>
        <a:ext cx="10177417" cy="1188055"/>
      </dsp:txXfrm>
    </dsp:sp>
    <dsp:sp modelId="{72480029-3580-4D2F-A397-0B79E01DC8A1}">
      <dsp:nvSpPr>
        <dsp:cNvPr id="0" name=""/>
        <dsp:cNvSpPr/>
      </dsp:nvSpPr>
      <dsp:spPr>
        <a:xfrm>
          <a:off x="0" y="1188055"/>
          <a:ext cx="101774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24FD1B-1D8E-44F5-8CC5-E8A9A3131A30}">
      <dsp:nvSpPr>
        <dsp:cNvPr id="0" name=""/>
        <dsp:cNvSpPr/>
      </dsp:nvSpPr>
      <dsp:spPr>
        <a:xfrm>
          <a:off x="0" y="1188055"/>
          <a:ext cx="10177417" cy="1188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Effective Decision-Making for Success</a:t>
          </a:r>
          <a:r>
            <a:rPr lang="en-US" sz="1600" kern="1200" dirty="0">
              <a:latin typeface="Times New Roman" panose="02020603050405020304" pitchFamily="18" charset="0"/>
              <a:cs typeface="Times New Roman" panose="02020603050405020304" pitchFamily="18" charset="0"/>
            </a:rPr>
            <a:t>: Effective decision-making is crucial for organizational success, driving innovation and adaptation to changing environments.</a:t>
          </a:r>
        </a:p>
      </dsp:txBody>
      <dsp:txXfrm>
        <a:off x="0" y="1188055"/>
        <a:ext cx="10177417" cy="1188055"/>
      </dsp:txXfrm>
    </dsp:sp>
    <dsp:sp modelId="{02EECD1B-CCF1-4AEA-A94E-0EC725DA9D84}">
      <dsp:nvSpPr>
        <dsp:cNvPr id="0" name=""/>
        <dsp:cNvSpPr/>
      </dsp:nvSpPr>
      <dsp:spPr>
        <a:xfrm>
          <a:off x="0" y="2376110"/>
          <a:ext cx="101774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4BF72-DA4A-4851-8BC3-EEC7B281DCC0}">
      <dsp:nvSpPr>
        <dsp:cNvPr id="0" name=""/>
        <dsp:cNvSpPr/>
      </dsp:nvSpPr>
      <dsp:spPr>
        <a:xfrm>
          <a:off x="0" y="2376110"/>
          <a:ext cx="10177417" cy="1188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err="1">
              <a:latin typeface="Times New Roman" panose="02020603050405020304" pitchFamily="18" charset="0"/>
              <a:cs typeface="Times New Roman" panose="02020603050405020304" pitchFamily="18" charset="0"/>
            </a:rPr>
            <a:t>Indra</a:t>
          </a:r>
          <a:r>
            <a:rPr lang="en-US" sz="1600" b="1" kern="1200" dirty="0">
              <a:latin typeface="Times New Roman" panose="02020603050405020304" pitchFamily="18" charset="0"/>
              <a:cs typeface="Times New Roman" panose="02020603050405020304" pitchFamily="18" charset="0"/>
            </a:rPr>
            <a:t> </a:t>
          </a:r>
          <a:r>
            <a:rPr lang="en-US" sz="1600" b="1" kern="1200" dirty="0" err="1">
              <a:latin typeface="Times New Roman" panose="02020603050405020304" pitchFamily="18" charset="0"/>
              <a:cs typeface="Times New Roman" panose="02020603050405020304" pitchFamily="18" charset="0"/>
            </a:rPr>
            <a:t>Nooyi's</a:t>
          </a:r>
          <a:r>
            <a:rPr lang="en-US" sz="1600" b="1" kern="1200" dirty="0">
              <a:latin typeface="Times New Roman" panose="02020603050405020304" pitchFamily="18" charset="0"/>
              <a:cs typeface="Times New Roman" panose="02020603050405020304" pitchFamily="18" charset="0"/>
            </a:rPr>
            <a:t> Leadership Exemplifying Decisional Roles</a:t>
          </a:r>
          <a:r>
            <a:rPr lang="en-US" sz="1600" kern="1200" dirty="0">
              <a:latin typeface="Times New Roman" panose="02020603050405020304" pitchFamily="18" charset="0"/>
              <a:cs typeface="Times New Roman" panose="02020603050405020304" pitchFamily="18" charset="0"/>
            </a:rPr>
            <a:t>: </a:t>
          </a:r>
          <a:r>
            <a:rPr lang="en-US" sz="1600" kern="1200" dirty="0" err="1">
              <a:latin typeface="Times New Roman" panose="02020603050405020304" pitchFamily="18" charset="0"/>
              <a:cs typeface="Times New Roman" panose="02020603050405020304" pitchFamily="18" charset="0"/>
            </a:rPr>
            <a:t>Indra</a:t>
          </a:r>
          <a:r>
            <a:rPr lang="en-US" sz="1600" kern="1200" dirty="0">
              <a:latin typeface="Times New Roman" panose="02020603050405020304" pitchFamily="18" charset="0"/>
              <a:cs typeface="Times New Roman" panose="02020603050405020304" pitchFamily="18" charset="0"/>
            </a:rPr>
            <a:t> </a:t>
          </a:r>
          <a:r>
            <a:rPr lang="en-US" sz="1600" kern="1200" dirty="0" err="1">
              <a:latin typeface="Times New Roman" panose="02020603050405020304" pitchFamily="18" charset="0"/>
              <a:cs typeface="Times New Roman" panose="02020603050405020304" pitchFamily="18" charset="0"/>
            </a:rPr>
            <a:t>Nooyi's</a:t>
          </a:r>
          <a:r>
            <a:rPr lang="en-US" sz="1600" kern="1200" dirty="0">
              <a:latin typeface="Times New Roman" panose="02020603050405020304" pitchFamily="18" charset="0"/>
              <a:cs typeface="Times New Roman" panose="02020603050405020304" pitchFamily="18" charset="0"/>
            </a:rPr>
            <a:t> leadership at PepsiCo exemplifies decisional roles, steering the company through strategic changes and transformative initiatives to sustain competitiveness (</a:t>
          </a:r>
          <a:r>
            <a:rPr lang="en-US" sz="1600" kern="1200" dirty="0" err="1">
              <a:latin typeface="Times New Roman" panose="02020603050405020304" pitchFamily="18" charset="0"/>
              <a:cs typeface="Times New Roman" panose="02020603050405020304" pitchFamily="18" charset="0"/>
            </a:rPr>
            <a:t>Petrou</a:t>
          </a:r>
          <a:r>
            <a:rPr lang="en-US" sz="1600" kern="1200" dirty="0">
              <a:latin typeface="Times New Roman" panose="02020603050405020304" pitchFamily="18" charset="0"/>
              <a:cs typeface="Times New Roman" panose="02020603050405020304" pitchFamily="18" charset="0"/>
            </a:rPr>
            <a:t> et al., 2018).</a:t>
          </a:r>
        </a:p>
      </dsp:txBody>
      <dsp:txXfrm>
        <a:off x="0" y="2376110"/>
        <a:ext cx="10177417" cy="1188055"/>
      </dsp:txXfrm>
    </dsp:sp>
    <dsp:sp modelId="{5C7AA444-8633-4720-9AD2-5F9C507C4DBC}">
      <dsp:nvSpPr>
        <dsp:cNvPr id="0" name=""/>
        <dsp:cNvSpPr/>
      </dsp:nvSpPr>
      <dsp:spPr>
        <a:xfrm>
          <a:off x="0" y="3564165"/>
          <a:ext cx="101774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26C19-20B1-4880-AA58-356ACC2CCDC9}">
      <dsp:nvSpPr>
        <dsp:cNvPr id="0" name=""/>
        <dsp:cNvSpPr/>
      </dsp:nvSpPr>
      <dsp:spPr>
        <a:xfrm>
          <a:off x="0" y="3564165"/>
          <a:ext cx="10177417" cy="1188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Importance of Effective Management</a:t>
          </a:r>
          <a:r>
            <a:rPr lang="en-US" sz="1600" kern="1200" dirty="0">
              <a:latin typeface="Times New Roman" panose="02020603050405020304" pitchFamily="18" charset="0"/>
              <a:cs typeface="Times New Roman" panose="02020603050405020304" pitchFamily="18" charset="0"/>
            </a:rPr>
            <a:t>: Managers' multifaceted roles, as demonstrated by leaders like Elon Musk and Indra Nooyi, underscore the importance of effective management in driving organizational success through communication, strategic decision-making, and relationship-building.</a:t>
          </a:r>
        </a:p>
      </dsp:txBody>
      <dsp:txXfrm>
        <a:off x="0" y="3564165"/>
        <a:ext cx="10177417" cy="11880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E73A9-A7CF-4786-A53C-B56EC9493220}">
      <dsp:nvSpPr>
        <dsp:cNvPr id="0" name=""/>
        <dsp:cNvSpPr/>
      </dsp:nvSpPr>
      <dsp:spPr>
        <a:xfrm>
          <a:off x="0" y="549"/>
          <a:ext cx="1082185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0BB2BE-2D9F-4082-832F-427567B6323C}">
      <dsp:nvSpPr>
        <dsp:cNvPr id="0" name=""/>
        <dsp:cNvSpPr/>
      </dsp:nvSpPr>
      <dsp:spPr>
        <a:xfrm>
          <a:off x="0" y="549"/>
          <a:ext cx="10821852" cy="900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Critical Role of Managerial Behavior:</a:t>
          </a:r>
          <a:r>
            <a:rPr lang="en-US" sz="1600" kern="1200" dirty="0">
              <a:latin typeface="Times New Roman" panose="02020603050405020304" pitchFamily="18" charset="0"/>
              <a:cs typeface="Times New Roman" panose="02020603050405020304" pitchFamily="18" charset="0"/>
            </a:rPr>
            <a:t> Supporting employees' progress is a critical aspect of effective managerial behavior, contributing significantly to organizational success (Pham et al., 2020).</a:t>
          </a:r>
        </a:p>
      </dsp:txBody>
      <dsp:txXfrm>
        <a:off x="0" y="549"/>
        <a:ext cx="10821852" cy="900633"/>
      </dsp:txXfrm>
    </dsp:sp>
    <dsp:sp modelId="{9BEE9741-0ADB-46E6-B021-12454754DA17}">
      <dsp:nvSpPr>
        <dsp:cNvPr id="0" name=""/>
        <dsp:cNvSpPr/>
      </dsp:nvSpPr>
      <dsp:spPr>
        <a:xfrm>
          <a:off x="0" y="901182"/>
          <a:ext cx="1082185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1468AB-FB21-4809-85D4-153C35B7AB5A}">
      <dsp:nvSpPr>
        <dsp:cNvPr id="0" name=""/>
        <dsp:cNvSpPr/>
      </dsp:nvSpPr>
      <dsp:spPr>
        <a:xfrm>
          <a:off x="0" y="901182"/>
          <a:ext cx="10821852" cy="900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Cultivating a Nurturing Work Environment:</a:t>
          </a:r>
          <a:r>
            <a:rPr lang="en-US" sz="1600" kern="1200" dirty="0">
              <a:latin typeface="Times New Roman" panose="02020603050405020304" pitchFamily="18" charset="0"/>
              <a:cs typeface="Times New Roman" panose="02020603050405020304" pitchFamily="18" charset="0"/>
            </a:rPr>
            <a:t> Managers play a pivotal role in cultivating a work environment that nurtures the growth and development of their team members (</a:t>
          </a:r>
          <a:r>
            <a:rPr lang="en-US" sz="1600" kern="1200" dirty="0" err="1">
              <a:latin typeface="Times New Roman" panose="02020603050405020304" pitchFamily="18" charset="0"/>
              <a:cs typeface="Times New Roman" panose="02020603050405020304" pitchFamily="18" charset="0"/>
            </a:rPr>
            <a:t>Abubakar</a:t>
          </a:r>
          <a:r>
            <a:rPr lang="en-US" sz="1600" kern="1200" dirty="0">
              <a:latin typeface="Times New Roman" panose="02020603050405020304" pitchFamily="18" charset="0"/>
              <a:cs typeface="Times New Roman" panose="02020603050405020304" pitchFamily="18" charset="0"/>
            </a:rPr>
            <a:t> et al., 2019). </a:t>
          </a:r>
        </a:p>
      </dsp:txBody>
      <dsp:txXfrm>
        <a:off x="0" y="901182"/>
        <a:ext cx="10821852" cy="900633"/>
      </dsp:txXfrm>
    </dsp:sp>
    <dsp:sp modelId="{E8B080F1-CE09-4859-BB0E-95AF3D52A704}">
      <dsp:nvSpPr>
        <dsp:cNvPr id="0" name=""/>
        <dsp:cNvSpPr/>
      </dsp:nvSpPr>
      <dsp:spPr>
        <a:xfrm>
          <a:off x="0" y="1801815"/>
          <a:ext cx="1082185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E8A7F-A11C-44E1-AB76-9A87257B55E1}">
      <dsp:nvSpPr>
        <dsp:cNvPr id="0" name=""/>
        <dsp:cNvSpPr/>
      </dsp:nvSpPr>
      <dsp:spPr>
        <a:xfrm>
          <a:off x="0" y="1801815"/>
          <a:ext cx="10821852" cy="900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Exemplification by IBM:</a:t>
          </a:r>
          <a:r>
            <a:rPr lang="en-US" sz="1600" kern="1200" dirty="0">
              <a:latin typeface="Times New Roman" panose="02020603050405020304" pitchFamily="18" charset="0"/>
              <a:cs typeface="Times New Roman" panose="02020603050405020304" pitchFamily="18" charset="0"/>
            </a:rPr>
            <a:t> IBM exemplifies a commitment to employee development through the implementation of mentorship programs, fostering knowledge transfer, skill enhancement, and career guidance.</a:t>
          </a:r>
        </a:p>
      </dsp:txBody>
      <dsp:txXfrm>
        <a:off x="0" y="1801815"/>
        <a:ext cx="10821852" cy="900633"/>
      </dsp:txXfrm>
    </dsp:sp>
    <dsp:sp modelId="{5F31492F-6505-4750-8884-714263792E66}">
      <dsp:nvSpPr>
        <dsp:cNvPr id="0" name=""/>
        <dsp:cNvSpPr/>
      </dsp:nvSpPr>
      <dsp:spPr>
        <a:xfrm>
          <a:off x="0" y="2702449"/>
          <a:ext cx="1082185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D2FC6-ECFD-4834-8F26-117C1E0944E5}">
      <dsp:nvSpPr>
        <dsp:cNvPr id="0" name=""/>
        <dsp:cNvSpPr/>
      </dsp:nvSpPr>
      <dsp:spPr>
        <a:xfrm>
          <a:off x="0" y="2702449"/>
          <a:ext cx="10821852" cy="900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Empowering through Collaboration:</a:t>
          </a:r>
          <a:r>
            <a:rPr lang="en-US" sz="1600" kern="1200" dirty="0">
              <a:latin typeface="Times New Roman" panose="02020603050405020304" pitchFamily="18" charset="0"/>
              <a:cs typeface="Times New Roman" panose="02020603050405020304" pitchFamily="18" charset="0"/>
            </a:rPr>
            <a:t> Mentorship programs at IBM foster a culture of collaboration, empowering employees to navigate their professional journeys with support and insights from experienced mentors (Anwar et al., 2020).</a:t>
          </a:r>
        </a:p>
      </dsp:txBody>
      <dsp:txXfrm>
        <a:off x="0" y="2702449"/>
        <a:ext cx="10821852" cy="900633"/>
      </dsp:txXfrm>
    </dsp:sp>
    <dsp:sp modelId="{9957C819-AD83-4980-A9B1-A0AA9A92F25E}">
      <dsp:nvSpPr>
        <dsp:cNvPr id="0" name=""/>
        <dsp:cNvSpPr/>
      </dsp:nvSpPr>
      <dsp:spPr>
        <a:xfrm>
          <a:off x="0" y="3603082"/>
          <a:ext cx="1082185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957409-0EE2-4A4A-B539-758B823AF3E7}">
      <dsp:nvSpPr>
        <dsp:cNvPr id="0" name=""/>
        <dsp:cNvSpPr/>
      </dsp:nvSpPr>
      <dsp:spPr>
        <a:xfrm>
          <a:off x="0" y="3603082"/>
          <a:ext cx="10821852" cy="900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Continuous Learning at Microsoft:</a:t>
          </a:r>
          <a:r>
            <a:rPr lang="en-US" sz="1600" kern="1200" dirty="0">
              <a:latin typeface="Times New Roman" panose="02020603050405020304" pitchFamily="18" charset="0"/>
              <a:cs typeface="Times New Roman" panose="02020603050405020304" pitchFamily="18" charset="0"/>
            </a:rPr>
            <a:t> Microsoft showcases dedication to supporting employee progress through substantial investments in continuous learning programs. These initiatives ensure employees remain adaptable, innovative, and well-equipped to meet evolving industry demands.</a:t>
          </a:r>
        </a:p>
      </dsp:txBody>
      <dsp:txXfrm>
        <a:off x="0" y="3603082"/>
        <a:ext cx="10821852" cy="90063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8C734-24C7-40F1-8CFE-B06EF79BCDD0}">
      <dsp:nvSpPr>
        <dsp:cNvPr id="0" name=""/>
        <dsp:cNvSpPr/>
      </dsp:nvSpPr>
      <dsp:spPr>
        <a:xfrm>
          <a:off x="0" y="566"/>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640B74-9065-4808-B782-2B188CBA9DBA}">
      <dsp:nvSpPr>
        <dsp:cNvPr id="0" name=""/>
        <dsp:cNvSpPr/>
      </dsp:nvSpPr>
      <dsp:spPr>
        <a:xfrm>
          <a:off x="0" y="566"/>
          <a:ext cx="10515600" cy="928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Moral Imperative and Strategic Necessity:</a:t>
          </a:r>
          <a:r>
            <a:rPr lang="en-US" sz="1600" b="0" i="0" kern="1200" dirty="0">
              <a:latin typeface="Times New Roman" panose="02020603050405020304" pitchFamily="18" charset="0"/>
              <a:cs typeface="Times New Roman" panose="02020603050405020304" pitchFamily="18" charset="0"/>
            </a:rPr>
            <a:t> Treating employees decently and fairly is both a moral imperative and a strategic necessity for organizations aiming to create a positive work environment conducive to productivity and employee satisfaction </a:t>
          </a:r>
          <a:r>
            <a:rPr lang="en-US" sz="1600" kern="1200" dirty="0">
              <a:latin typeface="Times New Roman" panose="02020603050405020304" pitchFamily="18" charset="0"/>
              <a:cs typeface="Times New Roman" panose="02020603050405020304" pitchFamily="18" charset="0"/>
            </a:rPr>
            <a:t>(Anwar et al., 2020)</a:t>
          </a:r>
          <a:r>
            <a:rPr lang="en-US" sz="1600" b="0" i="0" kern="1200" dirty="0">
              <a:latin typeface="Times New Roman" panose="02020603050405020304" pitchFamily="18" charset="0"/>
              <a:cs typeface="Times New Roman" panose="02020603050405020304" pitchFamily="18" charset="0"/>
            </a:rPr>
            <a:t>.</a:t>
          </a:r>
          <a:endParaRPr lang="en-US" sz="1600" kern="1200" dirty="0">
            <a:latin typeface="Times New Roman" panose="02020603050405020304" pitchFamily="18" charset="0"/>
            <a:cs typeface="Times New Roman" panose="02020603050405020304" pitchFamily="18" charset="0"/>
          </a:endParaRPr>
        </a:p>
      </dsp:txBody>
      <dsp:txXfrm>
        <a:off x="0" y="566"/>
        <a:ext cx="10515600" cy="928573"/>
      </dsp:txXfrm>
    </dsp:sp>
    <dsp:sp modelId="{B60E219D-F68D-4180-8769-0F92BA2EC4F1}">
      <dsp:nvSpPr>
        <dsp:cNvPr id="0" name=""/>
        <dsp:cNvSpPr/>
      </dsp:nvSpPr>
      <dsp:spPr>
        <a:xfrm>
          <a:off x="0" y="929140"/>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2B2BF-6464-4F69-8C7E-359EB49B4D96}">
      <dsp:nvSpPr>
        <dsp:cNvPr id="0" name=""/>
        <dsp:cNvSpPr/>
      </dsp:nvSpPr>
      <dsp:spPr>
        <a:xfrm>
          <a:off x="0" y="929140"/>
          <a:ext cx="10515600" cy="928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Salesforce's Commitment to Equal Pay and Diversity:</a:t>
          </a:r>
          <a:r>
            <a:rPr lang="en-US" sz="1600" b="0" i="0" kern="1200" dirty="0">
              <a:latin typeface="Times New Roman" panose="02020603050405020304" pitchFamily="18" charset="0"/>
              <a:cs typeface="Times New Roman" panose="02020603050405020304" pitchFamily="18" charset="0"/>
            </a:rPr>
            <a:t> Salesforce exemplifies this commitment through equal pay for equal work and fostering a diverse workforce. The company ensures pay equity across genders and ethnicities, promoting fairness and inclusion in the workplace.</a:t>
          </a:r>
        </a:p>
      </dsp:txBody>
      <dsp:txXfrm>
        <a:off x="0" y="929140"/>
        <a:ext cx="10515600" cy="928573"/>
      </dsp:txXfrm>
    </dsp:sp>
    <dsp:sp modelId="{7A267018-F62C-4DE6-B315-0ECA93FC7A8C}">
      <dsp:nvSpPr>
        <dsp:cNvPr id="0" name=""/>
        <dsp:cNvSpPr/>
      </dsp:nvSpPr>
      <dsp:spPr>
        <a:xfrm>
          <a:off x="0" y="1857713"/>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3C41F-51D3-4E59-9701-D3AA9F57F48A}">
      <dsp:nvSpPr>
        <dsp:cNvPr id="0" name=""/>
        <dsp:cNvSpPr/>
      </dsp:nvSpPr>
      <dsp:spPr>
        <a:xfrm>
          <a:off x="0" y="1857713"/>
          <a:ext cx="10515600" cy="928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Active Promotion of Diversity at Salesforce:</a:t>
          </a:r>
          <a:r>
            <a:rPr lang="en-US" sz="1600" b="0" i="0" kern="1200" dirty="0">
              <a:latin typeface="Times New Roman" panose="02020603050405020304" pitchFamily="18" charset="0"/>
              <a:cs typeface="Times New Roman" panose="02020603050405020304" pitchFamily="18" charset="0"/>
            </a:rPr>
            <a:t> Salesforce actively promotes diversity through recruitment and retention efforts, creating an inclusive work environment where employees from diverse backgrounds feel valued and respected </a:t>
          </a:r>
          <a:r>
            <a:rPr lang="en-US" sz="1600" kern="1200" dirty="0">
              <a:latin typeface="Times New Roman" panose="02020603050405020304" pitchFamily="18" charset="0"/>
              <a:cs typeface="Times New Roman" panose="02020603050405020304" pitchFamily="18" charset="0"/>
            </a:rPr>
            <a:t>(Abubakar et al., 2019)</a:t>
          </a:r>
          <a:r>
            <a:rPr lang="en-US" sz="1600" b="0" i="0" kern="1200" dirty="0">
              <a:latin typeface="Times New Roman" panose="02020603050405020304" pitchFamily="18" charset="0"/>
              <a:cs typeface="Times New Roman" panose="02020603050405020304" pitchFamily="18" charset="0"/>
            </a:rPr>
            <a:t>.</a:t>
          </a:r>
        </a:p>
      </dsp:txBody>
      <dsp:txXfrm>
        <a:off x="0" y="1857713"/>
        <a:ext cx="10515600" cy="928573"/>
      </dsp:txXfrm>
    </dsp:sp>
    <dsp:sp modelId="{7BCA6733-294B-4D35-A4BE-81AE6A317A73}">
      <dsp:nvSpPr>
        <dsp:cNvPr id="0" name=""/>
        <dsp:cNvSpPr/>
      </dsp:nvSpPr>
      <dsp:spPr>
        <a:xfrm>
          <a:off x="0" y="2786287"/>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12B3A-4C20-4CD9-9A11-E1497A6D5E48}">
      <dsp:nvSpPr>
        <dsp:cNvPr id="0" name=""/>
        <dsp:cNvSpPr/>
      </dsp:nvSpPr>
      <dsp:spPr>
        <a:xfrm>
          <a:off x="0" y="2786287"/>
          <a:ext cx="10515600" cy="928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Zappos' Emphasis on Employee Well-Being:</a:t>
          </a:r>
          <a:r>
            <a:rPr lang="en-US" sz="1600" b="0" i="0" kern="1200" dirty="0">
              <a:latin typeface="Times New Roman" panose="02020603050405020304" pitchFamily="18" charset="0"/>
              <a:cs typeface="Times New Roman" panose="02020603050405020304" pitchFamily="18" charset="0"/>
            </a:rPr>
            <a:t> Zappos, known for its unique organizational culture, places a strong emphasis on treating employees decently by prioritizing their well-being and happiness </a:t>
          </a:r>
          <a:r>
            <a:rPr lang="en-US" sz="1600" kern="1200" dirty="0">
              <a:latin typeface="Times New Roman" panose="02020603050405020304" pitchFamily="18" charset="0"/>
              <a:cs typeface="Times New Roman" panose="02020603050405020304" pitchFamily="18" charset="0"/>
            </a:rPr>
            <a:t>(Buchanan and Huczynski, 2019)</a:t>
          </a:r>
          <a:r>
            <a:rPr lang="en-US" sz="1600" b="0" i="0" kern="1200" dirty="0">
              <a:latin typeface="Times New Roman" panose="02020603050405020304" pitchFamily="18" charset="0"/>
              <a:cs typeface="Times New Roman" panose="02020603050405020304" pitchFamily="18" charset="0"/>
            </a:rPr>
            <a:t>.</a:t>
          </a:r>
        </a:p>
      </dsp:txBody>
      <dsp:txXfrm>
        <a:off x="0" y="2786287"/>
        <a:ext cx="10515600" cy="928573"/>
      </dsp:txXfrm>
    </dsp:sp>
    <dsp:sp modelId="{6EF3C1F1-F47E-440C-A08D-C833193A68C0}">
      <dsp:nvSpPr>
        <dsp:cNvPr id="0" name=""/>
        <dsp:cNvSpPr/>
      </dsp:nvSpPr>
      <dsp:spPr>
        <a:xfrm>
          <a:off x="0" y="3714860"/>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C3E75-282B-4B54-AE75-D55E27BE60E6}">
      <dsp:nvSpPr>
        <dsp:cNvPr id="0" name=""/>
        <dsp:cNvSpPr/>
      </dsp:nvSpPr>
      <dsp:spPr>
        <a:xfrm>
          <a:off x="0" y="3714860"/>
          <a:ext cx="10515600" cy="928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Positive Work Environment and Organizational Success:</a:t>
          </a:r>
          <a:r>
            <a:rPr lang="en-US" sz="1600" b="0" i="0" kern="1200" dirty="0">
              <a:latin typeface="Times New Roman" panose="02020603050405020304" pitchFamily="18" charset="0"/>
              <a:cs typeface="Times New Roman" panose="02020603050405020304" pitchFamily="18" charset="0"/>
            </a:rPr>
            <a:t> Organizations like Salesforce and Zappos demonstrate that prioritizing diversity, inclusion, equitable compensation, and employee well-being fosters a culture of respect, satisfaction, and engagement. Investing in these principles enables organizations to cultivate a workplace where employees thrive, ultimately driving organizational success and sustainability.</a:t>
          </a:r>
        </a:p>
      </dsp:txBody>
      <dsp:txXfrm>
        <a:off x="0" y="3714860"/>
        <a:ext cx="10515600" cy="92857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5EAE72-FD2F-4F24-A166-1445B2B5863D}" type="datetimeFigureOut">
              <a:rPr lang="en-US" smtClean="0"/>
              <a:t>4/2/2024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2FAB14-BD25-421D-8BF3-0BCE56030F8D}" type="slidenum">
              <a:rPr lang="en-US" smtClean="0"/>
              <a:t>‹#›</a:t>
            </a:fld>
            <a:endParaRPr lang="en-US"/>
          </a:p>
        </p:txBody>
      </p:sp>
    </p:spTree>
    <p:extLst>
      <p:ext uri="{BB962C8B-B14F-4D97-AF65-F5344CB8AC3E}">
        <p14:creationId xmlns:p14="http://schemas.microsoft.com/office/powerpoint/2010/main" val="2531361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3</a:t>
            </a:fld>
            <a:endParaRPr lang="en-US"/>
          </a:p>
        </p:txBody>
      </p:sp>
    </p:spTree>
    <p:extLst>
      <p:ext uri="{BB962C8B-B14F-4D97-AF65-F5344CB8AC3E}">
        <p14:creationId xmlns:p14="http://schemas.microsoft.com/office/powerpoint/2010/main" val="1974874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4</a:t>
            </a:fld>
            <a:endParaRPr lang="en-US"/>
          </a:p>
        </p:txBody>
      </p:sp>
    </p:spTree>
    <p:extLst>
      <p:ext uri="{BB962C8B-B14F-4D97-AF65-F5344CB8AC3E}">
        <p14:creationId xmlns:p14="http://schemas.microsoft.com/office/powerpoint/2010/main" val="475027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5</a:t>
            </a:fld>
            <a:endParaRPr lang="en-US"/>
          </a:p>
        </p:txBody>
      </p:sp>
    </p:spTree>
    <p:extLst>
      <p:ext uri="{BB962C8B-B14F-4D97-AF65-F5344CB8AC3E}">
        <p14:creationId xmlns:p14="http://schemas.microsoft.com/office/powerpoint/2010/main" val="4184941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6</a:t>
            </a:fld>
            <a:endParaRPr lang="en-US"/>
          </a:p>
        </p:txBody>
      </p:sp>
    </p:spTree>
    <p:extLst>
      <p:ext uri="{BB962C8B-B14F-4D97-AF65-F5344CB8AC3E}">
        <p14:creationId xmlns:p14="http://schemas.microsoft.com/office/powerpoint/2010/main" val="2945618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7</a:t>
            </a:fld>
            <a:endParaRPr lang="en-US"/>
          </a:p>
        </p:txBody>
      </p:sp>
    </p:spTree>
    <p:extLst>
      <p:ext uri="{BB962C8B-B14F-4D97-AF65-F5344CB8AC3E}">
        <p14:creationId xmlns:p14="http://schemas.microsoft.com/office/powerpoint/2010/main" val="4268874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8</a:t>
            </a:fld>
            <a:endParaRPr lang="en-US"/>
          </a:p>
        </p:txBody>
      </p:sp>
    </p:spTree>
    <p:extLst>
      <p:ext uri="{BB962C8B-B14F-4D97-AF65-F5344CB8AC3E}">
        <p14:creationId xmlns:p14="http://schemas.microsoft.com/office/powerpoint/2010/main" val="1828146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9</a:t>
            </a:fld>
            <a:endParaRPr lang="en-US"/>
          </a:p>
        </p:txBody>
      </p:sp>
    </p:spTree>
    <p:extLst>
      <p:ext uri="{BB962C8B-B14F-4D97-AF65-F5344CB8AC3E}">
        <p14:creationId xmlns:p14="http://schemas.microsoft.com/office/powerpoint/2010/main" val="387756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10</a:t>
            </a:fld>
            <a:endParaRPr lang="en-US"/>
          </a:p>
        </p:txBody>
      </p:sp>
    </p:spTree>
    <p:extLst>
      <p:ext uri="{BB962C8B-B14F-4D97-AF65-F5344CB8AC3E}">
        <p14:creationId xmlns:p14="http://schemas.microsoft.com/office/powerpoint/2010/main" val="2776722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E72FAB14-BD25-421D-8BF3-0BCE56030F8D}" type="slidenum">
              <a:rPr lang="en-US" smtClean="0"/>
              <a:t>11</a:t>
            </a:fld>
            <a:endParaRPr lang="en-US"/>
          </a:p>
        </p:txBody>
      </p:sp>
    </p:spTree>
    <p:extLst>
      <p:ext uri="{BB962C8B-B14F-4D97-AF65-F5344CB8AC3E}">
        <p14:creationId xmlns:p14="http://schemas.microsoft.com/office/powerpoint/2010/main" val="2969311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12</a:t>
            </a:fld>
            <a:endParaRPr lang="en-US"/>
          </a:p>
        </p:txBody>
      </p:sp>
    </p:spTree>
    <p:extLst>
      <p:ext uri="{BB962C8B-B14F-4D97-AF65-F5344CB8AC3E}">
        <p14:creationId xmlns:p14="http://schemas.microsoft.com/office/powerpoint/2010/main" val="2167064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2FAB14-BD25-421D-8BF3-0BCE56030F8D}" type="slidenum">
              <a:rPr lang="en-US" smtClean="0"/>
              <a:t>13</a:t>
            </a:fld>
            <a:endParaRPr lang="en-US"/>
          </a:p>
        </p:txBody>
      </p:sp>
    </p:spTree>
    <p:extLst>
      <p:ext uri="{BB962C8B-B14F-4D97-AF65-F5344CB8AC3E}">
        <p14:creationId xmlns:p14="http://schemas.microsoft.com/office/powerpoint/2010/main" val="2187169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7F4B-590F-E7A4-6996-BF227E51AC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B927A1-6A6B-68DE-1BB3-929748FC70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F4E9F7-523C-1C55-B8CB-CA71A82B0445}"/>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5" name="Footer Placeholder 4">
            <a:extLst>
              <a:ext uri="{FF2B5EF4-FFF2-40B4-BE49-F238E27FC236}">
                <a16:creationId xmlns:a16="http://schemas.microsoft.com/office/drawing/2014/main" id="{0556A8DA-734F-660A-80D3-F628BA43A5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6FB866-D2A4-7C1B-D7A3-747682BC25F7}"/>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2302651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793F3-3BB2-C618-684A-85F7133DCD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AD727F-009E-7795-37C6-B846266FAB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5C11B-830B-74A3-3E8B-6759AE733C08}"/>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5" name="Footer Placeholder 4">
            <a:extLst>
              <a:ext uri="{FF2B5EF4-FFF2-40B4-BE49-F238E27FC236}">
                <a16:creationId xmlns:a16="http://schemas.microsoft.com/office/drawing/2014/main" id="{41D10EDB-8C16-ED95-5C92-D31811CFFD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F67B19-70CE-4AAD-65B8-23656E2AF242}"/>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2393088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EDBE-0525-8865-C7AD-1EA8B16DD4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5B9FAC-A1EA-F26A-3CD9-58BA0162E8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B45D14-73C4-A2FF-A91C-94D62C3C168B}"/>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5" name="Footer Placeholder 4">
            <a:extLst>
              <a:ext uri="{FF2B5EF4-FFF2-40B4-BE49-F238E27FC236}">
                <a16:creationId xmlns:a16="http://schemas.microsoft.com/office/drawing/2014/main" id="{87F066FF-0B8D-6051-8756-208630B7C0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E9814D-8012-5B39-B2A2-F34A627E31F4}"/>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1285289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341C-C547-03E9-F393-8A3D2E37C2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CB5732-48BE-BA6A-9503-C904300C0A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0FB2D7-7F50-D936-B6D0-1AFB149360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39110B-9A61-08DF-2CF0-4BD2F473D889}"/>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6" name="Footer Placeholder 5">
            <a:extLst>
              <a:ext uri="{FF2B5EF4-FFF2-40B4-BE49-F238E27FC236}">
                <a16:creationId xmlns:a16="http://schemas.microsoft.com/office/drawing/2014/main" id="{BE11758D-CDD2-251E-9680-9F008032E0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4C9FAD-675F-08DA-F9BB-245E01C74236}"/>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3055079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871E9-F556-CA85-62AE-729A821DEB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43A75E-C011-5845-1787-A5E1861FA4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8F7C37-E443-978B-195B-7D08E2D9FF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3E7FC6-6841-4144-3BF8-433C0C84C1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C8D414-1A7B-3510-937B-4B1995325C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E69B4C-E171-AF29-8FA3-53F00951A654}"/>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8" name="Footer Placeholder 7">
            <a:extLst>
              <a:ext uri="{FF2B5EF4-FFF2-40B4-BE49-F238E27FC236}">
                <a16:creationId xmlns:a16="http://schemas.microsoft.com/office/drawing/2014/main" id="{99794D35-41AD-B6B5-C880-E58B7D5D9C0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896D815-2AD5-A066-68B1-F09D09D76B88}"/>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2427760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70ACD-8D58-1408-1423-B5D88FD3D9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D9C288-5738-6AF0-4A55-9BEC9B1F2F8F}"/>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4" name="Footer Placeholder 3">
            <a:extLst>
              <a:ext uri="{FF2B5EF4-FFF2-40B4-BE49-F238E27FC236}">
                <a16:creationId xmlns:a16="http://schemas.microsoft.com/office/drawing/2014/main" id="{490541A6-E118-5957-66A0-DABF65D198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56831F2-E344-98F7-8069-7FC654679094}"/>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1229390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E8284C-D54D-A13F-D6A2-EEE66FD5AF84}"/>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3" name="Footer Placeholder 2">
            <a:extLst>
              <a:ext uri="{FF2B5EF4-FFF2-40B4-BE49-F238E27FC236}">
                <a16:creationId xmlns:a16="http://schemas.microsoft.com/office/drawing/2014/main" id="{84A06189-F10A-8FE4-E2A7-8B36A9B97F9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243F626-7B0C-562B-EDB2-F3781D0763CF}"/>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2780728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98016-6F78-7D63-AF7E-98479E3465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C9C87F-C9BE-5460-C42C-9757E68839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4C5024-D52B-0128-76E6-BC0A6FC4AA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A6D065-4340-C72D-984A-3B1EB37A020F}"/>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6" name="Footer Placeholder 5">
            <a:extLst>
              <a:ext uri="{FF2B5EF4-FFF2-40B4-BE49-F238E27FC236}">
                <a16:creationId xmlns:a16="http://schemas.microsoft.com/office/drawing/2014/main" id="{D1AAA0F1-09C6-CDE1-8E38-D1DA9AC934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E21EA7-55AF-3902-A3B5-37D76AFCE905}"/>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3757014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308EC-70B3-0FD5-B3FE-72A5429B67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61AA31-F294-9069-A0A0-51828B4C06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666014-1E9A-B162-ED3B-8A99C266CB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2EFD24-04AA-7866-E278-98F42A4799D7}"/>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6" name="Footer Placeholder 5">
            <a:extLst>
              <a:ext uri="{FF2B5EF4-FFF2-40B4-BE49-F238E27FC236}">
                <a16:creationId xmlns:a16="http://schemas.microsoft.com/office/drawing/2014/main" id="{6ADFA964-0C3E-31D5-149F-FE0C557F1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02FE7D-67AE-8F0E-8772-822C97A14F96}"/>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4152608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5D4B-D4FB-23BA-6E17-B0335A64AB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752859-05F0-08DD-AD30-2123A48E76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D6AAA4-6B1B-C91D-F91C-178359E779EF}"/>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5" name="Footer Placeholder 4">
            <a:extLst>
              <a:ext uri="{FF2B5EF4-FFF2-40B4-BE49-F238E27FC236}">
                <a16:creationId xmlns:a16="http://schemas.microsoft.com/office/drawing/2014/main" id="{DE3C7D5E-34F9-CAC7-B4C6-91DFAC197C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E166FC-B0D7-2CF5-5360-902AE7B1D228}"/>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1302157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E2DA11-5EB3-3178-E35A-DCA9ADF0A3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014862-22BA-A389-85E0-8658501347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DA5719-8AFA-14AF-07F8-E134C353DE78}"/>
              </a:ext>
            </a:extLst>
          </p:cNvPr>
          <p:cNvSpPr>
            <a:spLocks noGrp="1"/>
          </p:cNvSpPr>
          <p:nvPr>
            <p:ph type="dt" sz="half" idx="10"/>
          </p:nvPr>
        </p:nvSpPr>
        <p:spPr/>
        <p:txBody>
          <a:bodyPr/>
          <a:lstStyle/>
          <a:p>
            <a:fld id="{8EBB3ECF-2A6D-449C-AFCA-2DB5C0A05BA3}" type="datetimeFigureOut">
              <a:rPr lang="en-US" smtClean="0"/>
              <a:t>4/2/2024</a:t>
            </a:fld>
            <a:endParaRPr lang="en-US"/>
          </a:p>
        </p:txBody>
      </p:sp>
      <p:sp>
        <p:nvSpPr>
          <p:cNvPr id="5" name="Footer Placeholder 4">
            <a:extLst>
              <a:ext uri="{FF2B5EF4-FFF2-40B4-BE49-F238E27FC236}">
                <a16:creationId xmlns:a16="http://schemas.microsoft.com/office/drawing/2014/main" id="{5AF42B45-4A54-DB8C-5E88-8FD5C5D588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7BE7A-A972-FD4F-6139-9FA355944347}"/>
              </a:ext>
            </a:extLst>
          </p:cNvPr>
          <p:cNvSpPr>
            <a:spLocks noGrp="1"/>
          </p:cNvSpPr>
          <p:nvPr>
            <p:ph type="sldNum" sz="quarter" idx="12"/>
          </p:nvPr>
        </p:nvSpPr>
        <p:spPr/>
        <p:txBody>
          <a:bodyPr/>
          <a:lstStyle/>
          <a:p>
            <a:fld id="{ADE03EDA-0299-4958-9235-5D01472924A1}" type="slidenum">
              <a:rPr lang="en-US" smtClean="0"/>
              <a:t>‹#›</a:t>
            </a:fld>
            <a:endParaRPr lang="en-US"/>
          </a:p>
        </p:txBody>
      </p:sp>
    </p:spTree>
    <p:extLst>
      <p:ext uri="{BB962C8B-B14F-4D97-AF65-F5344CB8AC3E}">
        <p14:creationId xmlns:p14="http://schemas.microsoft.com/office/powerpoint/2010/main" val="1513436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9091DB-238F-E3F7-AE66-279D576080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829F95-E9D7-38AE-FBDC-500BE05174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5452EF-63B2-A9C9-91F3-ED5433122C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BB3ECF-2A6D-449C-AFCA-2DB5C0A05BA3}" type="datetimeFigureOut">
              <a:rPr lang="en-US" smtClean="0"/>
              <a:t>4/2/2024</a:t>
            </a:fld>
            <a:endParaRPr lang="en-US"/>
          </a:p>
        </p:txBody>
      </p:sp>
      <p:sp>
        <p:nvSpPr>
          <p:cNvPr id="5" name="Footer Placeholder 4">
            <a:extLst>
              <a:ext uri="{FF2B5EF4-FFF2-40B4-BE49-F238E27FC236}">
                <a16:creationId xmlns:a16="http://schemas.microsoft.com/office/drawing/2014/main" id="{56B04B46-4397-8B63-9855-7183AEC729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9CA0D86-EC85-6ABB-96F2-96DEAF74C7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E03EDA-0299-4958-9235-5D01472924A1}" type="slidenum">
              <a:rPr lang="en-US" smtClean="0"/>
              <a:t>‹#›</a:t>
            </a:fld>
            <a:endParaRPr lang="en-US"/>
          </a:p>
        </p:txBody>
      </p:sp>
    </p:spTree>
    <p:extLst>
      <p:ext uri="{BB962C8B-B14F-4D97-AF65-F5344CB8AC3E}">
        <p14:creationId xmlns:p14="http://schemas.microsoft.com/office/powerpoint/2010/main" val="302931265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80579" y="999854"/>
            <a:ext cx="3973385" cy="2156302"/>
          </a:xfrm>
          <a:noFill/>
        </p:spPr>
        <p:txBody>
          <a:bodyPr vert="horz" lIns="91440" tIns="45720" rIns="91440" bIns="45720" rtlCol="0">
            <a:normAutofit fontScale="90000"/>
          </a:bodyPr>
          <a:lstStyle/>
          <a:p>
            <a:pPr indent="-228600"/>
            <a:br>
              <a:rPr lang="en-US" sz="2500" b="1" kern="1200">
                <a:latin typeface="+mj-lt"/>
                <a:ea typeface="+mj-ea"/>
                <a:cs typeface="+mj-cs"/>
              </a:rPr>
            </a:br>
            <a:r>
              <a:rPr lang="en-US" sz="2700" b="1" kern="1200">
                <a:latin typeface="Times New Roman" panose="02020603050405020304" pitchFamily="18" charset="0"/>
                <a:cs typeface="Times New Roman" panose="02020603050405020304" pitchFamily="18" charset="0"/>
              </a:rPr>
              <a:t>Introduction to Leadership and Management</a:t>
            </a:r>
            <a:br>
              <a:rPr lang="en-US" sz="2700" b="1" kern="1200">
                <a:latin typeface="Times New Roman" panose="02020603050405020304" pitchFamily="18" charset="0"/>
                <a:cs typeface="Times New Roman" panose="02020603050405020304" pitchFamily="18" charset="0"/>
              </a:rPr>
            </a:br>
            <a:r>
              <a:rPr lang="en-US" sz="2000" b="1" kern="1200">
                <a:latin typeface="Times New Roman" panose="02020603050405020304" pitchFamily="18" charset="0"/>
                <a:cs typeface="Times New Roman" panose="02020603050405020304" pitchFamily="18" charset="0"/>
              </a:rPr>
              <a:t>(LCBB4008)</a:t>
            </a:r>
            <a:br>
              <a:rPr lang="en-US" sz="3200" b="1" kern="1200">
                <a:latin typeface="+mj-lt"/>
                <a:ea typeface="+mj-ea"/>
                <a:cs typeface="+mj-cs"/>
              </a:rPr>
            </a:br>
            <a:br>
              <a:rPr lang="en-US" sz="2500" b="1" kern="1200">
                <a:latin typeface="+mj-lt"/>
                <a:ea typeface="+mj-ea"/>
                <a:cs typeface="+mj-cs"/>
              </a:rPr>
            </a:br>
            <a:br>
              <a:rPr lang="en-US" sz="1300" b="1" kern="1200">
                <a:latin typeface="Times New Roman" panose="02020603050405020304" pitchFamily="18" charset="0"/>
                <a:cs typeface="Times New Roman" panose="02020603050405020304" pitchFamily="18" charset="0"/>
              </a:rPr>
            </a:br>
            <a:br>
              <a:rPr lang="en-US" sz="2500" b="1" kern="1200">
                <a:latin typeface="+mj-lt"/>
                <a:ea typeface="+mj-ea"/>
                <a:cs typeface="+mj-cs"/>
              </a:rPr>
            </a:br>
            <a:endParaRPr lang="en-US" sz="2500" b="1" kern="1200" dirty="0">
              <a:latin typeface="+mj-lt"/>
              <a:ea typeface="+mj-ea"/>
              <a:cs typeface="+mj-cs"/>
            </a:endParaRPr>
          </a:p>
        </p:txBody>
      </p:sp>
      <p:sp>
        <p:nvSpPr>
          <p:cNvPr id="3" name="Subtitle 2"/>
          <p:cNvSpPr>
            <a:spLocks noGrp="1"/>
          </p:cNvSpPr>
          <p:nvPr>
            <p:ph type="subTitle" idx="1"/>
          </p:nvPr>
        </p:nvSpPr>
        <p:spPr>
          <a:xfrm>
            <a:off x="359561" y="3361267"/>
            <a:ext cx="5117009" cy="2630726"/>
          </a:xfrm>
          <a:noFill/>
        </p:spPr>
        <p:txBody>
          <a:bodyPr vert="horz" lIns="91440" tIns="45720" rIns="91440" bIns="45720" rtlCol="0">
            <a:normAutofit/>
          </a:bodyPr>
          <a:lstStyle/>
          <a:p>
            <a:pPr indent="-228600" algn="l">
              <a:buFont typeface="Arial" panose="020B0604020202020204" pitchFamily="34" charset="0"/>
              <a:buChar char="•"/>
            </a:pPr>
            <a:r>
              <a:rPr lang="en-US" sz="1700" b="1"/>
              <a:t> </a:t>
            </a:r>
            <a:r>
              <a:rPr lang="en-US" sz="1600" b="1">
                <a:latin typeface="Times New Roman" panose="02020603050405020304" pitchFamily="18" charset="0"/>
                <a:cs typeface="Times New Roman" panose="02020603050405020304" pitchFamily="18" charset="0"/>
              </a:rPr>
              <a:t>Maria Viorica Covete  ID 2128947</a:t>
            </a:r>
          </a:p>
          <a:p>
            <a:pPr indent="-228600" algn="l">
              <a:buFont typeface="Arial" panose="020B0604020202020204" pitchFamily="34" charset="0"/>
              <a:buChar char="•"/>
            </a:pPr>
            <a:r>
              <a:rPr lang="en-US" sz="1600" b="1">
                <a:latin typeface="Times New Roman" panose="02020603050405020304" pitchFamily="18" charset="0"/>
                <a:cs typeface="Times New Roman" panose="02020603050405020304" pitchFamily="18" charset="0"/>
              </a:rPr>
              <a:t>Janina Eveline Oros     ID 2128948</a:t>
            </a:r>
          </a:p>
          <a:p>
            <a:pPr indent="-228600" algn="l">
              <a:buFont typeface="Arial" panose="020B0604020202020204" pitchFamily="34" charset="0"/>
              <a:buChar char="•"/>
            </a:pPr>
            <a:r>
              <a:rPr lang="en-US" sz="1600" b="1">
                <a:latin typeface="Times New Roman" panose="02020603050405020304" pitchFamily="18" charset="0"/>
                <a:cs typeface="Times New Roman" panose="02020603050405020304" pitchFamily="18" charset="0"/>
              </a:rPr>
              <a:t>Ionut Hrisca                  ID 2243953</a:t>
            </a:r>
          </a:p>
          <a:p>
            <a:pPr indent="-228600" algn="l">
              <a:buFont typeface="Arial" panose="020B0604020202020204" pitchFamily="34" charset="0"/>
              <a:buChar char="•"/>
            </a:pPr>
            <a:r>
              <a:rPr lang="en-US" sz="1600" b="1">
                <a:latin typeface="Times New Roman" panose="02020603050405020304" pitchFamily="18" charset="0"/>
                <a:cs typeface="Times New Roman" panose="02020603050405020304" pitchFamily="18" charset="0"/>
              </a:rPr>
              <a:t>Gabriel Chirosca          ID 2244324 </a:t>
            </a:r>
          </a:p>
          <a:p>
            <a:pPr indent="-228600" algn="l">
              <a:buFont typeface="Arial" panose="020B0604020202020204" pitchFamily="34" charset="0"/>
              <a:buChar char="•"/>
            </a:pPr>
            <a:endParaRPr lang="en-US" sz="1700" b="1">
              <a:latin typeface="Times New Roman" panose="02020603050405020304" pitchFamily="18" charset="0"/>
              <a:cs typeface="Times New Roman" panose="02020603050405020304" pitchFamily="18" charset="0"/>
            </a:endParaRPr>
          </a:p>
          <a:p>
            <a:pPr algn="l"/>
            <a:r>
              <a:rPr lang="en-US" sz="1800" b="1" kern="1200">
                <a:latin typeface="Times New Roman" panose="02020603050405020304" pitchFamily="18" charset="0"/>
                <a:cs typeface="Times New Roman" panose="02020603050405020304" pitchFamily="18" charset="0"/>
              </a:rPr>
              <a:t>   </a:t>
            </a:r>
            <a:r>
              <a:rPr lang="en-US" sz="1200" b="1" kern="1200">
                <a:latin typeface="Times New Roman" panose="02020603050405020304" pitchFamily="18" charset="0"/>
                <a:cs typeface="Times New Roman" panose="02020603050405020304" pitchFamily="18" charset="0"/>
              </a:rPr>
              <a:t>Lecturer: Rita Ukachi-Lois</a:t>
            </a:r>
            <a:endParaRPr lang="en-US" sz="1200" b="1">
              <a:latin typeface="Times New Roman" panose="02020603050405020304" pitchFamily="18" charset="0"/>
              <a:cs typeface="Times New Roman" panose="02020603050405020304" pitchFamily="18" charset="0"/>
            </a:endParaRPr>
          </a:p>
          <a:p>
            <a:pPr indent="-228600" algn="l">
              <a:buFont typeface="Arial" panose="020B0604020202020204" pitchFamily="34" charset="0"/>
              <a:buChar char="•"/>
            </a:pPr>
            <a:endParaRPr lang="en-US" sz="1700" b="1"/>
          </a:p>
          <a:p>
            <a:pPr indent="-228600" algn="l">
              <a:buFont typeface="Arial" panose="020B0604020202020204" pitchFamily="34" charset="0"/>
              <a:buChar char="•"/>
            </a:pPr>
            <a:endParaRPr lang="en-US" sz="1700" b="1" dirty="0"/>
          </a:p>
        </p:txBody>
      </p:sp>
      <p:pic>
        <p:nvPicPr>
          <p:cNvPr id="5" name="Picture 4"/>
          <p:cNvPicPr>
            <a:picLocks noChangeAspect="1"/>
          </p:cNvPicPr>
          <p:nvPr/>
        </p:nvPicPr>
        <p:blipFill>
          <a:blip r:embed="rId2"/>
          <a:stretch>
            <a:fillRect/>
          </a:stretch>
        </p:blipFill>
        <p:spPr>
          <a:xfrm>
            <a:off x="359562" y="133845"/>
            <a:ext cx="1352999" cy="752120"/>
          </a:xfrm>
          <a:prstGeom prst="rect">
            <a:avLst/>
          </a:prstGeom>
        </p:spPr>
      </p:pic>
      <p:pic>
        <p:nvPicPr>
          <p:cNvPr id="9" name="Picture 8" descr="Paper boat for business growth concept">
            <a:extLst>
              <a:ext uri="{FF2B5EF4-FFF2-40B4-BE49-F238E27FC236}">
                <a16:creationId xmlns:a16="http://schemas.microsoft.com/office/drawing/2014/main" id="{992A966A-0714-A437-EE97-E4FCE7F84E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31974" y="737419"/>
            <a:ext cx="5802583" cy="5378245"/>
          </a:xfrm>
          <a:prstGeom prst="rect">
            <a:avLst/>
          </a:prstGeom>
        </p:spPr>
      </p:pic>
    </p:spTree>
    <p:extLst>
      <p:ext uri="{BB962C8B-B14F-4D97-AF65-F5344CB8AC3E}">
        <p14:creationId xmlns:p14="http://schemas.microsoft.com/office/powerpoint/2010/main" val="303550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9" y="723898"/>
            <a:ext cx="6002110" cy="1495425"/>
          </a:xfrm>
        </p:spPr>
        <p:txBody>
          <a:bodyPr>
            <a:normAutofit/>
          </a:bodyPr>
          <a:lstStyle/>
          <a:p>
            <a:r>
              <a:rPr lang="en-US" sz="4000" b="1">
                <a:latin typeface="Times New Roman" panose="02020603050405020304" pitchFamily="18" charset="0"/>
                <a:cs typeface="Times New Roman" panose="02020603050405020304" pitchFamily="18" charset="0"/>
              </a:rPr>
              <a:t>Table of content </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6680" y="2405067"/>
            <a:ext cx="6002110" cy="3729034"/>
          </a:xfrm>
        </p:spPr>
        <p:txBody>
          <a:bodyPr>
            <a:normAutofit/>
          </a:bodyPr>
          <a:lstStyle/>
          <a:p>
            <a:r>
              <a:rPr lang="en-US" sz="2000" dirty="0">
                <a:latin typeface="Times New Roman" panose="02020603050405020304" pitchFamily="18" charset="0"/>
                <a:cs typeface="Times New Roman" panose="02020603050405020304" pitchFamily="18" charset="0"/>
              </a:rPr>
              <a:t>Introduction: Slide 3</a:t>
            </a:r>
          </a:p>
          <a:p>
            <a:r>
              <a:rPr lang="en-US" sz="2000" dirty="0">
                <a:latin typeface="Times New Roman" panose="02020603050405020304" pitchFamily="18" charset="0"/>
                <a:cs typeface="Times New Roman" panose="02020603050405020304" pitchFamily="18" charset="0"/>
              </a:rPr>
              <a:t>Importance of Management: Slide 4 </a:t>
            </a:r>
          </a:p>
          <a:p>
            <a:r>
              <a:rPr lang="en-US" sz="2000" dirty="0">
                <a:latin typeface="Times New Roman" panose="02020603050405020304" pitchFamily="18" charset="0"/>
                <a:cs typeface="Times New Roman" panose="02020603050405020304" pitchFamily="18" charset="0"/>
              </a:rPr>
              <a:t>Management Principles: Slide 5 / Slide 6</a:t>
            </a:r>
          </a:p>
          <a:p>
            <a:r>
              <a:rPr lang="en-US" sz="2000" dirty="0">
                <a:latin typeface="Times New Roman" panose="02020603050405020304" pitchFamily="18" charset="0"/>
                <a:cs typeface="Times New Roman" panose="02020603050405020304" pitchFamily="18" charset="0"/>
              </a:rPr>
              <a:t>Management Functions: Slide 7 / Slide 8</a:t>
            </a:r>
          </a:p>
          <a:p>
            <a:r>
              <a:rPr lang="en-US" sz="2000" dirty="0">
                <a:latin typeface="Times New Roman" panose="02020603050405020304" pitchFamily="18" charset="0"/>
                <a:cs typeface="Times New Roman" panose="02020603050405020304" pitchFamily="18" charset="0"/>
              </a:rPr>
              <a:t>Managerial Roles: Slide 9 / Slide 10</a:t>
            </a:r>
          </a:p>
          <a:p>
            <a:r>
              <a:rPr lang="en-US" sz="2000" dirty="0">
                <a:latin typeface="Times New Roman" panose="02020603050405020304" pitchFamily="18" charset="0"/>
                <a:cs typeface="Times New Roman" panose="02020603050405020304" pitchFamily="18" charset="0"/>
              </a:rPr>
              <a:t>Managers </a:t>
            </a:r>
            <a:r>
              <a:rPr lang="en-US" sz="2000" dirty="0" err="1">
                <a:latin typeface="Times New Roman" panose="02020603050405020304" pitchFamily="18" charset="0"/>
                <a:cs typeface="Times New Roman" panose="02020603050405020304" pitchFamily="18" charset="0"/>
              </a:rPr>
              <a:t>Behaviours</a:t>
            </a:r>
            <a:r>
              <a:rPr lang="en-US" sz="2000" dirty="0">
                <a:latin typeface="Times New Roman" panose="02020603050405020304" pitchFamily="18" charset="0"/>
                <a:cs typeface="Times New Roman" panose="02020603050405020304" pitchFamily="18" charset="0"/>
              </a:rPr>
              <a:t> towards Employees: Slide 11</a:t>
            </a:r>
          </a:p>
          <a:p>
            <a:r>
              <a:rPr lang="en-US" sz="2000" dirty="0">
                <a:latin typeface="Times New Roman" panose="02020603050405020304" pitchFamily="18" charset="0"/>
                <a:cs typeface="Times New Roman" panose="02020603050405020304" pitchFamily="18" charset="0"/>
              </a:rPr>
              <a:t>Managers </a:t>
            </a:r>
            <a:r>
              <a:rPr lang="en-US" sz="2000" dirty="0" err="1">
                <a:latin typeface="Times New Roman" panose="02020603050405020304" pitchFamily="18" charset="0"/>
                <a:cs typeface="Times New Roman" panose="02020603050405020304" pitchFamily="18" charset="0"/>
              </a:rPr>
              <a:t>Behaviours</a:t>
            </a:r>
            <a:r>
              <a:rPr lang="en-US" sz="2000" dirty="0">
                <a:latin typeface="Times New Roman" panose="02020603050405020304" pitchFamily="18" charset="0"/>
                <a:cs typeface="Times New Roman" panose="02020603050405020304" pitchFamily="18" charset="0"/>
              </a:rPr>
              <a:t> towards Employees: Slide 12</a:t>
            </a:r>
          </a:p>
          <a:p>
            <a:r>
              <a:rPr lang="en-US" sz="2000" dirty="0">
                <a:latin typeface="Times New Roman" panose="02020603050405020304" pitchFamily="18" charset="0"/>
                <a:cs typeface="Times New Roman" panose="02020603050405020304" pitchFamily="18" charset="0"/>
              </a:rPr>
              <a:t>Conclusion: Slide 13	</a:t>
            </a:r>
          </a:p>
          <a:p>
            <a:r>
              <a:rPr lang="en-US" sz="2000" dirty="0">
                <a:latin typeface="Times New Roman" panose="02020603050405020304" pitchFamily="18" charset="0"/>
                <a:cs typeface="Times New Roman" panose="02020603050405020304" pitchFamily="18" charset="0"/>
              </a:rPr>
              <a:t>References: Slide 14</a:t>
            </a:r>
          </a:p>
          <a:p>
            <a:endParaRPr lang="en-US" sz="2000" dirty="0">
              <a:latin typeface="Times New Roman" panose="02020603050405020304" pitchFamily="18" charset="0"/>
              <a:cs typeface="Times New Roman" panose="02020603050405020304" pitchFamily="18" charset="0"/>
            </a:endParaRPr>
          </a:p>
        </p:txBody>
      </p:sp>
      <p:pic>
        <p:nvPicPr>
          <p:cNvPr id="29" name="Picture 28" descr="White paper ships being led by a yellow ship">
            <a:extLst>
              <a:ext uri="{FF2B5EF4-FFF2-40B4-BE49-F238E27FC236}">
                <a16:creationId xmlns:a16="http://schemas.microsoft.com/office/drawing/2014/main" id="{EAF40DCC-73E0-D13A-E52B-F646C8D1A627}"/>
              </a:ext>
            </a:extLst>
          </p:cNvPr>
          <p:cNvPicPr>
            <a:picLocks noChangeAspect="1"/>
          </p:cNvPicPr>
          <p:nvPr/>
        </p:nvPicPr>
        <p:blipFill rotWithShape="1">
          <a:blip r:embed="rId2"/>
          <a:srcRect l="39493" r="11913" b="-1"/>
          <a:stretch/>
        </p:blipFill>
        <p:spPr>
          <a:xfrm>
            <a:off x="7199440" y="10"/>
            <a:ext cx="4992560" cy="6857990"/>
          </a:xfrm>
          <a:prstGeom prst="rect">
            <a:avLst/>
          </a:prstGeom>
          <a:effectLst/>
        </p:spPr>
      </p:pic>
    </p:spTree>
    <p:extLst>
      <p:ext uri="{BB962C8B-B14F-4D97-AF65-F5344CB8AC3E}">
        <p14:creationId xmlns:p14="http://schemas.microsoft.com/office/powerpoint/2010/main" val="3315187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380FA6D-CE01-D01F-6A18-971F367B6412}"/>
              </a:ext>
            </a:extLst>
          </p:cNvPr>
          <p:cNvPicPr>
            <a:picLocks noChangeAspect="1"/>
          </p:cNvPicPr>
          <p:nvPr/>
        </p:nvPicPr>
        <p:blipFill rotWithShape="1">
          <a:blip r:embed="rId3">
            <a:duotone>
              <a:schemeClr val="bg2">
                <a:shade val="45000"/>
                <a:satMod val="135000"/>
              </a:schemeClr>
              <a:prstClr val="white"/>
            </a:duotone>
          </a:blip>
          <a:srcRect t="23239" r="8361" b="16996"/>
          <a:stretch/>
        </p:blipFill>
        <p:spPr>
          <a:xfrm>
            <a:off x="-2235180" y="-2252127"/>
            <a:ext cx="12191980" cy="6857990"/>
          </a:xfrm>
          <a:prstGeom prst="rect">
            <a:avLst/>
          </a:prstGeom>
        </p:spPr>
      </p:pic>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6"/>
            <a:ext cx="10515600" cy="811742"/>
          </a:xfrm>
        </p:spPr>
        <p:txBody>
          <a:bodyPr>
            <a:normAutofit/>
          </a:bodyPr>
          <a:lstStyle/>
          <a:p>
            <a:pPr algn="ctr"/>
            <a:r>
              <a:rPr lang="en-US" sz="2800" b="1" dirty="0">
                <a:latin typeface="Times New Roman" panose="02020603050405020304" pitchFamily="18" charset="0"/>
                <a:cs typeface="Times New Roman" panose="02020603050405020304" pitchFamily="18" charset="0"/>
              </a:rPr>
              <a:t>Introduction</a:t>
            </a:r>
            <a:r>
              <a:rPr lang="en-US" sz="2800" dirty="0"/>
              <a:t> </a:t>
            </a:r>
          </a:p>
        </p:txBody>
      </p:sp>
      <p:graphicFrame>
        <p:nvGraphicFramePr>
          <p:cNvPr id="4" name="Diagram 3"/>
          <p:cNvGraphicFramePr/>
          <p:nvPr>
            <p:extLst>
              <p:ext uri="{D42A27DB-BD31-4B8C-83A1-F6EECF244321}">
                <p14:modId xmlns:p14="http://schemas.microsoft.com/office/powerpoint/2010/main" val="3653355503"/>
              </p:ext>
            </p:extLst>
          </p:nvPr>
        </p:nvGraphicFramePr>
        <p:xfrm>
          <a:off x="228600" y="1236659"/>
          <a:ext cx="10382459" cy="53751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362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7138"/>
            <a:ext cx="10515600" cy="576983"/>
          </a:xfrm>
        </p:spPr>
        <p:txBody>
          <a:bodyPr>
            <a:normAutofit/>
          </a:bodyPr>
          <a:lstStyle/>
          <a:p>
            <a:pPr algn="ctr"/>
            <a:r>
              <a:rPr lang="en-US" sz="2800" b="1">
                <a:latin typeface="Times New Roman" panose="02020603050405020304" pitchFamily="18" charset="0"/>
                <a:cs typeface="Times New Roman" panose="02020603050405020304" pitchFamily="18" charset="0"/>
              </a:rPr>
              <a:t>Importance of Management</a:t>
            </a:r>
            <a:endParaRPr lang="en-US" sz="2800" b="1"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142842596"/>
              </p:ext>
            </p:extLst>
          </p:nvPr>
        </p:nvGraphicFramePr>
        <p:xfrm>
          <a:off x="269238" y="942108"/>
          <a:ext cx="11084561" cy="546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0123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9592"/>
            <a:ext cx="10515600" cy="735541"/>
          </a:xfrm>
        </p:spPr>
        <p:txBody>
          <a:bodyPr>
            <a:normAutofit/>
          </a:bodyPr>
          <a:lstStyle/>
          <a:p>
            <a:pPr algn="ctr"/>
            <a:r>
              <a:rPr lang="en-US" sz="2800" b="1" dirty="0">
                <a:latin typeface="Times New Roman" panose="02020603050405020304" pitchFamily="18" charset="0"/>
                <a:cs typeface="Times New Roman" panose="02020603050405020304" pitchFamily="18" charset="0"/>
              </a:rPr>
              <a:t>Management Principles </a:t>
            </a:r>
          </a:p>
        </p:txBody>
      </p:sp>
      <p:graphicFrame>
        <p:nvGraphicFramePr>
          <p:cNvPr id="4" name="Diagram 3"/>
          <p:cNvGraphicFramePr/>
          <p:nvPr>
            <p:extLst>
              <p:ext uri="{D42A27DB-BD31-4B8C-83A1-F6EECF244321}">
                <p14:modId xmlns:p14="http://schemas.microsoft.com/office/powerpoint/2010/main" val="4227495156"/>
              </p:ext>
            </p:extLst>
          </p:nvPr>
        </p:nvGraphicFramePr>
        <p:xfrm>
          <a:off x="754501" y="935083"/>
          <a:ext cx="10099040" cy="4737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2351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4496"/>
          </a:xfrm>
        </p:spPr>
        <p:txBody>
          <a:bodyPr>
            <a:normAutofit/>
          </a:bodyPr>
          <a:lstStyle/>
          <a:p>
            <a:pPr algn="ctr"/>
            <a:r>
              <a:rPr lang="en-US" sz="2800" b="1" dirty="0">
                <a:latin typeface="Times New Roman" panose="02020603050405020304" pitchFamily="18" charset="0"/>
                <a:cs typeface="Times New Roman" panose="02020603050405020304" pitchFamily="18" charset="0"/>
              </a:rPr>
              <a:t>Management Principles </a:t>
            </a:r>
            <a:endParaRPr lang="en-US" sz="2800"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897594515"/>
              </p:ext>
            </p:extLst>
          </p:nvPr>
        </p:nvGraphicFramePr>
        <p:xfrm>
          <a:off x="1350796" y="1320800"/>
          <a:ext cx="9916160" cy="44575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5161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67808"/>
          </a:xfrm>
        </p:spPr>
        <p:txBody>
          <a:bodyPr>
            <a:normAutofit/>
          </a:bodyPr>
          <a:lstStyle/>
          <a:p>
            <a:pPr algn="ctr"/>
            <a:r>
              <a:rPr lang="en-US" sz="2800" b="1">
                <a:latin typeface="Times New Roman" panose="02020603050405020304" pitchFamily="18" charset="0"/>
                <a:cs typeface="Times New Roman" panose="02020603050405020304" pitchFamily="18" charset="0"/>
              </a:rPr>
              <a:t>Management Functions </a:t>
            </a:r>
            <a:endParaRPr lang="en-US" sz="2800" b="1"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865250141"/>
              </p:ext>
            </p:extLst>
          </p:nvPr>
        </p:nvGraphicFramePr>
        <p:xfrm>
          <a:off x="1050834" y="1252462"/>
          <a:ext cx="10090332" cy="4353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2588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8125"/>
            <a:ext cx="10515600" cy="676275"/>
          </a:xfrm>
        </p:spPr>
        <p:txBody>
          <a:bodyPr>
            <a:normAutofit/>
          </a:bodyPr>
          <a:lstStyle/>
          <a:p>
            <a:pPr algn="ctr"/>
            <a:r>
              <a:rPr lang="en-US" sz="2800" b="1" dirty="0">
                <a:latin typeface="Times New Roman" panose="02020603050405020304" pitchFamily="18" charset="0"/>
                <a:cs typeface="Times New Roman" panose="02020603050405020304" pitchFamily="18" charset="0"/>
              </a:rPr>
              <a:t>Management Functions </a:t>
            </a:r>
            <a:endParaRPr lang="en-US" sz="2800"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025037760"/>
              </p:ext>
            </p:extLst>
          </p:nvPr>
        </p:nvGraphicFramePr>
        <p:xfrm>
          <a:off x="770949" y="1050926"/>
          <a:ext cx="10300517"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847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9660"/>
            <a:ext cx="10515600" cy="735542"/>
          </a:xfrm>
        </p:spPr>
        <p:txBody>
          <a:bodyPr>
            <a:normAutofit/>
          </a:bodyPr>
          <a:lstStyle/>
          <a:p>
            <a:pPr algn="ctr"/>
            <a:r>
              <a:rPr lang="en-US" sz="2800" b="1" dirty="0">
                <a:latin typeface="Times New Roman" panose="02020603050405020304" pitchFamily="18" charset="0"/>
                <a:cs typeface="Times New Roman" panose="02020603050405020304" pitchFamily="18" charset="0"/>
              </a:rPr>
              <a:t>Managerial Roles </a:t>
            </a:r>
          </a:p>
        </p:txBody>
      </p:sp>
      <p:graphicFrame>
        <p:nvGraphicFramePr>
          <p:cNvPr id="4" name="Diagram 3"/>
          <p:cNvGraphicFramePr/>
          <p:nvPr>
            <p:extLst>
              <p:ext uri="{D42A27DB-BD31-4B8C-83A1-F6EECF244321}">
                <p14:modId xmlns:p14="http://schemas.microsoft.com/office/powerpoint/2010/main" val="2000918251"/>
              </p:ext>
            </p:extLst>
          </p:nvPr>
        </p:nvGraphicFramePr>
        <p:xfrm>
          <a:off x="965563" y="880534"/>
          <a:ext cx="10260873" cy="4971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6355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925" y="178859"/>
            <a:ext cx="10515600" cy="667808"/>
          </a:xfrm>
        </p:spPr>
        <p:txBody>
          <a:bodyPr>
            <a:normAutofit/>
          </a:bodyPr>
          <a:lstStyle/>
          <a:p>
            <a:pPr algn="ctr"/>
            <a:r>
              <a:rPr lang="en-US" sz="2800" b="1" dirty="0">
                <a:latin typeface="Times New Roman" panose="02020603050405020304" pitchFamily="18" charset="0"/>
                <a:cs typeface="Times New Roman" panose="02020603050405020304" pitchFamily="18" charset="0"/>
              </a:rPr>
              <a:t>Managerial Roles </a:t>
            </a:r>
          </a:p>
        </p:txBody>
      </p:sp>
      <p:graphicFrame>
        <p:nvGraphicFramePr>
          <p:cNvPr id="6" name="Diagram 5"/>
          <p:cNvGraphicFramePr/>
          <p:nvPr>
            <p:extLst>
              <p:ext uri="{D42A27DB-BD31-4B8C-83A1-F6EECF244321}">
                <p14:modId xmlns:p14="http://schemas.microsoft.com/office/powerpoint/2010/main" val="3976746840"/>
              </p:ext>
            </p:extLst>
          </p:nvPr>
        </p:nvGraphicFramePr>
        <p:xfrm>
          <a:off x="1007291" y="1052890"/>
          <a:ext cx="10177417" cy="4752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5845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0942"/>
          </a:xfrm>
        </p:spPr>
        <p:txBody>
          <a:bodyPr>
            <a:normAutofit/>
          </a:bodyPr>
          <a:lstStyle/>
          <a:p>
            <a:pPr algn="ctr"/>
            <a:r>
              <a:rPr lang="en-US" sz="2800" b="1" dirty="0">
                <a:latin typeface="Times New Roman" panose="02020603050405020304" pitchFamily="18" charset="0"/>
                <a:cs typeface="Times New Roman" panose="02020603050405020304" pitchFamily="18" charset="0"/>
              </a:rPr>
              <a:t>Managers </a:t>
            </a:r>
            <a:r>
              <a:rPr lang="en-US" sz="2800" b="1" dirty="0" err="1">
                <a:latin typeface="Times New Roman" panose="02020603050405020304" pitchFamily="18" charset="0"/>
                <a:cs typeface="Times New Roman" panose="02020603050405020304" pitchFamily="18" charset="0"/>
              </a:rPr>
              <a:t>Behaviours</a:t>
            </a:r>
            <a:r>
              <a:rPr lang="en-US" sz="2800" b="1" dirty="0">
                <a:latin typeface="Times New Roman" panose="02020603050405020304" pitchFamily="18" charset="0"/>
                <a:cs typeface="Times New Roman" panose="02020603050405020304" pitchFamily="18" charset="0"/>
              </a:rPr>
              <a:t> towards Employees </a:t>
            </a:r>
          </a:p>
        </p:txBody>
      </p:sp>
      <p:graphicFrame>
        <p:nvGraphicFramePr>
          <p:cNvPr id="4" name="Diagram 3"/>
          <p:cNvGraphicFramePr/>
          <p:nvPr>
            <p:extLst>
              <p:ext uri="{D42A27DB-BD31-4B8C-83A1-F6EECF244321}">
                <p14:modId xmlns:p14="http://schemas.microsoft.com/office/powerpoint/2010/main" val="205772015"/>
              </p:ext>
            </p:extLst>
          </p:nvPr>
        </p:nvGraphicFramePr>
        <p:xfrm>
          <a:off x="685074" y="1126067"/>
          <a:ext cx="10821852" cy="4504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252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995"/>
            <a:ext cx="10515600" cy="1133693"/>
          </a:xfrm>
        </p:spPr>
        <p:txBody>
          <a:bodyPr>
            <a:normAutofit/>
          </a:bodyPr>
          <a:lstStyle/>
          <a:p>
            <a:pPr algn="ctr"/>
            <a:r>
              <a:rPr lang="en-US" sz="2800" b="1" dirty="0">
                <a:latin typeface="Times New Roman" panose="02020603050405020304" pitchFamily="18" charset="0"/>
                <a:cs typeface="Times New Roman" panose="02020603050405020304" pitchFamily="18" charset="0"/>
              </a:rPr>
              <a:t>Managers </a:t>
            </a:r>
            <a:r>
              <a:rPr lang="en-US" sz="2800" b="1" dirty="0" err="1">
                <a:latin typeface="Times New Roman" panose="02020603050405020304" pitchFamily="18" charset="0"/>
                <a:cs typeface="Times New Roman" panose="02020603050405020304" pitchFamily="18" charset="0"/>
              </a:rPr>
              <a:t>Behaviours</a:t>
            </a:r>
            <a:r>
              <a:rPr lang="en-US" sz="2800" b="1" dirty="0">
                <a:latin typeface="Times New Roman" panose="02020603050405020304" pitchFamily="18" charset="0"/>
                <a:cs typeface="Times New Roman" panose="02020603050405020304" pitchFamily="18" charset="0"/>
              </a:rPr>
              <a:t> towards Employees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6588841"/>
              </p:ext>
            </p:extLst>
          </p:nvPr>
        </p:nvGraphicFramePr>
        <p:xfrm>
          <a:off x="838200" y="1825624"/>
          <a:ext cx="10515600" cy="4644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5975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457201"/>
            <a:ext cx="5334197" cy="614515"/>
          </a:xfrm>
        </p:spPr>
        <p:txBody>
          <a:bodyPr anchor="ctr">
            <a:normAutofit/>
          </a:bodyPr>
          <a:lstStyle/>
          <a:p>
            <a:pPr algn="ctr"/>
            <a:r>
              <a:rPr lang="en-US" sz="2800" b="1" dirty="0">
                <a:latin typeface="Times New Roman" panose="02020603050405020304" pitchFamily="18" charset="0"/>
                <a:cs typeface="Times New Roman" panose="02020603050405020304" pitchFamily="18" charset="0"/>
              </a:rPr>
              <a:t>Conclusion</a:t>
            </a:r>
            <a:r>
              <a:rPr lang="en-US" sz="2800"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761800" y="1288026"/>
            <a:ext cx="6681219" cy="4952053"/>
          </a:xfrm>
        </p:spPr>
        <p:txBody>
          <a:bodyPr anchor="ctr">
            <a:noAutofit/>
          </a:bodyPr>
          <a:lstStyle/>
          <a:p>
            <a:r>
              <a:rPr lang="en-US" sz="1600" b="1" dirty="0">
                <a:latin typeface="Times New Roman" panose="02020603050405020304" pitchFamily="18" charset="0"/>
                <a:cs typeface="Times New Roman" panose="02020603050405020304" pitchFamily="18" charset="0"/>
              </a:rPr>
              <a:t>Dynamic and Adaptive Management</a:t>
            </a:r>
            <a:r>
              <a:rPr lang="en-US" sz="1600" dirty="0">
                <a:latin typeface="Times New Roman" panose="02020603050405020304" pitchFamily="18" charset="0"/>
                <a:cs typeface="Times New Roman" panose="02020603050405020304" pitchFamily="18" charset="0"/>
              </a:rPr>
              <a:t>: Effective management is recognized as a dynamic and adaptive approach, acknowledging the diverse needs of employees and the complexities of the modern business landscape.</a:t>
            </a:r>
          </a:p>
          <a:p>
            <a:r>
              <a:rPr lang="en-US" sz="1600" b="1" dirty="0">
                <a:latin typeface="Times New Roman" panose="02020603050405020304" pitchFamily="18" charset="0"/>
                <a:cs typeface="Times New Roman" panose="02020603050405020304" pitchFamily="18" charset="0"/>
              </a:rPr>
              <a:t>Structured Framework for Organizational Goals</a:t>
            </a:r>
            <a:r>
              <a:rPr lang="en-US" sz="1600" dirty="0">
                <a:latin typeface="Times New Roman" panose="02020603050405020304" pitchFamily="18" charset="0"/>
                <a:cs typeface="Times New Roman" panose="02020603050405020304" pitchFamily="18" charset="0"/>
              </a:rPr>
              <a:t>: The importance of management lies in its ability to provide a structured framework for achieving organizational goals, fostering innovation, and contributing to employee satisfaction.</a:t>
            </a:r>
          </a:p>
          <a:p>
            <a:r>
              <a:rPr lang="en-US" sz="1600" b="1" dirty="0">
                <a:latin typeface="Times New Roman" panose="02020603050405020304" pitchFamily="18" charset="0"/>
                <a:cs typeface="Times New Roman" panose="02020603050405020304" pitchFamily="18" charset="0"/>
              </a:rPr>
              <a:t>Integration of Principles, Functions, and Roles</a:t>
            </a:r>
            <a:r>
              <a:rPr lang="en-US" sz="1600" dirty="0">
                <a:latin typeface="Times New Roman" panose="02020603050405020304" pitchFamily="18" charset="0"/>
                <a:cs typeface="Times New Roman" panose="02020603050405020304" pitchFamily="18" charset="0"/>
              </a:rPr>
              <a:t>: The integration of management principles, functions, and roles facilitates coherence in organizational activities, allowing for efficient operation and strategic adaptation to changing environments.</a:t>
            </a:r>
          </a:p>
          <a:p>
            <a:r>
              <a:rPr lang="en-US" sz="1600" b="1" dirty="0">
                <a:latin typeface="Times New Roman" panose="02020603050405020304" pitchFamily="18" charset="0"/>
                <a:cs typeface="Times New Roman" panose="02020603050405020304" pitchFamily="18" charset="0"/>
              </a:rPr>
              <a:t>Real-world Application Through Exemplary Organizations</a:t>
            </a:r>
            <a:r>
              <a:rPr lang="en-US" sz="1600" dirty="0">
                <a:latin typeface="Times New Roman" panose="02020603050405020304" pitchFamily="18" charset="0"/>
                <a:cs typeface="Times New Roman" panose="02020603050405020304" pitchFamily="18" charset="0"/>
              </a:rPr>
              <a:t>: Examples from renowned organizations such as Apple, Toyota, IBM, Microsoft, Salesforce, and Zappos illustrate the real-world application of effective managerial practices. These organizations demonstrate how such practices contribute to market dominance, innovation, employee development, and the creation of positive work environments.</a:t>
            </a:r>
          </a:p>
          <a:p>
            <a:r>
              <a:rPr lang="en-US" sz="1600" b="1" dirty="0">
                <a:latin typeface="Times New Roman" panose="02020603050405020304" pitchFamily="18" charset="0"/>
                <a:cs typeface="Times New Roman" panose="02020603050405020304" pitchFamily="18" charset="0"/>
              </a:rPr>
              <a:t>Crucial for Future Business Leaders</a:t>
            </a:r>
            <a:r>
              <a:rPr lang="en-US" sz="1600" dirty="0">
                <a:latin typeface="Times New Roman" panose="02020603050405020304" pitchFamily="18" charset="0"/>
                <a:cs typeface="Times New Roman" panose="02020603050405020304" pitchFamily="18" charset="0"/>
              </a:rPr>
              <a:t>: Understanding and embracing managerial concepts are crucial for future business leaders to navigate the complexities of leadership and management. </a:t>
            </a:r>
          </a:p>
        </p:txBody>
      </p:sp>
      <p:pic>
        <p:nvPicPr>
          <p:cNvPr id="16" name="Picture 15" descr="White puzzle with one red piece">
            <a:extLst>
              <a:ext uri="{FF2B5EF4-FFF2-40B4-BE49-F238E27FC236}">
                <a16:creationId xmlns:a16="http://schemas.microsoft.com/office/drawing/2014/main" id="{886907B0-99B4-BCE0-C58C-F7BEB3D25A1C}"/>
              </a:ext>
            </a:extLst>
          </p:cNvPr>
          <p:cNvPicPr>
            <a:picLocks noChangeAspect="1"/>
          </p:cNvPicPr>
          <p:nvPr/>
        </p:nvPicPr>
        <p:blipFill rotWithShape="1">
          <a:blip r:embed="rId3"/>
          <a:srcRect l="28961" r="27356" b="-1"/>
          <a:stretch/>
        </p:blipFill>
        <p:spPr>
          <a:xfrm>
            <a:off x="8032955" y="-10886"/>
            <a:ext cx="4159046"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45078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4717" y="339214"/>
            <a:ext cx="4491821" cy="428648"/>
          </a:xfrm>
        </p:spPr>
        <p:txBody>
          <a:bodyPr anchor="b">
            <a:normAutofit fontScale="90000"/>
          </a:bodyPr>
          <a:lstStyle/>
          <a:p>
            <a:r>
              <a:rPr lang="en-US" sz="3200" b="1" dirty="0">
                <a:latin typeface="Times New Roman" panose="02020603050405020304" pitchFamily="18" charset="0"/>
                <a:cs typeface="Times New Roman" panose="02020603050405020304" pitchFamily="18" charset="0"/>
              </a:rPr>
              <a:t>References </a:t>
            </a:r>
          </a:p>
        </p:txBody>
      </p:sp>
      <p:pic>
        <p:nvPicPr>
          <p:cNvPr id="5" name="Picture 4" descr="Calendar on table">
            <a:extLst>
              <a:ext uri="{FF2B5EF4-FFF2-40B4-BE49-F238E27FC236}">
                <a16:creationId xmlns:a16="http://schemas.microsoft.com/office/drawing/2014/main" id="{D9348BDB-B8CD-3F4E-92B3-4A7545FB605B}"/>
              </a:ext>
            </a:extLst>
          </p:cNvPr>
          <p:cNvPicPr>
            <a:picLocks noChangeAspect="1"/>
          </p:cNvPicPr>
          <p:nvPr/>
        </p:nvPicPr>
        <p:blipFill rotWithShape="1">
          <a:blip r:embed="rId2"/>
          <a:srcRect l="3250" r="37416" b="-1"/>
          <a:stretch/>
        </p:blipFill>
        <p:spPr>
          <a:xfrm>
            <a:off x="20" y="10"/>
            <a:ext cx="4306509"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4454013" y="924231"/>
            <a:ext cx="7511846" cy="5830530"/>
          </a:xfrm>
        </p:spPr>
        <p:txBody>
          <a:bodyPr anchor="t">
            <a:noAutofit/>
          </a:bodyPr>
          <a:lstStyle/>
          <a:p>
            <a:r>
              <a:rPr lang="en-US" sz="1600" dirty="0">
                <a:latin typeface="Times New Roman" panose="02020603050405020304" pitchFamily="18" charset="0"/>
                <a:cs typeface="Times New Roman" panose="02020603050405020304" pitchFamily="18" charset="0"/>
              </a:rPr>
              <a:t>Abubakar, A.M., </a:t>
            </a:r>
            <a:r>
              <a:rPr lang="en-US" sz="1600" dirty="0" err="1">
                <a:latin typeface="Times New Roman" panose="02020603050405020304" pitchFamily="18" charset="0"/>
                <a:cs typeface="Times New Roman" panose="02020603050405020304" pitchFamily="18" charset="0"/>
              </a:rPr>
              <a:t>Elrehail</a:t>
            </a:r>
            <a:r>
              <a:rPr lang="en-US" sz="1600" dirty="0">
                <a:latin typeface="Times New Roman" panose="02020603050405020304" pitchFamily="18" charset="0"/>
                <a:cs typeface="Times New Roman" panose="02020603050405020304" pitchFamily="18" charset="0"/>
              </a:rPr>
              <a:t>, H., </a:t>
            </a:r>
            <a:r>
              <a:rPr lang="en-US" sz="1600" dirty="0" err="1">
                <a:latin typeface="Times New Roman" panose="02020603050405020304" pitchFamily="18" charset="0"/>
                <a:cs typeface="Times New Roman" panose="02020603050405020304" pitchFamily="18" charset="0"/>
              </a:rPr>
              <a:t>Alatailat</a:t>
            </a:r>
            <a:r>
              <a:rPr lang="en-US" sz="1600" dirty="0">
                <a:latin typeface="Times New Roman" panose="02020603050405020304" pitchFamily="18" charset="0"/>
                <a:cs typeface="Times New Roman" panose="02020603050405020304" pitchFamily="18" charset="0"/>
              </a:rPr>
              <a:t>, M.A. and </a:t>
            </a:r>
            <a:r>
              <a:rPr lang="en-US" sz="1600" dirty="0" err="1">
                <a:latin typeface="Times New Roman" panose="02020603050405020304" pitchFamily="18" charset="0"/>
                <a:cs typeface="Times New Roman" panose="02020603050405020304" pitchFamily="18" charset="0"/>
              </a:rPr>
              <a:t>Elçi</a:t>
            </a:r>
            <a:r>
              <a:rPr lang="en-US" sz="1600" dirty="0">
                <a:latin typeface="Times New Roman" panose="02020603050405020304" pitchFamily="18" charset="0"/>
                <a:cs typeface="Times New Roman" panose="02020603050405020304" pitchFamily="18" charset="0"/>
              </a:rPr>
              <a:t>, A., (2019), “Knowledge management, decision-making style and organizational performance”, </a:t>
            </a:r>
            <a:r>
              <a:rPr lang="en-US" sz="1600" i="1" dirty="0">
                <a:latin typeface="Times New Roman" panose="02020603050405020304" pitchFamily="18" charset="0"/>
                <a:cs typeface="Times New Roman" panose="02020603050405020304" pitchFamily="18" charset="0"/>
              </a:rPr>
              <a:t>Journal of Innovation &amp; Knowledge</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a:t>
            </a:r>
            <a:r>
              <a:rPr lang="en-US" sz="1600" dirty="0">
                <a:latin typeface="Times New Roman" panose="02020603050405020304" pitchFamily="18" charset="0"/>
                <a:cs typeface="Times New Roman" panose="02020603050405020304" pitchFamily="18" charset="0"/>
              </a:rPr>
              <a:t>(2), pp.104-114.</a:t>
            </a:r>
          </a:p>
          <a:p>
            <a:r>
              <a:rPr lang="en-US" sz="1600" dirty="0">
                <a:latin typeface="Times New Roman" panose="02020603050405020304" pitchFamily="18" charset="0"/>
                <a:cs typeface="Times New Roman" panose="02020603050405020304" pitchFamily="18" charset="0"/>
              </a:rPr>
              <a:t>Adams, R.V. and Blair, E., (2019), “Impact of time management behaviors on undergraduate engineering students’ performance”, </a:t>
            </a:r>
            <a:r>
              <a:rPr lang="en-US" sz="1600" i="1" dirty="0">
                <a:latin typeface="Times New Roman" panose="02020603050405020304" pitchFamily="18" charset="0"/>
                <a:cs typeface="Times New Roman" panose="02020603050405020304" pitchFamily="18" charset="0"/>
              </a:rPr>
              <a:t>Sage Open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9</a:t>
            </a:r>
            <a:r>
              <a:rPr lang="en-US" sz="1600" dirty="0">
                <a:latin typeface="Times New Roman" panose="02020603050405020304" pitchFamily="18" charset="0"/>
                <a:cs typeface="Times New Roman" panose="02020603050405020304" pitchFamily="18" charset="0"/>
              </a:rPr>
              <a:t>(1), p.2158244018824506.</a:t>
            </a:r>
          </a:p>
          <a:p>
            <a:r>
              <a:rPr lang="en-US" sz="1600" dirty="0">
                <a:latin typeface="Times New Roman" panose="02020603050405020304" pitchFamily="18" charset="0"/>
                <a:cs typeface="Times New Roman" panose="02020603050405020304" pitchFamily="18" charset="0"/>
              </a:rPr>
              <a:t>Anwar, N., Mahmood, N.H.N., </a:t>
            </a:r>
            <a:r>
              <a:rPr lang="en-US" sz="1600" dirty="0" err="1">
                <a:latin typeface="Times New Roman" panose="02020603050405020304" pitchFamily="18" charset="0"/>
                <a:cs typeface="Times New Roman" panose="02020603050405020304" pitchFamily="18" charset="0"/>
              </a:rPr>
              <a:t>Yusliza</a:t>
            </a:r>
            <a:r>
              <a:rPr lang="en-US" sz="1600" dirty="0">
                <a:latin typeface="Times New Roman" panose="02020603050405020304" pitchFamily="18" charset="0"/>
                <a:cs typeface="Times New Roman" panose="02020603050405020304" pitchFamily="18" charset="0"/>
              </a:rPr>
              <a:t>, M.Y., </a:t>
            </a:r>
            <a:r>
              <a:rPr lang="en-US" sz="1600" dirty="0" err="1">
                <a:latin typeface="Times New Roman" panose="02020603050405020304" pitchFamily="18" charset="0"/>
                <a:cs typeface="Times New Roman" panose="02020603050405020304" pitchFamily="18" charset="0"/>
              </a:rPr>
              <a:t>Ramayah</a:t>
            </a:r>
            <a:r>
              <a:rPr lang="en-US" sz="1600" dirty="0">
                <a:latin typeface="Times New Roman" panose="02020603050405020304" pitchFamily="18" charset="0"/>
                <a:cs typeface="Times New Roman" panose="02020603050405020304" pitchFamily="18" charset="0"/>
              </a:rPr>
              <a:t>, T., </a:t>
            </a:r>
            <a:r>
              <a:rPr lang="en-US" sz="1600" dirty="0" err="1">
                <a:latin typeface="Times New Roman" panose="02020603050405020304" pitchFamily="18" charset="0"/>
                <a:cs typeface="Times New Roman" panose="02020603050405020304" pitchFamily="18" charset="0"/>
              </a:rPr>
              <a:t>Faezah</a:t>
            </a:r>
            <a:r>
              <a:rPr lang="en-US" sz="1600" dirty="0">
                <a:latin typeface="Times New Roman" panose="02020603050405020304" pitchFamily="18" charset="0"/>
                <a:cs typeface="Times New Roman" panose="02020603050405020304" pitchFamily="18" charset="0"/>
              </a:rPr>
              <a:t>, J.N. and Khalid, W., (2020), “Green Human Resource Management for </a:t>
            </a:r>
            <a:r>
              <a:rPr lang="en-US" sz="1600" dirty="0" err="1">
                <a:latin typeface="Times New Roman" panose="02020603050405020304" pitchFamily="18" charset="0"/>
                <a:cs typeface="Times New Roman" panose="02020603050405020304" pitchFamily="18" charset="0"/>
              </a:rPr>
              <a:t>organisational</a:t>
            </a:r>
            <a:r>
              <a:rPr lang="en-US" sz="1600" dirty="0">
                <a:latin typeface="Times New Roman" panose="02020603050405020304" pitchFamily="18" charset="0"/>
                <a:cs typeface="Times New Roman" panose="02020603050405020304" pitchFamily="18" charset="0"/>
              </a:rPr>
              <a:t> citizenship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towards the environment and environmental performance on a university campus”, </a:t>
            </a:r>
            <a:r>
              <a:rPr lang="en-US" sz="1600" i="1" dirty="0">
                <a:latin typeface="Times New Roman" panose="02020603050405020304" pitchFamily="18" charset="0"/>
                <a:cs typeface="Times New Roman" panose="02020603050405020304" pitchFamily="18" charset="0"/>
              </a:rPr>
              <a:t>Journal of cleaner production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256</a:t>
            </a:r>
            <a:r>
              <a:rPr lang="en-US" sz="1600" dirty="0">
                <a:latin typeface="Times New Roman" panose="02020603050405020304" pitchFamily="18" charset="0"/>
                <a:cs typeface="Times New Roman" panose="02020603050405020304" pitchFamily="18" charset="0"/>
              </a:rPr>
              <a:t>, p.120401.</a:t>
            </a:r>
          </a:p>
          <a:p>
            <a:r>
              <a:rPr lang="en-US" sz="1600" dirty="0">
                <a:latin typeface="Times New Roman" panose="02020603050405020304" pitchFamily="18" charset="0"/>
                <a:cs typeface="Times New Roman" panose="02020603050405020304" pitchFamily="18" charset="0"/>
              </a:rPr>
              <a:t>Buchanan, D.A. and Huczynski, A., (2019), </a:t>
            </a:r>
            <a:r>
              <a:rPr lang="en-US" sz="1600" i="1" dirty="0">
                <a:latin typeface="Times New Roman" panose="02020603050405020304" pitchFamily="18" charset="0"/>
                <a:cs typeface="Times New Roman" panose="02020603050405020304" pitchFamily="18" charset="0"/>
              </a:rPr>
              <a:t>Organizational </a:t>
            </a:r>
            <a:r>
              <a:rPr lang="en-US" sz="1600" i="1" dirty="0" err="1">
                <a:latin typeface="Times New Roman" panose="02020603050405020304" pitchFamily="18" charset="0"/>
                <a:cs typeface="Times New Roman" panose="02020603050405020304" pitchFamily="18" charset="0"/>
              </a:rPr>
              <a:t>behaviour</a:t>
            </a:r>
            <a:r>
              <a:rPr lang="en-US" sz="1600" i="1" dirty="0">
                <a:latin typeface="Times New Roman" panose="02020603050405020304" pitchFamily="18" charset="0"/>
                <a:cs typeface="Times New Roman" panose="02020603050405020304" pitchFamily="18" charset="0"/>
              </a:rPr>
              <a:t>.</a:t>
            </a:r>
            <a:r>
              <a:rPr lang="en-US" sz="1600" dirty="0">
                <a:latin typeface="Times New Roman" panose="02020603050405020304" pitchFamily="18" charset="0"/>
                <a:cs typeface="Times New Roman" panose="02020603050405020304" pitchFamily="18" charset="0"/>
              </a:rPr>
              <a:t> Pearson UK.</a:t>
            </a:r>
          </a:p>
          <a:p>
            <a:r>
              <a:rPr lang="en-US" sz="1600" dirty="0">
                <a:latin typeface="Times New Roman" panose="02020603050405020304" pitchFamily="18" charset="0"/>
                <a:cs typeface="Times New Roman" panose="02020603050405020304" pitchFamily="18" charset="0"/>
              </a:rPr>
              <a:t>Luthans, F., </a:t>
            </a:r>
            <a:r>
              <a:rPr lang="en-US" sz="1600" dirty="0" err="1">
                <a:latin typeface="Times New Roman" panose="02020603050405020304" pitchFamily="18" charset="0"/>
                <a:cs typeface="Times New Roman" panose="02020603050405020304" pitchFamily="18" charset="0"/>
              </a:rPr>
              <a:t>Rosenkrantz</a:t>
            </a:r>
            <a:r>
              <a:rPr lang="en-US" sz="1600" dirty="0">
                <a:latin typeface="Times New Roman" panose="02020603050405020304" pitchFamily="18" charset="0"/>
                <a:cs typeface="Times New Roman" panose="02020603050405020304" pitchFamily="18" charset="0"/>
              </a:rPr>
              <a:t>, S.A. and Hennessey, H.W., (2019), “What do successful managers really do? An observation study of managerial activities”, In </a:t>
            </a:r>
            <a:r>
              <a:rPr lang="en-US" sz="1600" i="1" dirty="0">
                <a:latin typeface="Times New Roman" panose="02020603050405020304" pitchFamily="18" charset="0"/>
                <a:cs typeface="Times New Roman" panose="02020603050405020304" pitchFamily="18" charset="0"/>
              </a:rPr>
              <a:t>Managerial Work</a:t>
            </a:r>
            <a:r>
              <a:rPr lang="en-US" sz="1600" dirty="0">
                <a:latin typeface="Times New Roman" panose="02020603050405020304" pitchFamily="18" charset="0"/>
                <a:cs typeface="Times New Roman" panose="02020603050405020304" pitchFamily="18" charset="0"/>
              </a:rPr>
              <a:t> (pp. 165-180). Routledge.</a:t>
            </a:r>
          </a:p>
          <a:p>
            <a:r>
              <a:rPr lang="en-US" sz="1600" dirty="0">
                <a:latin typeface="Times New Roman" panose="02020603050405020304" pitchFamily="18" charset="0"/>
                <a:cs typeface="Times New Roman" panose="02020603050405020304" pitchFamily="18" charset="0"/>
              </a:rPr>
              <a:t>Patil, S., (2022), Organizational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a:t>
            </a:r>
          </a:p>
          <a:p>
            <a:r>
              <a:rPr lang="en-US" sz="1600" dirty="0" err="1">
                <a:latin typeface="Times New Roman" panose="02020603050405020304" pitchFamily="18" charset="0"/>
                <a:cs typeface="Times New Roman" panose="02020603050405020304" pitchFamily="18" charset="0"/>
              </a:rPr>
              <a:t>Petrou</a:t>
            </a:r>
            <a:r>
              <a:rPr lang="en-US" sz="1600" dirty="0">
                <a:latin typeface="Times New Roman" panose="02020603050405020304" pitchFamily="18" charset="0"/>
                <a:cs typeface="Times New Roman" panose="02020603050405020304" pitchFamily="18" charset="0"/>
              </a:rPr>
              <a:t>, P., Demerouti, E. and Schaufeli, W.B., (2018), “Crafting the change: The role of employee job crafting behaviors for successful organizational change”, </a:t>
            </a:r>
            <a:r>
              <a:rPr lang="en-US" sz="1600" i="1" dirty="0">
                <a:latin typeface="Times New Roman" panose="02020603050405020304" pitchFamily="18" charset="0"/>
                <a:cs typeface="Times New Roman" panose="02020603050405020304" pitchFamily="18" charset="0"/>
              </a:rPr>
              <a:t>Journal of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44</a:t>
            </a:r>
            <a:r>
              <a:rPr lang="en-US" sz="1600" dirty="0">
                <a:latin typeface="Times New Roman" panose="02020603050405020304" pitchFamily="18" charset="0"/>
                <a:cs typeface="Times New Roman" panose="02020603050405020304" pitchFamily="18" charset="0"/>
              </a:rPr>
              <a:t>(5), pp.1766-1792.</a:t>
            </a:r>
          </a:p>
          <a:p>
            <a:r>
              <a:rPr lang="en-US" sz="1600" dirty="0">
                <a:latin typeface="Times New Roman" panose="02020603050405020304" pitchFamily="18" charset="0"/>
                <a:cs typeface="Times New Roman" panose="02020603050405020304" pitchFamily="18" charset="0"/>
              </a:rPr>
              <a:t>Pham, N.T., Thanh, T.V., </a:t>
            </a:r>
            <a:r>
              <a:rPr lang="en-US" sz="1600" dirty="0" err="1">
                <a:latin typeface="Times New Roman" panose="02020603050405020304" pitchFamily="18" charset="0"/>
                <a:cs typeface="Times New Roman" panose="02020603050405020304" pitchFamily="18" charset="0"/>
              </a:rPr>
              <a:t>Tučková</a:t>
            </a:r>
            <a:r>
              <a:rPr lang="en-US" sz="1600" dirty="0">
                <a:latin typeface="Times New Roman" panose="02020603050405020304" pitchFamily="18" charset="0"/>
                <a:cs typeface="Times New Roman" panose="02020603050405020304" pitchFamily="18" charset="0"/>
              </a:rPr>
              <a:t>, Z. and Thuy, V.T.N., (2020), “The role of green human resource management in driving hotel’s environmental performance: Interaction and mediation analysis”, </a:t>
            </a:r>
            <a:r>
              <a:rPr lang="en-US" sz="1600" i="1" dirty="0">
                <a:latin typeface="Times New Roman" panose="02020603050405020304" pitchFamily="18" charset="0"/>
                <a:cs typeface="Times New Roman" panose="02020603050405020304" pitchFamily="18" charset="0"/>
              </a:rPr>
              <a:t>International Journal of Hospitality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88</a:t>
            </a:r>
            <a:r>
              <a:rPr lang="en-US" sz="1600" dirty="0">
                <a:latin typeface="Times New Roman" panose="02020603050405020304" pitchFamily="18" charset="0"/>
                <a:cs typeface="Times New Roman" panose="02020603050405020304" pitchFamily="18" charset="0"/>
              </a:rPr>
              <a:t>, p.102392.</a:t>
            </a:r>
          </a:p>
        </p:txBody>
      </p:sp>
    </p:spTree>
    <p:extLst>
      <p:ext uri="{BB962C8B-B14F-4D97-AF65-F5344CB8AC3E}">
        <p14:creationId xmlns:p14="http://schemas.microsoft.com/office/powerpoint/2010/main" val="377387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34C2E44-E161-9DF2-03BB-0932924474E1}"/>
              </a:ext>
            </a:extLst>
          </p:cNvPr>
          <p:cNvSpPr>
            <a:spLocks noGrp="1"/>
          </p:cNvSpPr>
          <p:nvPr>
            <p:ph type="title"/>
          </p:nvPr>
        </p:nvSpPr>
        <p:spPr>
          <a:xfrm>
            <a:off x="643468" y="643467"/>
            <a:ext cx="4620584" cy="3161617"/>
          </a:xfrm>
        </p:spPr>
        <p:txBody>
          <a:bodyPr vert="horz" lIns="91440" tIns="45720" rIns="91440" bIns="45720" rtlCol="0" anchor="b">
            <a:normAutofit/>
          </a:bodyPr>
          <a:lstStyle/>
          <a:p>
            <a:r>
              <a:rPr lang="en-US"/>
              <a:t>Any Questions?</a:t>
            </a:r>
            <a:endParaRPr lang="en-US" dirty="0"/>
          </a:p>
        </p:txBody>
      </p:sp>
      <p:pic>
        <p:nvPicPr>
          <p:cNvPr id="5" name="Picture 4"/>
          <p:cNvPicPr>
            <a:picLocks noChangeAspect="1"/>
          </p:cNvPicPr>
          <p:nvPr/>
        </p:nvPicPr>
        <p:blipFill rotWithShape="1">
          <a:blip r:embed="rId2"/>
          <a:srcRect l="7356" r="2308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2804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2247</Words>
  <Application>Microsoft Office PowerPoint</Application>
  <PresentationFormat>Widescreen</PresentationFormat>
  <Paragraphs>100</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 Introduction to Leadership and Management (LCBB4008)    </vt:lpstr>
      <vt:lpstr>Table of content </vt:lpstr>
      <vt:lpstr>Introduction </vt:lpstr>
      <vt:lpstr>Importance of Management</vt:lpstr>
      <vt:lpstr>Management Principles </vt:lpstr>
      <vt:lpstr>Management Principles </vt:lpstr>
      <vt:lpstr>Management Functions </vt:lpstr>
      <vt:lpstr>Management Functions </vt:lpstr>
      <vt:lpstr>Managerial Roles </vt:lpstr>
      <vt:lpstr>Managerial Roles </vt:lpstr>
      <vt:lpstr>Managers Behaviours towards Employees </vt:lpstr>
      <vt:lpstr>Managers Behaviours towards Employees </vt:lpstr>
      <vt:lpstr>Conclusion </vt:lpstr>
      <vt:lpstr>References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Managerial Behaviours and Their Impact on Organizational Success</dc:title>
  <dc:creator>p</dc:creator>
  <cp:lastModifiedBy>Maria Covete</cp:lastModifiedBy>
  <cp:revision>41</cp:revision>
  <dcterms:created xsi:type="dcterms:W3CDTF">2024-03-05T15:51:36Z</dcterms:created>
  <dcterms:modified xsi:type="dcterms:W3CDTF">2024-04-02T16:51:46Z</dcterms:modified>
</cp:coreProperties>
</file>