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6" r:id="rId5"/>
    <p:sldId id="257" r:id="rId6"/>
    <p:sldId id="1509" r:id="rId7"/>
    <p:sldId id="1510" r:id="rId8"/>
    <p:sldId id="1514" r:id="rId9"/>
    <p:sldId id="1515" r:id="rId10"/>
    <p:sldId id="1516" r:id="rId11"/>
    <p:sldId id="1519" r:id="rId12"/>
    <p:sldId id="1518" r:id="rId13"/>
    <p:sldId id="1520" r:id="rId14"/>
    <p:sldId id="151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2EA330-4A07-E3F9-5ACB-D3FB104E460A}" v="480" dt="2025-12-29T18:08:03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>
        <p:scale>
          <a:sx n="100" d="100"/>
          <a:sy n="100" d="100"/>
        </p:scale>
        <p:origin x="-1694" y="-6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1/9/2026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anchor="t">
            <a:normAutofit/>
          </a:bodyPr>
          <a:lstStyle>
            <a:lvl1pPr algn="l">
              <a:defRPr sz="7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73553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B902-09B5-4324-8310-59625360F03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964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4617138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1A11-88E2-4BD0-90A5-503C684B9CC0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9543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19A73-9EF0-435E-951F-A4ACE59FBD8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495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2BE8CE-6011-4887-8688-8D57691F11A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685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6426EA-0386-4881-8D6D-3F08C95C4A7F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7511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anchor="t">
            <a:normAutofit/>
          </a:bodyPr>
          <a:lstStyle>
            <a:lvl1pPr algn="l"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1FE1A989-42EF-40B2-87AB-6941C231CD4A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0672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anchor="b">
            <a:normAutofit/>
          </a:bodyPr>
          <a:lstStyle>
            <a:lvl1pPr algn="l">
              <a:defRPr sz="7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2A7A0-B9EE-41A8-8016-28E5803F20B2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809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anchor="b">
            <a:normAutofit/>
          </a:bodyPr>
          <a:lstStyle>
            <a:lvl1pPr algn="l">
              <a:defRPr sz="7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5176" y="484632"/>
            <a:ext cx="7772400" cy="59436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2A7A0-B9EE-41A8-8016-28E5803F20B2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279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208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8A60B404-9532-4DA8-8A40-EC339A5BE63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526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" y="151598"/>
            <a:ext cx="11924209" cy="528186"/>
          </a:xfrm>
        </p:spPr>
        <p:txBody>
          <a:bodyPr anchor="ctr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" y="776036"/>
            <a:ext cx="11924209" cy="56769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6A364-A39C-470E-B89A-9BD899585684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126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-1325880"/>
            <a:ext cx="10515600" cy="1325880"/>
          </a:xfrm>
        </p:spPr>
        <p:txBody>
          <a:bodyPr anchor="ctr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" y="367091"/>
            <a:ext cx="11924209" cy="61238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C69CE-4771-4BFA-AD70-0E51ABA58D6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651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E4242-8CA0-457D-B3B1-7D78B4164321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203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D6F41-6645-4089-A6BB-7B692A44A4CC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4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73AF-3955-4569-8B4F-B329360A9CB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564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5276D-BBED-48BC-B459-1E9A16CF46C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586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8C57-8E3B-4697-92F8-0ED9B71F7E17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7116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DC593-EA98-4C39-A75F-3F3A9C691019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612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548640"/>
            <a:ext cx="6093225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1828800"/>
            <a:ext cx="6071616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8FACD271-2BB0-4C13-9E3A-50B90F57CA5B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49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C4109C0-CC82-467C-B6E8-62D4D3634E2A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4047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1A5F77D0-C28E-4573-88F0-0A30FF98888E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217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1F1191D-5EC4-40DF-9DB6-A6385AB88B5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197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468DAA-49F6-4492-82E6-75555EB31418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3447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41D22668-A3AE-429F-A351-A1583BA90793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800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B3A2E2B-8F4D-437C-9F55-5E913AFC716A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2159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46C70014-48FC-4647-9615-BBD39F98887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820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C089F4EF-3CDF-46D7-ADF4-3A52C84FD8BE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7826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E635C43F-DBB1-4D83-B442-E1529AA900C2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5332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D13F81E-C5BD-4314-B9B9-AAE2702F29D2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7347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C146-0A20-4029-98D5-9A42EEDF8B24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8887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12A2F-57DF-45DA-A7E9-678FD33267B9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919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9128053F-E531-4885-B604-CF1A6DEEE405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6810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5" y="1828800"/>
            <a:ext cx="6172200" cy="4425696"/>
          </a:xfrm>
          <a:blipFill dpi="0" rotWithShape="1">
            <a:blip r:embed="rId2" cstate="print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27395" y="1828800"/>
            <a:ext cx="4251960" cy="4428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791B-F730-470C-BD5E-FFF8D449589F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7679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8" y="2290890"/>
            <a:ext cx="4672584" cy="4041648"/>
          </a:xfrm>
          <a:blipFill dpi="0" rotWithShape="1">
            <a:blip r:embed="rId2" cstate="print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FE0C-303A-49D2-B22C-9FE8AE7D9EF1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601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8077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9496" y="566928"/>
            <a:ext cx="10826496" cy="4334256"/>
          </a:xfrm>
        </p:spPr>
        <p:txBody>
          <a:bodyPr anchor="b">
            <a:normAutofit/>
          </a:bodyPr>
          <a:lstStyle>
            <a:lvl1pPr algn="l">
              <a:defRPr sz="2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4944" y="4718304"/>
            <a:ext cx="5897880" cy="1353312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cap="none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3D17-73C9-402C-91E7-BA73E6829C50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468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2960" y="603504"/>
            <a:ext cx="10543032" cy="4206240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809744"/>
            <a:ext cx="7525512" cy="154533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A7CDD-9512-40CC-9351-FC0DE186CFB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7601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3814EA-F598-EBFD-83D1-6782D7CBB59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2960" y="603504"/>
            <a:ext cx="10543032" cy="4206240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809744"/>
            <a:ext cx="7525512" cy="154533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3EFCC7-B7E8-4ABE-BBCB-C75FD27800C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096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83138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marL="137160" indent="-137160" algn="l">
              <a:lnSpc>
                <a:spcPct val="100000"/>
              </a:lnSpc>
              <a:defRPr sz="4000" b="0"/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654972" y="5428752"/>
            <a:ext cx="9043508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565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E66BBE-3119-84C9-214F-FCCB3DF5A6F1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37160" indent="-137160" algn="l">
              <a:lnSpc>
                <a:spcPct val="100000"/>
              </a:lnSpc>
              <a:defRPr sz="4000" b="0"/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655064" y="5349240"/>
            <a:ext cx="9043416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47CA6-BC1D-429A-A289-4E939E49554A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3244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2648" y="1234440"/>
            <a:ext cx="8961120" cy="3169920"/>
          </a:xfrm>
        </p:spPr>
        <p:txBody>
          <a:bodyPr anchor="ctr">
            <a:normAutofit/>
          </a:bodyPr>
          <a:lstStyle>
            <a:lvl1pPr marL="137160" indent="-137160" algn="l">
              <a:lnSpc>
                <a:spcPct val="100000"/>
              </a:lnSpc>
              <a:defRPr sz="4400" b="0"/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6651" y="5669280"/>
            <a:ext cx="8807117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418BD-2BA9-41CB-AB89-625779A7563D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6029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65B10-D26A-480A-9509-A9831C5E60D8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0834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B42A-67CE-499B-A4FA-7D4E4469B142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2581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5040-F7E0-40EC-B8E9-CED28200FAA3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96913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FF128-BAC7-4E0D-8F77-28A571D93B6F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1745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3EA1-DD0C-4B8D-8364-52024B4530F1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5990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557784"/>
            <a:ext cx="6519080" cy="5779007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7344-9CC7-412D-8C20-072BE86D5A11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0216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847088"/>
            <a:ext cx="7342307" cy="1133856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987AA-E4E6-4FC1-BAD8-09A952212C58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62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279615"/>
          </a:xfrm>
        </p:spPr>
        <p:txBody>
          <a:bodyPr>
            <a:no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2000"/>
            </a:lvl2pPr>
            <a:lvl3pPr marL="457200" indent="0">
              <a:buNone/>
              <a:defRPr sz="1800"/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F65F-0E21-48DE-8D75-4BF66A547E8E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53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D291CE83-67BA-4B15-B48A-7DC5C0636664}" type="datetime1">
              <a:rPr lang="en-US" smtClean="0"/>
              <a:t>1/9/2026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288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5" r:id="rId2"/>
    <p:sldLayoutId id="2147483661" r:id="rId3"/>
    <p:sldLayoutId id="2147483712" r:id="rId4"/>
    <p:sldLayoutId id="2147483698" r:id="rId5"/>
    <p:sldLayoutId id="2147483728" r:id="rId6"/>
    <p:sldLayoutId id="2147483735" r:id="rId7"/>
    <p:sldLayoutId id="2147483758" r:id="rId8"/>
    <p:sldLayoutId id="2147483710" r:id="rId9"/>
    <p:sldLayoutId id="2147483755" r:id="rId10"/>
    <p:sldLayoutId id="2147483713" r:id="rId11"/>
    <p:sldLayoutId id="2147483729" r:id="rId12"/>
    <p:sldLayoutId id="2147483662" r:id="rId13"/>
    <p:sldLayoutId id="2147483679" r:id="rId14"/>
    <p:sldLayoutId id="2147483680" r:id="rId15"/>
    <p:sldLayoutId id="2147483681" r:id="rId16"/>
    <p:sldLayoutId id="2147483682" r:id="rId17"/>
    <p:sldLayoutId id="2147483706" r:id="rId18"/>
    <p:sldLayoutId id="2147483689" r:id="rId19"/>
    <p:sldLayoutId id="2147483690" r:id="rId20"/>
    <p:sldLayoutId id="2147483707" r:id="rId21"/>
    <p:sldLayoutId id="2147483708" r:id="rId22"/>
    <p:sldLayoutId id="2147483692" r:id="rId23"/>
    <p:sldLayoutId id="2147483691" r:id="rId24"/>
    <p:sldLayoutId id="2147483732" r:id="rId25"/>
    <p:sldLayoutId id="2147483733" r:id="rId26"/>
    <p:sldLayoutId id="2147483731" r:id="rId27"/>
    <p:sldLayoutId id="2147483730" r:id="rId28"/>
    <p:sldLayoutId id="2147483694" r:id="rId29"/>
    <p:sldLayoutId id="2147483726" r:id="rId30"/>
    <p:sldLayoutId id="2147483693" r:id="rId31"/>
    <p:sldLayoutId id="2147483711" r:id="rId32"/>
    <p:sldLayoutId id="2147483672" r:id="rId33"/>
    <p:sldLayoutId id="2147483673" r:id="rId34"/>
    <p:sldLayoutId id="2147483696" r:id="rId35"/>
    <p:sldLayoutId id="2147483752" r:id="rId36"/>
    <p:sldLayoutId id="2147483754" r:id="rId37"/>
    <p:sldLayoutId id="2147483753" r:id="rId38"/>
    <p:sldLayoutId id="2147483750" r:id="rId39"/>
    <p:sldLayoutId id="2147483742" r:id="rId40"/>
    <p:sldLayoutId id="2147483743" r:id="rId41"/>
    <p:sldLayoutId id="2147483740" r:id="rId42"/>
    <p:sldLayoutId id="2147483664" r:id="rId43"/>
    <p:sldLayoutId id="2147483665" r:id="rId44"/>
    <p:sldLayoutId id="2147483666" r:id="rId45"/>
    <p:sldLayoutId id="2147483667" r:id="rId46"/>
    <p:sldLayoutId id="2147483668" r:id="rId47"/>
    <p:sldLayoutId id="2147483669" r:id="rId48"/>
    <p:sldLayoutId id="2147483685" r:id="rId49"/>
    <p:sldLayoutId id="2147483687" r:id="rId5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ijecm.co.uk/wp-content/uploads/2021/12/91219.pdf" TargetMode="External"/><Relationship Id="rId3" Type="http://schemas.openxmlformats.org/officeDocument/2006/relationships/hyperlink" Target="https://www.college.police.uk/guidance/pnc-and-leds/guidance-code-practice-pnc-and-leds/principles" TargetMode="External"/><Relationship Id="rId7" Type="http://schemas.openxmlformats.org/officeDocument/2006/relationships/hyperlink" Target="https://library.college.police.uk/docs/npia/NIM-Code-of-Practice.pdf" TargetMode="External"/><Relationship Id="rId2" Type="http://schemas.openxmlformats.org/officeDocument/2006/relationships/hyperlink" Target="https://www.college.police.uk/app/intelligence-management/intelligence-report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assets-hmicfrs.justiceinspectorates.gov.uk/uploads/real-lives-real-crimes-a-study-of-digital-crime-and-policing.pdf" TargetMode="External"/><Relationship Id="rId11" Type="http://schemas.openxmlformats.org/officeDocument/2006/relationships/hyperlink" Target="https://doi.org/10.1093/police/paac106" TargetMode="External"/><Relationship Id="rId5" Type="http://schemas.openxmlformats.org/officeDocument/2006/relationships/hyperlink" Target="https://hmicfrs.justiceinspectorates.gov.uk/glossary/national-intelligence-model/" TargetMode="External"/><Relationship Id="rId10" Type="http://schemas.openxmlformats.org/officeDocument/2006/relationships/hyperlink" Target="https://doi.org/10.1108/pijpsm-06-2023-0073" TargetMode="External"/><Relationship Id="rId4" Type="http://schemas.openxmlformats.org/officeDocument/2006/relationships/hyperlink" Target="https://doi:10.1093/bjc/azad036" TargetMode="External"/><Relationship Id="rId9" Type="http://schemas.openxmlformats.org/officeDocument/2006/relationships/hyperlink" Target="https://www.npcc.police.uk/SysSiteAssets/media/downloads/publications/publications-log/science-and-innovation/2025/npcc-ai-strategy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6D321A2-65AC-4C18-CA75-0FB5084CA3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/>
          <a:lstStyle/>
          <a:p>
            <a:r>
              <a:rPr lang="en-US" dirty="0"/>
              <a:t>Digital and Operational Policing Assignment 2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2FA3257-663D-61CE-A5D5-22B53DB714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/>
          <a:lstStyle/>
          <a:p>
            <a:r>
              <a:rPr lang="en-US" dirty="0"/>
              <a:t>Presented by Dan Phillips 2305529</a:t>
            </a:r>
          </a:p>
        </p:txBody>
      </p:sp>
      <p:pic>
        <p:nvPicPr>
          <p:cNvPr id="10" name="Picture Placeholder 9" descr="De-risking Data-Led Policing">
            <a:extLst>
              <a:ext uri="{FF2B5EF4-FFF2-40B4-BE49-F238E27FC236}">
                <a16:creationId xmlns:a16="http://schemas.microsoft.com/office/drawing/2014/main" id="{C8C053FC-1088-49D0-A4A2-6843CADCE7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3069" r="23069"/>
          <a:stretch/>
        </p:blipFill>
        <p:spPr>
          <a:xfrm>
            <a:off x="5223488" y="508552"/>
            <a:ext cx="6579152" cy="5840896"/>
          </a:xfrm>
          <a:prstGeom prst="rect">
            <a:avLst/>
          </a:prstGeom>
          <a:blipFill dpi="0" rotWithShape="1">
            <a:blip r:embed="rId3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69965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255C6-1E2E-E4BD-2E9F-B3321C22A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ctr">
            <a:normAutofit/>
          </a:bodyPr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C04E6-B771-F1FA-85F4-B7984DE55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15532"/>
            <a:ext cx="5231539" cy="4593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How does the integration of information and intelligence enhance the effectiveness of both operational and digital policing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Introduction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Point 1 – What is Information and Intelligence?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Point 2 – National Intelligence Model and How is Intelligence Graded?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/>
              <a:t>Point 3 – How does this enhance the effectiveness of both digital and operational policing?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Point 4 – Key Challenges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/>
              <a:t>Summary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700"/>
          </a:p>
        </p:txBody>
      </p:sp>
      <p:pic>
        <p:nvPicPr>
          <p:cNvPr id="4" name="Picture 3" descr="Operational Security: The Backbone of ...">
            <a:extLst>
              <a:ext uri="{FF2B5EF4-FFF2-40B4-BE49-F238E27FC236}">
                <a16:creationId xmlns:a16="http://schemas.microsoft.com/office/drawing/2014/main" id="{6DF38577-AE7E-C82A-06A5-11B6AAD149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02" r="16714" b="2"/>
          <a:stretch>
            <a:fillRect/>
          </a:stretch>
        </p:blipFill>
        <p:spPr>
          <a:xfrm>
            <a:off x="6034686" y="1715532"/>
            <a:ext cx="5231539" cy="45938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652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144A5-0283-F980-85F3-EE51746FC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ctr">
            <a:normAutofit/>
          </a:bodyPr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85359-5FD3-D5C8-1467-F7082543A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15532"/>
            <a:ext cx="8370463" cy="459382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/>
              <a:t>Policing in the UK depends on a range of strategies designed to enhance how crime is prevented, detected, and responded to.</a:t>
            </a:r>
          </a:p>
          <a:p>
            <a:pPr>
              <a:lnSpc>
                <a:spcPct val="110000"/>
              </a:lnSpc>
            </a:pPr>
            <a:endParaRPr lang="en-US" sz="1600"/>
          </a:p>
          <a:p>
            <a:pPr>
              <a:lnSpc>
                <a:spcPct val="110000"/>
              </a:lnSpc>
            </a:pPr>
            <a:r>
              <a:rPr lang="en-US" sz="1600"/>
              <a:t>One of the most significant developments in recent years has been the growing integration of information and intelligence across policing in the UK.</a:t>
            </a:r>
          </a:p>
          <a:p>
            <a:pPr>
              <a:lnSpc>
                <a:spcPct val="110000"/>
              </a:lnSpc>
            </a:pPr>
            <a:endParaRPr lang="en-US" sz="1600"/>
          </a:p>
          <a:p>
            <a:pPr>
              <a:lnSpc>
                <a:spcPct val="110000"/>
              </a:lnSpc>
            </a:pPr>
            <a:r>
              <a:rPr lang="en-US" sz="1600">
                <a:highlight>
                  <a:srgbClr val="FFFFFF"/>
                </a:highlight>
              </a:rPr>
              <a:t>To address these challenges, the police must adopt approaches that support timely, accurate, and ethical integration of intelligence</a:t>
            </a:r>
            <a:endParaRPr lang="en-US" sz="1600"/>
          </a:p>
          <a:p>
            <a:pPr>
              <a:lnSpc>
                <a:spcPct val="110000"/>
              </a:lnSpc>
            </a:pPr>
            <a:endParaRPr lang="en-US" sz="160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600">
                <a:highlight>
                  <a:srgbClr val="FFFFFF"/>
                </a:highlight>
              </a:rPr>
              <a:t>This assignment will examine how the integration of information and intelligence enhances the effectiveness of both operational and digital policing, and what this means for modern policing practice.</a:t>
            </a:r>
          </a:p>
          <a:p>
            <a:pPr>
              <a:lnSpc>
                <a:spcPct val="110000"/>
              </a:lnSpc>
            </a:pPr>
            <a:r>
              <a:rPr lang="en-US" sz="1600">
                <a:highlight>
                  <a:srgbClr val="FFFFFF"/>
                </a:highlight>
              </a:rPr>
              <a:t>(Phythian, Kirby and Swan-Keig, 2024), (Hughes and Blockley, 2025).</a:t>
            </a:r>
          </a:p>
          <a:p>
            <a:pPr>
              <a:lnSpc>
                <a:spcPct val="110000"/>
              </a:lnSpc>
            </a:pPr>
            <a:endParaRPr lang="en-US" sz="1600"/>
          </a:p>
        </p:txBody>
      </p:sp>
      <p:pic>
        <p:nvPicPr>
          <p:cNvPr id="7" name="Picture 6" descr="Police accountability | Institute for ...">
            <a:extLst>
              <a:ext uri="{FF2B5EF4-FFF2-40B4-BE49-F238E27FC236}">
                <a16:creationId xmlns:a16="http://schemas.microsoft.com/office/drawing/2014/main" id="{9FBD217F-6B26-4C06-B4BC-95292ADAAF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59" r="41389"/>
          <a:stretch>
            <a:fillRect/>
          </a:stretch>
        </p:blipFill>
        <p:spPr>
          <a:xfrm>
            <a:off x="9173610" y="1693446"/>
            <a:ext cx="2423919" cy="4615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3450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133A0-1764-3DC0-A9D7-7733B04AF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>
            <a:normAutofit/>
          </a:bodyPr>
          <a:lstStyle/>
          <a:p>
            <a:r>
              <a:rPr lang="en-US"/>
              <a:t>What is Information and Intelligence?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C769873-5985-6918-C2C1-CBD071515AA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700" dirty="0">
                <a:highlight>
                  <a:srgbClr val="FFFFFF"/>
                </a:highlight>
              </a:rPr>
              <a:t>Information refers to the raw facts the police receive such as calls from the public, CCTV footage, incident reports, or digital footprints left online.</a:t>
            </a:r>
          </a:p>
          <a:p>
            <a:pPr>
              <a:lnSpc>
                <a:spcPct val="110000"/>
              </a:lnSpc>
            </a:pPr>
            <a:endParaRPr lang="en-US" sz="170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700" dirty="0">
                <a:highlight>
                  <a:srgbClr val="FFFFFF"/>
                </a:highlight>
              </a:rPr>
              <a:t>Intelligence is what this information becomes once it has been assessed, </a:t>
            </a:r>
            <a:r>
              <a:rPr lang="en-US" sz="1700" dirty="0" err="1">
                <a:highlight>
                  <a:srgbClr val="FFFFFF"/>
                </a:highlight>
              </a:rPr>
              <a:t>analysed</a:t>
            </a:r>
            <a:r>
              <a:rPr lang="en-US" sz="1700" dirty="0">
                <a:highlight>
                  <a:srgbClr val="FFFFFF"/>
                </a:highlight>
              </a:rPr>
              <a:t>, and checked for reliability. 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170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700" dirty="0">
                <a:highlight>
                  <a:srgbClr val="FFFFFF"/>
                </a:highlight>
              </a:rPr>
              <a:t>The threats and issues that policing faces has become much more complicated in the current digital era.</a:t>
            </a:r>
          </a:p>
          <a:p>
            <a:pPr>
              <a:lnSpc>
                <a:spcPct val="110000"/>
              </a:lnSpc>
            </a:pPr>
            <a:endParaRPr lang="en-US" sz="170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700" dirty="0">
                <a:highlight>
                  <a:srgbClr val="FFFFFF"/>
                </a:highlight>
              </a:rPr>
              <a:t>(College of Policing, 2023), (NPCC, 2024), (Henry, 2024).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1700">
              <a:highlight>
                <a:srgbClr val="FFFFFF"/>
              </a:highlight>
            </a:endParaRPr>
          </a:p>
        </p:txBody>
      </p:sp>
      <p:pic>
        <p:nvPicPr>
          <p:cNvPr id="3" name="Picture 2" descr="Artificial Intelligence – book review ...">
            <a:extLst>
              <a:ext uri="{FF2B5EF4-FFF2-40B4-BE49-F238E27FC236}">
                <a16:creationId xmlns:a16="http://schemas.microsoft.com/office/drawing/2014/main" id="{0797E115-940A-98C2-116B-FF8A392C70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18" r="19315"/>
          <a:stretch>
            <a:fillRect/>
          </a:stretch>
        </p:blipFill>
        <p:spPr>
          <a:xfrm>
            <a:off x="7400544" y="10"/>
            <a:ext cx="4791456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1035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81BC4-ADAA-05F1-40A7-F64D1F280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>
            <a:normAutofit/>
          </a:bodyPr>
          <a:lstStyle/>
          <a:p>
            <a:r>
              <a:rPr lang="en-US" sz="3000"/>
              <a:t>NIM? How is Intelligence Graded?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74C277-690D-E5A0-6FF5-031D247A599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700"/>
              <a:t>The National Intelligence Model, often referred to as the NIM, is the main framework used by police forces across the UK.</a:t>
            </a:r>
          </a:p>
          <a:p>
            <a:pPr>
              <a:lnSpc>
                <a:spcPct val="110000"/>
              </a:lnSpc>
            </a:pPr>
            <a:endParaRPr lang="en-US" sz="170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700">
                <a:highlight>
                  <a:srgbClr val="FFFFFF"/>
                </a:highlight>
              </a:rPr>
              <a:t>For information to become intelligence, it must first be assessed using a standard system known as the 3x5x2 intelligence model</a:t>
            </a:r>
            <a:endParaRPr lang="en-US" sz="1700"/>
          </a:p>
          <a:p>
            <a:pPr>
              <a:lnSpc>
                <a:spcPct val="110000"/>
              </a:lnSpc>
            </a:pPr>
            <a:endParaRPr lang="en-US" sz="1700"/>
          </a:p>
          <a:p>
            <a:pPr>
              <a:lnSpc>
                <a:spcPct val="110000"/>
              </a:lnSpc>
            </a:pPr>
            <a:endParaRPr lang="en-US" sz="1700"/>
          </a:p>
          <a:p>
            <a:pPr>
              <a:lnSpc>
                <a:spcPct val="110000"/>
              </a:lnSpc>
            </a:pPr>
            <a:endParaRPr lang="en-US" sz="1700"/>
          </a:p>
          <a:p>
            <a:pPr>
              <a:lnSpc>
                <a:spcPct val="110000"/>
              </a:lnSpc>
            </a:pPr>
            <a:r>
              <a:rPr lang="en-US" sz="1700"/>
              <a:t>(Home Office, 2025), (HMICFRS, 2022), (College Of Policing, 2022)</a:t>
            </a:r>
          </a:p>
        </p:txBody>
      </p:sp>
      <p:pic>
        <p:nvPicPr>
          <p:cNvPr id="8" name="Picture 7" descr="View PDF">
            <a:extLst>
              <a:ext uri="{FF2B5EF4-FFF2-40B4-BE49-F238E27FC236}">
                <a16:creationId xmlns:a16="http://schemas.microsoft.com/office/drawing/2014/main" id="{A1F15CDE-A47A-56FB-FCB4-E0DE72D74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720" y="520751"/>
            <a:ext cx="6274279" cy="58164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7596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A438B-2499-BDDF-80FD-03D0AD710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ctr">
            <a:normAutofit/>
          </a:bodyPr>
          <a:lstStyle/>
          <a:p>
            <a:r>
              <a:rPr lang="en-US" dirty="0"/>
              <a:t>How Integrating Information and Intelligence Enhances Operational and Digital Policing?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A273D-5701-057F-C885-56E07B046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15532"/>
            <a:ext cx="5231539" cy="4593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dirty="0">
                <a:highlight>
                  <a:srgbClr val="FFFFFF"/>
                </a:highlight>
              </a:rPr>
              <a:t>The integration of information and intelligence plays a vital role in improving the effectiveness of operational and digital policing in the UK.</a:t>
            </a:r>
          </a:p>
          <a:p>
            <a:pPr>
              <a:lnSpc>
                <a:spcPct val="110000"/>
              </a:lnSpc>
            </a:pPr>
            <a:r>
              <a:rPr lang="en-US" sz="1600" dirty="0">
                <a:highlight>
                  <a:srgbClr val="FFFFFF"/>
                </a:highlight>
              </a:rPr>
              <a:t>For frontline, operational policing, integrated intelligence is particularly valuable. It can help officers identify crime patterns, </a:t>
            </a:r>
            <a:r>
              <a:rPr lang="en-US" sz="1600" dirty="0" err="1">
                <a:highlight>
                  <a:srgbClr val="FFFFFF"/>
                </a:highlight>
              </a:rPr>
              <a:t>recognise</a:t>
            </a:r>
            <a:r>
              <a:rPr lang="en-US" sz="1600" dirty="0">
                <a:highlight>
                  <a:srgbClr val="FFFFFF"/>
                </a:highlight>
              </a:rPr>
              <a:t> high-risk areas, and provide an understanding to repeat offending.</a:t>
            </a:r>
          </a:p>
          <a:p>
            <a:pPr>
              <a:lnSpc>
                <a:spcPct val="110000"/>
              </a:lnSpc>
            </a:pPr>
            <a:r>
              <a:rPr lang="en-US" sz="1600" dirty="0">
                <a:highlight>
                  <a:srgbClr val="FFFFFF"/>
                </a:highlight>
              </a:rPr>
              <a:t>Digital policing has also benefited significantly from the integration of information and intelligence by allowing police forces to respond more quickly and effectively to modern forms of crime.</a:t>
            </a:r>
          </a:p>
          <a:p>
            <a:pPr>
              <a:lnSpc>
                <a:spcPct val="110000"/>
              </a:lnSpc>
            </a:pPr>
            <a:r>
              <a:rPr lang="en-US" sz="1600" dirty="0"/>
              <a:t>(IJECM, 2021), (Ratcliffe, 2016), (Manning, 2008), (Wilson-Kovacs and Wilcox, 2023)</a:t>
            </a:r>
          </a:p>
        </p:txBody>
      </p:sp>
      <p:pic>
        <p:nvPicPr>
          <p:cNvPr id="5" name="Picture 4" descr="Only 40% of people in England trust ...">
            <a:extLst>
              <a:ext uri="{FF2B5EF4-FFF2-40B4-BE49-F238E27FC236}">
                <a16:creationId xmlns:a16="http://schemas.microsoft.com/office/drawing/2014/main" id="{ADD026CD-B361-8D1D-3A5A-93FE59AB23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14" r="8886" b="2"/>
          <a:stretch>
            <a:fillRect/>
          </a:stretch>
        </p:blipFill>
        <p:spPr>
          <a:xfrm>
            <a:off x="6034686" y="1715532"/>
            <a:ext cx="5231539" cy="45938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6732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C87E2-B7E0-4FAA-8DBB-51F0CA024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ctr">
            <a:normAutofit/>
          </a:bodyPr>
          <a:lstStyle/>
          <a:p>
            <a:r>
              <a:rPr lang="en-US" dirty="0"/>
              <a:t>Key Challenges About this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1BCE1-83F7-1DE6-819F-752F26654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15532"/>
            <a:ext cx="5231539" cy="459382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sz="1400" dirty="0"/>
              <a:t>One major issue is information overload. Police forces now collect vast amounts of data from crime reports, CCTV, body-worn cameras, and online sources.</a:t>
            </a:r>
          </a:p>
          <a:p>
            <a:pPr>
              <a:lnSpc>
                <a:spcPct val="110000"/>
              </a:lnSpc>
            </a:pP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 dirty="0"/>
              <a:t>Different police units and partner agencies often use separate systems, which can limit how easily intelligence is shared across departments or regions.</a:t>
            </a:r>
            <a:endParaRPr lang="en-US" dirty="0"/>
          </a:p>
          <a:p>
            <a:pPr>
              <a:lnSpc>
                <a:spcPct val="110000"/>
              </a:lnSpc>
            </a:pPr>
            <a:endParaRPr lang="en-US" sz="140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r>
              <a:rPr lang="en-US" sz="1400" dirty="0">
                <a:highlight>
                  <a:srgbClr val="FFFFFF"/>
                </a:highlight>
              </a:rPr>
              <a:t>Digital policing also raises concerns around privacy, ethics, and public trust. The use of online monitoring, data analytics, and digital forensics can be seen as intrusive if not used correctly.</a:t>
            </a:r>
            <a:endParaRPr lang="en-US" sz="1400" dirty="0"/>
          </a:p>
          <a:p>
            <a:pPr>
              <a:lnSpc>
                <a:spcPct val="110000"/>
              </a:lnSpc>
            </a:pPr>
            <a:endParaRPr lang="en-US" sz="1400"/>
          </a:p>
          <a:p>
            <a:pPr>
              <a:lnSpc>
                <a:spcPct val="110000"/>
              </a:lnSpc>
            </a:pPr>
            <a:endParaRPr lang="en-US" sz="1400"/>
          </a:p>
          <a:p>
            <a:pPr>
              <a:lnSpc>
                <a:spcPct val="110000"/>
              </a:lnSpc>
            </a:pPr>
            <a:endParaRPr lang="en-US" sz="1400"/>
          </a:p>
          <a:p>
            <a:pPr>
              <a:lnSpc>
                <a:spcPct val="110000"/>
              </a:lnSpc>
            </a:pPr>
            <a:endParaRPr lang="en-US" sz="1400"/>
          </a:p>
          <a:p>
            <a:pPr>
              <a:lnSpc>
                <a:spcPct val="110000"/>
              </a:lnSpc>
            </a:pPr>
            <a:r>
              <a:rPr lang="en-US" sz="1400" dirty="0"/>
              <a:t>(HMICFRS, 2015), (Lyon, 2018), (Wong, 2025)</a:t>
            </a:r>
          </a:p>
        </p:txBody>
      </p:sp>
      <p:pic>
        <p:nvPicPr>
          <p:cNvPr id="4" name="Picture 3" descr="Cloud 9' with support for digital policing">
            <a:extLst>
              <a:ext uri="{FF2B5EF4-FFF2-40B4-BE49-F238E27FC236}">
                <a16:creationId xmlns:a16="http://schemas.microsoft.com/office/drawing/2014/main" id="{3EBF0B23-88A1-A3C2-9130-6BD603C548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50" r="15411" b="-2"/>
          <a:stretch>
            <a:fillRect/>
          </a:stretch>
        </p:blipFill>
        <p:spPr>
          <a:xfrm>
            <a:off x="5869034" y="1693446"/>
            <a:ext cx="5397191" cy="4615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1234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F97C6-7D32-404F-FDBA-1C5EDC341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ctr">
            <a:normAutofit/>
          </a:bodyPr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AFFC2-EB8C-3B70-4E9D-578AC5379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15532"/>
            <a:ext cx="5231539" cy="459382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In conclusion, the integration of information and intelligence is essential to the effectiveness of both operational and digital policing in the UK. </a:t>
            </a:r>
          </a:p>
          <a:p>
            <a:endParaRPr lang="en-US" dirty="0"/>
          </a:p>
          <a:p>
            <a:endParaRPr lang="en-US" dirty="0"/>
          </a:p>
          <a:p>
            <a:r>
              <a:rPr lang="en-US"/>
              <a:t>For modern policing practice, integrating information and intelligence is not optional but a fundamental requirement for effective, ethical, and accountable policing.</a:t>
            </a:r>
            <a:endParaRPr lang="en-US" dirty="0"/>
          </a:p>
        </p:txBody>
      </p:sp>
      <p:pic>
        <p:nvPicPr>
          <p:cNvPr id="4" name="Picture 3" descr="digital twins&quot; of police officers ...">
            <a:extLst>
              <a:ext uri="{FF2B5EF4-FFF2-40B4-BE49-F238E27FC236}">
                <a16:creationId xmlns:a16="http://schemas.microsoft.com/office/drawing/2014/main" id="{D52A3D82-EE26-7792-768D-776A3AF5C1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782" r="14277"/>
          <a:stretch>
            <a:fillRect/>
          </a:stretch>
        </p:blipFill>
        <p:spPr>
          <a:xfrm>
            <a:off x="6034686" y="1715532"/>
            <a:ext cx="5231539" cy="45938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6508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2D000-AC28-D30D-D382-DA812BDC6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Graphic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1B30C-F3D0-E5A8-7E47-73A685D10C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Main Research – 10/12/25</a:t>
            </a:r>
          </a:p>
          <a:p>
            <a:r>
              <a:rPr lang="en-US" dirty="0"/>
              <a:t>Writing Introduction – 17/12/25</a:t>
            </a:r>
          </a:p>
          <a:p>
            <a:r>
              <a:rPr lang="en-US" dirty="0"/>
              <a:t>Main Body – 18/12/25-28/12/25</a:t>
            </a:r>
          </a:p>
          <a:p>
            <a:r>
              <a:rPr lang="en-US" dirty="0"/>
              <a:t>Conclusion and Editing – 29/12/25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744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FB34C-8347-BD61-9A65-E906EA74D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 Declaration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3AF47-5D89-82BB-4905-2F05E5BCC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sz="1800" b="1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Basic Acknowledgement format of AI tool use</a:t>
            </a:r>
            <a:r>
              <a:rPr lang="en-US" sz="18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 </a:t>
            </a:r>
            <a:endParaRPr lang="en-US" sz="1800" dirty="0">
              <a:latin typeface="Arial"/>
              <a:cs typeface="Arial"/>
            </a:endParaRPr>
          </a:p>
          <a:p>
            <a:endParaRPr lang="en-US" sz="1800" dirty="0">
              <a:latin typeface="Arial"/>
              <a:cs typeface="Arial"/>
            </a:endParaRPr>
          </a:p>
          <a:p>
            <a:r>
              <a:rPr lang="en-US" sz="18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I acknowledge the use of Grammarly at https://grammarly.com on 29/12/25 to proofread my work. I used the prompt(s):  </a:t>
            </a:r>
            <a:endParaRPr lang="en-US" sz="1800" dirty="0">
              <a:latin typeface="Arial"/>
              <a:cs typeface="Arial"/>
            </a:endParaRPr>
          </a:p>
          <a:p>
            <a:r>
              <a:rPr lang="en-US" sz="18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Please proofread my work</a:t>
            </a:r>
          </a:p>
          <a:p>
            <a:endParaRPr lang="en-US" sz="1800" dirty="0">
              <a:solidFill>
                <a:srgbClr val="242424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endParaRPr lang="en-US" sz="1800" dirty="0">
              <a:latin typeface="Arial"/>
              <a:cs typeface="Arial"/>
            </a:endParaRPr>
          </a:p>
          <a:p>
            <a:endParaRPr lang="en-US" sz="18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18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I confirm that I have not presented any AI generated text as my own work. I confirm I have copies of my drafts, notes, and other resources I used before, and after the use of AI tools which I may be asked to provide in evidence. </a:t>
            </a:r>
            <a:endParaRPr lang="en-US" sz="1800" dirty="0">
              <a:latin typeface="Arial"/>
              <a:cs typeface="Arial"/>
            </a:endParaRPr>
          </a:p>
          <a:p>
            <a:endParaRPr lang="en-US" sz="1800" dirty="0">
              <a:latin typeface="Arial"/>
              <a:cs typeface="Arial"/>
            </a:endParaRPr>
          </a:p>
          <a:p>
            <a:r>
              <a:rPr lang="en-US" sz="1800" b="1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Signed:</a:t>
            </a:r>
            <a:r>
              <a:rPr lang="en-US" sz="18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 Daniel J Phillips 29/12/25</a:t>
            </a:r>
            <a:endParaRPr lang="en-US" sz="1800" dirty="0"/>
          </a:p>
          <a:p>
            <a:pPr marL="0" indent="0">
              <a:buNone/>
            </a:pPr>
            <a:r>
              <a:rPr lang="en-US" sz="1100" dirty="0">
                <a:solidFill>
                  <a:srgbClr val="242424"/>
                </a:solidFill>
                <a:highlight>
                  <a:srgbClr val="FFFFFF"/>
                </a:highlight>
                <a:latin typeface="Arial"/>
                <a:cs typeface="Arial"/>
              </a:rPr>
              <a:t>   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323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2CCD8EA-EA7C-8648-6703-261B5BAF00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501033" y="-124092"/>
            <a:ext cx="7588155" cy="141409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Reference List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18510-79B4-42E4-4468-4BE64302D016}"/>
              </a:ext>
            </a:extLst>
          </p:cNvPr>
          <p:cNvSpPr txBox="1"/>
          <p:nvPr/>
        </p:nvSpPr>
        <p:spPr>
          <a:xfrm>
            <a:off x="296945" y="309818"/>
            <a:ext cx="11596254" cy="75559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College Of Policing (2022). Intelligence Report. 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2"/>
              </a:rPr>
              <a:t>https://www.college.police.uk/app/intelligence-management/intelligence-report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17/12/25).</a:t>
            </a:r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College of Policing (2023). Principles. Available At: 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3"/>
              </a:rPr>
              <a:t>https://www.college.police.uk/guidance/pnc-and-leds/guidance-code-practice-pnc-and-leds/principles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 (Accessed on 15/12/25).</a:t>
            </a:r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Henry, A. (2024) ‘Digital ritual: Police–public social media encounters and ‘authentic’ interaction’,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The British Journal of Criminology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, 64(2), pp. 452–467. 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4"/>
              </a:rPr>
              <a:t>https://doi:10.1093/bjc/azad036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</a:t>
            </a:r>
            <a:endParaRPr lang="en-US" sz="1100" dirty="0">
              <a:latin typeface="Arial"/>
              <a:ea typeface="+mn-lt"/>
              <a:cs typeface="+mn-lt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HMICFRS (2022).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National Intelligence Model.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5"/>
              </a:rPr>
              <a:t>https://hmicfrs.justiceinspectorates.gov.uk/glossary/national-intelligence-model/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17/12/25).</a:t>
            </a: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HMICFRS (2015).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Real Lives, Real Crimes – A Study of Digital Crime and Policing.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 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6"/>
              </a:rPr>
              <a:t>https://assets-hmicfrs.justiceinspectorates.gov.uk/uploads/real-lives-real-crimes-a-study-of-digital-crime-and-policing.pdf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29/12/25).</a:t>
            </a: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Home Office (2025). NIM Code of Practice.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National Centre For Policing Excellence.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 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7"/>
              </a:rPr>
              <a:t>https://library.college.police.uk/docs/npia/NIM-Code-of-Practice.pdf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17/12/25).</a:t>
            </a: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Hughes, C. and Blockley, T. (2025)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Intelligence-led Policing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. Routledge.</a:t>
            </a:r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International Journal of Economics, Commerce and Management (2021).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INFORMATION-ANALYTICAL ACTIVITY IN THE POLICE STRUCTURES OF THE MINISTRY OF THE INTERIOR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International Journal of Economics, Commerce and Management, 9(12), pp. 1–15. 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8"/>
              </a:rPr>
              <a:t>https://ijecm.co.uk/wp-content/uploads/2021/12/91219.pdf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17/12/25).</a:t>
            </a:r>
            <a:endParaRPr lang="en-US" sz="1100" dirty="0">
              <a:latin typeface="Arial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Lyon, D. (2018) 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The culture of surveillance: Watching as a way of life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. John Wiley &amp; Sons.</a:t>
            </a:r>
            <a:endParaRPr lang="en-US" sz="1100" dirty="0">
              <a:latin typeface="Arial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Manning, P.K. (2008). 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The technology of policing: Crime mapping, information technology, and the rationality of crime control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 (Vol. 4). NYU Press.</a:t>
            </a:r>
            <a:endParaRPr lang="en-US" sz="1100" dirty="0">
              <a:latin typeface="Arial"/>
              <a:cs typeface="Arial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National Police Chiefs Council (2024). 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Artificial Intelligence (AI) Strategy Keeping the public safe from the criminal misuse of AI; deploying ethical, transparent and ambitious AI to improve policing.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Available at: 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  <a:hlinkClick r:id="rId9"/>
              </a:rPr>
              <a:t>https://www.npcc.police.uk/SysSiteAssets/media/downloads/publications/publications-log/science-and-innovation/2025/npcc-ai-strategy.pdf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+mn-lt"/>
              </a:rPr>
              <a:t>. (Accessed on 15/12/25)</a:t>
            </a:r>
            <a:endParaRPr lang="en-US" sz="1100" dirty="0">
              <a:latin typeface="Arial"/>
              <a:ea typeface="+mn-lt"/>
              <a:cs typeface="+mn-lt"/>
            </a:endParaRPr>
          </a:p>
          <a:p>
            <a:endParaRPr lang="en-US" sz="1100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r>
              <a:rPr lang="en-US" sz="1100" dirty="0">
                <a:latin typeface="Arial"/>
                <a:ea typeface="+mn-lt"/>
                <a:cs typeface="+mn-lt"/>
              </a:rPr>
              <a:t>Phythian, R., Kirby, S. and Swan-Keig, L. (2024) ‘</a:t>
            </a:r>
            <a:r>
              <a:rPr lang="en-US" sz="1100" i="1" dirty="0">
                <a:latin typeface="Arial"/>
                <a:ea typeface="+mn-lt"/>
                <a:cs typeface="+mn-lt"/>
              </a:rPr>
              <a:t>Understanding how law enforcement agencies share information in an intelligence-led environment: how operational context influences different approaches</a:t>
            </a:r>
            <a:r>
              <a:rPr lang="en-US" sz="1100" dirty="0">
                <a:latin typeface="Arial"/>
                <a:ea typeface="+mn-lt"/>
                <a:cs typeface="+mn-lt"/>
              </a:rPr>
              <a:t>’. Available at: </a:t>
            </a:r>
            <a:r>
              <a:rPr lang="en-US" sz="1100" dirty="0">
                <a:latin typeface="Arial"/>
                <a:ea typeface="+mn-lt"/>
                <a:cs typeface="+mn-lt"/>
                <a:hlinkClick r:id="rId10"/>
              </a:rPr>
              <a:t>https://doi.org/10.1108/pijpsm-06-2023-0073</a:t>
            </a:r>
            <a:r>
              <a:rPr lang="en-US" sz="1100" dirty="0">
                <a:latin typeface="Arial"/>
                <a:ea typeface="+mn-lt"/>
                <a:cs typeface="+mn-lt"/>
              </a:rPr>
              <a:t>.</a:t>
            </a:r>
            <a:endParaRPr lang="en-US" sz="1100">
              <a:latin typeface="Arial"/>
              <a:ea typeface="+mn-lt"/>
              <a:cs typeface="Arial"/>
            </a:endParaRPr>
          </a:p>
          <a:p>
            <a:endParaRPr lang="en-US" sz="1100" dirty="0">
              <a:latin typeface="Arial"/>
              <a:cs typeface="Arial"/>
            </a:endParaRPr>
          </a:p>
          <a:p>
            <a:r>
              <a:rPr lang="en-US" sz="1100" dirty="0">
                <a:latin typeface="Arial"/>
                <a:ea typeface="+mn-lt"/>
                <a:cs typeface="+mn-lt"/>
              </a:rPr>
              <a:t>Ratcliffe, J.H. (2016) </a:t>
            </a:r>
            <a:r>
              <a:rPr lang="en-US" sz="1100" i="1" dirty="0">
                <a:latin typeface="Arial"/>
                <a:ea typeface="+mn-lt"/>
                <a:cs typeface="+mn-lt"/>
              </a:rPr>
              <a:t>Intelligence-Led Policing</a:t>
            </a:r>
            <a:r>
              <a:rPr lang="en-US" sz="1100" dirty="0">
                <a:latin typeface="Arial"/>
                <a:ea typeface="+mn-lt"/>
                <a:cs typeface="+mn-lt"/>
              </a:rPr>
              <a:t>. 2nd </a:t>
            </a:r>
            <a:r>
              <a:rPr lang="en-US" sz="1100" dirty="0" err="1">
                <a:latin typeface="Arial"/>
                <a:ea typeface="+mn-lt"/>
                <a:cs typeface="+mn-lt"/>
              </a:rPr>
              <a:t>edn</a:t>
            </a:r>
            <a:r>
              <a:rPr lang="en-US" sz="1100" dirty="0">
                <a:latin typeface="Arial"/>
                <a:ea typeface="+mn-lt"/>
                <a:cs typeface="+mn-lt"/>
              </a:rPr>
              <a:t>. Abingdon: Routledge.</a:t>
            </a:r>
            <a:endParaRPr lang="en-US" sz="1100" dirty="0">
              <a:latin typeface="Arial"/>
              <a:cs typeface="Arial"/>
            </a:endParaRPr>
          </a:p>
          <a:p>
            <a:endParaRPr lang="en-US" sz="11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Wilson-Kovacs, D. and Wilcox, J. (2023) 'Managing policing demand for digital forensics through risk assessment and prioritization in England and Wales'. 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Policing: a journal of policy and practice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, </a:t>
            </a:r>
            <a:r>
              <a:rPr lang="en-US" sz="11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17</a:t>
            </a:r>
            <a:r>
              <a:rPr lang="en-US" sz="11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, pp. 1–15. </a:t>
            </a:r>
            <a:r>
              <a:rPr lang="en-US" sz="1100" dirty="0">
                <a:solidFill>
                  <a:srgbClr val="006FB7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  <a:hlinkClick r:id="rId11"/>
              </a:rPr>
              <a:t>https://doi.org/10.1093/police/paac106</a:t>
            </a:r>
            <a:endParaRPr lang="en-US">
              <a:latin typeface="Arial"/>
              <a:cs typeface="Arial"/>
            </a:endParaRPr>
          </a:p>
          <a:p>
            <a:endParaRPr lang="en-US" sz="1100" dirty="0">
              <a:solidFill>
                <a:srgbClr val="000000"/>
              </a:solidFill>
              <a:latin typeface="Arial"/>
              <a:ea typeface="+mn-lt"/>
              <a:cs typeface="Arial"/>
            </a:endParaRPr>
          </a:p>
          <a:p>
            <a:r>
              <a:rPr lang="en-US" sz="1100" dirty="0">
                <a:solidFill>
                  <a:srgbClr val="000000"/>
                </a:solidFill>
                <a:latin typeface="Arial"/>
                <a:ea typeface="+mn-lt"/>
                <a:cs typeface="+mn-lt"/>
              </a:rPr>
              <a:t>Wong, A.T.T. (2024) ‘Opportunities and Challenges of Big Data Analytics in Crime Investigation’, International Annals of Criminology, 62(3–4), pp. 570–584. https://doi:10.1017/cri.2025.3.</a:t>
            </a:r>
            <a:endParaRPr lang="en-US" dirty="0">
              <a:latin typeface="Arial"/>
            </a:endParaRPr>
          </a:p>
          <a:p>
            <a:endParaRPr lang="en-US" sz="11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1100" dirty="0">
              <a:solidFill>
                <a:srgbClr val="006FB7"/>
              </a:solidFill>
              <a:highlight>
                <a:srgbClr val="FFFFFF"/>
              </a:highlight>
              <a:latin typeface="Arial"/>
              <a:ea typeface="Source Sans Pro"/>
              <a:cs typeface="Arial"/>
            </a:endParaRPr>
          </a:p>
          <a:p>
            <a:endParaRPr lang="en-US" sz="1100" dirty="0">
              <a:solidFill>
                <a:srgbClr val="006FB7"/>
              </a:solidFill>
              <a:highlight>
                <a:srgbClr val="FFFFFF"/>
              </a:highlight>
              <a:latin typeface="Arial"/>
              <a:ea typeface="Source Sans Pro"/>
              <a:cs typeface="Arial"/>
            </a:endParaRPr>
          </a:p>
          <a:p>
            <a:endParaRPr lang="en-US" sz="1100" dirty="0">
              <a:solidFill>
                <a:srgbClr val="006FB7"/>
              </a:solidFill>
              <a:highlight>
                <a:srgbClr val="FFFFFF"/>
              </a:highlight>
              <a:latin typeface="Arial"/>
              <a:ea typeface="Source Sans Pro"/>
              <a:cs typeface="Arial"/>
            </a:endParaRPr>
          </a:p>
          <a:p>
            <a:endParaRPr lang="en-US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001128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_win32_DN_V3" id="{9F427321-9060-43C1-8B15-4D38A9FA231C}" vid="{F91C65FD-DCCD-4832-9662-5F5E106155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10C717-93EF-4D86-BF6E-244725B73F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29CA71-ACFA-46CC-8E61-4A5AB670DDE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199F7478-D48A-4FC3-A70B-05B7042780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521</Words>
  <Application>Microsoft Office PowerPoint</Application>
  <PresentationFormat>Widescreen</PresentationFormat>
  <Paragraphs>76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Helena</vt:lpstr>
      <vt:lpstr>Digital and Operational Policing Assignment 2</vt:lpstr>
      <vt:lpstr>Contents</vt:lpstr>
      <vt:lpstr>Introduction</vt:lpstr>
      <vt:lpstr>What is Information and Intelligence?</vt:lpstr>
      <vt:lpstr>NIM? How is Intelligence Graded?</vt:lpstr>
      <vt:lpstr>How Integrating Information and Intelligence Enhances Operational and Digital Policing?</vt:lpstr>
      <vt:lpstr>Key Challenges About this Integration</vt:lpstr>
      <vt:lpstr>Summary</vt:lpstr>
      <vt:lpstr>Timeline Graphic</vt:lpstr>
      <vt:lpstr>AI Declaration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467</cp:revision>
  <dcterms:created xsi:type="dcterms:W3CDTF">2025-12-15T15:14:08Z</dcterms:created>
  <dcterms:modified xsi:type="dcterms:W3CDTF">2026-01-09T15:36:07Z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