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3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EE694-28A0-0396-5C6C-6E253BA9001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221147" y="1247141"/>
            <a:ext cx="7891756" cy="3450845"/>
          </a:xfrm>
        </p:spPr>
        <p:txBody>
          <a:bodyPr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E1CC7-E74B-8146-9CBB-748B14DE3B3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221147" y="4818129"/>
            <a:ext cx="7891756" cy="1268986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96BB995D-CE69-6B5D-179B-B5E5C350A36E}"/>
              </a:ext>
            </a:extLst>
          </p:cNvPr>
          <p:cNvSpPr/>
          <p:nvPr/>
        </p:nvSpPr>
        <p:spPr>
          <a:xfrm>
            <a:off x="0" y="1375495"/>
            <a:ext cx="277069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095E87B7-6972-8205-0A4D-8B908BD102C5}"/>
              </a:ext>
            </a:extLst>
          </p:cNvPr>
          <p:cNvSpPr/>
          <p:nvPr/>
        </p:nvSpPr>
        <p:spPr>
          <a:xfrm>
            <a:off x="0" y="0"/>
            <a:ext cx="1373565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D2D79565-633E-4AAD-24AC-F147397D78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A7844B-304D-41EB-8C54-CFAFF7E3677C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8A3FFE23-392F-1F7D-0583-535FD1115E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221147" y="6292845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10">
            <a:extLst>
              <a:ext uri="{FF2B5EF4-FFF2-40B4-BE49-F238E27FC236}">
                <a16:creationId xmlns:a16="http://schemas.microsoft.com/office/drawing/2014/main" id="{E0597159-C7FB-9129-A968-5C3A731C5A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BFBBCF-B382-4942-9B7F-340D26F9023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5226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5E857-966A-A900-212F-2C84721AE9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B6235-CF2D-20D4-B57A-1A6185D56C4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D0895-3E30-3F35-3FF2-346E684E5C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0DC668-EE42-41C8-9A39-DA892D830978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29969B-3A0F-A1D1-0BBA-71B273EE259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F3F3ED-A506-5150-62EE-FB9006D90C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B1781D-6915-49B1-885D-DC56FFBCDF79}" type="slidenum">
              <a:t>‹#›</a:t>
            </a:fld>
            <a:endParaRPr lang="en-US"/>
          </a:p>
        </p:txBody>
      </p:sp>
      <p:sp>
        <p:nvSpPr>
          <p:cNvPr id="7" name="Rectangle 50">
            <a:extLst>
              <a:ext uri="{FF2B5EF4-FFF2-40B4-BE49-F238E27FC236}">
                <a16:creationId xmlns:a16="http://schemas.microsoft.com/office/drawing/2014/main" id="{3D80B324-DA24-38AC-90FC-A8E08DE197FE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51">
            <a:extLst>
              <a:ext uri="{FF2B5EF4-FFF2-40B4-BE49-F238E27FC236}">
                <a16:creationId xmlns:a16="http://schemas.microsoft.com/office/drawing/2014/main" id="{E348DF28-3CA8-F6CD-74D2-314662FAA155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090486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3CD5B-51DB-1692-C280-26EC89371B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21147" y="1251676"/>
            <a:ext cx="7891756" cy="2914686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72B11-DD32-8F5B-E563-FAEC4C7FBD0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221147" y="4818129"/>
            <a:ext cx="7891756" cy="1271528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94C14-6976-E78C-E401-50ECAF5C23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DF7577-8E9E-471C-8247-69B5C9B13285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D868D-A70D-D129-1869-37D604E10B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221147" y="6292845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3B37-61C6-4721-15BD-E38F07B0B7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978982-935E-4C91-93A8-6F4E1E34B48B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8929C437-E429-0D4A-2C51-5F46212BB61F}"/>
              </a:ext>
            </a:extLst>
          </p:cNvPr>
          <p:cNvSpPr/>
          <p:nvPr/>
        </p:nvSpPr>
        <p:spPr>
          <a:xfrm>
            <a:off x="0" y="1375495"/>
            <a:ext cx="2770696" cy="548250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64C855EA-A901-7EAA-91C3-402EBDB8CFD2}"/>
              </a:ext>
            </a:extLst>
          </p:cNvPr>
          <p:cNvSpPr/>
          <p:nvPr/>
        </p:nvSpPr>
        <p:spPr>
          <a:xfrm>
            <a:off x="0" y="0"/>
            <a:ext cx="1373565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3599527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8D2FA-1432-AA5B-1C57-CF96347355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873A5-D357-03FE-0B8F-273F550C6DB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87709" y="2160013"/>
            <a:ext cx="4425439" cy="392709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926D16-4378-8D97-F30C-063E511B73C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48959" y="2160013"/>
            <a:ext cx="4425439" cy="392709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B21C8C-B65D-3AAA-7E3B-8BAB758EE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C2D4C9-340D-42DB-8FFC-2CA879215CF3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CCC6A-E7A5-C8B6-0808-DB3707E628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56F75E-C401-2054-E55F-ED012195B1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2291D7-4484-4DB0-9932-91C8E05FC85A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C26AD9BE-F9EF-CAF4-2D4B-3BCDB67B1D83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58589C72-61B8-B4EA-3046-DC6BA4AC9D01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08243200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EF4D9-1E56-B202-7309-5AFE38EEA9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91056" y="457200"/>
            <a:ext cx="9521857" cy="155448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065F7A-D85C-3D75-A77F-2A46C7B266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91056" y="2165088"/>
            <a:ext cx="4425696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B2F5D-B931-FC85-C2E8-4890BA1B582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591056" y="2988999"/>
            <a:ext cx="4425696" cy="309811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06E035-ABC6-6BA4-706C-790968331AA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687217" y="2165088"/>
            <a:ext cx="4425696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D47A0-271E-95A1-10DC-6D2D91529D1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687217" y="2988999"/>
            <a:ext cx="4425696" cy="3098115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59F73B-520E-ED46-573C-678BD38BCA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D03533-4CCD-4AAD-AD35-FBEB47B853BA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11CE5-8553-6800-77D2-1B678ED380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9444A8-98D3-8D68-412A-96AFFDC4AD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BE65FD-FCCA-4CB6-9673-D18E24ED5427}" type="slidenum">
              <a:t>‹#›</a:t>
            </a:fld>
            <a:endParaRPr lang="en-US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315FAF1E-B85A-71B3-26F2-BE55A8EE2113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11" name="Rectangle 12">
            <a:extLst>
              <a:ext uri="{FF2B5EF4-FFF2-40B4-BE49-F238E27FC236}">
                <a16:creationId xmlns:a16="http://schemas.microsoft.com/office/drawing/2014/main" id="{DA77DD1F-6B4C-8BA4-40B4-004E0558EB84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206431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C582E-5A90-FFCD-7DCA-98917271D5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AD5EEE-9C7A-6F29-6D66-85D8DB9456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B9E28C-052A-41FE-BF30-E254E5B2473E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C5FC93-CE1D-473B-6442-87049508F1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9662E-001E-1DAF-898B-B44C5800E0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0262F1-9259-4882-AF36-AC71848E9F27}" type="slidenum">
              <a:t>‹#›</a:t>
            </a:fld>
            <a:endParaRPr lang="en-US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A3BFDAD6-4CCE-A34A-E8F7-34D1D6694A2F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574E7BC7-F27A-76E1-0F70-D8A022EC6A9B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93001944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18A3BC-75BE-F023-7FFB-174D8FA2F8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13041C-8B76-4F37-A962-F54DA39DA411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385981-D313-A336-EC4B-9105E51473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324617-E53F-7D2F-E91A-266C4E7058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F69AF6-2073-45EF-B883-5E7DB06BD4E9}" type="slidenum">
              <a:t>‹#›</a:t>
            </a:fld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87FD7A66-B355-8ED2-DE1D-EFDB80A8D342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18EE326B-E44B-D146-D5E5-D5968A311FB8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103268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9EA1-D4CD-99D9-7ACB-1592F520EE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4043440" cy="158450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DD6F1-8460-3E09-985C-51A45E7413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71229" y="565154"/>
            <a:ext cx="5358383" cy="552196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6B2796-FCE2-CF59-3630-CCF2FAAC4B0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87709" y="2039870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CEF0D-6DD8-A531-774B-9CACAC86EF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60611E-6742-4A33-AC2E-D95061FDA691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76ADF2-6404-0CC9-E261-74671217B6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10EF83-9D93-4E14-7AAF-54B35F452C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74C2D0-15A0-47B5-8EC2-4D7BFD5C47F9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118983EA-25E9-9C0D-A629-1F759DE5C03A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F7F6AF71-99D4-0026-6C9B-ADA934DAC99F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23445755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DB8B3-71F2-5E25-78A2-C11D8E8F01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4043440" cy="158450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6EADB-1530-D76E-0524-6EA6E6D4A25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271229" y="565154"/>
            <a:ext cx="5355604" cy="5522674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0065B-AC30-24FC-D29A-CD92D1FC5D6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87709" y="2039870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88401-F4CC-0D05-4F02-88CAD90F03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B20641-670A-448B-BC03-C9EC567181D3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80686A-DEA9-3F56-6E5D-64A76A6949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71AC52-9EB5-C8EC-D75E-2D5B035C03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FE85D3-D1EE-4310-B33E-097575774E77}" type="slidenum">
              <a:t>‹#›</a:t>
            </a:fld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D384604F-C762-C7C9-8DF7-75046AEDC3C3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FC6ACF64-3052-7AF4-C1AA-EF2974564121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337616455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0D317-E1D4-7AA3-A861-E2059232A0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9525204" cy="15504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4E7E11-EA47-FDB5-DD78-15889783C0E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87709" y="2160013"/>
            <a:ext cx="9525204" cy="392615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F543F-F109-781B-578C-8FDD516101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D5B5F8-F0D1-48B2-8034-E204AA878DD9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6635B-CC27-92BF-079C-E8CA5E683B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B8932-7665-E7C9-1AA0-C15F6BA858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7DAC3F-3A62-45B1-B2C1-3737F5B17078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44B2857E-F8F5-3937-0EF7-06C3A0054653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BB8BBF5D-2EE8-9EE3-40F1-EC81483E0FAA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517076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F77DB3-6810-3315-9DA9-59B9D870F9D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46381" y="565144"/>
            <a:ext cx="2266532" cy="561180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A7B94-5776-B0D6-11DB-8F43638DD28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87709" y="565144"/>
            <a:ext cx="7088931" cy="561180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822CE-96DE-8C24-5442-D7331092FB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C16853-1DBF-480F-ADF6-9C34BD2DA435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89DA8-61CE-CEE5-43F3-87470FC7F7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EF238-EE73-5303-8E2F-924D473FFE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DDCD0D-CACB-443E-9B10-7FDFEC3373EC}" type="slidenum">
              <a:t>‹#›</a:t>
            </a:fld>
            <a:endParaRPr lang="en-US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6CC68F81-C8AE-30C1-59DF-BCE701C49EB7}"/>
              </a:ext>
            </a:extLst>
          </p:cNvPr>
          <p:cNvSpPr/>
          <p:nvPr/>
        </p:nvSpPr>
        <p:spPr>
          <a:xfrm>
            <a:off x="0" y="565154"/>
            <a:ext cx="1133856" cy="6292845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F307173F-EC3E-0E17-54CB-92F8C6030B13}"/>
              </a:ext>
            </a:extLst>
          </p:cNvPr>
          <p:cNvSpPr/>
          <p:nvPr/>
        </p:nvSpPr>
        <p:spPr>
          <a:xfrm>
            <a:off x="0" y="0"/>
            <a:ext cx="565154" cy="6858000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195366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483B94-21C7-8A86-2D1A-A4DD7D8255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9486689" cy="15504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B8CC5-83DE-7427-0AC0-DE87A0F854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87709" y="2160013"/>
            <a:ext cx="9486689" cy="39261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6918E-B1A0-D71E-9D69-924AE8E93F1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018629" y="6292845"/>
            <a:ext cx="309427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defRPr>
            </a:lvl1pPr>
          </a:lstStyle>
          <a:p>
            <a:pPr lvl="0"/>
            <a:fld id="{41616DAE-BD98-4E10-B022-BDFC91B9073A}" type="datetime1">
              <a:rPr lang="en-US"/>
              <a:pPr lvl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139BA-2462-79AC-AE7D-98526D3ADBE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587709" y="6292845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D7F60-A98F-71C3-1528-ADAFE0C127A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49571" y="6292845"/>
            <a:ext cx="81381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defRPr>
            </a:lvl1pPr>
          </a:lstStyle>
          <a:p>
            <a:pPr lvl="0"/>
            <a:fld id="{80D8B0E1-CE43-432B-8F2D-5A5BACC41986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1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2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22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1pPr>
      <a:lvl2pPr marL="457200" marR="0" lvl="1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9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2pPr>
      <a:lvl3pPr marL="685800" marR="0" lvl="2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7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3pPr>
      <a:lvl4pPr marL="914400" marR="0" lvl="3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4pPr>
      <a:lvl5pPr marL="1143000" marR="0" lvl="4" indent="-228600" algn="l" defTabSz="914400" rtl="0" fontAlgn="auto" hangingPunct="1">
        <a:lnSpc>
          <a:spcPct val="110000"/>
        </a:lnSpc>
        <a:spcBef>
          <a:spcPts val="600"/>
        </a:spcBef>
        <a:spcAft>
          <a:spcPts val="0"/>
        </a:spcAft>
        <a:buClr>
          <a:srgbClr val="0BA5E8"/>
        </a:buClr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FFFFFF"/>
          </a:solidFill>
          <a:uFillTx/>
          <a:latin typeface="Neue Haas Grotesk Tex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52824664@N07/30212411048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6">
            <a:extLst>
              <a:ext uri="{FF2B5EF4-FFF2-40B4-BE49-F238E27FC236}">
                <a16:creationId xmlns:a16="http://schemas.microsoft.com/office/drawing/2014/main" id="{35F142EE-1FC4-BCF3-3085-7B36A9848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3" name="Rectangle 48">
            <a:extLst>
              <a:ext uri="{FF2B5EF4-FFF2-40B4-BE49-F238E27FC236}">
                <a16:creationId xmlns:a16="http://schemas.microsoft.com/office/drawing/2014/main" id="{6963B8AE-9307-CB08-1A1A-962E72D08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388543" y="4101175"/>
            <a:ext cx="1373565" cy="2756824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D10AC69F-A392-FDB7-CB09-40AB056C7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388543" y="5476670"/>
            <a:ext cx="2770696" cy="1381329"/>
          </a:xfrm>
          <a:prstGeom prst="rect">
            <a:avLst/>
          </a:prstGeom>
          <a:gradFill>
            <a:gsLst>
              <a:gs pos="0">
                <a:srgbClr val="0BA5E8">
                  <a:alpha val="50000"/>
                </a:srgbClr>
              </a:gs>
              <a:gs pos="100000">
                <a:srgbClr val="5066E1">
                  <a:alpha val="6000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91BE9D9-F02A-BD24-9A60-E986EAD19AE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33879" y="146688"/>
            <a:ext cx="6115114" cy="4924684"/>
          </a:xfrm>
        </p:spPr>
        <p:txBody>
          <a:bodyPr/>
          <a:lstStyle/>
          <a:p>
            <a:pPr lvl="0"/>
            <a:r>
              <a:rPr lang="en-GB" sz="3200"/>
              <a:t>Case Report on the Disappearance of Dr Hart</a:t>
            </a:r>
            <a:br>
              <a:rPr lang="en-GB" sz="3200"/>
            </a:br>
            <a:br>
              <a:rPr lang="en-GB" sz="3200"/>
            </a:br>
            <a:br>
              <a:rPr lang="en-GB" sz="3200"/>
            </a:br>
            <a:r>
              <a:rPr lang="en-GB" sz="3200"/>
              <a:t>           </a:t>
            </a:r>
            <a:br>
              <a:rPr lang="en-GB" sz="3200"/>
            </a:br>
            <a:br>
              <a:rPr lang="en-GB" sz="3200"/>
            </a:br>
            <a:r>
              <a:rPr lang="en-GB" sz="3200"/>
              <a:t>Camelia luca</a:t>
            </a:r>
            <a:br>
              <a:rPr lang="en-GB" sz="3200"/>
            </a:br>
            <a:endParaRPr lang="en-GB" sz="320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AA536C6-A499-30A2-4B50-5E0F81B8A6B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907728" y="5330193"/>
            <a:ext cx="6115114" cy="1268986"/>
          </a:xfrm>
        </p:spPr>
        <p:txBody>
          <a:bodyPr/>
          <a:lstStyle/>
          <a:p>
            <a:pPr lvl="0"/>
            <a:r>
              <a:rPr lang="en-GB" b="1"/>
              <a:t>Subtitle:</a:t>
            </a:r>
            <a:r>
              <a:rPr lang="en-GB"/>
              <a:t> Findings, Analysis, and Recommendations</a:t>
            </a:r>
          </a:p>
          <a:p>
            <a:pPr lvl="0"/>
            <a:endParaRPr lang="en-GB"/>
          </a:p>
        </p:txBody>
      </p:sp>
      <p:pic>
        <p:nvPicPr>
          <p:cNvPr id="7" name="Picture 4" descr="A close-up of a finger touching a finger&#10;&#10;AI-generated content may be incorrect.">
            <a:extLst>
              <a:ext uri="{FF2B5EF4-FFF2-40B4-BE49-F238E27FC236}">
                <a16:creationId xmlns:a16="http://schemas.microsoft.com/office/drawing/2014/main" id="{A8076ED1-0BD6-DA58-669D-EC12775181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47" r="9345"/>
          <a:stretch>
            <a:fillRect/>
          </a:stretch>
        </p:blipFill>
        <p:spPr>
          <a:xfrm>
            <a:off x="1388543" y="1357399"/>
            <a:ext cx="2780013" cy="18571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1266F-9D09-B18C-41E8-0E9D784344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18831" y="4539685"/>
            <a:ext cx="4043440" cy="1584508"/>
          </a:xfrm>
        </p:spPr>
        <p:txBody>
          <a:bodyPr/>
          <a:lstStyle/>
          <a:p>
            <a:pPr lvl="0"/>
            <a:r>
              <a:rPr lang="en-GB"/>
              <a:t>        Introduction</a:t>
            </a:r>
            <a:br>
              <a:rPr lang="en-GB"/>
            </a:br>
            <a:endParaRPr lang="en-GB"/>
          </a:p>
        </p:txBody>
      </p:sp>
      <p:pic>
        <p:nvPicPr>
          <p:cNvPr id="3" name="Content Placeholder 5" descr="A close-up of a person&#10;&#10;AI-generated content may be incorrect.">
            <a:extLst>
              <a:ext uri="{FF2B5EF4-FFF2-40B4-BE49-F238E27FC236}">
                <a16:creationId xmlns:a16="http://schemas.microsoft.com/office/drawing/2014/main" id="{BE725366-AC18-6738-9102-0F7CB56E16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60847" y="252456"/>
            <a:ext cx="5359398" cy="357482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4E8A51-9005-102F-866F-787B4D2709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77981" y="125318"/>
            <a:ext cx="4043440" cy="6568089"/>
          </a:xfrm>
        </p:spPr>
        <p:txBody>
          <a:bodyPr/>
          <a:lstStyle/>
          <a:p>
            <a:pPr lvl="0">
              <a:buChar char="•"/>
            </a:pPr>
            <a:r>
              <a:rPr lang="en-GB"/>
              <a:t>Dr Hart, a leading robotics and AI expert, mysteriously disappeared. </a:t>
            </a:r>
          </a:p>
          <a:p>
            <a:pPr lvl="0"/>
            <a:endParaRPr lang="en-GB"/>
          </a:p>
          <a:p>
            <a:pPr lvl="0"/>
            <a:r>
              <a:rPr lang="en-GB"/>
              <a:t>  </a:t>
            </a:r>
          </a:p>
          <a:p>
            <a:pPr lvl="0">
              <a:buChar char="•"/>
            </a:pPr>
            <a:endParaRPr lang="en-GB"/>
          </a:p>
          <a:p>
            <a:pPr lvl="0">
              <a:buChar char="•"/>
            </a:pPr>
            <a:r>
              <a:rPr lang="en-GB"/>
              <a:t>This report investigates possible motives and circumstances surrounding her case.</a:t>
            </a:r>
          </a:p>
          <a:p>
            <a:pPr lvl="0">
              <a:buChar char="•"/>
            </a:pPr>
            <a:endParaRPr lang="en-GB"/>
          </a:p>
          <a:p>
            <a:pPr lvl="0">
              <a:buChar char="•"/>
            </a:pPr>
            <a:endParaRPr lang="en-GB"/>
          </a:p>
          <a:p>
            <a:pPr lvl="0">
              <a:buChar char="•"/>
            </a:pPr>
            <a:r>
              <a:rPr lang="en-GB"/>
              <a:t> Key questions addressed:</a:t>
            </a:r>
          </a:p>
          <a:p>
            <a:pPr marL="742950" lvl="1" indent="-285750"/>
            <a:r>
              <a:rPr lang="en-GB" sz="1400"/>
              <a:t>Was Dr Hart pressured into unethical AI research?</a:t>
            </a:r>
          </a:p>
          <a:p>
            <a:pPr marL="742950" lvl="1" indent="-285750"/>
            <a:r>
              <a:rPr lang="en-GB" sz="1400"/>
              <a:t>Did workplace conflicts or safety threats play a role?</a:t>
            </a:r>
          </a:p>
          <a:p>
            <a:pPr marL="742950" lvl="1" indent="-285750"/>
            <a:r>
              <a:rPr lang="en-GB" sz="1400"/>
              <a:t>Could external actors have influenced her disappearance?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18AB5-2136-7332-410A-CBAD3062D6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9486689" cy="727258"/>
          </a:xfrm>
        </p:spPr>
        <p:txBody>
          <a:bodyPr/>
          <a:lstStyle/>
          <a:p>
            <a:pPr lvl="0"/>
            <a:r>
              <a:rPr lang="en-GB" sz="4000"/>
              <a:t>Key Evidence and Analysis</a:t>
            </a:r>
            <a:br>
              <a:rPr lang="en-GB" sz="4000"/>
            </a:br>
            <a:endParaRPr lang="en-GB" sz="4000"/>
          </a:p>
        </p:txBody>
      </p:sp>
      <p:pic>
        <p:nvPicPr>
          <p:cNvPr id="3" name="Content Placeholder 5" descr="A computer code with a human face&#10;&#10;AI-generated content may be incorrect.">
            <a:extLst>
              <a:ext uri="{FF2B5EF4-FFF2-40B4-BE49-F238E27FC236}">
                <a16:creationId xmlns:a16="http://schemas.microsoft.com/office/drawing/2014/main" id="{2620B2F4-4F33-0640-A353-D559105BC0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7498" y="2160013"/>
            <a:ext cx="4425952" cy="450900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8F1208-48FE-E01A-FC10-43991EA74F8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48959" y="1597155"/>
            <a:ext cx="5543037" cy="5260844"/>
          </a:xfrm>
        </p:spPr>
        <p:txBody>
          <a:bodyPr/>
          <a:lstStyle/>
          <a:p>
            <a:pPr lvl="0"/>
            <a:r>
              <a:rPr lang="en-GB" b="1"/>
              <a:t>Significant evidence:</a:t>
            </a:r>
            <a:endParaRPr lang="en-GB"/>
          </a:p>
          <a:p>
            <a:pPr marL="742950" lvl="1" indent="-285750"/>
            <a:r>
              <a:rPr lang="en-GB"/>
              <a:t>Ethical concerns surrounding AI surveillance and autonomous weaponry (Bryson, 2018).</a:t>
            </a:r>
          </a:p>
          <a:p>
            <a:pPr marL="742950" lvl="1" indent="-285750"/>
            <a:r>
              <a:rPr lang="en-GB"/>
              <a:t>Insider reports suggesting she voiced distress over misuse of her research (Moor, 2020).</a:t>
            </a:r>
          </a:p>
          <a:p>
            <a:pPr marL="742950" lvl="1" indent="-285750"/>
            <a:r>
              <a:rPr lang="en-GB"/>
              <a:t>Workplace tensions and possible corporate pressure (Ziewitz, 2019).</a:t>
            </a:r>
          </a:p>
          <a:p>
            <a:pPr lvl="0"/>
            <a:r>
              <a:rPr lang="en-GB" b="1"/>
              <a:t>Source reliability evaluation:</a:t>
            </a:r>
            <a:endParaRPr lang="en-GB"/>
          </a:p>
          <a:p>
            <a:pPr marL="742950" lvl="1" indent="-285750"/>
            <a:r>
              <a:rPr lang="en-GB"/>
              <a:t>Peer-reviewed academic articles, investigative reports, and expert insights.</a:t>
            </a:r>
          </a:p>
          <a:p>
            <a:pPr marL="742950" lvl="1" indent="-285750"/>
            <a:r>
              <a:rPr lang="en-GB"/>
              <a:t>Cross-referenced multiple sources for accuracy and bias assessment.</a:t>
            </a:r>
          </a:p>
          <a:p>
            <a:pPr lvl="0"/>
            <a:endParaRPr lang="en-GB" sz="12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8F50A-1572-BBE6-6C46-519B8F32C4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9486689" cy="849184"/>
          </a:xfrm>
        </p:spPr>
        <p:txBody>
          <a:bodyPr/>
          <a:lstStyle/>
          <a:p>
            <a:pPr lvl="0"/>
            <a:r>
              <a:rPr lang="en-GB" sz="4000"/>
              <a:t>Theories and Conclusions</a:t>
            </a:r>
            <a:br>
              <a:rPr lang="en-GB" sz="4000"/>
            </a:br>
            <a:endParaRPr lang="en-GB" sz="4000"/>
          </a:p>
        </p:txBody>
      </p:sp>
      <p:pic>
        <p:nvPicPr>
          <p:cNvPr id="3" name="Content Placeholder 5" descr="A robot thinking in front of a blackboard with math formulas&#10;&#10;AI-generated content may be incorrect.">
            <a:extLst>
              <a:ext uri="{FF2B5EF4-FFF2-40B4-BE49-F238E27FC236}">
                <a16:creationId xmlns:a16="http://schemas.microsoft.com/office/drawing/2014/main" id="{63F8DEAA-3D75-6450-C03D-0F567D3EFA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3584" y="1304547"/>
            <a:ext cx="5242556" cy="543763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320A2-9CC7-F6EF-60FF-200D8350EB9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48959" y="1304547"/>
            <a:ext cx="5543037" cy="5437625"/>
          </a:xfrm>
        </p:spPr>
        <p:txBody>
          <a:bodyPr/>
          <a:lstStyle/>
          <a:p>
            <a:pPr lvl="0">
              <a:buFont typeface="Neue Haas Grotesk Text Pro"/>
              <a:buAutoNum type="arabicPeriod"/>
            </a:pPr>
            <a:r>
              <a:rPr lang="en-GB"/>
              <a:t>Corporate  or Governmental     </a:t>
            </a:r>
          </a:p>
          <a:p>
            <a:pPr marL="0" lvl="0" indent="0">
              <a:buNone/>
            </a:pPr>
            <a:r>
              <a:rPr lang="en-GB"/>
              <a:t>     Press Potential coercion to work on          classified AI projects.</a:t>
            </a:r>
          </a:p>
          <a:p>
            <a:pPr lvl="0">
              <a:buFont typeface="Neue Haas Grotesk Text Pro"/>
              <a:buAutoNum type="arabicPeriod"/>
            </a:pPr>
            <a:r>
              <a:rPr lang="en-GB" b="1"/>
              <a:t>Workplace Conflict and Safety Concerns:</a:t>
            </a:r>
            <a:endParaRPr lang="en-GB"/>
          </a:p>
          <a:p>
            <a:pPr lvl="1" indent="0">
              <a:buNone/>
            </a:pPr>
            <a:r>
              <a:rPr lang="en-GB"/>
              <a:t>Tensions over ethical disagreements and whistleblower risks.</a:t>
            </a:r>
          </a:p>
          <a:p>
            <a:pPr lvl="0">
              <a:buFont typeface="Neue Haas Grotesk Text Pro"/>
              <a:buAutoNum type="arabicPeriod"/>
            </a:pPr>
            <a:r>
              <a:rPr lang="en-GB" b="1"/>
              <a:t>Voluntary Disappearance:</a:t>
            </a:r>
            <a:endParaRPr lang="en-GB"/>
          </a:p>
          <a:p>
            <a:pPr lvl="1" indent="0">
              <a:buNone/>
            </a:pPr>
            <a:r>
              <a:rPr lang="en-GB"/>
              <a:t>Dr Hart may have gone into hiding to protect herself.</a:t>
            </a:r>
          </a:p>
          <a:p>
            <a:pPr lvl="0">
              <a:buFont typeface="Neue Haas Grotesk Text Pro"/>
              <a:buAutoNum type="arabicPeriod"/>
            </a:pPr>
            <a:r>
              <a:rPr lang="en-GB" b="1"/>
              <a:t>Foul Play:</a:t>
            </a:r>
            <a:endParaRPr lang="en-GB"/>
          </a:p>
          <a:p>
            <a:pPr lvl="1" indent="0">
              <a:buNone/>
            </a:pPr>
            <a:r>
              <a:rPr lang="en-GB"/>
              <a:t>Possible external threats due to the high-stakes nature of her work.</a:t>
            </a:r>
          </a:p>
          <a:p>
            <a:pPr lvl="0"/>
            <a:endParaRPr lang="en-GB"/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80DEA4C8-291F-0331-2B11-B7A7FFD5DD38}"/>
              </a:ext>
            </a:extLst>
          </p:cNvPr>
          <p:cNvSpPr txBox="1"/>
          <p:nvPr/>
        </p:nvSpPr>
        <p:spPr>
          <a:xfrm>
            <a:off x="1243584" y="5237957"/>
            <a:ext cx="5242556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3" tooltip="https://www.flickr.com/photos/152824664@N07/302124110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Neue Haas Grotesk Text Pro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9C5C4-A5EE-E9EA-F18C-24C63E9F91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7709" y="455362"/>
            <a:ext cx="4043440" cy="1044253"/>
          </a:xfrm>
        </p:spPr>
        <p:txBody>
          <a:bodyPr/>
          <a:lstStyle/>
          <a:p>
            <a:pPr lvl="0"/>
            <a:r>
              <a:rPr lang="en-GB" sz="2900"/>
              <a:t>Reflection</a:t>
            </a:r>
            <a:br>
              <a:rPr lang="en-GB" sz="2900"/>
            </a:br>
            <a:endParaRPr lang="en-GB" sz="2900"/>
          </a:p>
        </p:txBody>
      </p:sp>
      <p:pic>
        <p:nvPicPr>
          <p:cNvPr id="3" name="Picture Placeholder 5" descr="A head with glowing dots&#10;&#10;AI-generated content may be incorrect.">
            <a:extLst>
              <a:ext uri="{FF2B5EF4-FFF2-40B4-BE49-F238E27FC236}">
                <a16:creationId xmlns:a16="http://schemas.microsoft.com/office/drawing/2014/main" id="{2ACCA08E-4E84-E20E-606B-9436E35256F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9659" r="19659"/>
          <a:stretch>
            <a:fillRect/>
          </a:stretch>
        </p:blipFill>
        <p:spPr>
          <a:xfrm>
            <a:off x="6271229" y="565154"/>
            <a:ext cx="5355604" cy="620140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E2E1B3-5DFB-189E-95F5-DCFADA1B6E4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07008" y="1645920"/>
            <a:ext cx="4888995" cy="5212080"/>
          </a:xfrm>
        </p:spPr>
        <p:txBody>
          <a:bodyPr/>
          <a:lstStyle/>
          <a:p>
            <a:pPr lvl="0">
              <a:buChar char="•"/>
            </a:pPr>
            <a:r>
              <a:rPr lang="en-GB" sz="2000" b="1"/>
              <a:t>Challenges faced:</a:t>
            </a:r>
            <a:endParaRPr lang="en-GB" sz="2000"/>
          </a:p>
          <a:p>
            <a:pPr marL="742950" lvl="1" indent="-285750"/>
            <a:r>
              <a:rPr lang="en-GB" sz="2000"/>
              <a:t>Evaluating conflicting reports and distinguishing between speculation and facts.</a:t>
            </a:r>
          </a:p>
          <a:p>
            <a:pPr marL="742950" lvl="1" indent="-285750"/>
            <a:r>
              <a:rPr lang="en-GB" sz="2000"/>
              <a:t>Ensuring academic integrity in analyzing sensitive ethical concerns.</a:t>
            </a:r>
          </a:p>
          <a:p>
            <a:pPr lvl="0">
              <a:buChar char="•"/>
            </a:pPr>
            <a:r>
              <a:rPr lang="en-GB" sz="2000" b="1"/>
              <a:t>Lessons learned:</a:t>
            </a:r>
            <a:endParaRPr lang="en-GB" sz="2000"/>
          </a:p>
          <a:p>
            <a:pPr marL="742950" lvl="1" indent="-285750"/>
            <a:r>
              <a:rPr lang="en-GB" sz="2000"/>
              <a:t>The importance of ethical AI governance.</a:t>
            </a:r>
          </a:p>
          <a:p>
            <a:pPr marL="742950" lvl="1" indent="-285750"/>
            <a:r>
              <a:rPr lang="en-GB" sz="2000"/>
              <a:t>Risks faced by researchers working on controversial projects.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8F7CF-9B21-A268-76B6-D1779D54D2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52653" y="138367"/>
            <a:ext cx="9486689" cy="6311197"/>
          </a:xfrm>
        </p:spPr>
        <p:txBody>
          <a:bodyPr/>
          <a:lstStyle/>
          <a:p>
            <a:pPr lvl="0">
              <a:buSzPct val="100000"/>
              <a:buFont typeface="Arial" pitchFamily="34"/>
              <a:buChar char="•"/>
            </a:pPr>
            <a:r>
              <a:rPr lang="en-GB" sz="4000"/>
              <a:t>References</a:t>
            </a:r>
            <a:br>
              <a:rPr lang="en-GB" sz="4000"/>
            </a:br>
            <a:br>
              <a:rPr lang="en-GB" sz="4000"/>
            </a:br>
            <a:r>
              <a:rPr lang="en-GB" sz="2000"/>
              <a:t>Bostrom, N. (2014). </a:t>
            </a:r>
            <a:r>
              <a:rPr lang="en-GB" sz="2000" i="1"/>
              <a:t>Superintelligence: Paths, Dangers, Strategies.</a:t>
            </a:r>
            <a:r>
              <a:rPr lang="en-GB" sz="2000"/>
              <a:t> Oxford University Press.</a:t>
            </a:r>
            <a:br>
              <a:rPr lang="en-GB" sz="2000"/>
            </a:br>
            <a:br>
              <a:rPr lang="en-GB" sz="2000"/>
            </a:br>
            <a:r>
              <a:rPr lang="en-GB" sz="2000"/>
              <a:t>Bryson, J. J. (2018). </a:t>
            </a:r>
            <a:r>
              <a:rPr lang="en-GB" sz="2000" i="1"/>
              <a:t>AI Ethics: Artificial Intelligence, Robots, and Society.</a:t>
            </a:r>
            <a:r>
              <a:rPr lang="en-GB" sz="2000"/>
              <a:t> Cambridge University Press.</a:t>
            </a:r>
            <a:br>
              <a:rPr lang="en-GB" sz="2000"/>
            </a:br>
            <a:br>
              <a:rPr lang="en-GB" sz="2000"/>
            </a:br>
            <a:r>
              <a:rPr lang="en-GB" sz="2000"/>
              <a:t>Cave, S. &amp; ÓhÉigeartaigh, S. (2018). 'Bridging AI Ethics and Safety: A Systematic Approach', </a:t>
            </a:r>
            <a:r>
              <a:rPr lang="en-GB" sz="2000" i="1"/>
              <a:t>AI &amp; Society</a:t>
            </a:r>
            <a:r>
              <a:rPr lang="en-GB" sz="2000"/>
              <a:t>, 33(4), pp. 511-526.</a:t>
            </a:r>
            <a:br>
              <a:rPr lang="en-GB" sz="2000"/>
            </a:br>
            <a:br>
              <a:rPr lang="en-GB" sz="2000"/>
            </a:br>
            <a:r>
              <a:rPr lang="en-GB" sz="2000"/>
              <a:t>Moor, J. H. (2020). 'The Nature, Importance, and Difficulty of Machine Ethics', </a:t>
            </a:r>
            <a:r>
              <a:rPr lang="en-GB" sz="2000" i="1"/>
              <a:t>Minds and Machines</a:t>
            </a:r>
            <a:r>
              <a:rPr lang="en-GB" sz="2000"/>
              <a:t>, 30(1), pp. 1-19.</a:t>
            </a:r>
            <a:br>
              <a:rPr lang="en-GB" sz="2000"/>
            </a:br>
            <a:br>
              <a:rPr lang="en-GB" sz="2000"/>
            </a:br>
            <a:r>
              <a:rPr lang="en-GB" sz="2000"/>
              <a:t>Ziewitz, M. (2019). 'Whistleblowing in Academic and Corporate AI Research', </a:t>
            </a:r>
            <a:r>
              <a:rPr lang="en-GB" sz="2000" i="1"/>
              <a:t>Ethics in AI and Robotics</a:t>
            </a:r>
            <a:r>
              <a:rPr lang="en-GB" sz="2000"/>
              <a:t>, 42(3), pp. 215-232.</a:t>
            </a:r>
            <a:br>
              <a:rPr lang="en-GB" sz="2000"/>
            </a:br>
            <a:br>
              <a:rPr lang="en-GB" sz="2000"/>
            </a:br>
            <a:endParaRPr lang="en-GB" sz="2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491BE-211E-7BD9-E996-2CD18BB43A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38685" y="852485"/>
            <a:ext cx="4043440" cy="1093018"/>
          </a:xfrm>
        </p:spPr>
        <p:txBody>
          <a:bodyPr/>
          <a:lstStyle/>
          <a:p>
            <a:pPr lvl="0"/>
            <a:r>
              <a:rPr lang="en-GB"/>
              <a:t>Q&amp;A </a:t>
            </a:r>
            <a:br>
              <a:rPr lang="en-GB"/>
            </a:br>
            <a:endParaRPr lang="en-GB"/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817180F1-F267-939C-0033-7D815A3C35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70626" y="646115"/>
            <a:ext cx="5359398" cy="535939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D78CDB-A0A8-4E5D-201A-3EE7FD8368E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67980" y="2767587"/>
            <a:ext cx="4043440" cy="3829114"/>
          </a:xfrm>
        </p:spPr>
        <p:txBody>
          <a:bodyPr/>
          <a:lstStyle/>
          <a:p>
            <a:pPr lvl="0">
              <a:buChar char="•"/>
            </a:pPr>
            <a:r>
              <a:rPr lang="en-GB"/>
              <a:t>Thank you for your attention!</a:t>
            </a:r>
          </a:p>
          <a:p>
            <a:pPr lvl="0">
              <a:buChar char="•"/>
            </a:pPr>
            <a:r>
              <a:rPr lang="en-GB"/>
              <a:t>Any questions?</a:t>
            </a:r>
          </a:p>
          <a:p>
            <a:pPr lvl="0"/>
            <a:endParaRPr lang="en-GB"/>
          </a:p>
        </p:txBody>
      </p:sp>
      <p:pic>
        <p:nvPicPr>
          <p:cNvPr id="5" name="Picture 7" descr="A person writing on a thank you card&#10;&#10;AI-generated content may be incorrect.">
            <a:extLst>
              <a:ext uri="{FF2B5EF4-FFF2-40B4-BE49-F238E27FC236}">
                <a16:creationId xmlns:a16="http://schemas.microsoft.com/office/drawing/2014/main" id="{8A8AEEED-7585-BD99-1D7F-56DF15B4A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1149" y="0"/>
            <a:ext cx="6560847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429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InterweaveVTI</vt:lpstr>
      <vt:lpstr>Case Report on the Disappearance of Dr Hart                Camelia luca </vt:lpstr>
      <vt:lpstr>        Introduction </vt:lpstr>
      <vt:lpstr>Key Evidence and Analysis </vt:lpstr>
      <vt:lpstr>Theories and Conclusions </vt:lpstr>
      <vt:lpstr>Reflection </vt:lpstr>
      <vt:lpstr>References  Bostrom, N. (2014). Superintelligence: Paths, Dangers, Strategies. Oxford University Press.  Bryson, J. J. (2018). AI Ethics: Artificial Intelligence, Robots, and Society. Cambridge University Press.  Cave, S. &amp; ÓhÉigeartaigh, S. (2018). 'Bridging AI Ethics and Safety: A Systematic Approach', AI &amp; Society, 33(4), pp. 511-526.  Moor, J. H. (2020). 'The Nature, Importance, and Difficulty of Machine Ethics', Minds and Machines, 30(1), pp. 1-19.  Ziewitz, M. (2019). 'Whistleblowing in Academic and Corporate AI Research', Ethics in AI and Robotics, 42(3), pp. 215-232.  </vt:lpstr>
      <vt:lpstr>Q&amp;A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Camelia Georgeta Luca (2413501)</dc:creator>
  <cp:lastModifiedBy>Camelia Georgeta Luca (2413501)</cp:lastModifiedBy>
  <cp:revision>1</cp:revision>
  <dcterms:created xsi:type="dcterms:W3CDTF">2025-03-07T21:28:27Z</dcterms:created>
  <dcterms:modified xsi:type="dcterms:W3CDTF">2025-03-17T15:57:26Z</dcterms:modified>
</cp:coreProperties>
</file>