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1"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6/11/2019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6/11/2019</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6/11/2019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marketingweek.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usinesswales.gov.wal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usinesswales.gov.wales/superfastbusinesswales/information-hub/using-digital-technology-accelerate-business-growth" TargetMode="External"/><Relationship Id="rId2" Type="http://schemas.openxmlformats.org/officeDocument/2006/relationships/hyperlink" Target="https://www.marketingweek.com/2014/05/28/customer-relationship-management-crm-is-gaining-momentum/" TargetMode="External"/><Relationship Id="rId1" Type="http://schemas.openxmlformats.org/officeDocument/2006/relationships/slideLayout" Target="../slideLayouts/slideLayout2.xml"/><Relationship Id="rId5" Type="http://schemas.openxmlformats.org/officeDocument/2006/relationships/hyperlink" Target="https://www.expertmarket.co.uk/crm-systems/tesco-crm-case-study" TargetMode="External"/><Relationship Id="rId4" Type="http://schemas.openxmlformats.org/officeDocument/2006/relationships/hyperlink" Target="https://www.johnlewis.com/our-services/my-john-lew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014153"/>
            <a:ext cx="7715250" cy="3665601"/>
          </a:xfrm>
        </p:spPr>
        <p:txBody>
          <a:bodyPr/>
          <a:lstStyle/>
          <a:p>
            <a:endParaRPr lang="en-GB" dirty="0"/>
          </a:p>
        </p:txBody>
      </p:sp>
      <p:sp>
        <p:nvSpPr>
          <p:cNvPr id="3" name="Subtitle 2"/>
          <p:cNvSpPr>
            <a:spLocks noGrp="1"/>
          </p:cNvSpPr>
          <p:nvPr>
            <p:ph type="subTitle" idx="1"/>
          </p:nvPr>
        </p:nvSpPr>
        <p:spPr>
          <a:xfrm>
            <a:off x="1507067" y="4887884"/>
            <a:ext cx="7766936" cy="1130530"/>
          </a:xfrm>
        </p:spPr>
        <p:txBody>
          <a:bodyPr>
            <a:normAutofit fontScale="92500" lnSpcReduction="10000"/>
          </a:bodyPr>
          <a:lstStyle/>
          <a:p>
            <a:pPr algn="ctr"/>
            <a:r>
              <a:rPr lang="en-GB" sz="3600" dirty="0" smtClean="0">
                <a:solidFill>
                  <a:schemeClr val="tx1"/>
                </a:solidFill>
              </a:rPr>
              <a:t>Customer Relationship Management</a:t>
            </a:r>
          </a:p>
          <a:p>
            <a:pPr algn="ctr"/>
            <a:r>
              <a:rPr lang="en-GB" sz="3600" dirty="0" smtClean="0">
                <a:solidFill>
                  <a:schemeClr val="tx1"/>
                </a:solidFill>
              </a:rPr>
              <a:t>System</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7067" y="1014153"/>
            <a:ext cx="7715250" cy="3665601"/>
          </a:xfrm>
          <a:prstGeom prst="rect">
            <a:avLst/>
          </a:prstGeom>
        </p:spPr>
      </p:pic>
    </p:spTree>
    <p:extLst>
      <p:ext uri="{BB962C8B-B14F-4D97-AF65-F5344CB8AC3E}">
        <p14:creationId xmlns:p14="http://schemas.microsoft.com/office/powerpoint/2010/main" val="3396998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smtClean="0"/>
              <a:t>Customer Relationship Management</a:t>
            </a: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677334" y="1741118"/>
            <a:ext cx="8596668" cy="4434213"/>
          </a:xfrm>
        </p:spPr>
        <p:txBody>
          <a:bodyPr>
            <a:normAutofit/>
          </a:bodyPr>
          <a:lstStyle/>
          <a:p>
            <a:r>
              <a:rPr lang="en-GB" dirty="0" smtClean="0">
                <a:solidFill>
                  <a:schemeClr val="tx1"/>
                </a:solidFill>
              </a:rPr>
              <a:t>Definition 1: Customer Relationship </a:t>
            </a:r>
            <a:r>
              <a:rPr lang="en-GB" dirty="0">
                <a:solidFill>
                  <a:schemeClr val="tx1"/>
                </a:solidFill>
              </a:rPr>
              <a:t>M</a:t>
            </a:r>
            <a:r>
              <a:rPr lang="en-GB" dirty="0" smtClean="0">
                <a:solidFill>
                  <a:schemeClr val="tx1"/>
                </a:solidFill>
              </a:rPr>
              <a:t>anagement is a tool used by business or “brands” to know everything about their customers, what they like and to keep track of their data and information associated with them. CRM is also known as the following acronyms Continuous relationship marketing, customer relationship marketing or customer relationship management. </a:t>
            </a:r>
          </a:p>
          <a:p>
            <a:endParaRPr lang="en-GB" dirty="0" smtClean="0">
              <a:solidFill>
                <a:schemeClr val="tx1"/>
              </a:solidFill>
            </a:endParaRPr>
          </a:p>
          <a:p>
            <a:r>
              <a:rPr lang="en-GB" dirty="0" smtClean="0">
                <a:solidFill>
                  <a:schemeClr val="tx1"/>
                </a:solidFill>
              </a:rPr>
              <a:t>According to Nicola </a:t>
            </a:r>
            <a:r>
              <a:rPr lang="en-GB" i="1" dirty="0" smtClean="0">
                <a:solidFill>
                  <a:schemeClr val="tx1"/>
                </a:solidFill>
              </a:rPr>
              <a:t>Smith: "</a:t>
            </a:r>
            <a:r>
              <a:rPr lang="en-GB" b="1" i="1" dirty="0" smtClean="0">
                <a:solidFill>
                  <a:schemeClr val="tx1"/>
                </a:solidFill>
              </a:rPr>
              <a:t>John Lewis</a:t>
            </a:r>
            <a:r>
              <a:rPr lang="en-GB" b="1" i="1" dirty="0">
                <a:solidFill>
                  <a:schemeClr val="tx1"/>
                </a:solidFill>
              </a:rPr>
              <a:t> launched its CRM-based </a:t>
            </a:r>
            <a:r>
              <a:rPr lang="en-GB" b="1" i="1" dirty="0" smtClean="0">
                <a:solidFill>
                  <a:schemeClr val="tx1"/>
                </a:solidFill>
              </a:rPr>
              <a:t>’my John Lewis’</a:t>
            </a:r>
            <a:r>
              <a:rPr lang="en-GB" b="1" i="1" dirty="0">
                <a:solidFill>
                  <a:schemeClr val="tx1"/>
                </a:solidFill>
              </a:rPr>
              <a:t> programme, with the aim of creating a </a:t>
            </a:r>
            <a:r>
              <a:rPr lang="en-GB" b="1" i="1" dirty="0" smtClean="0">
                <a:solidFill>
                  <a:schemeClr val="tx1"/>
                </a:solidFill>
              </a:rPr>
              <a:t>seamless </a:t>
            </a:r>
            <a:r>
              <a:rPr lang="en-GB" b="1" i="1" dirty="0">
                <a:solidFill>
                  <a:schemeClr val="tx1"/>
                </a:solidFill>
              </a:rPr>
              <a:t>customer experience across online and offline channels and gaining a deeper understanding of customers’ </a:t>
            </a:r>
            <a:r>
              <a:rPr lang="en-GB" b="1" i="1" dirty="0" smtClean="0">
                <a:solidFill>
                  <a:schemeClr val="tx1"/>
                </a:solidFill>
              </a:rPr>
              <a:t>preferences. "Brands </a:t>
            </a:r>
            <a:r>
              <a:rPr lang="en-GB" b="1" i="1" dirty="0">
                <a:solidFill>
                  <a:schemeClr val="tx1"/>
                </a:solidFill>
              </a:rPr>
              <a:t>are taking full advantage of CRM as a central hub of knowledge, using it to analyse behaviour and get that all important </a:t>
            </a:r>
            <a:r>
              <a:rPr lang="en-GB" b="1" i="1" dirty="0" smtClean="0">
                <a:solidFill>
                  <a:schemeClr val="tx1"/>
                </a:solidFill>
              </a:rPr>
              <a:t>feedback”.</a:t>
            </a:r>
          </a:p>
          <a:p>
            <a:pPr marL="0" indent="0">
              <a:buNone/>
            </a:pPr>
            <a:r>
              <a:rPr lang="en-GB" b="1" i="1" dirty="0" smtClean="0">
                <a:solidFill>
                  <a:schemeClr val="tx1"/>
                </a:solidFill>
                <a:hlinkClick r:id="rId2"/>
              </a:rPr>
              <a:t>www.marketingweek.com</a:t>
            </a:r>
            <a:r>
              <a:rPr lang="en-GB" b="1" i="1" dirty="0" smtClean="0">
                <a:solidFill>
                  <a:schemeClr val="tx1"/>
                </a:solidFill>
              </a:rPr>
              <a:t> </a:t>
            </a:r>
            <a:r>
              <a:rPr lang="en-GB" b="1" i="1" dirty="0">
                <a:solidFill>
                  <a:schemeClr val="tx1"/>
                </a:solidFill>
              </a:rPr>
              <a:t>(</a:t>
            </a:r>
            <a:r>
              <a:rPr lang="en-GB" b="1" i="1" dirty="0" smtClean="0">
                <a:solidFill>
                  <a:schemeClr val="tx1"/>
                </a:solidFill>
              </a:rPr>
              <a:t>customer </a:t>
            </a:r>
            <a:r>
              <a:rPr lang="en-GB" b="1" i="1" dirty="0" smtClean="0">
                <a:solidFill>
                  <a:schemeClr val="tx1"/>
                </a:solidFill>
              </a:rPr>
              <a:t>relationship management (CRM) is gaining </a:t>
            </a:r>
            <a:r>
              <a:rPr lang="en-GB" b="1" i="1" dirty="0" smtClean="0">
                <a:solidFill>
                  <a:schemeClr val="tx1"/>
                </a:solidFill>
              </a:rPr>
              <a:t>momentum) </a:t>
            </a:r>
            <a:endParaRPr lang="en-GB" b="1" i="1" dirty="0" smtClean="0">
              <a:solidFill>
                <a:schemeClr val="tx1"/>
              </a:solidFill>
            </a:endParaRPr>
          </a:p>
          <a:p>
            <a:endParaRPr lang="en-GB" dirty="0" smtClean="0">
              <a:solidFill>
                <a:schemeClr val="tx1"/>
              </a:solidFill>
            </a:endParaRPr>
          </a:p>
        </p:txBody>
      </p:sp>
    </p:spTree>
    <p:extLst>
      <p:ext uri="{BB962C8B-B14F-4D97-AF65-F5344CB8AC3E}">
        <p14:creationId xmlns:p14="http://schemas.microsoft.com/office/powerpoint/2010/main" val="1979639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Customer Relationship Management</a:t>
            </a:r>
            <a:endParaRPr lang="en-GB" sz="4000" dirty="0"/>
          </a:p>
        </p:txBody>
      </p:sp>
      <p:sp>
        <p:nvSpPr>
          <p:cNvPr id="3" name="Content Placeholder 2"/>
          <p:cNvSpPr>
            <a:spLocks noGrp="1"/>
          </p:cNvSpPr>
          <p:nvPr>
            <p:ph idx="1"/>
          </p:nvPr>
        </p:nvSpPr>
        <p:spPr/>
        <p:txBody>
          <a:bodyPr/>
          <a:lstStyle/>
          <a:p>
            <a:r>
              <a:rPr lang="en-GB" dirty="0">
                <a:solidFill>
                  <a:schemeClr val="tx1"/>
                </a:solidFill>
              </a:rPr>
              <a:t>Definition 2: Customer Relationship Management is a system that allows company’s to keep track of relationships and interactions with consumers and potential customers. CRM system helps companies to stay connected with customers, streamline processes, and improve profitability. It is a simple method to improve their business relationships</a:t>
            </a:r>
            <a:r>
              <a:rPr lang="en-GB" dirty="0" smtClean="0">
                <a:solidFill>
                  <a:schemeClr val="tx1"/>
                </a:solidFill>
              </a:rPr>
              <a:t>.</a:t>
            </a:r>
          </a:p>
          <a:p>
            <a:endParaRPr lang="en-GB" dirty="0">
              <a:solidFill>
                <a:schemeClr val="tx1"/>
              </a:solidFill>
            </a:endParaRPr>
          </a:p>
          <a:p>
            <a:r>
              <a:rPr lang="en-GB" dirty="0">
                <a:solidFill>
                  <a:schemeClr val="tx1"/>
                </a:solidFill>
              </a:rPr>
              <a:t>According to Business Wales: </a:t>
            </a:r>
            <a:r>
              <a:rPr lang="en-GB" b="1" dirty="0">
                <a:solidFill>
                  <a:schemeClr val="tx1"/>
                </a:solidFill>
              </a:rPr>
              <a:t>“</a:t>
            </a:r>
            <a:r>
              <a:rPr lang="en-GB" b="1" i="1" dirty="0">
                <a:solidFill>
                  <a:schemeClr val="tx1"/>
                </a:solidFill>
              </a:rPr>
              <a:t>CRM </a:t>
            </a:r>
            <a:r>
              <a:rPr lang="en-GB" b="1" i="1" dirty="0" smtClean="0">
                <a:solidFill>
                  <a:schemeClr val="tx1"/>
                </a:solidFill>
              </a:rPr>
              <a:t>system </a:t>
            </a:r>
            <a:r>
              <a:rPr lang="en-GB" b="1" i="1" dirty="0">
                <a:solidFill>
                  <a:schemeClr val="tx1"/>
                </a:solidFill>
              </a:rPr>
              <a:t>enables businesses to improve customer relationship and retention by focusing on how to attract customer and retain them it also allow businesses to manage sales, coordinate communication activities in order for business growth”.</a:t>
            </a:r>
          </a:p>
          <a:p>
            <a:r>
              <a:rPr lang="en-GB" dirty="0" smtClean="0">
                <a:hlinkClick r:id="rId2"/>
              </a:rPr>
              <a:t>www.BusinessWales.gov.wales</a:t>
            </a:r>
            <a:r>
              <a:rPr lang="en-GB" dirty="0" smtClean="0"/>
              <a:t> </a:t>
            </a:r>
            <a:r>
              <a:rPr lang="en-GB" dirty="0" smtClean="0">
                <a:solidFill>
                  <a:schemeClr val="tx1"/>
                </a:solidFill>
              </a:rPr>
              <a:t>(</a:t>
            </a:r>
            <a:r>
              <a:rPr lang="en-GB" b="1" dirty="0">
                <a:solidFill>
                  <a:schemeClr val="tx1"/>
                </a:solidFill>
              </a:rPr>
              <a:t>Using Digital Technology to Accelerate Business </a:t>
            </a:r>
            <a:r>
              <a:rPr lang="en-GB" b="1" dirty="0" smtClean="0">
                <a:solidFill>
                  <a:schemeClr val="tx1"/>
                </a:solidFill>
              </a:rPr>
              <a:t>Growth)</a:t>
            </a:r>
            <a:endParaRPr lang="en-GB" b="1" dirty="0">
              <a:solidFill>
                <a:schemeClr val="tx1"/>
              </a:solidFill>
            </a:endParaRPr>
          </a:p>
          <a:p>
            <a:endParaRPr lang="en-GB" dirty="0" smtClean="0"/>
          </a:p>
          <a:p>
            <a:endParaRPr lang="en-GB" dirty="0" smtClean="0"/>
          </a:p>
          <a:p>
            <a:endParaRPr lang="en-GB" dirty="0"/>
          </a:p>
        </p:txBody>
      </p:sp>
    </p:spTree>
    <p:extLst>
      <p:ext uri="{BB962C8B-B14F-4D97-AF65-F5344CB8AC3E}">
        <p14:creationId xmlns:p14="http://schemas.microsoft.com/office/powerpoint/2010/main" val="1476767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Customer Relationship </a:t>
            </a:r>
            <a:r>
              <a:rPr lang="en-GB" sz="4000" dirty="0" smtClean="0"/>
              <a:t>Management</a:t>
            </a:r>
            <a:r>
              <a:rPr lang="en-GB" dirty="0" smtClean="0"/>
              <a:t/>
            </a:r>
            <a:br>
              <a:rPr lang="en-GB" dirty="0" smtClean="0"/>
            </a:br>
            <a:endParaRPr lang="en-GB" dirty="0"/>
          </a:p>
        </p:txBody>
      </p:sp>
      <p:sp>
        <p:nvSpPr>
          <p:cNvPr id="3" name="Content Placeholder 2"/>
          <p:cNvSpPr>
            <a:spLocks noGrp="1"/>
          </p:cNvSpPr>
          <p:nvPr>
            <p:ph idx="1"/>
          </p:nvPr>
        </p:nvSpPr>
        <p:spPr>
          <a:xfrm>
            <a:off x="677334" y="1812175"/>
            <a:ext cx="8596668" cy="4497185"/>
          </a:xfrm>
        </p:spPr>
        <p:txBody>
          <a:bodyPr>
            <a:normAutofit/>
          </a:bodyPr>
          <a:lstStyle/>
          <a:p>
            <a:pPr marL="0" indent="0">
              <a:buNone/>
            </a:pPr>
            <a:r>
              <a:rPr lang="en-GB" dirty="0" smtClean="0">
                <a:solidFill>
                  <a:schemeClr val="tx1"/>
                </a:solidFill>
              </a:rPr>
              <a:t>Benefit of CRM System</a:t>
            </a:r>
          </a:p>
          <a:p>
            <a:r>
              <a:rPr lang="en-GB" dirty="0" smtClean="0">
                <a:solidFill>
                  <a:schemeClr val="tx1"/>
                </a:solidFill>
              </a:rPr>
              <a:t>Improved Sales</a:t>
            </a:r>
          </a:p>
          <a:p>
            <a:r>
              <a:rPr lang="en-GB" dirty="0">
                <a:solidFill>
                  <a:schemeClr val="tx1"/>
                </a:solidFill>
              </a:rPr>
              <a:t>Increase retention and </a:t>
            </a:r>
            <a:r>
              <a:rPr lang="en-GB" dirty="0" smtClean="0">
                <a:solidFill>
                  <a:schemeClr val="tx1"/>
                </a:solidFill>
              </a:rPr>
              <a:t>loyalty</a:t>
            </a:r>
          </a:p>
          <a:p>
            <a:r>
              <a:rPr lang="en-GB" dirty="0">
                <a:solidFill>
                  <a:schemeClr val="tx1"/>
                </a:solidFill>
              </a:rPr>
              <a:t>Connect with </a:t>
            </a:r>
            <a:r>
              <a:rPr lang="en-GB" dirty="0" smtClean="0">
                <a:solidFill>
                  <a:schemeClr val="tx1"/>
                </a:solidFill>
              </a:rPr>
              <a:t>Customers</a:t>
            </a:r>
          </a:p>
          <a:p>
            <a:r>
              <a:rPr lang="en-GB" dirty="0" smtClean="0">
                <a:solidFill>
                  <a:schemeClr val="tx1"/>
                </a:solidFill>
              </a:rPr>
              <a:t>Improved </a:t>
            </a:r>
            <a:r>
              <a:rPr lang="en-GB" dirty="0">
                <a:solidFill>
                  <a:schemeClr val="tx1"/>
                </a:solidFill>
              </a:rPr>
              <a:t>customer </a:t>
            </a:r>
            <a:r>
              <a:rPr lang="en-GB" dirty="0" smtClean="0">
                <a:solidFill>
                  <a:schemeClr val="tx1"/>
                </a:solidFill>
              </a:rPr>
              <a:t>satisfaction</a:t>
            </a:r>
          </a:p>
          <a:p>
            <a:pPr marL="0" indent="0">
              <a:buNone/>
            </a:pPr>
            <a:endParaRPr lang="en-GB" dirty="0">
              <a:solidFill>
                <a:schemeClr val="tx1"/>
              </a:solidFill>
            </a:endParaRPr>
          </a:p>
          <a:p>
            <a:pPr marL="0" indent="0">
              <a:buNone/>
            </a:pPr>
            <a:r>
              <a:rPr lang="en-GB" dirty="0" smtClean="0">
                <a:solidFill>
                  <a:schemeClr val="tx1"/>
                </a:solidFill>
              </a:rPr>
              <a:t>Drawback of CRM System</a:t>
            </a:r>
          </a:p>
          <a:p>
            <a:r>
              <a:rPr lang="en-GB" dirty="0" smtClean="0">
                <a:solidFill>
                  <a:schemeClr val="tx1"/>
                </a:solidFill>
              </a:rPr>
              <a:t>Lack of commitment within the company</a:t>
            </a:r>
          </a:p>
          <a:p>
            <a:r>
              <a:rPr lang="en-GB" dirty="0" smtClean="0">
                <a:solidFill>
                  <a:schemeClr val="tx1"/>
                </a:solidFill>
              </a:rPr>
              <a:t>Culture change</a:t>
            </a:r>
          </a:p>
          <a:p>
            <a:r>
              <a:rPr lang="en-GB" dirty="0" smtClean="0">
                <a:solidFill>
                  <a:schemeClr val="tx1"/>
                </a:solidFill>
              </a:rPr>
              <a:t>Poor communication </a:t>
            </a:r>
          </a:p>
          <a:p>
            <a:r>
              <a:rPr lang="en-GB" dirty="0" smtClean="0">
                <a:solidFill>
                  <a:schemeClr val="tx1"/>
                </a:solidFill>
              </a:rPr>
              <a:t>Loss in profits</a:t>
            </a:r>
          </a:p>
          <a:p>
            <a:endParaRPr lang="en-GB" dirty="0" smtClean="0"/>
          </a:p>
          <a:p>
            <a:endParaRPr lang="en-GB" dirty="0" smtClean="0"/>
          </a:p>
          <a:p>
            <a:pPr marL="0" indent="0">
              <a:buNone/>
            </a:pPr>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3585879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Customer Relationship Management</a:t>
            </a:r>
            <a:r>
              <a:rPr lang="en-GB" dirty="0" smtClean="0"/>
              <a:t/>
            </a:r>
            <a:br>
              <a:rPr lang="en-GB" dirty="0" smtClean="0"/>
            </a:br>
            <a:endParaRPr lang="en-GB" dirty="0"/>
          </a:p>
        </p:txBody>
      </p:sp>
      <p:sp>
        <p:nvSpPr>
          <p:cNvPr id="3" name="Content Placeholder 2"/>
          <p:cNvSpPr>
            <a:spLocks noGrp="1"/>
          </p:cNvSpPr>
          <p:nvPr>
            <p:ph idx="1"/>
          </p:nvPr>
        </p:nvSpPr>
        <p:spPr>
          <a:xfrm>
            <a:off x="677334" y="1737361"/>
            <a:ext cx="8596668" cy="4304002"/>
          </a:xfrm>
        </p:spPr>
        <p:txBody>
          <a:bodyPr>
            <a:normAutofit/>
          </a:bodyPr>
          <a:lstStyle/>
          <a:p>
            <a:r>
              <a:rPr lang="en-GB" dirty="0" smtClean="0">
                <a:solidFill>
                  <a:schemeClr val="tx1"/>
                </a:solidFill>
              </a:rPr>
              <a:t>Example of John Lewis CRM benefit:</a:t>
            </a:r>
          </a:p>
          <a:p>
            <a:r>
              <a:rPr lang="en-GB" dirty="0" smtClean="0">
                <a:solidFill>
                  <a:schemeClr val="tx1"/>
                </a:solidFill>
              </a:rPr>
              <a:t> John Lewis created a “My John Lewis program” which is a membership card of </a:t>
            </a:r>
            <a:r>
              <a:rPr lang="en-GB" dirty="0" smtClean="0">
                <a:solidFill>
                  <a:schemeClr val="tx1"/>
                </a:solidFill>
              </a:rPr>
              <a:t>reward and loyalty scheme </a:t>
            </a:r>
            <a:r>
              <a:rPr lang="en-GB" dirty="0" smtClean="0">
                <a:solidFill>
                  <a:schemeClr val="tx1"/>
                </a:solidFill>
              </a:rPr>
              <a:t>that </a:t>
            </a:r>
            <a:r>
              <a:rPr lang="en-GB" u="sng" dirty="0" smtClean="0">
                <a:solidFill>
                  <a:schemeClr val="tx1"/>
                </a:solidFill>
              </a:rPr>
              <a:t>only</a:t>
            </a:r>
            <a:r>
              <a:rPr lang="en-GB" dirty="0" smtClean="0">
                <a:solidFill>
                  <a:schemeClr val="tx1"/>
                </a:solidFill>
              </a:rPr>
              <a:t> allows customer to get reward by shopping with that card at John Lewis such as only clearance event, beauty benefits </a:t>
            </a:r>
            <a:r>
              <a:rPr lang="en-GB" dirty="0" err="1" smtClean="0">
                <a:solidFill>
                  <a:schemeClr val="tx1"/>
                </a:solidFill>
              </a:rPr>
              <a:t>etc</a:t>
            </a:r>
            <a:r>
              <a:rPr lang="en-GB" dirty="0" smtClean="0">
                <a:solidFill>
                  <a:schemeClr val="tx1"/>
                </a:solidFill>
              </a:rPr>
              <a:t> 40% discount for tea and cake.</a:t>
            </a:r>
          </a:p>
          <a:p>
            <a:r>
              <a:rPr lang="en-GB" dirty="0" smtClean="0">
                <a:solidFill>
                  <a:schemeClr val="tx1"/>
                </a:solidFill>
              </a:rPr>
              <a:t>Example of TESCOs CRM benefit:</a:t>
            </a:r>
          </a:p>
          <a:p>
            <a:r>
              <a:rPr lang="en-GB" dirty="0" smtClean="0">
                <a:solidFill>
                  <a:schemeClr val="tx1"/>
                </a:solidFill>
              </a:rPr>
              <a:t>Tesco’s </a:t>
            </a:r>
            <a:r>
              <a:rPr lang="en-GB" dirty="0" err="1" smtClean="0">
                <a:solidFill>
                  <a:schemeClr val="tx1"/>
                </a:solidFill>
              </a:rPr>
              <a:t>Clubcard</a:t>
            </a:r>
            <a:r>
              <a:rPr lang="en-GB" dirty="0" smtClean="0">
                <a:solidFill>
                  <a:schemeClr val="tx1"/>
                </a:solidFill>
              </a:rPr>
              <a:t> has </a:t>
            </a:r>
            <a:r>
              <a:rPr lang="en-GB" dirty="0">
                <a:solidFill>
                  <a:schemeClr val="tx1"/>
                </a:solidFill>
              </a:rPr>
              <a:t>been able to create a variety of product ranges to suit different target groups, such as:</a:t>
            </a:r>
          </a:p>
          <a:p>
            <a:r>
              <a:rPr lang="en-GB" dirty="0">
                <a:solidFill>
                  <a:schemeClr val="tx1"/>
                </a:solidFill>
              </a:rPr>
              <a:t>Healthy </a:t>
            </a:r>
            <a:r>
              <a:rPr lang="en-GB" dirty="0" smtClean="0">
                <a:solidFill>
                  <a:schemeClr val="tx1"/>
                </a:solidFill>
              </a:rPr>
              <a:t>Living</a:t>
            </a:r>
          </a:p>
          <a:p>
            <a:r>
              <a:rPr lang="en-GB" dirty="0" smtClean="0">
                <a:solidFill>
                  <a:schemeClr val="tx1"/>
                </a:solidFill>
              </a:rPr>
              <a:t>food </a:t>
            </a:r>
            <a:r>
              <a:rPr lang="en-GB" dirty="0">
                <a:solidFill>
                  <a:schemeClr val="tx1"/>
                </a:solidFill>
              </a:rPr>
              <a:t>allergies or dietary requirements</a:t>
            </a:r>
          </a:p>
          <a:p>
            <a:r>
              <a:rPr lang="en-GB" dirty="0">
                <a:solidFill>
                  <a:schemeClr val="tx1"/>
                </a:solidFill>
              </a:rPr>
              <a:t>Special Healthy Kids </a:t>
            </a:r>
            <a:r>
              <a:rPr lang="en-GB" dirty="0" smtClean="0">
                <a:solidFill>
                  <a:schemeClr val="tx1"/>
                </a:solidFill>
              </a:rPr>
              <a:t>Snacks</a:t>
            </a:r>
          </a:p>
          <a:p>
            <a:r>
              <a:rPr lang="en-GB" dirty="0" smtClean="0">
                <a:solidFill>
                  <a:schemeClr val="tx1"/>
                </a:solidFill>
              </a:rPr>
              <a:t>Specific discounts vouchers</a:t>
            </a:r>
          </a:p>
          <a:p>
            <a:endParaRPr lang="en-GB" dirty="0" smtClean="0">
              <a:solidFill>
                <a:schemeClr val="tx1"/>
              </a:solidFill>
            </a:endParaRPr>
          </a:p>
          <a:p>
            <a:endParaRPr lang="en-GB" dirty="0" smtClean="0">
              <a:solidFill>
                <a:schemeClr val="tx1"/>
              </a:solidFill>
            </a:endParaRPr>
          </a:p>
        </p:txBody>
      </p:sp>
    </p:spTree>
    <p:extLst>
      <p:ext uri="{BB962C8B-B14F-4D97-AF65-F5344CB8AC3E}">
        <p14:creationId xmlns:p14="http://schemas.microsoft.com/office/powerpoint/2010/main" val="1595319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lstStyle/>
          <a:p>
            <a:r>
              <a:rPr lang="en-GB" dirty="0">
                <a:hlinkClick r:id="rId2"/>
              </a:rPr>
              <a:t>https://www.marketingweek.com/2014/05/28/customer-relationship-management-crm-is-gaining-momentum</a:t>
            </a:r>
            <a:r>
              <a:rPr lang="en-GB" dirty="0" smtClean="0">
                <a:hlinkClick r:id="rId2"/>
              </a:rPr>
              <a:t>/</a:t>
            </a:r>
            <a:endParaRPr lang="en-GB" dirty="0" smtClean="0"/>
          </a:p>
          <a:p>
            <a:r>
              <a:rPr lang="en-GB" dirty="0">
                <a:hlinkClick r:id="rId3"/>
              </a:rPr>
              <a:t>https://</a:t>
            </a:r>
            <a:r>
              <a:rPr lang="en-GB" dirty="0" smtClean="0">
                <a:hlinkClick r:id="rId3"/>
              </a:rPr>
              <a:t>businesswales.gov.wales/superfastbusinesswales/information-hub/using-digital-technology-accelerate-business-growth</a:t>
            </a:r>
            <a:endParaRPr lang="en-GB" dirty="0" smtClean="0"/>
          </a:p>
          <a:p>
            <a:endParaRPr lang="en-GB" dirty="0" smtClean="0"/>
          </a:p>
          <a:p>
            <a:r>
              <a:rPr lang="en-GB" dirty="0">
                <a:hlinkClick r:id="rId4"/>
              </a:rPr>
              <a:t>https://</a:t>
            </a:r>
            <a:r>
              <a:rPr lang="en-GB" dirty="0" smtClean="0">
                <a:hlinkClick r:id="rId4"/>
              </a:rPr>
              <a:t>www.johnlewis.com/our-services/my-john-lewis</a:t>
            </a:r>
            <a:endParaRPr lang="en-GB" dirty="0" smtClean="0"/>
          </a:p>
          <a:p>
            <a:r>
              <a:rPr lang="en-GB" dirty="0">
                <a:hlinkClick r:id="rId5"/>
              </a:rPr>
              <a:t>https://</a:t>
            </a:r>
            <a:r>
              <a:rPr lang="en-GB" dirty="0" smtClean="0">
                <a:hlinkClick r:id="rId5"/>
              </a:rPr>
              <a:t>www.expertmarket.co.uk/crm-systems/tesco-crm-case-study</a:t>
            </a:r>
            <a:endParaRPr lang="en-GB" dirty="0" smtClean="0"/>
          </a:p>
          <a:p>
            <a:endParaRPr lang="en-GB" dirty="0"/>
          </a:p>
        </p:txBody>
      </p:sp>
    </p:spTree>
    <p:extLst>
      <p:ext uri="{BB962C8B-B14F-4D97-AF65-F5344CB8AC3E}">
        <p14:creationId xmlns:p14="http://schemas.microsoft.com/office/powerpoint/2010/main" val="1321410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331</TotalTime>
  <Words>316</Words>
  <Application>Microsoft Office PowerPoint</Application>
  <PresentationFormat>Widescreen</PresentationFormat>
  <Paragraphs>44</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Trebuchet MS</vt:lpstr>
      <vt:lpstr>Wingdings 3</vt:lpstr>
      <vt:lpstr>Facet</vt:lpstr>
      <vt:lpstr>PowerPoint Presentation</vt:lpstr>
      <vt:lpstr>Customer Relationship Management  </vt:lpstr>
      <vt:lpstr>Customer Relationship Management</vt:lpstr>
      <vt:lpstr>Customer Relationship Management </vt:lpstr>
      <vt:lpstr>Customer Relationship Management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Rabia Hamid (1710017)</dc:creator>
  <cp:lastModifiedBy>Rabia Hamid (1710017)</cp:lastModifiedBy>
  <cp:revision>27</cp:revision>
  <dcterms:created xsi:type="dcterms:W3CDTF">2019-06-10T08:21:04Z</dcterms:created>
  <dcterms:modified xsi:type="dcterms:W3CDTF">2019-06-11T11:38:06Z</dcterms:modified>
</cp:coreProperties>
</file>