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6" r:id="rId4"/>
    <p:sldId id="258" r:id="rId5"/>
    <p:sldId id="267" r:id="rId6"/>
    <p:sldId id="259" r:id="rId7"/>
    <p:sldId id="268" r:id="rId8"/>
    <p:sldId id="260" r:id="rId9"/>
    <p:sldId id="269" r:id="rId10"/>
    <p:sldId id="265" r:id="rId11"/>
    <p:sldId id="270" r:id="rId12"/>
    <p:sldId id="261" r:id="rId13"/>
    <p:sldId id="271" r:id="rId14"/>
    <p:sldId id="262" r:id="rId15"/>
    <p:sldId id="272" r:id="rId16"/>
    <p:sldId id="263" r:id="rId17"/>
    <p:sldId id="273" r:id="rId18"/>
    <p:sldId id="264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5"/>
  </p:normalViewPr>
  <p:slideViewPr>
    <p:cSldViewPr snapToGrid="0">
      <p:cViewPr varScale="1">
        <p:scale>
          <a:sx n="107" d="100"/>
          <a:sy n="107" d="100"/>
        </p:scale>
        <p:origin x="7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52231E-1A0F-7343-A83C-F5E914008269}" type="doc">
      <dgm:prSet loTypeId="urn:microsoft.com/office/officeart/2005/8/layout/gear1" loCatId="" qsTypeId="urn:microsoft.com/office/officeart/2005/8/quickstyle/simple1" qsCatId="simple" csTypeId="urn:microsoft.com/office/officeart/2005/8/colors/accent1_2" csCatId="accent1" phldr="1"/>
      <dgm:spPr/>
    </dgm:pt>
    <dgm:pt modelId="{01F185FF-4306-214D-A13A-00ADE2E7C332}">
      <dgm:prSet phldrT="[Text]"/>
      <dgm:spPr/>
      <dgm:t>
        <a:bodyPr/>
        <a:lstStyle/>
        <a:p>
          <a:r>
            <a:rPr lang="en-GB" dirty="0" err="1"/>
            <a:t>Gwybodaeth</a:t>
          </a:r>
          <a:r>
            <a:rPr lang="en-GB" dirty="0"/>
            <a:t> a </a:t>
          </a:r>
          <a:r>
            <a:rPr lang="en-GB" dirty="0" err="1"/>
            <a:t>dealltwriaeth</a:t>
          </a:r>
          <a:endParaRPr lang="en-GB" dirty="0"/>
        </a:p>
      </dgm:t>
    </dgm:pt>
    <dgm:pt modelId="{94E723D1-384B-E940-9111-3C69B1A10449}" type="parTrans" cxnId="{9F34341B-ACF5-994F-97AB-9D0B12B2FC7F}">
      <dgm:prSet/>
      <dgm:spPr/>
      <dgm:t>
        <a:bodyPr/>
        <a:lstStyle/>
        <a:p>
          <a:endParaRPr lang="en-GB"/>
        </a:p>
      </dgm:t>
    </dgm:pt>
    <dgm:pt modelId="{456BDBDC-848D-9041-B4CD-CDF8D8F8AF65}" type="sibTrans" cxnId="{9F34341B-ACF5-994F-97AB-9D0B12B2FC7F}">
      <dgm:prSet/>
      <dgm:spPr/>
      <dgm:t>
        <a:bodyPr/>
        <a:lstStyle/>
        <a:p>
          <a:endParaRPr lang="en-GB"/>
        </a:p>
      </dgm:t>
    </dgm:pt>
    <dgm:pt modelId="{CFDC65C8-2939-C24A-B3D5-66847398AEE6}">
      <dgm:prSet phldrT="[Text]"/>
      <dgm:spPr/>
      <dgm:t>
        <a:bodyPr/>
        <a:lstStyle/>
        <a:p>
          <a:r>
            <a:rPr lang="en-GB" dirty="0" err="1"/>
            <a:t>cymhwysedd</a:t>
          </a:r>
          <a:r>
            <a:rPr lang="en-GB" dirty="0"/>
            <a:t> </a:t>
          </a:r>
          <a:r>
            <a:rPr lang="en-GB" dirty="0" err="1"/>
            <a:t>symud</a:t>
          </a:r>
          <a:endParaRPr lang="en-GB" dirty="0"/>
        </a:p>
      </dgm:t>
    </dgm:pt>
    <dgm:pt modelId="{CE619B2D-55DE-C740-B330-C22B9FD9C83E}" type="parTrans" cxnId="{981CFAA4-74F5-4648-893F-77437F8FD78A}">
      <dgm:prSet/>
      <dgm:spPr/>
      <dgm:t>
        <a:bodyPr/>
        <a:lstStyle/>
        <a:p>
          <a:endParaRPr lang="en-GB"/>
        </a:p>
      </dgm:t>
    </dgm:pt>
    <dgm:pt modelId="{9974468F-44BB-8640-8244-4138D59A72F9}" type="sibTrans" cxnId="{981CFAA4-74F5-4648-893F-77437F8FD78A}">
      <dgm:prSet/>
      <dgm:spPr/>
      <dgm:t>
        <a:bodyPr/>
        <a:lstStyle/>
        <a:p>
          <a:endParaRPr lang="en-GB"/>
        </a:p>
      </dgm:t>
    </dgm:pt>
    <dgm:pt modelId="{324328E7-72BB-5542-BC02-8ECBBFF7889A}">
      <dgm:prSet phldrT="[Text]"/>
      <dgm:spPr/>
      <dgm:t>
        <a:bodyPr/>
        <a:lstStyle/>
        <a:p>
          <a:r>
            <a:rPr lang="en-GB" dirty="0" err="1"/>
            <a:t>cyfleoed</a:t>
          </a:r>
          <a:r>
            <a:rPr lang="en-GB" dirty="0"/>
            <a:t> </a:t>
          </a:r>
          <a:r>
            <a:rPr lang="en-GB" dirty="0" err="1"/>
            <a:t>gydol-bywyd</a:t>
          </a:r>
          <a:endParaRPr lang="en-GB" dirty="0"/>
        </a:p>
      </dgm:t>
    </dgm:pt>
    <dgm:pt modelId="{CACDB19F-5B6E-6D41-A7A8-6C0B04D748BA}" type="parTrans" cxnId="{95FD9D46-93BF-6F4A-8A8A-2E61D99C86F5}">
      <dgm:prSet/>
      <dgm:spPr/>
      <dgm:t>
        <a:bodyPr/>
        <a:lstStyle/>
        <a:p>
          <a:endParaRPr lang="en-GB"/>
        </a:p>
      </dgm:t>
    </dgm:pt>
    <dgm:pt modelId="{3EE5FF4E-8065-8241-8526-80210ABA9073}" type="sibTrans" cxnId="{95FD9D46-93BF-6F4A-8A8A-2E61D99C86F5}">
      <dgm:prSet/>
      <dgm:spPr/>
      <dgm:t>
        <a:bodyPr/>
        <a:lstStyle/>
        <a:p>
          <a:endParaRPr lang="en-GB"/>
        </a:p>
      </dgm:t>
    </dgm:pt>
    <dgm:pt modelId="{CA12DFAA-6A6F-6D43-BF3F-8BEFA1565977}" type="pres">
      <dgm:prSet presAssocID="{7252231E-1A0F-7343-A83C-F5E914008269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A3D5EDE4-326D-0247-8C57-76A98F96CA52}" type="pres">
      <dgm:prSet presAssocID="{01F185FF-4306-214D-A13A-00ADE2E7C332}" presName="gear1" presStyleLbl="node1" presStyleIdx="0" presStyleCnt="3">
        <dgm:presLayoutVars>
          <dgm:chMax val="1"/>
          <dgm:bulletEnabled val="1"/>
        </dgm:presLayoutVars>
      </dgm:prSet>
      <dgm:spPr/>
    </dgm:pt>
    <dgm:pt modelId="{DD1D77FF-F3DD-764A-B795-4D319BA3C918}" type="pres">
      <dgm:prSet presAssocID="{01F185FF-4306-214D-A13A-00ADE2E7C332}" presName="gear1srcNode" presStyleLbl="node1" presStyleIdx="0" presStyleCnt="3"/>
      <dgm:spPr/>
    </dgm:pt>
    <dgm:pt modelId="{7F3DEB79-47EB-6845-91B2-99F6053D2DAF}" type="pres">
      <dgm:prSet presAssocID="{01F185FF-4306-214D-A13A-00ADE2E7C332}" presName="gear1dstNode" presStyleLbl="node1" presStyleIdx="0" presStyleCnt="3"/>
      <dgm:spPr/>
    </dgm:pt>
    <dgm:pt modelId="{8A34A587-D21E-3A4F-A9B0-4FF635304942}" type="pres">
      <dgm:prSet presAssocID="{324328E7-72BB-5542-BC02-8ECBBFF7889A}" presName="gear2" presStyleLbl="node1" presStyleIdx="1" presStyleCnt="3">
        <dgm:presLayoutVars>
          <dgm:chMax val="1"/>
          <dgm:bulletEnabled val="1"/>
        </dgm:presLayoutVars>
      </dgm:prSet>
      <dgm:spPr/>
    </dgm:pt>
    <dgm:pt modelId="{1BC4BFDC-DB1B-8840-8E43-6E9E19DB539E}" type="pres">
      <dgm:prSet presAssocID="{324328E7-72BB-5542-BC02-8ECBBFF7889A}" presName="gear2srcNode" presStyleLbl="node1" presStyleIdx="1" presStyleCnt="3"/>
      <dgm:spPr/>
    </dgm:pt>
    <dgm:pt modelId="{3B849566-1A6D-AB46-89D5-87CF97828919}" type="pres">
      <dgm:prSet presAssocID="{324328E7-72BB-5542-BC02-8ECBBFF7889A}" presName="gear2dstNode" presStyleLbl="node1" presStyleIdx="1" presStyleCnt="3"/>
      <dgm:spPr/>
    </dgm:pt>
    <dgm:pt modelId="{36B070AE-6589-5F46-ABF0-EE141CB7104B}" type="pres">
      <dgm:prSet presAssocID="{CFDC65C8-2939-C24A-B3D5-66847398AEE6}" presName="gear3" presStyleLbl="node1" presStyleIdx="2" presStyleCnt="3" custLinFactNeighborX="4498" custLinFactNeighborY="-3748"/>
      <dgm:spPr/>
    </dgm:pt>
    <dgm:pt modelId="{FC8587E1-8D64-C645-8913-F986DE9D7807}" type="pres">
      <dgm:prSet presAssocID="{CFDC65C8-2939-C24A-B3D5-66847398AEE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B7A73377-191D-D242-B21B-C1A0E1548847}" type="pres">
      <dgm:prSet presAssocID="{CFDC65C8-2939-C24A-B3D5-66847398AEE6}" presName="gear3srcNode" presStyleLbl="node1" presStyleIdx="2" presStyleCnt="3"/>
      <dgm:spPr/>
    </dgm:pt>
    <dgm:pt modelId="{578B7711-099A-0B47-B13B-B737CD719BB5}" type="pres">
      <dgm:prSet presAssocID="{CFDC65C8-2939-C24A-B3D5-66847398AEE6}" presName="gear3dstNode" presStyleLbl="node1" presStyleIdx="2" presStyleCnt="3"/>
      <dgm:spPr/>
    </dgm:pt>
    <dgm:pt modelId="{86E7567A-DDA4-7E44-A41F-65F69F57A414}" type="pres">
      <dgm:prSet presAssocID="{456BDBDC-848D-9041-B4CD-CDF8D8F8AF65}" presName="connector1" presStyleLbl="sibTrans2D1" presStyleIdx="0" presStyleCnt="3"/>
      <dgm:spPr/>
    </dgm:pt>
    <dgm:pt modelId="{C5506FAE-0391-5D4B-94B6-4E8BB2A50928}" type="pres">
      <dgm:prSet presAssocID="{3EE5FF4E-8065-8241-8526-80210ABA9073}" presName="connector2" presStyleLbl="sibTrans2D1" presStyleIdx="1" presStyleCnt="3"/>
      <dgm:spPr/>
    </dgm:pt>
    <dgm:pt modelId="{0D44589B-83CD-0F40-87F9-6296AD71495D}" type="pres">
      <dgm:prSet presAssocID="{9974468F-44BB-8640-8244-4138D59A72F9}" presName="connector3" presStyleLbl="sibTrans2D1" presStyleIdx="2" presStyleCnt="3"/>
      <dgm:spPr/>
    </dgm:pt>
  </dgm:ptLst>
  <dgm:cxnLst>
    <dgm:cxn modelId="{79E7BA00-80C1-1642-8C93-E5D415EF602A}" type="presOf" srcId="{CFDC65C8-2939-C24A-B3D5-66847398AEE6}" destId="{578B7711-099A-0B47-B13B-B737CD719BB5}" srcOrd="3" destOrd="0" presId="urn:microsoft.com/office/officeart/2005/8/layout/gear1"/>
    <dgm:cxn modelId="{BD8FE409-5445-E44A-A4E9-6435CC5FD57A}" type="presOf" srcId="{01F185FF-4306-214D-A13A-00ADE2E7C332}" destId="{DD1D77FF-F3DD-764A-B795-4D319BA3C918}" srcOrd="1" destOrd="0" presId="urn:microsoft.com/office/officeart/2005/8/layout/gear1"/>
    <dgm:cxn modelId="{9F34341B-ACF5-994F-97AB-9D0B12B2FC7F}" srcId="{7252231E-1A0F-7343-A83C-F5E914008269}" destId="{01F185FF-4306-214D-A13A-00ADE2E7C332}" srcOrd="0" destOrd="0" parTransId="{94E723D1-384B-E940-9111-3C69B1A10449}" sibTransId="{456BDBDC-848D-9041-B4CD-CDF8D8F8AF65}"/>
    <dgm:cxn modelId="{95FD9D46-93BF-6F4A-8A8A-2E61D99C86F5}" srcId="{7252231E-1A0F-7343-A83C-F5E914008269}" destId="{324328E7-72BB-5542-BC02-8ECBBFF7889A}" srcOrd="1" destOrd="0" parTransId="{CACDB19F-5B6E-6D41-A7A8-6C0B04D748BA}" sibTransId="{3EE5FF4E-8065-8241-8526-80210ABA9073}"/>
    <dgm:cxn modelId="{3FCB7C4E-BB7C-8D44-B01D-4CD0B3E8BA53}" type="presOf" srcId="{456BDBDC-848D-9041-B4CD-CDF8D8F8AF65}" destId="{86E7567A-DDA4-7E44-A41F-65F69F57A414}" srcOrd="0" destOrd="0" presId="urn:microsoft.com/office/officeart/2005/8/layout/gear1"/>
    <dgm:cxn modelId="{B7D5B84F-8BFE-AC4C-A9A3-04C81A1211A9}" type="presOf" srcId="{9974468F-44BB-8640-8244-4138D59A72F9}" destId="{0D44589B-83CD-0F40-87F9-6296AD71495D}" srcOrd="0" destOrd="0" presId="urn:microsoft.com/office/officeart/2005/8/layout/gear1"/>
    <dgm:cxn modelId="{A5144767-EAB9-E349-B9DA-F50012ED152B}" type="presOf" srcId="{01F185FF-4306-214D-A13A-00ADE2E7C332}" destId="{A3D5EDE4-326D-0247-8C57-76A98F96CA52}" srcOrd="0" destOrd="0" presId="urn:microsoft.com/office/officeart/2005/8/layout/gear1"/>
    <dgm:cxn modelId="{CEF24A69-EC04-4F48-B0AD-6624419C0B46}" type="presOf" srcId="{CFDC65C8-2939-C24A-B3D5-66847398AEE6}" destId="{36B070AE-6589-5F46-ABF0-EE141CB7104B}" srcOrd="0" destOrd="0" presId="urn:microsoft.com/office/officeart/2005/8/layout/gear1"/>
    <dgm:cxn modelId="{57E7506D-394E-B244-B5AF-D782C8ACBFE2}" type="presOf" srcId="{01F185FF-4306-214D-A13A-00ADE2E7C332}" destId="{7F3DEB79-47EB-6845-91B2-99F6053D2DAF}" srcOrd="2" destOrd="0" presId="urn:microsoft.com/office/officeart/2005/8/layout/gear1"/>
    <dgm:cxn modelId="{E3C49F75-8AB6-5646-A27C-F69FEADB30E6}" type="presOf" srcId="{7252231E-1A0F-7343-A83C-F5E914008269}" destId="{CA12DFAA-6A6F-6D43-BF3F-8BEFA1565977}" srcOrd="0" destOrd="0" presId="urn:microsoft.com/office/officeart/2005/8/layout/gear1"/>
    <dgm:cxn modelId="{5E983491-108A-DC4E-A1BA-E22073CA4189}" type="presOf" srcId="{324328E7-72BB-5542-BC02-8ECBBFF7889A}" destId="{3B849566-1A6D-AB46-89D5-87CF97828919}" srcOrd="2" destOrd="0" presId="urn:microsoft.com/office/officeart/2005/8/layout/gear1"/>
    <dgm:cxn modelId="{981CFAA4-74F5-4648-893F-77437F8FD78A}" srcId="{7252231E-1A0F-7343-A83C-F5E914008269}" destId="{CFDC65C8-2939-C24A-B3D5-66847398AEE6}" srcOrd="2" destOrd="0" parTransId="{CE619B2D-55DE-C740-B330-C22B9FD9C83E}" sibTransId="{9974468F-44BB-8640-8244-4138D59A72F9}"/>
    <dgm:cxn modelId="{62EBFDAF-3FE5-4B4B-A2A9-2D478042EC05}" type="presOf" srcId="{324328E7-72BB-5542-BC02-8ECBBFF7889A}" destId="{1BC4BFDC-DB1B-8840-8E43-6E9E19DB539E}" srcOrd="1" destOrd="0" presId="urn:microsoft.com/office/officeart/2005/8/layout/gear1"/>
    <dgm:cxn modelId="{CBF855C4-F216-7B43-A1DD-7CA898CD1BD1}" type="presOf" srcId="{324328E7-72BB-5542-BC02-8ECBBFF7889A}" destId="{8A34A587-D21E-3A4F-A9B0-4FF635304942}" srcOrd="0" destOrd="0" presId="urn:microsoft.com/office/officeart/2005/8/layout/gear1"/>
    <dgm:cxn modelId="{EBAE1FC9-2814-084F-83D9-E5CB807CCC8A}" type="presOf" srcId="{CFDC65C8-2939-C24A-B3D5-66847398AEE6}" destId="{FC8587E1-8D64-C645-8913-F986DE9D7807}" srcOrd="1" destOrd="0" presId="urn:microsoft.com/office/officeart/2005/8/layout/gear1"/>
    <dgm:cxn modelId="{3AC31DDB-186C-D84E-BAB8-23FE227BDA75}" type="presOf" srcId="{3EE5FF4E-8065-8241-8526-80210ABA9073}" destId="{C5506FAE-0391-5D4B-94B6-4E8BB2A50928}" srcOrd="0" destOrd="0" presId="urn:microsoft.com/office/officeart/2005/8/layout/gear1"/>
    <dgm:cxn modelId="{C5F979DB-C7AE-F34A-8954-5B406AB6EFBC}" type="presOf" srcId="{CFDC65C8-2939-C24A-B3D5-66847398AEE6}" destId="{B7A73377-191D-D242-B21B-C1A0E1548847}" srcOrd="2" destOrd="0" presId="urn:microsoft.com/office/officeart/2005/8/layout/gear1"/>
    <dgm:cxn modelId="{DCF95E89-0F21-284A-92B8-1A623D063699}" type="presParOf" srcId="{CA12DFAA-6A6F-6D43-BF3F-8BEFA1565977}" destId="{A3D5EDE4-326D-0247-8C57-76A98F96CA52}" srcOrd="0" destOrd="0" presId="urn:microsoft.com/office/officeart/2005/8/layout/gear1"/>
    <dgm:cxn modelId="{6E9A113E-EF1A-CA45-A867-6CC07DA865C5}" type="presParOf" srcId="{CA12DFAA-6A6F-6D43-BF3F-8BEFA1565977}" destId="{DD1D77FF-F3DD-764A-B795-4D319BA3C918}" srcOrd="1" destOrd="0" presId="urn:microsoft.com/office/officeart/2005/8/layout/gear1"/>
    <dgm:cxn modelId="{9942D98D-5A13-AB49-8F5E-E54585F48BE1}" type="presParOf" srcId="{CA12DFAA-6A6F-6D43-BF3F-8BEFA1565977}" destId="{7F3DEB79-47EB-6845-91B2-99F6053D2DAF}" srcOrd="2" destOrd="0" presId="urn:microsoft.com/office/officeart/2005/8/layout/gear1"/>
    <dgm:cxn modelId="{6FEF019E-84A9-B74E-835F-8134674AE310}" type="presParOf" srcId="{CA12DFAA-6A6F-6D43-BF3F-8BEFA1565977}" destId="{8A34A587-D21E-3A4F-A9B0-4FF635304942}" srcOrd="3" destOrd="0" presId="urn:microsoft.com/office/officeart/2005/8/layout/gear1"/>
    <dgm:cxn modelId="{58BAEC41-22FC-BF4D-8398-38024F6344FC}" type="presParOf" srcId="{CA12DFAA-6A6F-6D43-BF3F-8BEFA1565977}" destId="{1BC4BFDC-DB1B-8840-8E43-6E9E19DB539E}" srcOrd="4" destOrd="0" presId="urn:microsoft.com/office/officeart/2005/8/layout/gear1"/>
    <dgm:cxn modelId="{763DD5A8-A1A3-5242-881F-64A800419560}" type="presParOf" srcId="{CA12DFAA-6A6F-6D43-BF3F-8BEFA1565977}" destId="{3B849566-1A6D-AB46-89D5-87CF97828919}" srcOrd="5" destOrd="0" presId="urn:microsoft.com/office/officeart/2005/8/layout/gear1"/>
    <dgm:cxn modelId="{F2C0163C-0662-7644-88AC-0C889E6F4E3D}" type="presParOf" srcId="{CA12DFAA-6A6F-6D43-BF3F-8BEFA1565977}" destId="{36B070AE-6589-5F46-ABF0-EE141CB7104B}" srcOrd="6" destOrd="0" presId="urn:microsoft.com/office/officeart/2005/8/layout/gear1"/>
    <dgm:cxn modelId="{B18AA10A-742D-F748-A2FC-444C84FC022E}" type="presParOf" srcId="{CA12DFAA-6A6F-6D43-BF3F-8BEFA1565977}" destId="{FC8587E1-8D64-C645-8913-F986DE9D7807}" srcOrd="7" destOrd="0" presId="urn:microsoft.com/office/officeart/2005/8/layout/gear1"/>
    <dgm:cxn modelId="{417FCEFF-EBCD-DA4C-8475-D6CB4A61A120}" type="presParOf" srcId="{CA12DFAA-6A6F-6D43-BF3F-8BEFA1565977}" destId="{B7A73377-191D-D242-B21B-C1A0E1548847}" srcOrd="8" destOrd="0" presId="urn:microsoft.com/office/officeart/2005/8/layout/gear1"/>
    <dgm:cxn modelId="{9AE05EB5-AA47-0F41-85DD-009074CEC0A1}" type="presParOf" srcId="{CA12DFAA-6A6F-6D43-BF3F-8BEFA1565977}" destId="{578B7711-099A-0B47-B13B-B737CD719BB5}" srcOrd="9" destOrd="0" presId="urn:microsoft.com/office/officeart/2005/8/layout/gear1"/>
    <dgm:cxn modelId="{86B5C3AF-FA03-CD41-A6E1-62777361D9EA}" type="presParOf" srcId="{CA12DFAA-6A6F-6D43-BF3F-8BEFA1565977}" destId="{86E7567A-DDA4-7E44-A41F-65F69F57A414}" srcOrd="10" destOrd="0" presId="urn:microsoft.com/office/officeart/2005/8/layout/gear1"/>
    <dgm:cxn modelId="{B0AAC80A-296F-F04B-94F4-0F203D28ECF0}" type="presParOf" srcId="{CA12DFAA-6A6F-6D43-BF3F-8BEFA1565977}" destId="{C5506FAE-0391-5D4B-94B6-4E8BB2A50928}" srcOrd="11" destOrd="0" presId="urn:microsoft.com/office/officeart/2005/8/layout/gear1"/>
    <dgm:cxn modelId="{E102E12D-8CC7-464F-81B8-21CB823B9D7D}" type="presParOf" srcId="{CA12DFAA-6A6F-6D43-BF3F-8BEFA1565977}" destId="{0D44589B-83CD-0F40-87F9-6296AD71495D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3CE5AF-E9BE-2D4C-A653-CF33B50C3DEC}" type="doc">
      <dgm:prSet loTypeId="urn:microsoft.com/office/officeart/2005/8/layout/cycle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49354A-968C-D343-8566-D23B1B3B35C5}">
      <dgm:prSet phldrT="[Text]"/>
      <dgm:spPr/>
      <dgm:t>
        <a:bodyPr/>
        <a:lstStyle/>
        <a:p>
          <a:r>
            <a:rPr lang="en-GB" dirty="0" err="1"/>
            <a:t>Cymdeithasol</a:t>
          </a:r>
          <a:endParaRPr lang="en-GB" dirty="0"/>
        </a:p>
      </dgm:t>
    </dgm:pt>
    <dgm:pt modelId="{5C28EF96-34D6-5D47-A5D7-E89BE33FA949}" type="parTrans" cxnId="{010F7D89-6B11-6848-9DCF-3449D409DEB9}">
      <dgm:prSet/>
      <dgm:spPr/>
      <dgm:t>
        <a:bodyPr/>
        <a:lstStyle/>
        <a:p>
          <a:endParaRPr lang="en-GB"/>
        </a:p>
      </dgm:t>
    </dgm:pt>
    <dgm:pt modelId="{8A5D486D-DDB1-1B48-ABCC-AEC5943086A5}" type="sibTrans" cxnId="{010F7D89-6B11-6848-9DCF-3449D409DEB9}">
      <dgm:prSet/>
      <dgm:spPr/>
      <dgm:t>
        <a:bodyPr/>
        <a:lstStyle/>
        <a:p>
          <a:endParaRPr lang="en-GB"/>
        </a:p>
      </dgm:t>
    </dgm:pt>
    <dgm:pt modelId="{2956789E-49FF-3E4E-AA48-E97CB1B7D688}">
      <dgm:prSet phldrT="[Text]"/>
      <dgm:spPr/>
      <dgm:t>
        <a:bodyPr/>
        <a:lstStyle/>
        <a:p>
          <a:r>
            <a:rPr lang="en-GB" dirty="0" err="1"/>
            <a:t>Corfforol</a:t>
          </a:r>
          <a:endParaRPr lang="en-GB" dirty="0"/>
        </a:p>
      </dgm:t>
    </dgm:pt>
    <dgm:pt modelId="{B981C13E-7B57-B34D-B529-8B88EAD9D1A1}" type="parTrans" cxnId="{ED788826-BDFA-5C4A-A438-FC559A3E91B6}">
      <dgm:prSet/>
      <dgm:spPr/>
      <dgm:t>
        <a:bodyPr/>
        <a:lstStyle/>
        <a:p>
          <a:endParaRPr lang="en-GB"/>
        </a:p>
      </dgm:t>
    </dgm:pt>
    <dgm:pt modelId="{CE683249-D721-1D48-B28F-AD29A705F5AB}" type="sibTrans" cxnId="{ED788826-BDFA-5C4A-A438-FC559A3E91B6}">
      <dgm:prSet/>
      <dgm:spPr/>
      <dgm:t>
        <a:bodyPr/>
        <a:lstStyle/>
        <a:p>
          <a:endParaRPr lang="en-GB"/>
        </a:p>
      </dgm:t>
    </dgm:pt>
    <dgm:pt modelId="{BE1B9199-2BC0-ED4F-8026-4EBEED59377E}">
      <dgm:prSet phldrT="[Text]"/>
      <dgm:spPr/>
      <dgm:t>
        <a:bodyPr/>
        <a:lstStyle/>
        <a:p>
          <a:r>
            <a:rPr lang="en-GB" dirty="0" err="1"/>
            <a:t>seicolegol</a:t>
          </a:r>
          <a:r>
            <a:rPr lang="en-GB" dirty="0"/>
            <a:t> 
</a:t>
          </a:r>
        </a:p>
      </dgm:t>
    </dgm:pt>
    <dgm:pt modelId="{6349185C-5722-3546-86CF-839A865835AE}" type="parTrans" cxnId="{13767FC9-546E-834E-8237-A24065D012EB}">
      <dgm:prSet/>
      <dgm:spPr/>
      <dgm:t>
        <a:bodyPr/>
        <a:lstStyle/>
        <a:p>
          <a:endParaRPr lang="en-GB"/>
        </a:p>
      </dgm:t>
    </dgm:pt>
    <dgm:pt modelId="{D5079D4B-46A4-9C43-A015-751AF78F15B1}" type="sibTrans" cxnId="{13767FC9-546E-834E-8237-A24065D012EB}">
      <dgm:prSet/>
      <dgm:spPr/>
      <dgm:t>
        <a:bodyPr/>
        <a:lstStyle/>
        <a:p>
          <a:endParaRPr lang="en-GB"/>
        </a:p>
      </dgm:t>
    </dgm:pt>
    <dgm:pt modelId="{33D9F015-3CA8-8B4E-8235-D6A41EE52368}">
      <dgm:prSet phldrT="[Text]"/>
      <dgm:spPr/>
      <dgm:t>
        <a:bodyPr/>
        <a:lstStyle/>
        <a:p>
          <a:r>
            <a:rPr lang="en-GB" dirty="0" err="1"/>
            <a:t>gwybyddol</a:t>
          </a:r>
          <a:r>
            <a:rPr lang="en-GB" dirty="0"/>
            <a:t>
</a:t>
          </a:r>
        </a:p>
      </dgm:t>
    </dgm:pt>
    <dgm:pt modelId="{D1B04B94-52C6-4E4C-9731-702628011E4D}" type="parTrans" cxnId="{74F485AE-6D06-1F48-924A-15153AFBD5AB}">
      <dgm:prSet/>
      <dgm:spPr/>
      <dgm:t>
        <a:bodyPr/>
        <a:lstStyle/>
        <a:p>
          <a:endParaRPr lang="en-GB"/>
        </a:p>
      </dgm:t>
    </dgm:pt>
    <dgm:pt modelId="{92B4446C-5715-F143-8F40-90607F0623DF}" type="sibTrans" cxnId="{74F485AE-6D06-1F48-924A-15153AFBD5AB}">
      <dgm:prSet/>
      <dgm:spPr/>
      <dgm:t>
        <a:bodyPr/>
        <a:lstStyle/>
        <a:p>
          <a:endParaRPr lang="en-GB"/>
        </a:p>
      </dgm:t>
    </dgm:pt>
    <dgm:pt modelId="{8CC052A5-9734-6A46-981F-55E67F919F1A}" type="pres">
      <dgm:prSet presAssocID="{063CE5AF-E9BE-2D4C-A653-CF33B50C3DEC}" presName="Name0" presStyleCnt="0">
        <dgm:presLayoutVars>
          <dgm:dir/>
          <dgm:resizeHandles val="exact"/>
        </dgm:presLayoutVars>
      </dgm:prSet>
      <dgm:spPr/>
    </dgm:pt>
    <dgm:pt modelId="{8DBB8BFC-9A78-C646-A898-C21A7A282A08}" type="pres">
      <dgm:prSet presAssocID="{063CE5AF-E9BE-2D4C-A653-CF33B50C3DEC}" presName="cycle" presStyleCnt="0"/>
      <dgm:spPr/>
    </dgm:pt>
    <dgm:pt modelId="{83AEC7D6-157D-2344-93B4-C02D1F9A3746}" type="pres">
      <dgm:prSet presAssocID="{5349354A-968C-D343-8566-D23B1B3B35C5}" presName="nodeFirstNode" presStyleLbl="node1" presStyleIdx="0" presStyleCnt="4">
        <dgm:presLayoutVars>
          <dgm:bulletEnabled val="1"/>
        </dgm:presLayoutVars>
      </dgm:prSet>
      <dgm:spPr/>
    </dgm:pt>
    <dgm:pt modelId="{CEE6788A-6CD2-B64C-B1CD-AE85DA3D52E2}" type="pres">
      <dgm:prSet presAssocID="{8A5D486D-DDB1-1B48-ABCC-AEC5943086A5}" presName="sibTransFirstNode" presStyleLbl="bgShp" presStyleIdx="0" presStyleCnt="1"/>
      <dgm:spPr/>
    </dgm:pt>
    <dgm:pt modelId="{B9CD7AAC-06B9-C449-A0AB-C18F9D88FD10}" type="pres">
      <dgm:prSet presAssocID="{2956789E-49FF-3E4E-AA48-E97CB1B7D688}" presName="nodeFollowingNodes" presStyleLbl="node1" presStyleIdx="1" presStyleCnt="4">
        <dgm:presLayoutVars>
          <dgm:bulletEnabled val="1"/>
        </dgm:presLayoutVars>
      </dgm:prSet>
      <dgm:spPr/>
    </dgm:pt>
    <dgm:pt modelId="{081E8B1E-870A-3D47-9DC5-EAB26AAA6E6A}" type="pres">
      <dgm:prSet presAssocID="{BE1B9199-2BC0-ED4F-8026-4EBEED59377E}" presName="nodeFollowingNodes" presStyleLbl="node1" presStyleIdx="2" presStyleCnt="4">
        <dgm:presLayoutVars>
          <dgm:bulletEnabled val="1"/>
        </dgm:presLayoutVars>
      </dgm:prSet>
      <dgm:spPr/>
    </dgm:pt>
    <dgm:pt modelId="{64611633-AFB0-194C-972A-A84A06A4995A}" type="pres">
      <dgm:prSet presAssocID="{33D9F015-3CA8-8B4E-8235-D6A41EE52368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ED788826-BDFA-5C4A-A438-FC559A3E91B6}" srcId="{063CE5AF-E9BE-2D4C-A653-CF33B50C3DEC}" destId="{2956789E-49FF-3E4E-AA48-E97CB1B7D688}" srcOrd="1" destOrd="0" parTransId="{B981C13E-7B57-B34D-B529-8B88EAD9D1A1}" sibTransId="{CE683249-D721-1D48-B28F-AD29A705F5AB}"/>
    <dgm:cxn modelId="{836D3D5B-6703-B947-921B-74095A5C4E39}" type="presOf" srcId="{063CE5AF-E9BE-2D4C-A653-CF33B50C3DEC}" destId="{8CC052A5-9734-6A46-981F-55E67F919F1A}" srcOrd="0" destOrd="0" presId="urn:microsoft.com/office/officeart/2005/8/layout/cycle3"/>
    <dgm:cxn modelId="{C0079778-609B-5B45-B3D4-37E3FF551376}" type="presOf" srcId="{8A5D486D-DDB1-1B48-ABCC-AEC5943086A5}" destId="{CEE6788A-6CD2-B64C-B1CD-AE85DA3D52E2}" srcOrd="0" destOrd="0" presId="urn:microsoft.com/office/officeart/2005/8/layout/cycle3"/>
    <dgm:cxn modelId="{010F7D89-6B11-6848-9DCF-3449D409DEB9}" srcId="{063CE5AF-E9BE-2D4C-A653-CF33B50C3DEC}" destId="{5349354A-968C-D343-8566-D23B1B3B35C5}" srcOrd="0" destOrd="0" parTransId="{5C28EF96-34D6-5D47-A5D7-E89BE33FA949}" sibTransId="{8A5D486D-DDB1-1B48-ABCC-AEC5943086A5}"/>
    <dgm:cxn modelId="{22B16E9C-17BB-DF46-9497-35E43E1C907A}" type="presOf" srcId="{BE1B9199-2BC0-ED4F-8026-4EBEED59377E}" destId="{081E8B1E-870A-3D47-9DC5-EAB26AAA6E6A}" srcOrd="0" destOrd="0" presId="urn:microsoft.com/office/officeart/2005/8/layout/cycle3"/>
    <dgm:cxn modelId="{74F485AE-6D06-1F48-924A-15153AFBD5AB}" srcId="{063CE5AF-E9BE-2D4C-A653-CF33B50C3DEC}" destId="{33D9F015-3CA8-8B4E-8235-D6A41EE52368}" srcOrd="3" destOrd="0" parTransId="{D1B04B94-52C6-4E4C-9731-702628011E4D}" sibTransId="{92B4446C-5715-F143-8F40-90607F0623DF}"/>
    <dgm:cxn modelId="{54A0D5B8-5733-9949-B559-682E62CBE83E}" type="presOf" srcId="{2956789E-49FF-3E4E-AA48-E97CB1B7D688}" destId="{B9CD7AAC-06B9-C449-A0AB-C18F9D88FD10}" srcOrd="0" destOrd="0" presId="urn:microsoft.com/office/officeart/2005/8/layout/cycle3"/>
    <dgm:cxn modelId="{13767FC9-546E-834E-8237-A24065D012EB}" srcId="{063CE5AF-E9BE-2D4C-A653-CF33B50C3DEC}" destId="{BE1B9199-2BC0-ED4F-8026-4EBEED59377E}" srcOrd="2" destOrd="0" parTransId="{6349185C-5722-3546-86CF-839A865835AE}" sibTransId="{D5079D4B-46A4-9C43-A015-751AF78F15B1}"/>
    <dgm:cxn modelId="{610856CC-6CB4-2E44-81EE-932BCFF18880}" type="presOf" srcId="{5349354A-968C-D343-8566-D23B1B3B35C5}" destId="{83AEC7D6-157D-2344-93B4-C02D1F9A3746}" srcOrd="0" destOrd="0" presId="urn:microsoft.com/office/officeart/2005/8/layout/cycle3"/>
    <dgm:cxn modelId="{ABB9A5CE-5292-0E4F-8398-C500F700C261}" type="presOf" srcId="{33D9F015-3CA8-8B4E-8235-D6A41EE52368}" destId="{64611633-AFB0-194C-972A-A84A06A4995A}" srcOrd="0" destOrd="0" presId="urn:microsoft.com/office/officeart/2005/8/layout/cycle3"/>
    <dgm:cxn modelId="{E4AA40F7-1EF0-BA4E-B2EB-B77D2073B676}" type="presParOf" srcId="{8CC052A5-9734-6A46-981F-55E67F919F1A}" destId="{8DBB8BFC-9A78-C646-A898-C21A7A282A08}" srcOrd="0" destOrd="0" presId="urn:microsoft.com/office/officeart/2005/8/layout/cycle3"/>
    <dgm:cxn modelId="{7F381E45-6632-4049-9E3B-8E6B8BB1C94D}" type="presParOf" srcId="{8DBB8BFC-9A78-C646-A898-C21A7A282A08}" destId="{83AEC7D6-157D-2344-93B4-C02D1F9A3746}" srcOrd="0" destOrd="0" presId="urn:microsoft.com/office/officeart/2005/8/layout/cycle3"/>
    <dgm:cxn modelId="{B9DB7BD1-C16B-AD4F-9425-CD5598660494}" type="presParOf" srcId="{8DBB8BFC-9A78-C646-A898-C21A7A282A08}" destId="{CEE6788A-6CD2-B64C-B1CD-AE85DA3D52E2}" srcOrd="1" destOrd="0" presId="urn:microsoft.com/office/officeart/2005/8/layout/cycle3"/>
    <dgm:cxn modelId="{12BC5C6A-5235-924F-940E-FC2B4BEE6D2C}" type="presParOf" srcId="{8DBB8BFC-9A78-C646-A898-C21A7A282A08}" destId="{B9CD7AAC-06B9-C449-A0AB-C18F9D88FD10}" srcOrd="2" destOrd="0" presId="urn:microsoft.com/office/officeart/2005/8/layout/cycle3"/>
    <dgm:cxn modelId="{C2E699C6-8131-CA47-8D6F-CCA9537877CE}" type="presParOf" srcId="{8DBB8BFC-9A78-C646-A898-C21A7A282A08}" destId="{081E8B1E-870A-3D47-9DC5-EAB26AAA6E6A}" srcOrd="3" destOrd="0" presId="urn:microsoft.com/office/officeart/2005/8/layout/cycle3"/>
    <dgm:cxn modelId="{7A352CCD-3D8D-724B-A6CA-3031586FEC90}" type="presParOf" srcId="{8DBB8BFC-9A78-C646-A898-C21A7A282A08}" destId="{64611633-AFB0-194C-972A-A84A06A4995A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AAC7B0-0311-4D21-9F2A-AE2412437B1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4429D70-0D16-4328-B174-89E23332A414}">
      <dgm:prSet/>
      <dgm:spPr/>
      <dgm:t>
        <a:bodyPr/>
        <a:lstStyle/>
        <a:p>
          <a:r>
            <a:rPr lang="en-US"/>
            <a:t>Addysgu Perthnasoedd Personol a Chymdeithasol (Model TPSR- Don Hellison, 1973, 1978,1983)</a:t>
          </a:r>
        </a:p>
      </dgm:t>
    </dgm:pt>
    <dgm:pt modelId="{CABE4A48-73C1-42E2-9FDF-C98994BDF098}" type="parTrans" cxnId="{2041A1B9-C20D-49A0-B8E0-9FF3E3639DE4}">
      <dgm:prSet/>
      <dgm:spPr/>
      <dgm:t>
        <a:bodyPr/>
        <a:lstStyle/>
        <a:p>
          <a:endParaRPr lang="en-US"/>
        </a:p>
      </dgm:t>
    </dgm:pt>
    <dgm:pt modelId="{9CE60F8B-7F81-4165-B822-4EA778C05D3C}" type="sibTrans" cxnId="{2041A1B9-C20D-49A0-B8E0-9FF3E3639DE4}">
      <dgm:prSet/>
      <dgm:spPr/>
      <dgm:t>
        <a:bodyPr/>
        <a:lstStyle/>
        <a:p>
          <a:endParaRPr lang="en-US"/>
        </a:p>
      </dgm:t>
    </dgm:pt>
    <dgm:pt modelId="{C019E359-B084-49F3-8DAB-5AD7B98D9FAF}">
      <dgm:prSet/>
      <dgm:spPr/>
      <dgm:t>
        <a:bodyPr/>
        <a:lstStyle/>
        <a:p>
          <a:r>
            <a:rPr lang="en-US"/>
            <a:t>Defnyddio Addysg Gorfforol i ddatblygu sgiliau dysgu cymdeithasol ac emosiynol</a:t>
          </a:r>
        </a:p>
      </dgm:t>
    </dgm:pt>
    <dgm:pt modelId="{483669D5-AD44-46DE-834B-C40A39B72F27}" type="parTrans" cxnId="{3C4DF8DC-4B93-4BE9-AB8C-8B3B6F4B260E}">
      <dgm:prSet/>
      <dgm:spPr/>
      <dgm:t>
        <a:bodyPr/>
        <a:lstStyle/>
        <a:p>
          <a:endParaRPr lang="en-US"/>
        </a:p>
      </dgm:t>
    </dgm:pt>
    <dgm:pt modelId="{558F4091-94AB-44E6-AFD6-F3BC37E59609}" type="sibTrans" cxnId="{3C4DF8DC-4B93-4BE9-AB8C-8B3B6F4B260E}">
      <dgm:prSet/>
      <dgm:spPr/>
      <dgm:t>
        <a:bodyPr/>
        <a:lstStyle/>
        <a:p>
          <a:endParaRPr lang="en-US"/>
        </a:p>
      </dgm:t>
    </dgm:pt>
    <dgm:pt modelId="{4338BB81-AA77-480A-AB40-795D184B5FF7}">
      <dgm:prSet/>
      <dgm:spPr/>
      <dgm:t>
        <a:bodyPr/>
        <a:lstStyle/>
        <a:p>
          <a:r>
            <a:rPr lang="en-US"/>
            <a:t>Mae'r model TPSR yn ddull dyneiddiol, datblygiadol a chanoledig myfyrwyr o addysgu addysg gorfforol sy'n ceisio adeiladu ar fwynhad myfyrwyr o weithgaredd corfforol i gychwyn trafodaethau am ymddygiad cyfrifol personol a chymdeithasol y tu mewn a'r tu allan i'r gampfa (Gordon &amp; Doyle, 2015)</a:t>
          </a:r>
        </a:p>
      </dgm:t>
    </dgm:pt>
    <dgm:pt modelId="{6B1EE84A-FAFF-4611-BC15-76A6A16BC55E}" type="parTrans" cxnId="{B5180CB1-BA11-4B96-81A6-8D8597E355F6}">
      <dgm:prSet/>
      <dgm:spPr/>
      <dgm:t>
        <a:bodyPr/>
        <a:lstStyle/>
        <a:p>
          <a:endParaRPr lang="en-US"/>
        </a:p>
      </dgm:t>
    </dgm:pt>
    <dgm:pt modelId="{D41E3C25-7999-4F43-BFA6-311DCF117065}" type="sibTrans" cxnId="{B5180CB1-BA11-4B96-81A6-8D8597E355F6}">
      <dgm:prSet/>
      <dgm:spPr/>
      <dgm:t>
        <a:bodyPr/>
        <a:lstStyle/>
        <a:p>
          <a:endParaRPr lang="en-US"/>
        </a:p>
      </dgm:t>
    </dgm:pt>
    <dgm:pt modelId="{ADF242F5-9AF2-42B7-8478-F1687421E032}">
      <dgm:prSet/>
      <dgm:spPr/>
      <dgm:t>
        <a:bodyPr/>
        <a:lstStyle/>
        <a:p>
          <a:r>
            <a:rPr lang="en-US"/>
            <a:t>Yn bwysig, mae'r ffocws ar gyfarwyddyd cyfrifoldeb yn cael ei ddilyn yn gydamserol ag, yn hytrach nag yn lle, gweithgarwch corfforol a nodau datblygu sgiliau modur (Hellison, 2011)</a:t>
          </a:r>
        </a:p>
      </dgm:t>
    </dgm:pt>
    <dgm:pt modelId="{3433592F-2616-4919-BA4E-C9D38558CAEC}" type="parTrans" cxnId="{AFEFB021-EC5B-46E4-AE04-172845880951}">
      <dgm:prSet/>
      <dgm:spPr/>
      <dgm:t>
        <a:bodyPr/>
        <a:lstStyle/>
        <a:p>
          <a:endParaRPr lang="en-US"/>
        </a:p>
      </dgm:t>
    </dgm:pt>
    <dgm:pt modelId="{AE98D53A-1B31-45FE-AC44-132D6F0D8C04}" type="sibTrans" cxnId="{AFEFB021-EC5B-46E4-AE04-172845880951}">
      <dgm:prSet/>
      <dgm:spPr/>
      <dgm:t>
        <a:bodyPr/>
        <a:lstStyle/>
        <a:p>
          <a:endParaRPr lang="en-US"/>
        </a:p>
      </dgm:t>
    </dgm:pt>
    <dgm:pt modelId="{1C4C83CA-A5E8-D646-A2E6-B7F756F76A14}" type="pres">
      <dgm:prSet presAssocID="{7AAAC7B0-0311-4D21-9F2A-AE2412437B12}" presName="outerComposite" presStyleCnt="0">
        <dgm:presLayoutVars>
          <dgm:chMax val="5"/>
          <dgm:dir/>
          <dgm:resizeHandles val="exact"/>
        </dgm:presLayoutVars>
      </dgm:prSet>
      <dgm:spPr/>
    </dgm:pt>
    <dgm:pt modelId="{25BE2833-6834-C84F-B82A-E8D3228FD86B}" type="pres">
      <dgm:prSet presAssocID="{7AAAC7B0-0311-4D21-9F2A-AE2412437B12}" presName="dummyMaxCanvas" presStyleCnt="0">
        <dgm:presLayoutVars/>
      </dgm:prSet>
      <dgm:spPr/>
    </dgm:pt>
    <dgm:pt modelId="{9D4F7CF2-2DBC-C742-9AF1-F61BD640375A}" type="pres">
      <dgm:prSet presAssocID="{7AAAC7B0-0311-4D21-9F2A-AE2412437B12}" presName="FourNodes_1" presStyleLbl="node1" presStyleIdx="0" presStyleCnt="4">
        <dgm:presLayoutVars>
          <dgm:bulletEnabled val="1"/>
        </dgm:presLayoutVars>
      </dgm:prSet>
      <dgm:spPr/>
    </dgm:pt>
    <dgm:pt modelId="{7F64AE68-49EA-5444-BEBA-F78E7C2E28F5}" type="pres">
      <dgm:prSet presAssocID="{7AAAC7B0-0311-4D21-9F2A-AE2412437B12}" presName="FourNodes_2" presStyleLbl="node1" presStyleIdx="1" presStyleCnt="4">
        <dgm:presLayoutVars>
          <dgm:bulletEnabled val="1"/>
        </dgm:presLayoutVars>
      </dgm:prSet>
      <dgm:spPr/>
    </dgm:pt>
    <dgm:pt modelId="{F117EAE6-BF86-3445-B5F6-901AA1908653}" type="pres">
      <dgm:prSet presAssocID="{7AAAC7B0-0311-4D21-9F2A-AE2412437B12}" presName="FourNodes_3" presStyleLbl="node1" presStyleIdx="2" presStyleCnt="4">
        <dgm:presLayoutVars>
          <dgm:bulletEnabled val="1"/>
        </dgm:presLayoutVars>
      </dgm:prSet>
      <dgm:spPr/>
    </dgm:pt>
    <dgm:pt modelId="{A3F871FD-490C-854F-8237-D3CDB6D16947}" type="pres">
      <dgm:prSet presAssocID="{7AAAC7B0-0311-4D21-9F2A-AE2412437B12}" presName="FourNodes_4" presStyleLbl="node1" presStyleIdx="3" presStyleCnt="4">
        <dgm:presLayoutVars>
          <dgm:bulletEnabled val="1"/>
        </dgm:presLayoutVars>
      </dgm:prSet>
      <dgm:spPr/>
    </dgm:pt>
    <dgm:pt modelId="{7E64C71F-5A85-EA42-8177-36D1425ABD00}" type="pres">
      <dgm:prSet presAssocID="{7AAAC7B0-0311-4D21-9F2A-AE2412437B12}" presName="FourConn_1-2" presStyleLbl="fgAccFollowNode1" presStyleIdx="0" presStyleCnt="3">
        <dgm:presLayoutVars>
          <dgm:bulletEnabled val="1"/>
        </dgm:presLayoutVars>
      </dgm:prSet>
      <dgm:spPr/>
    </dgm:pt>
    <dgm:pt modelId="{1F5E7734-C7DC-4947-A359-74BA84C89789}" type="pres">
      <dgm:prSet presAssocID="{7AAAC7B0-0311-4D21-9F2A-AE2412437B12}" presName="FourConn_2-3" presStyleLbl="fgAccFollowNode1" presStyleIdx="1" presStyleCnt="3">
        <dgm:presLayoutVars>
          <dgm:bulletEnabled val="1"/>
        </dgm:presLayoutVars>
      </dgm:prSet>
      <dgm:spPr/>
    </dgm:pt>
    <dgm:pt modelId="{ABE603FD-4713-A246-AC67-BED12F311C56}" type="pres">
      <dgm:prSet presAssocID="{7AAAC7B0-0311-4D21-9F2A-AE2412437B12}" presName="FourConn_3-4" presStyleLbl="fgAccFollowNode1" presStyleIdx="2" presStyleCnt="3">
        <dgm:presLayoutVars>
          <dgm:bulletEnabled val="1"/>
        </dgm:presLayoutVars>
      </dgm:prSet>
      <dgm:spPr/>
    </dgm:pt>
    <dgm:pt modelId="{9349DADB-2C83-4847-B322-E7B066596ABC}" type="pres">
      <dgm:prSet presAssocID="{7AAAC7B0-0311-4D21-9F2A-AE2412437B12}" presName="FourNodes_1_text" presStyleLbl="node1" presStyleIdx="3" presStyleCnt="4">
        <dgm:presLayoutVars>
          <dgm:bulletEnabled val="1"/>
        </dgm:presLayoutVars>
      </dgm:prSet>
      <dgm:spPr/>
    </dgm:pt>
    <dgm:pt modelId="{C0FAF169-B369-9D4D-B6C4-DA1EEC646429}" type="pres">
      <dgm:prSet presAssocID="{7AAAC7B0-0311-4D21-9F2A-AE2412437B12}" presName="FourNodes_2_text" presStyleLbl="node1" presStyleIdx="3" presStyleCnt="4">
        <dgm:presLayoutVars>
          <dgm:bulletEnabled val="1"/>
        </dgm:presLayoutVars>
      </dgm:prSet>
      <dgm:spPr/>
    </dgm:pt>
    <dgm:pt modelId="{1D007975-4F4E-A648-96A1-4CC41BA2FE26}" type="pres">
      <dgm:prSet presAssocID="{7AAAC7B0-0311-4D21-9F2A-AE2412437B12}" presName="FourNodes_3_text" presStyleLbl="node1" presStyleIdx="3" presStyleCnt="4">
        <dgm:presLayoutVars>
          <dgm:bulletEnabled val="1"/>
        </dgm:presLayoutVars>
      </dgm:prSet>
      <dgm:spPr/>
    </dgm:pt>
    <dgm:pt modelId="{90523ECD-45F0-B945-8C2D-43832765573D}" type="pres">
      <dgm:prSet presAssocID="{7AAAC7B0-0311-4D21-9F2A-AE2412437B1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594F413-132B-EF48-A57C-1133610D680B}" type="presOf" srcId="{7AAAC7B0-0311-4D21-9F2A-AE2412437B12}" destId="{1C4C83CA-A5E8-D646-A2E6-B7F756F76A14}" srcOrd="0" destOrd="0" presId="urn:microsoft.com/office/officeart/2005/8/layout/vProcess5"/>
    <dgm:cxn modelId="{E9B9F515-37D6-9F45-A4D3-076ADA346163}" type="presOf" srcId="{4338BB81-AA77-480A-AB40-795D184B5FF7}" destId="{F117EAE6-BF86-3445-B5F6-901AA1908653}" srcOrd="0" destOrd="0" presId="urn:microsoft.com/office/officeart/2005/8/layout/vProcess5"/>
    <dgm:cxn modelId="{AFEFB021-EC5B-46E4-AE04-172845880951}" srcId="{7AAAC7B0-0311-4D21-9F2A-AE2412437B12}" destId="{ADF242F5-9AF2-42B7-8478-F1687421E032}" srcOrd="3" destOrd="0" parTransId="{3433592F-2616-4919-BA4E-C9D38558CAEC}" sibTransId="{AE98D53A-1B31-45FE-AC44-132D6F0D8C04}"/>
    <dgm:cxn modelId="{0B143623-3908-3148-8E7F-47DA268DF2C4}" type="presOf" srcId="{ADF242F5-9AF2-42B7-8478-F1687421E032}" destId="{90523ECD-45F0-B945-8C2D-43832765573D}" srcOrd="1" destOrd="0" presId="urn:microsoft.com/office/officeart/2005/8/layout/vProcess5"/>
    <dgm:cxn modelId="{2B7F9B29-5360-1741-94C8-F5D36A293CE6}" type="presOf" srcId="{ADF242F5-9AF2-42B7-8478-F1687421E032}" destId="{A3F871FD-490C-854F-8237-D3CDB6D16947}" srcOrd="0" destOrd="0" presId="urn:microsoft.com/office/officeart/2005/8/layout/vProcess5"/>
    <dgm:cxn modelId="{995FA846-66A6-B14C-A147-95C896A866FA}" type="presOf" srcId="{4338BB81-AA77-480A-AB40-795D184B5FF7}" destId="{1D007975-4F4E-A648-96A1-4CC41BA2FE26}" srcOrd="1" destOrd="0" presId="urn:microsoft.com/office/officeart/2005/8/layout/vProcess5"/>
    <dgm:cxn modelId="{EC13115B-E0C5-274F-A366-5672762A39D9}" type="presOf" srcId="{9CE60F8B-7F81-4165-B822-4EA778C05D3C}" destId="{7E64C71F-5A85-EA42-8177-36D1425ABD00}" srcOrd="0" destOrd="0" presId="urn:microsoft.com/office/officeart/2005/8/layout/vProcess5"/>
    <dgm:cxn modelId="{B5180CB1-BA11-4B96-81A6-8D8597E355F6}" srcId="{7AAAC7B0-0311-4D21-9F2A-AE2412437B12}" destId="{4338BB81-AA77-480A-AB40-795D184B5FF7}" srcOrd="2" destOrd="0" parTransId="{6B1EE84A-FAFF-4611-BC15-76A6A16BC55E}" sibTransId="{D41E3C25-7999-4F43-BFA6-311DCF117065}"/>
    <dgm:cxn modelId="{2041A1B9-C20D-49A0-B8E0-9FF3E3639DE4}" srcId="{7AAAC7B0-0311-4D21-9F2A-AE2412437B12}" destId="{E4429D70-0D16-4328-B174-89E23332A414}" srcOrd="0" destOrd="0" parTransId="{CABE4A48-73C1-42E2-9FDF-C98994BDF098}" sibTransId="{9CE60F8B-7F81-4165-B822-4EA778C05D3C}"/>
    <dgm:cxn modelId="{A55C08C8-E2E3-424C-AFE1-55B219857396}" type="presOf" srcId="{C019E359-B084-49F3-8DAB-5AD7B98D9FAF}" destId="{C0FAF169-B369-9D4D-B6C4-DA1EEC646429}" srcOrd="1" destOrd="0" presId="urn:microsoft.com/office/officeart/2005/8/layout/vProcess5"/>
    <dgm:cxn modelId="{F3B085CF-46E7-9848-AE5E-71146432D708}" type="presOf" srcId="{D41E3C25-7999-4F43-BFA6-311DCF117065}" destId="{ABE603FD-4713-A246-AC67-BED12F311C56}" srcOrd="0" destOrd="0" presId="urn:microsoft.com/office/officeart/2005/8/layout/vProcess5"/>
    <dgm:cxn modelId="{3C4DF8DC-4B93-4BE9-AB8C-8B3B6F4B260E}" srcId="{7AAAC7B0-0311-4D21-9F2A-AE2412437B12}" destId="{C019E359-B084-49F3-8DAB-5AD7B98D9FAF}" srcOrd="1" destOrd="0" parTransId="{483669D5-AD44-46DE-834B-C40A39B72F27}" sibTransId="{558F4091-94AB-44E6-AFD6-F3BC37E59609}"/>
    <dgm:cxn modelId="{3CFD42DE-FF21-8747-98DA-6B89C1BA3A14}" type="presOf" srcId="{E4429D70-0D16-4328-B174-89E23332A414}" destId="{9D4F7CF2-2DBC-C742-9AF1-F61BD640375A}" srcOrd="0" destOrd="0" presId="urn:microsoft.com/office/officeart/2005/8/layout/vProcess5"/>
    <dgm:cxn modelId="{9343BFE0-8C4C-1646-9FAA-54DFAF86CCAB}" type="presOf" srcId="{C019E359-B084-49F3-8DAB-5AD7B98D9FAF}" destId="{7F64AE68-49EA-5444-BEBA-F78E7C2E28F5}" srcOrd="0" destOrd="0" presId="urn:microsoft.com/office/officeart/2005/8/layout/vProcess5"/>
    <dgm:cxn modelId="{110059E4-75DD-7640-A6E6-5F3EF9FAB810}" type="presOf" srcId="{E4429D70-0D16-4328-B174-89E23332A414}" destId="{9349DADB-2C83-4847-B322-E7B066596ABC}" srcOrd="1" destOrd="0" presId="urn:microsoft.com/office/officeart/2005/8/layout/vProcess5"/>
    <dgm:cxn modelId="{8FB116F2-76B4-6440-B754-09B6EEEC3269}" type="presOf" srcId="{558F4091-94AB-44E6-AFD6-F3BC37E59609}" destId="{1F5E7734-C7DC-4947-A359-74BA84C89789}" srcOrd="0" destOrd="0" presId="urn:microsoft.com/office/officeart/2005/8/layout/vProcess5"/>
    <dgm:cxn modelId="{7AFB402D-AF96-CC40-94D3-EA1AC209C013}" type="presParOf" srcId="{1C4C83CA-A5E8-D646-A2E6-B7F756F76A14}" destId="{25BE2833-6834-C84F-B82A-E8D3228FD86B}" srcOrd="0" destOrd="0" presId="urn:microsoft.com/office/officeart/2005/8/layout/vProcess5"/>
    <dgm:cxn modelId="{673BBDDE-B647-7045-B025-DDFDE5770F38}" type="presParOf" srcId="{1C4C83CA-A5E8-D646-A2E6-B7F756F76A14}" destId="{9D4F7CF2-2DBC-C742-9AF1-F61BD640375A}" srcOrd="1" destOrd="0" presId="urn:microsoft.com/office/officeart/2005/8/layout/vProcess5"/>
    <dgm:cxn modelId="{D39566C8-6DC4-6A46-A9AF-3788933F7EB7}" type="presParOf" srcId="{1C4C83CA-A5E8-D646-A2E6-B7F756F76A14}" destId="{7F64AE68-49EA-5444-BEBA-F78E7C2E28F5}" srcOrd="2" destOrd="0" presId="urn:microsoft.com/office/officeart/2005/8/layout/vProcess5"/>
    <dgm:cxn modelId="{4165DE54-9E32-AA4E-966B-5306CD20C4DB}" type="presParOf" srcId="{1C4C83CA-A5E8-D646-A2E6-B7F756F76A14}" destId="{F117EAE6-BF86-3445-B5F6-901AA1908653}" srcOrd="3" destOrd="0" presId="urn:microsoft.com/office/officeart/2005/8/layout/vProcess5"/>
    <dgm:cxn modelId="{E7256A22-6921-1D43-A515-6ED9BEEF70B4}" type="presParOf" srcId="{1C4C83CA-A5E8-D646-A2E6-B7F756F76A14}" destId="{A3F871FD-490C-854F-8237-D3CDB6D16947}" srcOrd="4" destOrd="0" presId="urn:microsoft.com/office/officeart/2005/8/layout/vProcess5"/>
    <dgm:cxn modelId="{A4F646F5-F61F-4740-8BEE-5B761D1542F0}" type="presParOf" srcId="{1C4C83CA-A5E8-D646-A2E6-B7F756F76A14}" destId="{7E64C71F-5A85-EA42-8177-36D1425ABD00}" srcOrd="5" destOrd="0" presId="urn:microsoft.com/office/officeart/2005/8/layout/vProcess5"/>
    <dgm:cxn modelId="{0B2DBF63-5511-CC45-9200-CB3E9BF9E2CC}" type="presParOf" srcId="{1C4C83CA-A5E8-D646-A2E6-B7F756F76A14}" destId="{1F5E7734-C7DC-4947-A359-74BA84C89789}" srcOrd="6" destOrd="0" presId="urn:microsoft.com/office/officeart/2005/8/layout/vProcess5"/>
    <dgm:cxn modelId="{BF788D81-83BA-4848-8FC2-E79943C9E1FF}" type="presParOf" srcId="{1C4C83CA-A5E8-D646-A2E6-B7F756F76A14}" destId="{ABE603FD-4713-A246-AC67-BED12F311C56}" srcOrd="7" destOrd="0" presId="urn:microsoft.com/office/officeart/2005/8/layout/vProcess5"/>
    <dgm:cxn modelId="{FB4585AE-23E2-D84B-8897-BC21FC18A214}" type="presParOf" srcId="{1C4C83CA-A5E8-D646-A2E6-B7F756F76A14}" destId="{9349DADB-2C83-4847-B322-E7B066596ABC}" srcOrd="8" destOrd="0" presId="urn:microsoft.com/office/officeart/2005/8/layout/vProcess5"/>
    <dgm:cxn modelId="{2C2E416F-EABB-5946-806B-3C1CBDFC515C}" type="presParOf" srcId="{1C4C83CA-A5E8-D646-A2E6-B7F756F76A14}" destId="{C0FAF169-B369-9D4D-B6C4-DA1EEC646429}" srcOrd="9" destOrd="0" presId="urn:microsoft.com/office/officeart/2005/8/layout/vProcess5"/>
    <dgm:cxn modelId="{9DF3F23F-302D-C54B-8411-3AD927616503}" type="presParOf" srcId="{1C4C83CA-A5E8-D646-A2E6-B7F756F76A14}" destId="{1D007975-4F4E-A648-96A1-4CC41BA2FE26}" srcOrd="10" destOrd="0" presId="urn:microsoft.com/office/officeart/2005/8/layout/vProcess5"/>
    <dgm:cxn modelId="{61285D4B-3E77-C244-946C-28C66D5CE7A0}" type="presParOf" srcId="{1C4C83CA-A5E8-D646-A2E6-B7F756F76A14}" destId="{90523ECD-45F0-B945-8C2D-4383276557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5EDE4-326D-0247-8C57-76A98F96CA52}">
      <dsp:nvSpPr>
        <dsp:cNvPr id="0" name=""/>
        <dsp:cNvSpPr/>
      </dsp:nvSpPr>
      <dsp:spPr>
        <a:xfrm>
          <a:off x="2351902" y="1485058"/>
          <a:ext cx="1815071" cy="1815071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Gwybodaeth</a:t>
          </a:r>
          <a:r>
            <a:rPr lang="en-GB" sz="1000" kern="1200" dirty="0"/>
            <a:t> a </a:t>
          </a:r>
          <a:r>
            <a:rPr lang="en-GB" sz="1000" kern="1200" dirty="0" err="1"/>
            <a:t>dealltwriaeth</a:t>
          </a:r>
          <a:endParaRPr lang="en-GB" sz="1000" kern="1200" dirty="0"/>
        </a:p>
      </dsp:txBody>
      <dsp:txXfrm>
        <a:off x="2716812" y="1910230"/>
        <a:ext cx="1085251" cy="932984"/>
      </dsp:txXfrm>
    </dsp:sp>
    <dsp:sp modelId="{8A34A587-D21E-3A4F-A9B0-4FF635304942}">
      <dsp:nvSpPr>
        <dsp:cNvPr id="0" name=""/>
        <dsp:cNvSpPr/>
      </dsp:nvSpPr>
      <dsp:spPr>
        <a:xfrm>
          <a:off x="1295860" y="1056041"/>
          <a:ext cx="1320052" cy="1320052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cyfleoed</a:t>
          </a:r>
          <a:r>
            <a:rPr lang="en-GB" sz="1000" kern="1200" dirty="0"/>
            <a:t> </a:t>
          </a:r>
          <a:r>
            <a:rPr lang="en-GB" sz="1000" kern="1200" dirty="0" err="1"/>
            <a:t>gydol-bywyd</a:t>
          </a:r>
          <a:endParaRPr lang="en-GB" sz="1000" kern="1200" dirty="0"/>
        </a:p>
      </dsp:txBody>
      <dsp:txXfrm>
        <a:off x="1628187" y="1390377"/>
        <a:ext cx="655398" cy="651380"/>
      </dsp:txXfrm>
    </dsp:sp>
    <dsp:sp modelId="{36B070AE-6589-5F46-ABF0-EE141CB7104B}">
      <dsp:nvSpPr>
        <dsp:cNvPr id="0" name=""/>
        <dsp:cNvSpPr/>
      </dsp:nvSpPr>
      <dsp:spPr>
        <a:xfrm rot="20700000">
          <a:off x="2106475" y="145340"/>
          <a:ext cx="1293381" cy="1293381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cymhwysedd</a:t>
          </a:r>
          <a:r>
            <a:rPr lang="en-GB" sz="1000" kern="1200" dirty="0"/>
            <a:t> </a:t>
          </a:r>
          <a:r>
            <a:rPr lang="en-GB" sz="1000" kern="1200" dirty="0" err="1"/>
            <a:t>symud</a:t>
          </a:r>
          <a:endParaRPr lang="en-GB" sz="1000" kern="1200" dirty="0"/>
        </a:p>
      </dsp:txBody>
      <dsp:txXfrm rot="-20700000">
        <a:off x="2390152" y="429016"/>
        <a:ext cx="726028" cy="726028"/>
      </dsp:txXfrm>
    </dsp:sp>
    <dsp:sp modelId="{86E7567A-DDA4-7E44-A41F-65F69F57A414}">
      <dsp:nvSpPr>
        <dsp:cNvPr id="0" name=""/>
        <dsp:cNvSpPr/>
      </dsp:nvSpPr>
      <dsp:spPr>
        <a:xfrm>
          <a:off x="2202768" y="1216566"/>
          <a:ext cx="2323291" cy="2323291"/>
        </a:xfrm>
        <a:prstGeom prst="circularArrow">
          <a:avLst>
            <a:gd name="adj1" fmla="val 4687"/>
            <a:gd name="adj2" fmla="val 299029"/>
            <a:gd name="adj3" fmla="val 2490315"/>
            <a:gd name="adj4" fmla="val 15918130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06FAE-0391-5D4B-94B6-4E8BB2A50928}">
      <dsp:nvSpPr>
        <dsp:cNvPr id="0" name=""/>
        <dsp:cNvSpPr/>
      </dsp:nvSpPr>
      <dsp:spPr>
        <a:xfrm>
          <a:off x="1062082" y="767801"/>
          <a:ext cx="1688016" cy="1688016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4589B-83CD-0F40-87F9-6296AD71495D}">
      <dsp:nvSpPr>
        <dsp:cNvPr id="0" name=""/>
        <dsp:cNvSpPr/>
      </dsp:nvSpPr>
      <dsp:spPr>
        <a:xfrm>
          <a:off x="1736052" y="-134121"/>
          <a:ext cx="1820021" cy="182002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E6788A-6CD2-B64C-B1CD-AE85DA3D52E2}">
      <dsp:nvSpPr>
        <dsp:cNvPr id="0" name=""/>
        <dsp:cNvSpPr/>
      </dsp:nvSpPr>
      <dsp:spPr>
        <a:xfrm>
          <a:off x="741828" y="-70227"/>
          <a:ext cx="4009339" cy="4009339"/>
        </a:xfrm>
        <a:prstGeom prst="circularArrow">
          <a:avLst>
            <a:gd name="adj1" fmla="val 4668"/>
            <a:gd name="adj2" fmla="val 272909"/>
            <a:gd name="adj3" fmla="val 13039161"/>
            <a:gd name="adj4" fmla="val 17890842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EC7D6-157D-2344-93B4-C02D1F9A3746}">
      <dsp:nvSpPr>
        <dsp:cNvPr id="0" name=""/>
        <dsp:cNvSpPr/>
      </dsp:nvSpPr>
      <dsp:spPr>
        <a:xfrm>
          <a:off x="1483216" y="1100"/>
          <a:ext cx="2526564" cy="12632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Cymdeithasol</a:t>
          </a:r>
          <a:endParaRPr lang="en-GB" sz="1700" kern="1200" dirty="0"/>
        </a:p>
      </dsp:txBody>
      <dsp:txXfrm>
        <a:off x="1544884" y="62768"/>
        <a:ext cx="2403228" cy="1139946"/>
      </dsp:txXfrm>
    </dsp:sp>
    <dsp:sp modelId="{B9CD7AAC-06B9-C449-A0AB-C18F9D88FD10}">
      <dsp:nvSpPr>
        <dsp:cNvPr id="0" name=""/>
        <dsp:cNvSpPr/>
      </dsp:nvSpPr>
      <dsp:spPr>
        <a:xfrm>
          <a:off x="2922835" y="1440719"/>
          <a:ext cx="2526564" cy="12632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Corfforol</a:t>
          </a:r>
          <a:endParaRPr lang="en-GB" sz="1700" kern="1200" dirty="0"/>
        </a:p>
      </dsp:txBody>
      <dsp:txXfrm>
        <a:off x="2984503" y="1502387"/>
        <a:ext cx="2403228" cy="1139946"/>
      </dsp:txXfrm>
    </dsp:sp>
    <dsp:sp modelId="{081E8B1E-870A-3D47-9DC5-EAB26AAA6E6A}">
      <dsp:nvSpPr>
        <dsp:cNvPr id="0" name=""/>
        <dsp:cNvSpPr/>
      </dsp:nvSpPr>
      <dsp:spPr>
        <a:xfrm>
          <a:off x="1483216" y="2880338"/>
          <a:ext cx="2526564" cy="12632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seicolegol</a:t>
          </a:r>
          <a:r>
            <a:rPr lang="en-GB" sz="1700" kern="1200" dirty="0"/>
            <a:t> 
</a:t>
          </a:r>
        </a:p>
      </dsp:txBody>
      <dsp:txXfrm>
        <a:off x="1544884" y="2942006"/>
        <a:ext cx="2403228" cy="1139946"/>
      </dsp:txXfrm>
    </dsp:sp>
    <dsp:sp modelId="{64611633-AFB0-194C-972A-A84A06A4995A}">
      <dsp:nvSpPr>
        <dsp:cNvPr id="0" name=""/>
        <dsp:cNvSpPr/>
      </dsp:nvSpPr>
      <dsp:spPr>
        <a:xfrm>
          <a:off x="43597" y="1440719"/>
          <a:ext cx="2526564" cy="12632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gwybyddol</a:t>
          </a:r>
          <a:r>
            <a:rPr lang="en-GB" sz="1700" kern="1200" dirty="0"/>
            <a:t>
</a:t>
          </a:r>
        </a:p>
      </dsp:txBody>
      <dsp:txXfrm>
        <a:off x="105265" y="1502387"/>
        <a:ext cx="2403228" cy="11399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4F7CF2-2DBC-C742-9AF1-F61BD640375A}">
      <dsp:nvSpPr>
        <dsp:cNvPr id="0" name=""/>
        <dsp:cNvSpPr/>
      </dsp:nvSpPr>
      <dsp:spPr>
        <a:xfrm>
          <a:off x="0" y="0"/>
          <a:ext cx="7587403" cy="8975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Addysgu Perthnasoedd Personol a Chymdeithasol (Model TPSR- Don Hellison, 1973, 1978,1983)</a:t>
          </a:r>
        </a:p>
      </dsp:txBody>
      <dsp:txXfrm>
        <a:off x="26289" y="26289"/>
        <a:ext cx="6543007" cy="844994"/>
      </dsp:txXfrm>
    </dsp:sp>
    <dsp:sp modelId="{7F64AE68-49EA-5444-BEBA-F78E7C2E28F5}">
      <dsp:nvSpPr>
        <dsp:cNvPr id="0" name=""/>
        <dsp:cNvSpPr/>
      </dsp:nvSpPr>
      <dsp:spPr>
        <a:xfrm>
          <a:off x="635445" y="1060767"/>
          <a:ext cx="7587403" cy="897572"/>
        </a:xfrm>
        <a:prstGeom prst="roundRect">
          <a:avLst>
            <a:gd name="adj" fmla="val 10000"/>
          </a:avLst>
        </a:prstGeom>
        <a:solidFill>
          <a:schemeClr val="accent2">
            <a:hueOff val="-501097"/>
            <a:satOff val="-216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Defnyddio Addysg Gorfforol i ddatblygu sgiliau dysgu cymdeithasol ac emosiynol</a:t>
          </a:r>
        </a:p>
      </dsp:txBody>
      <dsp:txXfrm>
        <a:off x="661734" y="1087056"/>
        <a:ext cx="6315958" cy="844994"/>
      </dsp:txXfrm>
    </dsp:sp>
    <dsp:sp modelId="{F117EAE6-BF86-3445-B5F6-901AA1908653}">
      <dsp:nvSpPr>
        <dsp:cNvPr id="0" name=""/>
        <dsp:cNvSpPr/>
      </dsp:nvSpPr>
      <dsp:spPr>
        <a:xfrm>
          <a:off x="1261405" y="2121535"/>
          <a:ext cx="7587403" cy="897572"/>
        </a:xfrm>
        <a:prstGeom prst="roundRect">
          <a:avLst>
            <a:gd name="adj" fmla="val 10000"/>
          </a:avLst>
        </a:prstGeom>
        <a:solidFill>
          <a:schemeClr val="accent2">
            <a:hueOff val="-1002195"/>
            <a:satOff val="-432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Mae'r model TPSR yn ddull dyneiddiol, datblygiadol a chanoledig myfyrwyr o addysgu addysg gorfforol sy'n ceisio adeiladu ar fwynhad myfyrwyr o weithgaredd corfforol i gychwyn trafodaethau am ymddygiad cyfrifol personol a chymdeithasol y tu mewn a'r tu allan i'r gampfa (Gordon &amp; Doyle, 2015)</a:t>
          </a:r>
        </a:p>
      </dsp:txBody>
      <dsp:txXfrm>
        <a:off x="1287694" y="2147824"/>
        <a:ext cx="6325442" cy="844994"/>
      </dsp:txXfrm>
    </dsp:sp>
    <dsp:sp modelId="{A3F871FD-490C-854F-8237-D3CDB6D16947}">
      <dsp:nvSpPr>
        <dsp:cNvPr id="0" name=""/>
        <dsp:cNvSpPr/>
      </dsp:nvSpPr>
      <dsp:spPr>
        <a:xfrm>
          <a:off x="1896850" y="3182302"/>
          <a:ext cx="7587403" cy="897572"/>
        </a:xfrm>
        <a:prstGeom prst="roundRect">
          <a:avLst>
            <a:gd name="adj" fmla="val 10000"/>
          </a:avLst>
        </a:prstGeom>
        <a:solidFill>
          <a:schemeClr val="accent2">
            <a:hueOff val="-1503292"/>
            <a:satOff val="-64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Yn bwysig, mae'r ffocws ar gyfarwyddyd cyfrifoldeb yn cael ei ddilyn yn gydamserol ag, yn hytrach nag yn lle, gweithgarwch corfforol a nodau datblygu sgiliau modur (Hellison, 2011)</a:t>
          </a:r>
        </a:p>
      </dsp:txBody>
      <dsp:txXfrm>
        <a:off x="1923139" y="3208591"/>
        <a:ext cx="6315958" cy="844994"/>
      </dsp:txXfrm>
    </dsp:sp>
    <dsp:sp modelId="{7E64C71F-5A85-EA42-8177-36D1425ABD00}">
      <dsp:nvSpPr>
        <dsp:cNvPr id="0" name=""/>
        <dsp:cNvSpPr/>
      </dsp:nvSpPr>
      <dsp:spPr>
        <a:xfrm>
          <a:off x="7003981" y="687458"/>
          <a:ext cx="583422" cy="5834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35251" y="687458"/>
        <a:ext cx="320882" cy="439025"/>
      </dsp:txXfrm>
    </dsp:sp>
    <dsp:sp modelId="{1F5E7734-C7DC-4947-A359-74BA84C89789}">
      <dsp:nvSpPr>
        <dsp:cNvPr id="0" name=""/>
        <dsp:cNvSpPr/>
      </dsp:nvSpPr>
      <dsp:spPr>
        <a:xfrm>
          <a:off x="7639426" y="1748226"/>
          <a:ext cx="583422" cy="5834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35901"/>
            <a:satOff val="7408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35901"/>
              <a:satOff val="7408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70696" y="1748226"/>
        <a:ext cx="320882" cy="439025"/>
      </dsp:txXfrm>
    </dsp:sp>
    <dsp:sp modelId="{ABE603FD-4713-A246-AC67-BED12F311C56}">
      <dsp:nvSpPr>
        <dsp:cNvPr id="0" name=""/>
        <dsp:cNvSpPr/>
      </dsp:nvSpPr>
      <dsp:spPr>
        <a:xfrm>
          <a:off x="8265386" y="2808993"/>
          <a:ext cx="583422" cy="5834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71802"/>
            <a:satOff val="14816"/>
            <a:lumOff val="14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71802"/>
              <a:satOff val="14816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396656" y="2808993"/>
        <a:ext cx="320882" cy="4390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74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447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0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612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19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831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632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51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561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36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828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2/27/23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0092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CD10051E-50E8-B1F2-D67D-3DB083F2E5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5"/>
          <a:stretch/>
        </p:blipFill>
        <p:spPr>
          <a:xfrm>
            <a:off x="20" y="10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229D7F-B0DE-D6E4-77B4-C048DB47AB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64583" y="686020"/>
            <a:ext cx="5859787" cy="2742980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rgbClr val="FFFFFF"/>
                </a:solidFill>
              </a:rPr>
              <a:t>AoLE</a:t>
            </a:r>
            <a:r>
              <a:rPr lang="en-US" dirty="0">
                <a:solidFill>
                  <a:srgbClr val="FFFFFF"/>
                </a:solidFill>
              </a:rPr>
              <a:t> Health and Wellbeing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Lles</a:t>
            </a:r>
            <a:r>
              <a:rPr lang="en-US" dirty="0">
                <a:solidFill>
                  <a:srgbClr val="FFFFFF"/>
                </a:solidFill>
              </a:rPr>
              <a:t> a Iechyd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C900EF-543F-B5CE-7D47-AE8EE9BB0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64583" y="3602038"/>
            <a:ext cx="5859787" cy="2569942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Deepening Understanding</a:t>
            </a:r>
          </a:p>
          <a:p>
            <a:pPr algn="ctr"/>
            <a:r>
              <a:rPr lang="en-US" dirty="0">
                <a:solidFill>
                  <a:srgbClr val="FFFFFF"/>
                </a:solidFill>
              </a:rPr>
              <a:t>Of How to Create Healthy, Confident Individuals</a:t>
            </a:r>
          </a:p>
          <a:p>
            <a:pPr algn="ctr"/>
            <a:r>
              <a:rPr lang="en-US" dirty="0" err="1">
                <a:solidFill>
                  <a:srgbClr val="FFFFFF"/>
                </a:solidFill>
              </a:rPr>
              <a:t>Dyfnhau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dealltwriaeth</a:t>
            </a:r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O Sut </a:t>
            </a:r>
            <a:r>
              <a:rPr lang="en-US" dirty="0" err="1">
                <a:solidFill>
                  <a:srgbClr val="FFFFFF"/>
                </a:solidFill>
              </a:rPr>
              <a:t>i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Greu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Unigolion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Iach</a:t>
            </a:r>
            <a:r>
              <a:rPr lang="en-US" dirty="0">
                <a:solidFill>
                  <a:srgbClr val="FFFFFF"/>
                </a:solidFill>
              </a:rPr>
              <a:t> a </a:t>
            </a:r>
            <a:r>
              <a:rPr lang="en-US" dirty="0" err="1">
                <a:solidFill>
                  <a:srgbClr val="FFFFFF"/>
                </a:solidFill>
              </a:rPr>
              <a:t>Hyderus</a:t>
            </a:r>
            <a:endParaRPr lang="en-US" dirty="0">
              <a:solidFill>
                <a:srgbClr val="FFFFFF"/>
              </a:solidFill>
            </a:endParaRPr>
          </a:p>
          <a:p>
            <a:pPr algn="ctr"/>
            <a:endParaRPr lang="en-US" dirty="0">
              <a:solidFill>
                <a:srgbClr val="FFFFFF"/>
              </a:solidFill>
            </a:endParaRPr>
          </a:p>
          <a:p>
            <a:pPr algn="ctr"/>
            <a:endParaRPr lang="en-US" dirty="0">
              <a:solidFill>
                <a:srgbClr val="FFFFFF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Nic Evans 28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February 2023- </a:t>
            </a:r>
            <a:r>
              <a:rPr lang="en-US" dirty="0" err="1">
                <a:solidFill>
                  <a:srgbClr val="FFFFFF"/>
                </a:solidFill>
              </a:rPr>
              <a:t>Chwefror</a:t>
            </a:r>
            <a:r>
              <a:rPr lang="en-US" dirty="0">
                <a:solidFill>
                  <a:srgbClr val="FFFFFF"/>
                </a:solidFill>
              </a:rPr>
              <a:t> 28ain 2023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A87D413-7BAA-462C-B2E4-D3E7F1B8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C2E2750-B9DE-455A-B750-2FAFF87D8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A77A1618-AFD3-49E5-A4AC-89FA51FA9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A76DC57-ED9C-40FB-A897-CDD7D6222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BB714E6-B071-4696-ACD5-A9A96F929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A303CB3D-0086-4A58-BDAE-F18B143EE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8AB02D57-74BD-4B38-94E0-EF2F291E0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70123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64FDCA2-A8EA-38D7-83AD-242CC427A9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1358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39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shape&#10;&#10;Description automatically generated">
            <a:extLst>
              <a:ext uri="{FF2B5EF4-FFF2-40B4-BE49-F238E27FC236}">
                <a16:creationId xmlns:a16="http://schemas.microsoft.com/office/drawing/2014/main" id="{2E9C2BB5-C688-53AA-A351-598D3CAD31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-1" b="1721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033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F09C-98CD-7C3B-1170-467BC0BB7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3009877-823E-3B65-F79A-A8C11D6535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78606"/>
            <a:ext cx="10173612" cy="6300788"/>
          </a:xfrm>
        </p:spPr>
      </p:pic>
    </p:spTree>
    <p:extLst>
      <p:ext uri="{BB962C8B-B14F-4D97-AF65-F5344CB8AC3E}">
        <p14:creationId xmlns:p14="http://schemas.microsoft.com/office/powerpoint/2010/main" val="658813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7C360BD-1E02-964E-4556-6452E158A0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469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373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D5B8-932B-7E46-9FF6-07EB795A1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Graphical user interface, diagram, text&#10;&#10;Description automatically generated">
            <a:extLst>
              <a:ext uri="{FF2B5EF4-FFF2-40B4-BE49-F238E27FC236}">
                <a16:creationId xmlns:a16="http://schemas.microsoft.com/office/drawing/2014/main" id="{76C5384D-B6D4-D789-B8FD-EA39A85242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14500"/>
            <a:ext cx="11197946" cy="3688079"/>
          </a:xfrm>
        </p:spPr>
      </p:pic>
    </p:spTree>
    <p:extLst>
      <p:ext uri="{BB962C8B-B14F-4D97-AF65-F5344CB8AC3E}">
        <p14:creationId xmlns:p14="http://schemas.microsoft.com/office/powerpoint/2010/main" val="1549547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Text&#10;&#10;Description automatically generated with medium confidence">
            <a:extLst>
              <a:ext uri="{FF2B5EF4-FFF2-40B4-BE49-F238E27FC236}">
                <a16:creationId xmlns:a16="http://schemas.microsoft.com/office/drawing/2014/main" id="{3C75EEEA-E783-BE44-A439-2DB4985CAF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-1" b="3821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927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Color Fill">
            <a:extLst>
              <a:ext uri="{FF2B5EF4-FFF2-40B4-BE49-F238E27FC236}">
                <a16:creationId xmlns:a16="http://schemas.microsoft.com/office/drawing/2014/main" id="{3FFB0B4B-B126-43E0-A25C-BA563433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Graphic 9">
            <a:extLst>
              <a:ext uri="{FF2B5EF4-FFF2-40B4-BE49-F238E27FC236}">
                <a16:creationId xmlns:a16="http://schemas.microsoft.com/office/drawing/2014/main" id="{9F9FCAB0-3283-4956-AE76-28C4033BF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297" y="19664"/>
            <a:ext cx="6905281" cy="6818671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321DA-13B8-83D0-D42E-C28DF6E5A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664"/>
            <a:ext cx="4503557" cy="1325563"/>
          </a:xfrm>
        </p:spPr>
        <p:txBody>
          <a:bodyPr anchor="b">
            <a:normAutofit/>
          </a:bodyPr>
          <a:lstStyle/>
          <a:p>
            <a:r>
              <a:rPr lang="en-US" sz="3100" dirty="0"/>
              <a:t>Physical Literacy- </a:t>
            </a:r>
            <a:r>
              <a:rPr lang="en-US" sz="3100" dirty="0" err="1"/>
              <a:t>Dr.Nalda</a:t>
            </a:r>
            <a:r>
              <a:rPr lang="en-US" sz="3100" dirty="0"/>
              <a:t> Wainwright, IPLA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8D2CA-C8EA-98F8-E58F-A07BABD5C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366" y="1364891"/>
            <a:ext cx="4503557" cy="3804458"/>
          </a:xfrm>
        </p:spPr>
        <p:txBody>
          <a:bodyPr>
            <a:normAutofit/>
          </a:bodyPr>
          <a:lstStyle/>
          <a:p>
            <a:r>
              <a:rPr lang="en-GB" dirty="0"/>
              <a:t>consideration of competence in physical skills, confidence, motivation towards physical pursuits, and the valuing of physical movement and/or interacting with the physical world (Whitehead &amp; Taplin, 2010)</a:t>
            </a:r>
            <a:endParaRPr 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DE42CE62-58E8-F046-D363-9E2BC98A1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55" y="3110039"/>
            <a:ext cx="3496882" cy="3623713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140A1ADE-523C-E5F4-A649-13E840E291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3506" y="762702"/>
            <a:ext cx="6858642" cy="533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150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61161-CDB3-7F15-B032-AF5007098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Llythrenedd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- </a:t>
            </a:r>
            <a:r>
              <a:rPr lang="en-US" dirty="0" err="1"/>
              <a:t>Dr.Nalda</a:t>
            </a:r>
            <a:r>
              <a:rPr lang="en-US" dirty="0"/>
              <a:t> Wainwright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6DD6A-7FCF-0671-4220-9C575B2BB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, </a:t>
            </a:r>
            <a:r>
              <a:rPr lang="en-US" dirty="0" err="1"/>
              <a:t>hyder</a:t>
            </a:r>
            <a:r>
              <a:rPr lang="en-US" dirty="0"/>
              <a:t>, </a:t>
            </a:r>
            <a:r>
              <a:rPr lang="en-US" dirty="0" err="1"/>
              <a:t>cymhelliant</a:t>
            </a:r>
            <a:r>
              <a:rPr lang="en-US" dirty="0"/>
              <a:t> </a:t>
            </a:r>
            <a:r>
              <a:rPr lang="en-US" dirty="0" err="1"/>
              <a:t>tuag</a:t>
            </a:r>
            <a:r>
              <a:rPr lang="en-US" dirty="0"/>
              <a:t> at </a:t>
            </a:r>
            <a:r>
              <a:rPr lang="en-US" dirty="0" err="1"/>
              <a:t>drywydd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, a </a:t>
            </a:r>
            <a:r>
              <a:rPr lang="en-US" dirty="0" err="1"/>
              <a:t>gwerthfawrogi</a:t>
            </a:r>
            <a:r>
              <a:rPr lang="en-US" dirty="0"/>
              <a:t> </a:t>
            </a:r>
            <a:r>
              <a:rPr lang="en-US" dirty="0" err="1"/>
              <a:t>symudiad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a/neu </a:t>
            </a:r>
            <a:r>
              <a:rPr lang="en-US" dirty="0" err="1"/>
              <a:t>ryngweithio</a:t>
            </a:r>
            <a:r>
              <a:rPr lang="en-US" dirty="0"/>
              <a:t> </a:t>
            </a:r>
            <a:r>
              <a:rPr lang="en-US" dirty="0" err="1"/>
              <a:t>â'r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(Whitehead &amp; Taplin, 2010)</a:t>
            </a:r>
          </a:p>
          <a:p>
            <a:endParaRPr lang="en-US" dirty="0"/>
          </a:p>
          <a:p>
            <a:r>
              <a:rPr lang="en-US" dirty="0" err="1"/>
              <a:t>Cyfleoedd</a:t>
            </a:r>
            <a:r>
              <a:rPr lang="en-US" dirty="0"/>
              <a:t> </a:t>
            </a:r>
            <a:r>
              <a:rPr lang="en-US" dirty="0" err="1"/>
              <a:t>Gydol-Bywyd</a:t>
            </a: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B2E7875-13BD-AABA-FCD6-018109163F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2281786"/>
              </p:ext>
            </p:extLst>
          </p:nvPr>
        </p:nvGraphicFramePr>
        <p:xfrm>
          <a:off x="-734100" y="3645725"/>
          <a:ext cx="5033818" cy="330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EDDA6A6-64BC-D62A-B47B-C344C6ECA5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6515915"/>
              </p:ext>
            </p:extLst>
          </p:nvPr>
        </p:nvGraphicFramePr>
        <p:xfrm>
          <a:off x="6699003" y="1708604"/>
          <a:ext cx="5492997" cy="4144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8161BBC-2303-9329-0581-31581E0859B2}"/>
              </a:ext>
            </a:extLst>
          </p:cNvPr>
          <p:cNvSpPr txBox="1"/>
          <p:nvPr/>
        </p:nvSpPr>
        <p:spPr>
          <a:xfrm>
            <a:off x="6483927" y="6189951"/>
            <a:ext cx="5510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Llythrenedd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</a:t>
            </a:r>
            <a:r>
              <a:rPr lang="en-US" dirty="0" err="1"/>
              <a:t>Awstralia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410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A069E-A16D-17EC-6991-76C19E13C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Meaningful PE- Stephanie Beni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9379D-75BF-01F0-3CD0-6B5C0996B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social interaction,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 fun,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motor competence,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challenge, 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personally relevant learning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Delight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Lato" panose="020F0502020204030203" pitchFamily="34" charset="0"/>
              </a:rPr>
              <a:t>democratic and reflective pedagogies </a:t>
            </a:r>
          </a:p>
          <a:p>
            <a:r>
              <a:rPr lang="en-GB" b="1" i="1" dirty="0">
                <a:solidFill>
                  <a:schemeClr val="tx1">
                    <a:lumMod val="85000"/>
                  </a:schemeClr>
                </a:solidFill>
                <a:effectLst/>
                <a:latin typeface="inherit"/>
              </a:rPr>
              <a:t>age-appropriate decision-making to promote active learning</a:t>
            </a:r>
          </a:p>
          <a:p>
            <a:r>
              <a:rPr lang="en-GB" b="1" i="1" dirty="0">
                <a:solidFill>
                  <a:schemeClr val="tx1">
                    <a:lumMod val="85000"/>
                  </a:schemeClr>
                </a:solidFill>
                <a:effectLst/>
                <a:latin typeface="inherit"/>
              </a:rPr>
              <a:t>Meaningful PE is designed to promote the types of experiences that will draw students back to movement both within and beyond PE</a:t>
            </a:r>
            <a:endParaRPr lang="en-US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185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DF550-1BC0-8506-EB28-D8CD057D6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Gorfforol</a:t>
            </a:r>
            <a:r>
              <a:rPr lang="en-US" dirty="0"/>
              <a:t> </a:t>
            </a:r>
            <a:r>
              <a:rPr lang="en-US" dirty="0" err="1"/>
              <a:t>Ystyrlon</a:t>
            </a:r>
            <a:r>
              <a:rPr lang="en-US" dirty="0"/>
              <a:t>- </a:t>
            </a:r>
            <a:r>
              <a:rPr lang="en-US" dirty="0" err="1"/>
              <a:t>Stenhanie</a:t>
            </a:r>
            <a:r>
              <a:rPr lang="en-US" dirty="0"/>
              <a:t> Beni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09C77-6745-7C41-A6E7-71525CE09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,</a:t>
            </a:r>
          </a:p>
          <a:p>
            <a:r>
              <a:rPr lang="en-US" dirty="0"/>
              <a:t> hwyl </a:t>
            </a:r>
          </a:p>
          <a:p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modur</a:t>
            </a:r>
            <a:r>
              <a:rPr lang="en-US" dirty="0"/>
              <a:t>, </a:t>
            </a:r>
          </a:p>
          <a:p>
            <a:r>
              <a:rPr lang="en-US" dirty="0"/>
              <a:t>her </a:t>
            </a:r>
          </a:p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perthnasol</a:t>
            </a:r>
            <a:r>
              <a:rPr lang="en-US" dirty="0"/>
              <a:t> </a:t>
            </a:r>
            <a:r>
              <a:rPr lang="en-US" dirty="0" err="1"/>
              <a:t>personol</a:t>
            </a:r>
            <a:endParaRPr lang="en-US" dirty="0"/>
          </a:p>
          <a:p>
            <a:r>
              <a:rPr lang="en-US" dirty="0" err="1"/>
              <a:t>Hyfrydwch</a:t>
            </a:r>
            <a:endParaRPr lang="en-US" dirty="0"/>
          </a:p>
          <a:p>
            <a:r>
              <a:rPr lang="en-US" dirty="0" err="1"/>
              <a:t>Addysgegau</a:t>
            </a:r>
            <a:r>
              <a:rPr lang="en-US" dirty="0"/>
              <a:t> </a:t>
            </a:r>
            <a:r>
              <a:rPr lang="en-US" dirty="0" err="1"/>
              <a:t>democrataidd</a:t>
            </a:r>
            <a:r>
              <a:rPr lang="en-US" dirty="0"/>
              <a:t> a </a:t>
            </a:r>
            <a:r>
              <a:rPr lang="en-US" dirty="0" err="1"/>
              <a:t>myfyriol</a:t>
            </a:r>
            <a:r>
              <a:rPr lang="en-US" dirty="0"/>
              <a:t> </a:t>
            </a:r>
          </a:p>
          <a:p>
            <a:r>
              <a:rPr lang="en-US" dirty="0" err="1"/>
              <a:t>Penderfyniadau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briodol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hoedran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hyrwyddo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gweithredol</a:t>
            </a:r>
            <a:endParaRPr lang="en-US" dirty="0"/>
          </a:p>
          <a:p>
            <a:r>
              <a:rPr lang="en-US" dirty="0" err="1"/>
              <a:t>Bwriad</a:t>
            </a:r>
            <a:r>
              <a:rPr lang="en-US" dirty="0"/>
              <a:t> AG </a:t>
            </a:r>
            <a:r>
              <a:rPr lang="en-US" dirty="0" err="1"/>
              <a:t>Ystyrlon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hyrwyddo'r</a:t>
            </a:r>
            <a:r>
              <a:rPr lang="en-US" dirty="0"/>
              <a:t> </a:t>
            </a:r>
            <a:r>
              <a:rPr lang="en-US" dirty="0" err="1"/>
              <a:t>mathau</a:t>
            </a:r>
            <a:r>
              <a:rPr lang="en-US" dirty="0"/>
              <a:t> o </a:t>
            </a:r>
            <a:r>
              <a:rPr lang="en-US" dirty="0" err="1"/>
              <a:t>brofiadau</a:t>
            </a:r>
            <a:r>
              <a:rPr lang="en-US" dirty="0"/>
              <a:t> a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tynnu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a </a:t>
            </a:r>
            <a:r>
              <a:rPr lang="en-US" dirty="0" err="1"/>
              <a:t>thu</a:t>
            </a:r>
            <a:r>
              <a:rPr lang="en-US" dirty="0"/>
              <a:t> </a:t>
            </a:r>
            <a:r>
              <a:rPr lang="en-US" dirty="0" err="1"/>
              <a:t>hwnt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PE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231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Graphical user interface, Teams&#10;&#10;Description automatically generated">
            <a:extLst>
              <a:ext uri="{FF2B5EF4-FFF2-40B4-BE49-F238E27FC236}">
                <a16:creationId xmlns:a16="http://schemas.microsoft.com/office/drawing/2014/main" id="{0EA85F16-7B38-2291-3F0C-3FB5C81294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-1" b="8883"/>
          <a:stretch/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112999-BDE0-956A-4F23-A88F5A9C6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Regulation, Reflection &amp; Empathy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0ADAF-875E-B168-C734-61350E63D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Mindfulness</a:t>
            </a:r>
          </a:p>
          <a:p>
            <a:r>
              <a:rPr lang="en-US" dirty="0">
                <a:solidFill>
                  <a:srgbClr val="FFFFFF"/>
                </a:solidFill>
              </a:rPr>
              <a:t>Breathing </a:t>
            </a:r>
          </a:p>
          <a:p>
            <a:r>
              <a:rPr lang="en-US" dirty="0">
                <a:solidFill>
                  <a:srgbClr val="FFFFFF"/>
                </a:solidFill>
              </a:rPr>
              <a:t>Co-regulation</a:t>
            </a:r>
          </a:p>
          <a:p>
            <a:r>
              <a:rPr lang="en-US" dirty="0">
                <a:solidFill>
                  <a:srgbClr val="FFFFFF"/>
                </a:solidFill>
              </a:rPr>
              <a:t>Empathic listening</a:t>
            </a:r>
          </a:p>
          <a:p>
            <a:r>
              <a:rPr lang="en-US" dirty="0">
                <a:solidFill>
                  <a:srgbClr val="FFFFFF"/>
                </a:solidFill>
              </a:rPr>
              <a:t>Reflective commentary</a:t>
            </a:r>
          </a:p>
          <a:p>
            <a:r>
              <a:rPr lang="en-US" dirty="0">
                <a:solidFill>
                  <a:srgbClr val="FFFFFF"/>
                </a:solidFill>
              </a:rPr>
              <a:t>Awe &amp; Wonder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8854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EA8E1-D835-FD99-9FD9-7D50940EC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US" sz="2400" dirty="0" err="1"/>
              <a:t>Rheoleiddio</a:t>
            </a:r>
            <a:r>
              <a:rPr lang="en-US" sz="2400" dirty="0"/>
              <a:t>, </a:t>
            </a:r>
            <a:r>
              <a:rPr lang="en-US" sz="2400" dirty="0" err="1"/>
              <a:t>Myfyrio</a:t>
            </a:r>
            <a:r>
              <a:rPr lang="en-US" sz="2400" dirty="0"/>
              <a:t> ac </a:t>
            </a:r>
            <a:r>
              <a:rPr lang="en-US" sz="2400" dirty="0" err="1"/>
              <a:t>Empathi</a:t>
            </a:r>
            <a:br>
              <a:rPr lang="en-US" sz="2400" dirty="0"/>
            </a:b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F02DC-F398-0EC8-A249-42F7A239A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>
            <a:normAutofit/>
          </a:bodyPr>
          <a:lstStyle/>
          <a:p>
            <a:r>
              <a:rPr lang="en-US" dirty="0" err="1"/>
              <a:t>Ymwybyddiaeth</a:t>
            </a:r>
            <a:r>
              <a:rPr lang="en-US" dirty="0"/>
              <a:t> </a:t>
            </a:r>
            <a:r>
              <a:rPr lang="en-US" dirty="0" err="1"/>
              <a:t>ofalgar</a:t>
            </a:r>
            <a:endParaRPr lang="en-US" dirty="0"/>
          </a:p>
          <a:p>
            <a:r>
              <a:rPr lang="en-US" dirty="0" err="1"/>
              <a:t>Anadliad</a:t>
            </a:r>
            <a:r>
              <a:rPr lang="en-US" dirty="0"/>
              <a:t> </a:t>
            </a:r>
          </a:p>
          <a:p>
            <a:r>
              <a:rPr lang="en-US" dirty="0" err="1"/>
              <a:t>Cyd-reoleiddio</a:t>
            </a:r>
            <a:endParaRPr lang="en-US" dirty="0"/>
          </a:p>
          <a:p>
            <a:r>
              <a:rPr lang="en-US" dirty="0" err="1"/>
              <a:t>Empathig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gwrando</a:t>
            </a:r>
            <a:endParaRPr lang="en-US" dirty="0"/>
          </a:p>
          <a:p>
            <a:r>
              <a:rPr lang="en-US" dirty="0" err="1"/>
              <a:t>Sylwebaeth</a:t>
            </a:r>
            <a:r>
              <a:rPr lang="en-US" dirty="0"/>
              <a:t> </a:t>
            </a:r>
            <a:r>
              <a:rPr lang="en-US" dirty="0" err="1"/>
              <a:t>fyfyriol</a:t>
            </a:r>
            <a:endParaRPr lang="en-US" dirty="0"/>
          </a:p>
          <a:p>
            <a:r>
              <a:rPr lang="en-US" dirty="0"/>
              <a:t>Awe &amp; </a:t>
            </a:r>
            <a:r>
              <a:rPr lang="en-US" dirty="0" err="1"/>
              <a:t>Rhyfeddod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Graphic 6" descr="Rainbow">
            <a:extLst>
              <a:ext uri="{FF2B5EF4-FFF2-40B4-BE49-F238E27FC236}">
                <a16:creationId xmlns:a16="http://schemas.microsoft.com/office/drawing/2014/main" id="{646F3ED2-B139-3A00-52A7-26EFD0343B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29388" y="1164092"/>
            <a:ext cx="4659872" cy="465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809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Background Fill">
            <a:extLst>
              <a:ext uri="{FF2B5EF4-FFF2-40B4-BE49-F238E27FC236}">
                <a16:creationId xmlns:a16="http://schemas.microsoft.com/office/drawing/2014/main" id="{03AE087C-11E2-4305-9282-D7F122FE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picture containing person, outdoor, work-clothing&#10;&#10;Description automatically generated">
            <a:extLst>
              <a:ext uri="{FF2B5EF4-FFF2-40B4-BE49-F238E27FC236}">
                <a16:creationId xmlns:a16="http://schemas.microsoft.com/office/drawing/2014/main" id="{6BE6A0F5-E1C8-FC9C-D676-325E18CD82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147" r="14875" b="1"/>
          <a:stretch/>
        </p:blipFill>
        <p:spPr>
          <a:xfrm>
            <a:off x="20" y="857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439129-163D-18D0-F184-D5BE3576B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Managing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65178-2803-B1F1-A1DE-58D97F48A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7685037" cy="40802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Parkour</a:t>
            </a:r>
          </a:p>
          <a:p>
            <a:r>
              <a:rPr lang="en-US" dirty="0">
                <a:solidFill>
                  <a:srgbClr val="FFFFFF"/>
                </a:solidFill>
              </a:rPr>
              <a:t>Social Engagement &amp; Interaction</a:t>
            </a:r>
          </a:p>
          <a:p>
            <a:r>
              <a:rPr lang="en-US" dirty="0">
                <a:solidFill>
                  <a:srgbClr val="FFFFFF"/>
                </a:solidFill>
              </a:rPr>
              <a:t>Peer Feedback</a:t>
            </a:r>
          </a:p>
          <a:p>
            <a:r>
              <a:rPr lang="en-GB" b="0" i="0" dirty="0">
                <a:solidFill>
                  <a:srgbClr val="FFFFFF"/>
                </a:solidFill>
                <a:effectLst/>
              </a:rPr>
              <a:t>risky play – a fundamentally voluntary form of play – related to children's well-being, involvement and physical activity (Sando et al, 2021)</a:t>
            </a:r>
            <a:endParaRPr lang="en-US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ACF365D-F104-414F-93C3-D9F56880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C5D118A1-A4AD-4C47-99CC-852FAD146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D3E51544-0AB7-4546-AB57-868FB0B41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DB3A34-0E17-44F2-A958-5C6EE80E3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B343AE4-2356-4838-B706-3A16FFFDE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D78B9AE4-2096-42B5-B267-1FCCF56F8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27DE0C5-02AF-4323-9CB7-E4C1D6449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70765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645B8-5190-5336-6FC0-C56836082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risgiau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8202-FF0D-434D-EE6B-86364CE75D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Parkour</a:t>
            </a:r>
          </a:p>
          <a:p>
            <a:r>
              <a:rPr lang="en-US" dirty="0" err="1"/>
              <a:t>Ymgysylltu</a:t>
            </a:r>
            <a:r>
              <a:rPr lang="en-US" dirty="0"/>
              <a:t> a </a:t>
            </a:r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  <a:p>
            <a:r>
              <a:rPr lang="en-US" dirty="0" err="1"/>
              <a:t>Adborth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gyfoedion</a:t>
            </a:r>
            <a:endParaRPr lang="en-US" dirty="0"/>
          </a:p>
          <a:p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peryglus</a:t>
            </a:r>
            <a:r>
              <a:rPr lang="en-US" dirty="0"/>
              <a:t> – math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wirfoddol</a:t>
            </a:r>
            <a:r>
              <a:rPr lang="en-US" dirty="0"/>
              <a:t> o </a:t>
            </a:r>
            <a:r>
              <a:rPr lang="en-US" dirty="0" err="1"/>
              <a:t>chwarae</a:t>
            </a:r>
            <a:r>
              <a:rPr lang="en-US" dirty="0"/>
              <a:t> –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gysylltiedig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lles</a:t>
            </a:r>
            <a:r>
              <a:rPr lang="en-US" dirty="0"/>
              <a:t> plant, </a:t>
            </a:r>
            <a:r>
              <a:rPr lang="en-US" dirty="0" err="1"/>
              <a:t>ymwneud</a:t>
            </a:r>
            <a:r>
              <a:rPr lang="en-US" dirty="0"/>
              <a:t> a </a:t>
            </a:r>
            <a:r>
              <a:rPr lang="en-US" dirty="0" err="1"/>
              <a:t>gweithgarwch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(Sando et al, 2021)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6076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A7A04-8A89-4F34-C952-D20BF0524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US" dirty="0"/>
              <a:t>Identity &amp;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1DC8E-3213-9421-E957-EBE45756A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>
            <a:normAutofit/>
          </a:bodyPr>
          <a:lstStyle/>
          <a:p>
            <a:r>
              <a:rPr lang="en-US" sz="1600" dirty="0"/>
              <a:t>Teaching Personal and Social Relationships (TPSR Model- Don </a:t>
            </a:r>
            <a:r>
              <a:rPr lang="en-US" sz="1600" dirty="0" err="1"/>
              <a:t>Hellison</a:t>
            </a:r>
            <a:r>
              <a:rPr lang="en-US" sz="1600" dirty="0"/>
              <a:t>, 1973, 1978,1983)</a:t>
            </a:r>
          </a:p>
          <a:p>
            <a:r>
              <a:rPr lang="en-US" sz="1600" dirty="0" err="1"/>
              <a:t>Utilising</a:t>
            </a:r>
            <a:r>
              <a:rPr lang="en-US" sz="1600" dirty="0"/>
              <a:t> Physical Education to develop social and emotional learning skills</a:t>
            </a:r>
          </a:p>
          <a:p>
            <a:r>
              <a:rPr lang="en-GB" sz="1600" b="0" i="0" dirty="0">
                <a:effectLst/>
              </a:rPr>
              <a:t>The TPSR model is a humanistic, developmental and student-</a:t>
            </a:r>
            <a:r>
              <a:rPr lang="en-GB" sz="1600" b="0" i="0" dirty="0" err="1">
                <a:effectLst/>
              </a:rPr>
              <a:t>centered</a:t>
            </a:r>
            <a:r>
              <a:rPr lang="en-GB" sz="1600" b="0" i="0" dirty="0">
                <a:effectLst/>
              </a:rPr>
              <a:t> approach to teaching physical education that seeks to build on students’ enjoyment of physical activity to initiate discussions about personally and socially responsible </a:t>
            </a:r>
            <a:r>
              <a:rPr lang="en-GB" sz="1600" b="0" i="0" dirty="0" err="1">
                <a:effectLst/>
              </a:rPr>
              <a:t>behavior</a:t>
            </a:r>
            <a:r>
              <a:rPr lang="en-GB" sz="1600" b="0" i="0" dirty="0">
                <a:effectLst/>
              </a:rPr>
              <a:t> both inside and outside of the gymnasium (Gordon &amp; Doyle, 2015)</a:t>
            </a:r>
          </a:p>
          <a:p>
            <a:r>
              <a:rPr lang="en-GB" sz="1600" b="0" i="0" dirty="0">
                <a:effectLst/>
              </a:rPr>
              <a:t>Importantly, the focus on responsibility instruction is pursued concurrent with, rather than in the place of, physical activity and motor skill–development goals (</a:t>
            </a:r>
            <a:r>
              <a:rPr lang="en-GB" sz="1600" b="0" i="0" dirty="0" err="1">
                <a:effectLst/>
              </a:rPr>
              <a:t>Hellison</a:t>
            </a:r>
            <a:r>
              <a:rPr lang="en-GB" sz="1600" b="0" i="0" dirty="0">
                <a:effectLst/>
              </a:rPr>
              <a:t>, 2011)</a:t>
            </a:r>
            <a:endParaRPr lang="en-US" sz="16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607D98F-47FC-EB4D-65FA-395B6661E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1257300"/>
            <a:ext cx="5285409" cy="466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676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3" name="Group 12">
            <a:extLst>
              <a:ext uri="{FF2B5EF4-FFF2-40B4-BE49-F238E27FC236}">
                <a16:creationId xmlns:a16="http://schemas.microsoft.com/office/drawing/2014/main" id="{B86AF8CF-633E-412E-96E3-67B7B9632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7166A1-C3C1-4FC8-BE48-DE359B61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Graphic 9">
              <a:extLst>
                <a:ext uri="{FF2B5EF4-FFF2-40B4-BE49-F238E27FC236}">
                  <a16:creationId xmlns:a16="http://schemas.microsoft.com/office/drawing/2014/main" id="{3557B6F1-5BA8-43C0-9951-35E8513BF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FA9AA9-0E23-474D-97B8-2998484A9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CDFD59-E3B8-4EC9-AB9D-EE34EB128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F1A280C6-1700-4098-9578-CD91F8EFB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FAF8CC6-F036-444B-AEB8-DF82B64B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BE2371-AE4B-7A95-00D2-B37966636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9484191" cy="1325563"/>
          </a:xfrm>
        </p:spPr>
        <p:txBody>
          <a:bodyPr>
            <a:normAutofit/>
          </a:bodyPr>
          <a:lstStyle/>
          <a:p>
            <a:r>
              <a:rPr lang="en-US" sz="2800" err="1"/>
              <a:t>Hunaniaeth</a:t>
            </a:r>
            <a:r>
              <a:rPr lang="en-US" sz="2800"/>
              <a:t> a </a:t>
            </a:r>
            <a:r>
              <a:rPr lang="en-US" sz="2800" err="1"/>
              <a:t>Gwerthoedd</a:t>
            </a:r>
            <a:br>
              <a:rPr lang="en-US" sz="2800"/>
            </a:br>
            <a:br>
              <a:rPr lang="en-US" sz="2800"/>
            </a:br>
            <a:endParaRPr lang="en-US" sz="2800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AC545E1-219C-BF8E-24E2-B7B42DAF07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261203"/>
              </p:ext>
            </p:extLst>
          </p:nvPr>
        </p:nvGraphicFramePr>
        <p:xfrm>
          <a:off x="457200" y="2097088"/>
          <a:ext cx="9484254" cy="4079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7432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EB42C-329D-17C4-F980-C41E61483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Conflict, Rights &amp; Resolution</a:t>
            </a:r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5CB1008-739B-B121-D487-166F060A80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3488663"/>
            <a:ext cx="7685088" cy="2751451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7BE0E2-9F42-C4C5-F72A-A0B404A2E9ED}"/>
              </a:ext>
            </a:extLst>
          </p:cNvPr>
          <p:cNvSpPr txBox="1"/>
          <p:nvPr/>
        </p:nvSpPr>
        <p:spPr>
          <a:xfrm>
            <a:off x="332509" y="1951672"/>
            <a:ext cx="780972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The Zones of Regulation is the original framework and curriculum (</a:t>
            </a:r>
            <a:r>
              <a:rPr lang="en-GB" sz="2000" b="0" i="0" dirty="0" err="1">
                <a:solidFill>
                  <a:schemeClr val="tx1">
                    <a:lumMod val="85000"/>
                  </a:schemeClr>
                </a:solidFill>
                <a:effectLst/>
              </a:rPr>
              <a:t>Kuypers</a:t>
            </a:r>
            <a:r>
              <a:rPr lang="en-GB" sz="2000" b="0" i="0" dirty="0">
                <a:solidFill>
                  <a:schemeClr val="tx1">
                    <a:lumMod val="85000"/>
                  </a:schemeClr>
                </a:solidFill>
                <a:effectLst/>
              </a:rPr>
              <a:t>, 2011) that develops awareness of feelings, energy and alertness levels while exploring a variety of tools and strategies for regulation, prosocial skills, self-care, and overall wellness</a:t>
            </a:r>
            <a:endParaRPr lang="en-US" sz="2000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89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19B0C-209E-2CC6-B5EA-FDAB770AE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US" sz="2800" err="1"/>
              <a:t>Rheoli</a:t>
            </a:r>
            <a:r>
              <a:rPr lang="en-US" sz="2800"/>
              <a:t> </a:t>
            </a:r>
            <a:r>
              <a:rPr lang="en-US" sz="2800" err="1"/>
              <a:t>Gwrthdaro</a:t>
            </a:r>
            <a:r>
              <a:rPr lang="en-US" sz="2800"/>
              <a:t>, </a:t>
            </a:r>
            <a:r>
              <a:rPr lang="en-US" sz="2800" err="1"/>
              <a:t>Hawliau</a:t>
            </a:r>
            <a:r>
              <a:rPr lang="en-US" sz="2800"/>
              <a:t> a </a:t>
            </a:r>
            <a:r>
              <a:rPr lang="en-US" sz="2800" err="1"/>
              <a:t>Phenderfyniad</a:t>
            </a:r>
            <a:br>
              <a:rPr lang="en-US" sz="2800"/>
            </a:b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48CD-6C77-9E3F-A5A9-DF5F4AC9F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>
            <a:normAutofit/>
          </a:bodyPr>
          <a:lstStyle/>
          <a:p>
            <a:r>
              <a:rPr lang="en-US" dirty="0"/>
              <a:t>Y </a:t>
            </a:r>
            <a:r>
              <a:rPr lang="en-US" dirty="0" err="1"/>
              <a:t>Parthau</a:t>
            </a:r>
            <a:r>
              <a:rPr lang="en-US" dirty="0"/>
              <a:t> </a:t>
            </a:r>
            <a:r>
              <a:rPr lang="en-US" dirty="0" err="1"/>
              <a:t>Rheoleiddio</a:t>
            </a:r>
            <a:r>
              <a:rPr lang="en-US" dirty="0"/>
              <a:t> </a:t>
            </a:r>
            <a:r>
              <a:rPr lang="en-US" dirty="0" err="1"/>
              <a:t>yw'r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gwreiddiol</a:t>
            </a:r>
            <a:r>
              <a:rPr lang="en-US" dirty="0"/>
              <a:t> (</a:t>
            </a:r>
            <a:r>
              <a:rPr lang="en-US" dirty="0" err="1"/>
              <a:t>Kuypers</a:t>
            </a:r>
            <a:r>
              <a:rPr lang="en-US" dirty="0"/>
              <a:t>, 2011)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ymwybyddiaeth</a:t>
            </a:r>
            <a:r>
              <a:rPr lang="en-US" dirty="0"/>
              <a:t> o </a:t>
            </a:r>
            <a:r>
              <a:rPr lang="en-US" dirty="0" err="1"/>
              <a:t>deimladau</a:t>
            </a:r>
            <a:r>
              <a:rPr lang="en-US" dirty="0"/>
              <a:t>,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ynni</a:t>
            </a:r>
            <a:r>
              <a:rPr lang="en-US" dirty="0"/>
              <a:t> a </a:t>
            </a:r>
            <a:r>
              <a:rPr lang="en-US" dirty="0" err="1"/>
              <a:t>rhybuddrwydd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amrywiaeth</a:t>
            </a:r>
            <a:r>
              <a:rPr lang="en-US" dirty="0"/>
              <a:t> o offer a </a:t>
            </a:r>
            <a:r>
              <a:rPr lang="en-US" dirty="0" err="1"/>
              <a:t>strategaethau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rheoleiddio</a:t>
            </a:r>
            <a:r>
              <a:rPr lang="en-US" dirty="0"/>
              <a:t>, </a:t>
            </a:r>
            <a:r>
              <a:rPr lang="en-US" dirty="0" err="1"/>
              <a:t>sgiliau</a:t>
            </a:r>
            <a:r>
              <a:rPr lang="en-US" dirty="0"/>
              <a:t> prosocial, </a:t>
            </a:r>
            <a:r>
              <a:rPr lang="en-US" dirty="0" err="1"/>
              <a:t>hunan-ofal</a:t>
            </a:r>
            <a:r>
              <a:rPr lang="en-US" dirty="0"/>
              <a:t>, a </a:t>
            </a:r>
            <a:r>
              <a:rPr lang="en-US" dirty="0" err="1"/>
              <a:t>lles</a:t>
            </a:r>
            <a:r>
              <a:rPr lang="en-US" dirty="0"/>
              <a:t> </a:t>
            </a:r>
            <a:r>
              <a:rPr lang="en-US" dirty="0" err="1"/>
              <a:t>cyffredinol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Graphic 6" descr="Robot Outline">
            <a:extLst>
              <a:ext uri="{FF2B5EF4-FFF2-40B4-BE49-F238E27FC236}">
                <a16:creationId xmlns:a16="http://schemas.microsoft.com/office/drawing/2014/main" id="{1EF76C0F-E723-E8F9-3486-90E25F623F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29388" y="1164092"/>
            <a:ext cx="4659872" cy="465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14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2BED4-8C6E-B78B-7C02-B778FAA83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696" y="367062"/>
            <a:ext cx="7685037" cy="627950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F4E8D-AD77-3E2F-158B-BECE19D4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2530"/>
            <a:ext cx="7685037" cy="5084433"/>
          </a:xfrm>
        </p:spPr>
        <p:txBody>
          <a:bodyPr>
            <a:normAutofit fontScale="70000" lnSpcReduction="20000"/>
          </a:bodyPr>
          <a:lstStyle/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Fletcher, T.,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Chróinín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D.N.,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Gleddie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 and Beni, S., 2021. The why, what, and how of meaningful physical education. In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Meaningful Physical Education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(pp. 3-19). Routledge.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Gus, L., Rose, J. and Gilbert, L., 2015. Emotion coaching: A universal strategy for supporting and promoting sustainable emotional and behavioural well-being.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Educational &amp; Child Psychology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32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(1), pp.31-41.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Hellison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D., 2010.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Teaching personal and social responsibility through physical activity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. Human Kinetics.</a:t>
            </a:r>
          </a:p>
          <a:p>
            <a:endParaRPr lang="en-GB" b="0" i="0" dirty="0">
              <a:solidFill>
                <a:schemeClr val="tx1">
                  <a:lumMod val="85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McKeering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P. and Hwang, Y.S., 2019. A systematic review of mindfulness-based school interventions with early adolescents.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Mindfulness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(4), pp.593-610.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Sandseter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E.B.H., 2009. Characteristics of risky play.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Journal of Adventure Education &amp; Outdoor Learning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(1), pp.3-21.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Sandseter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E.B.H., Kleppe, R. and Sando, O.J., 2021. The prevalence of risky play in young children’s indoor and outdoor free play.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Early Childhood Education Journal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49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pp.303-312.</a:t>
            </a:r>
          </a:p>
          <a:p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Stamkou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Brummelman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E., Dunham, R., Nikolic, M. and Keltner, D., 2023. Awe sparks </a:t>
            </a:r>
            <a:r>
              <a:rPr lang="en-GB" b="0" i="0" dirty="0" err="1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prosociality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 in children.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Psychological science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 p.09567976221150616.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Taplin, L., 2019. Physical literacy as a journey. In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Physical literacy across the world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 (pp. 239-254). Routledge.</a:t>
            </a:r>
          </a:p>
          <a:p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Wainwright, N., Goodway, J., John, A., Thomas, K., Piper, K., Williams, K. and Gardener, D., 2020. Developing children’s motor skills in the Foundation Phase in Wales to support physical literacy.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Education 3-13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48</a:t>
            </a:r>
            <a:r>
              <a:rPr lang="en-GB" b="0" i="0" dirty="0">
                <a:solidFill>
                  <a:schemeClr val="tx1">
                    <a:lumMod val="85000"/>
                  </a:schemeClr>
                </a:solidFill>
                <a:effectLst/>
                <a:latin typeface="Arial" panose="020B0604020202020204" pitchFamily="34" charset="0"/>
              </a:rPr>
              <a:t>(5), pp.565-579.</a:t>
            </a:r>
            <a:endParaRPr lang="en-US" dirty="0">
              <a:solidFill>
                <a:schemeClr val="tx1">
                  <a:lumMod val="8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138555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869</TotalTime>
  <Words>998</Words>
  <Application>Microsoft Macintosh PowerPoint</Application>
  <PresentationFormat>Widescreen</PresentationFormat>
  <Paragraphs>91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Gill Sans Nova</vt:lpstr>
      <vt:lpstr>inherit</vt:lpstr>
      <vt:lpstr>Lato</vt:lpstr>
      <vt:lpstr>TropicVTI</vt:lpstr>
      <vt:lpstr>AoLE Health and Wellbeing Lles a Iechyd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Physical Literacy- Dr.Nalda Wainwright, IPLA</vt:lpstr>
      <vt:lpstr>Llythrenedd Corfforol- Dr.Nalda Wainwright</vt:lpstr>
      <vt:lpstr>Meaningful PE- Stephanie Beni</vt:lpstr>
      <vt:lpstr>Addysg Gorfforol Ystyrlon- Stenhanie Beni</vt:lpstr>
      <vt:lpstr>Regulation, Reflection &amp; Empathy</vt:lpstr>
      <vt:lpstr>Rheoleiddio, Myfyrio ac Empathi  </vt:lpstr>
      <vt:lpstr>Managing Risks</vt:lpstr>
      <vt:lpstr>Rheoli risgiau  </vt:lpstr>
      <vt:lpstr>Identity &amp; Values</vt:lpstr>
      <vt:lpstr>Hunaniaeth a Gwerthoedd  </vt:lpstr>
      <vt:lpstr>Managing Conflict, Rights &amp; Resolution</vt:lpstr>
      <vt:lpstr>Rheoli Gwrthdaro, Hawliau a Phenderfyniad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AoLE Health and Wellbeing</dc:title>
  <dc:creator>Yr Athrofa Professional Learning Partnership</dc:creator>
  <cp:lastModifiedBy>Yr Athrofa Professional Learning Partnership</cp:lastModifiedBy>
  <cp:revision>3</cp:revision>
  <dcterms:created xsi:type="dcterms:W3CDTF">2023-02-27T17:04:41Z</dcterms:created>
  <dcterms:modified xsi:type="dcterms:W3CDTF">2023-02-28T07:34:18Z</dcterms:modified>
</cp:coreProperties>
</file>