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5"/>
  </p:notesMasterIdLst>
  <p:sldIdLst>
    <p:sldId id="263" r:id="rId8"/>
    <p:sldId id="322" r:id="rId9"/>
    <p:sldId id="323" r:id="rId10"/>
    <p:sldId id="324" r:id="rId11"/>
    <p:sldId id="325" r:id="rId12"/>
    <p:sldId id="313" r:id="rId13"/>
    <p:sldId id="327" r:id="rId14"/>
    <p:sldId id="314" r:id="rId15"/>
    <p:sldId id="315" r:id="rId16"/>
    <p:sldId id="316" r:id="rId17"/>
    <p:sldId id="326" r:id="rId18"/>
    <p:sldId id="328" r:id="rId19"/>
    <p:sldId id="317" r:id="rId20"/>
    <p:sldId id="318" r:id="rId21"/>
    <p:sldId id="319" r:id="rId22"/>
    <p:sldId id="320" r:id="rId23"/>
    <p:sldId id="321" r:id="rId24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1D52"/>
    <a:srgbClr val="520D5D"/>
    <a:srgbClr val="58595B"/>
    <a:srgbClr val="DBD3E5"/>
    <a:srgbClr val="B8BABC"/>
    <a:srgbClr val="DADBDC"/>
    <a:srgbClr val="97999C"/>
    <a:srgbClr val="A991B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5" autoAdjust="0"/>
    <p:restoredTop sz="74401" autoAdjust="0"/>
  </p:normalViewPr>
  <p:slideViewPr>
    <p:cSldViewPr snapToGrid="0">
      <p:cViewPr varScale="1">
        <p:scale>
          <a:sx n="85" d="100"/>
          <a:sy n="85" d="100"/>
        </p:scale>
        <p:origin x="222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59561A-6752-4882-9331-4CEA5742BC3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0DA308-6296-46E8-817C-72D00B00872A}">
      <dgm:prSet phldrT="[Text]" custT="1"/>
      <dgm:spPr>
        <a:xfrm>
          <a:off x="0" y="514362"/>
          <a:ext cx="1714499" cy="1028700"/>
        </a:xfr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en-US" sz="2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Clarification of the objectives of their team</a:t>
          </a:r>
          <a:endParaRPr lang="en-GB" sz="28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FFD3DE69-247D-4A3B-A340-9A3D77C84035}" type="parTrans" cxnId="{4B090104-E878-4F07-A947-15F3CA92B36E}">
      <dgm:prSet/>
      <dgm:spPr/>
      <dgm:t>
        <a:bodyPr/>
        <a:lstStyle/>
        <a:p>
          <a:endParaRPr lang="en-GB"/>
        </a:p>
      </dgm:t>
    </dgm:pt>
    <dgm:pt modelId="{258608C3-59E8-4FEB-841F-03A82086B432}" type="sibTrans" cxnId="{4B090104-E878-4F07-A947-15F3CA92B36E}">
      <dgm:prSet/>
      <dgm:spPr/>
      <dgm:t>
        <a:bodyPr/>
        <a:lstStyle/>
        <a:p>
          <a:endParaRPr lang="en-GB"/>
        </a:p>
      </dgm:t>
    </dgm:pt>
    <dgm:pt modelId="{1F4C071B-1050-4F2B-AEB6-0C03E11937DC}">
      <dgm:prSet phldrT="[Text]" custT="1"/>
      <dgm:spPr>
        <a:xfrm>
          <a:off x="1885950" y="485774"/>
          <a:ext cx="1714499" cy="1028700"/>
        </a:xfrm>
        <a:solidFill>
          <a:srgbClr val="7030A0"/>
        </a:solidFill>
        <a:ln w="25400" cap="flat" cmpd="sng" algn="ctr">
          <a:solidFill>
            <a:srgbClr val="7030A0"/>
          </a:solidFill>
          <a:prstDash val="solid"/>
        </a:ln>
        <a:effectLst/>
      </dgm:spPr>
      <dgm:t>
        <a:bodyPr/>
        <a:lstStyle/>
        <a:p>
          <a:r>
            <a:rPr lang="en-US" sz="2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Planning of work</a:t>
          </a:r>
          <a:endParaRPr lang="en-GB" sz="28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5A52AC4C-4ACE-4409-AF8A-BF865068F8D5}" type="parTrans" cxnId="{4051B7A0-DA9E-436D-A558-6A7BFBDF4698}">
      <dgm:prSet/>
      <dgm:spPr/>
      <dgm:t>
        <a:bodyPr/>
        <a:lstStyle/>
        <a:p>
          <a:endParaRPr lang="en-GB"/>
        </a:p>
      </dgm:t>
    </dgm:pt>
    <dgm:pt modelId="{B2F4E100-EE35-4503-86D6-EF7310AAFD1E}" type="sibTrans" cxnId="{4051B7A0-DA9E-436D-A558-6A7BFBDF4698}">
      <dgm:prSet/>
      <dgm:spPr/>
      <dgm:t>
        <a:bodyPr/>
        <a:lstStyle/>
        <a:p>
          <a:endParaRPr lang="en-GB"/>
        </a:p>
      </dgm:t>
    </dgm:pt>
    <dgm:pt modelId="{2D29FAA3-F8C0-4F3A-9D10-926DD619EDEF}">
      <dgm:prSet phldrT="[Text]" custT="1"/>
      <dgm:spPr>
        <a:xfrm>
          <a:off x="3771900" y="485774"/>
          <a:ext cx="1714499" cy="1028700"/>
        </a:xfr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en-US" sz="2800" dirty="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Organisation</a:t>
          </a:r>
          <a:r>
            <a:rPr lang="en-US" sz="2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of activities</a:t>
          </a:r>
          <a:endParaRPr lang="en-GB" sz="28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361905DF-264E-4EB2-A226-5D10B0334CD0}" type="parTrans" cxnId="{C812BBCB-3331-4975-80D9-5313C45A20DE}">
      <dgm:prSet/>
      <dgm:spPr/>
      <dgm:t>
        <a:bodyPr/>
        <a:lstStyle/>
        <a:p>
          <a:endParaRPr lang="en-GB"/>
        </a:p>
      </dgm:t>
    </dgm:pt>
    <dgm:pt modelId="{CA9D7CF9-CF41-4FF0-B15D-0D0CC67B3E3C}" type="sibTrans" cxnId="{C812BBCB-3331-4975-80D9-5313C45A20DE}">
      <dgm:prSet/>
      <dgm:spPr/>
      <dgm:t>
        <a:bodyPr/>
        <a:lstStyle/>
        <a:p>
          <a:endParaRPr lang="en-GB"/>
        </a:p>
      </dgm:t>
    </dgm:pt>
    <dgm:pt modelId="{9C9D8B4C-ECB0-4EF8-9541-236C37AA9802}">
      <dgm:prSet phldrT="[Text]" custT="1"/>
      <dgm:spPr>
        <a:xfrm>
          <a:off x="942975" y="1685925"/>
          <a:ext cx="1714499" cy="1028700"/>
        </a:xfr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en-US" sz="28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Directing and guiding</a:t>
          </a:r>
          <a:endParaRPr lang="en-GB" sz="28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E28DD730-AF8F-4155-8423-F1B8417A1DE5}" type="parTrans" cxnId="{BE0F1781-2EF2-4CC8-8851-A0CC3E1307DB}">
      <dgm:prSet/>
      <dgm:spPr/>
      <dgm:t>
        <a:bodyPr/>
        <a:lstStyle/>
        <a:p>
          <a:endParaRPr lang="en-GB"/>
        </a:p>
      </dgm:t>
    </dgm:pt>
    <dgm:pt modelId="{1C6748DA-D246-4E87-8E25-513C045AE7EC}" type="sibTrans" cxnId="{BE0F1781-2EF2-4CC8-8851-A0CC3E1307DB}">
      <dgm:prSet/>
      <dgm:spPr/>
      <dgm:t>
        <a:bodyPr/>
        <a:lstStyle/>
        <a:p>
          <a:endParaRPr lang="en-GB"/>
        </a:p>
      </dgm:t>
    </dgm:pt>
    <dgm:pt modelId="{BA52B963-FE7E-4584-9428-5EEDCA60BEFD}">
      <dgm:prSet phldrT="[Text]" custT="1"/>
      <dgm:spPr>
        <a:xfrm>
          <a:off x="2828924" y="1685925"/>
          <a:ext cx="1714499" cy="1028700"/>
        </a:xfr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r>
            <a:rPr lang="en-US" sz="2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Controlling performance</a:t>
          </a:r>
          <a:endParaRPr lang="en-GB" sz="28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F439305F-46AB-4F16-8DD8-9DF39129253F}" type="parTrans" cxnId="{0EEBBB23-2B16-4F10-A64D-611E0F776B1E}">
      <dgm:prSet/>
      <dgm:spPr/>
      <dgm:t>
        <a:bodyPr/>
        <a:lstStyle/>
        <a:p>
          <a:endParaRPr lang="en-GB"/>
        </a:p>
      </dgm:t>
    </dgm:pt>
    <dgm:pt modelId="{65C1A4E4-E8DE-43BF-8DB3-725821ABD025}" type="sibTrans" cxnId="{0EEBBB23-2B16-4F10-A64D-611E0F776B1E}">
      <dgm:prSet/>
      <dgm:spPr/>
      <dgm:t>
        <a:bodyPr/>
        <a:lstStyle/>
        <a:p>
          <a:endParaRPr lang="en-GB"/>
        </a:p>
      </dgm:t>
    </dgm:pt>
    <dgm:pt modelId="{09EF70B1-11F4-4E34-8F09-99162AD79558}" type="pres">
      <dgm:prSet presAssocID="{1559561A-6752-4882-9331-4CEA5742BC3C}" presName="diagram" presStyleCnt="0">
        <dgm:presLayoutVars>
          <dgm:dir/>
          <dgm:resizeHandles val="exact"/>
        </dgm:presLayoutVars>
      </dgm:prSet>
      <dgm:spPr/>
    </dgm:pt>
    <dgm:pt modelId="{439A707B-82EE-4145-A5A7-3F242659240B}" type="pres">
      <dgm:prSet presAssocID="{E70DA308-6296-46E8-817C-72D00B00872A}" presName="node" presStyleLbl="node1" presStyleIdx="0" presStyleCnt="5" custScaleY="110103" custLinFactNeighborY="-575">
        <dgm:presLayoutVars>
          <dgm:bulletEnabled val="1"/>
        </dgm:presLayoutVars>
      </dgm:prSet>
      <dgm:spPr>
        <a:prstGeom prst="rect">
          <a:avLst/>
        </a:prstGeom>
      </dgm:spPr>
    </dgm:pt>
    <dgm:pt modelId="{0368EB4E-ED37-4F83-ABB9-24C264807C89}" type="pres">
      <dgm:prSet presAssocID="{258608C3-59E8-4FEB-841F-03A82086B432}" presName="sibTrans" presStyleCnt="0"/>
      <dgm:spPr/>
    </dgm:pt>
    <dgm:pt modelId="{09C3D652-D425-4DE5-A44A-EEDA972F904C}" type="pres">
      <dgm:prSet presAssocID="{1F4C071B-1050-4F2B-AEB6-0C03E11937DC}" presName="node" presStyleLbl="node1" presStyleIdx="1" presStyleCnt="5">
        <dgm:presLayoutVars>
          <dgm:bulletEnabled val="1"/>
        </dgm:presLayoutVars>
      </dgm:prSet>
      <dgm:spPr>
        <a:prstGeom prst="rect">
          <a:avLst/>
        </a:prstGeom>
      </dgm:spPr>
    </dgm:pt>
    <dgm:pt modelId="{C3665746-A39E-4C04-8F5D-6BB3F259DF50}" type="pres">
      <dgm:prSet presAssocID="{B2F4E100-EE35-4503-86D6-EF7310AAFD1E}" presName="sibTrans" presStyleCnt="0"/>
      <dgm:spPr/>
    </dgm:pt>
    <dgm:pt modelId="{C9586C16-0C8A-4104-A970-F5EB296FD66C}" type="pres">
      <dgm:prSet presAssocID="{2D29FAA3-F8C0-4F3A-9D10-926DD619EDEF}" presName="node" presStyleLbl="node1" presStyleIdx="2" presStyleCnt="5">
        <dgm:presLayoutVars>
          <dgm:bulletEnabled val="1"/>
        </dgm:presLayoutVars>
      </dgm:prSet>
      <dgm:spPr>
        <a:prstGeom prst="rect">
          <a:avLst/>
        </a:prstGeom>
      </dgm:spPr>
    </dgm:pt>
    <dgm:pt modelId="{B5E029D4-257E-4019-A6E3-31C736BAC7E8}" type="pres">
      <dgm:prSet presAssocID="{CA9D7CF9-CF41-4FF0-B15D-0D0CC67B3E3C}" presName="sibTrans" presStyleCnt="0"/>
      <dgm:spPr/>
    </dgm:pt>
    <dgm:pt modelId="{5A5B96D3-1F30-478E-B6FB-92027F8CDD86}" type="pres">
      <dgm:prSet presAssocID="{9C9D8B4C-ECB0-4EF8-9541-236C37AA9802}" presName="node" presStyleLbl="node1" presStyleIdx="3" presStyleCnt="5">
        <dgm:presLayoutVars>
          <dgm:bulletEnabled val="1"/>
        </dgm:presLayoutVars>
      </dgm:prSet>
      <dgm:spPr>
        <a:prstGeom prst="rect">
          <a:avLst/>
        </a:prstGeom>
      </dgm:spPr>
    </dgm:pt>
    <dgm:pt modelId="{01831BDC-D56D-46B5-B738-6E2CF2A70691}" type="pres">
      <dgm:prSet presAssocID="{1C6748DA-D246-4E87-8E25-513C045AE7EC}" presName="sibTrans" presStyleCnt="0"/>
      <dgm:spPr/>
    </dgm:pt>
    <dgm:pt modelId="{3544E064-43AD-4E43-BCF8-9391F7F4CD42}" type="pres">
      <dgm:prSet presAssocID="{BA52B963-FE7E-4584-9428-5EEDCA60BEFD}" presName="node" presStyleLbl="node1" presStyleIdx="4" presStyleCnt="5">
        <dgm:presLayoutVars>
          <dgm:bulletEnabled val="1"/>
        </dgm:presLayoutVars>
      </dgm:prSet>
      <dgm:spPr>
        <a:prstGeom prst="rect">
          <a:avLst/>
        </a:prstGeom>
      </dgm:spPr>
    </dgm:pt>
  </dgm:ptLst>
  <dgm:cxnLst>
    <dgm:cxn modelId="{4B090104-E878-4F07-A947-15F3CA92B36E}" srcId="{1559561A-6752-4882-9331-4CEA5742BC3C}" destId="{E70DA308-6296-46E8-817C-72D00B00872A}" srcOrd="0" destOrd="0" parTransId="{FFD3DE69-247D-4A3B-A340-9A3D77C84035}" sibTransId="{258608C3-59E8-4FEB-841F-03A82086B432}"/>
    <dgm:cxn modelId="{A8F2B716-F8B9-4B32-86C3-35A6E550AA21}" type="presOf" srcId="{1F4C071B-1050-4F2B-AEB6-0C03E11937DC}" destId="{09C3D652-D425-4DE5-A44A-EEDA972F904C}" srcOrd="0" destOrd="0" presId="urn:microsoft.com/office/officeart/2005/8/layout/default"/>
    <dgm:cxn modelId="{0EEBBB23-2B16-4F10-A64D-611E0F776B1E}" srcId="{1559561A-6752-4882-9331-4CEA5742BC3C}" destId="{BA52B963-FE7E-4584-9428-5EEDCA60BEFD}" srcOrd="4" destOrd="0" parTransId="{F439305F-46AB-4F16-8DD8-9DF39129253F}" sibTransId="{65C1A4E4-E8DE-43BF-8DB3-725821ABD025}"/>
    <dgm:cxn modelId="{E500234A-0180-4EFE-A140-9056FB0EE6CC}" type="presOf" srcId="{BA52B963-FE7E-4584-9428-5EEDCA60BEFD}" destId="{3544E064-43AD-4E43-BCF8-9391F7F4CD42}" srcOrd="0" destOrd="0" presId="urn:microsoft.com/office/officeart/2005/8/layout/default"/>
    <dgm:cxn modelId="{3142EF6A-1CF5-4307-ACF9-0F50FB9A3553}" type="presOf" srcId="{1559561A-6752-4882-9331-4CEA5742BC3C}" destId="{09EF70B1-11F4-4E34-8F09-99162AD79558}" srcOrd="0" destOrd="0" presId="urn:microsoft.com/office/officeart/2005/8/layout/default"/>
    <dgm:cxn modelId="{BE0F1781-2EF2-4CC8-8851-A0CC3E1307DB}" srcId="{1559561A-6752-4882-9331-4CEA5742BC3C}" destId="{9C9D8B4C-ECB0-4EF8-9541-236C37AA9802}" srcOrd="3" destOrd="0" parTransId="{E28DD730-AF8F-4155-8423-F1B8417A1DE5}" sibTransId="{1C6748DA-D246-4E87-8E25-513C045AE7EC}"/>
    <dgm:cxn modelId="{53EA4D9B-3A76-440B-8E1C-D91D2242AD6B}" type="presOf" srcId="{2D29FAA3-F8C0-4F3A-9D10-926DD619EDEF}" destId="{C9586C16-0C8A-4104-A970-F5EB296FD66C}" srcOrd="0" destOrd="0" presId="urn:microsoft.com/office/officeart/2005/8/layout/default"/>
    <dgm:cxn modelId="{5F50B59F-09DD-474C-96E6-17BF4E55D454}" type="presOf" srcId="{9C9D8B4C-ECB0-4EF8-9541-236C37AA9802}" destId="{5A5B96D3-1F30-478E-B6FB-92027F8CDD86}" srcOrd="0" destOrd="0" presId="urn:microsoft.com/office/officeart/2005/8/layout/default"/>
    <dgm:cxn modelId="{4051B7A0-DA9E-436D-A558-6A7BFBDF4698}" srcId="{1559561A-6752-4882-9331-4CEA5742BC3C}" destId="{1F4C071B-1050-4F2B-AEB6-0C03E11937DC}" srcOrd="1" destOrd="0" parTransId="{5A52AC4C-4ACE-4409-AF8A-BF865068F8D5}" sibTransId="{B2F4E100-EE35-4503-86D6-EF7310AAFD1E}"/>
    <dgm:cxn modelId="{9BD928C9-A857-4EAE-9718-691FCCA17B16}" type="presOf" srcId="{E70DA308-6296-46E8-817C-72D00B00872A}" destId="{439A707B-82EE-4145-A5A7-3F242659240B}" srcOrd="0" destOrd="0" presId="urn:microsoft.com/office/officeart/2005/8/layout/default"/>
    <dgm:cxn modelId="{C812BBCB-3331-4975-80D9-5313C45A20DE}" srcId="{1559561A-6752-4882-9331-4CEA5742BC3C}" destId="{2D29FAA3-F8C0-4F3A-9D10-926DD619EDEF}" srcOrd="2" destOrd="0" parTransId="{361905DF-264E-4EB2-A226-5D10B0334CD0}" sibTransId="{CA9D7CF9-CF41-4FF0-B15D-0D0CC67B3E3C}"/>
    <dgm:cxn modelId="{AD20219C-176B-43BA-804D-6CAB3E3F8A19}" type="presParOf" srcId="{09EF70B1-11F4-4E34-8F09-99162AD79558}" destId="{439A707B-82EE-4145-A5A7-3F242659240B}" srcOrd="0" destOrd="0" presId="urn:microsoft.com/office/officeart/2005/8/layout/default"/>
    <dgm:cxn modelId="{B175FD70-1EEF-4671-9AE3-67FFE94198BA}" type="presParOf" srcId="{09EF70B1-11F4-4E34-8F09-99162AD79558}" destId="{0368EB4E-ED37-4F83-ABB9-24C264807C89}" srcOrd="1" destOrd="0" presId="urn:microsoft.com/office/officeart/2005/8/layout/default"/>
    <dgm:cxn modelId="{A9565100-ECAC-4DFF-BEA7-3EDF87424D90}" type="presParOf" srcId="{09EF70B1-11F4-4E34-8F09-99162AD79558}" destId="{09C3D652-D425-4DE5-A44A-EEDA972F904C}" srcOrd="2" destOrd="0" presId="urn:microsoft.com/office/officeart/2005/8/layout/default"/>
    <dgm:cxn modelId="{05AF7DD5-3206-492B-91A7-39C51A769A39}" type="presParOf" srcId="{09EF70B1-11F4-4E34-8F09-99162AD79558}" destId="{C3665746-A39E-4C04-8F5D-6BB3F259DF50}" srcOrd="3" destOrd="0" presId="urn:microsoft.com/office/officeart/2005/8/layout/default"/>
    <dgm:cxn modelId="{8367BF38-3713-4E66-AE23-13E9F79DEA24}" type="presParOf" srcId="{09EF70B1-11F4-4E34-8F09-99162AD79558}" destId="{C9586C16-0C8A-4104-A970-F5EB296FD66C}" srcOrd="4" destOrd="0" presId="urn:microsoft.com/office/officeart/2005/8/layout/default"/>
    <dgm:cxn modelId="{2A2ECC64-7871-4A3A-926E-2FDCB1DCC63C}" type="presParOf" srcId="{09EF70B1-11F4-4E34-8F09-99162AD79558}" destId="{B5E029D4-257E-4019-A6E3-31C736BAC7E8}" srcOrd="5" destOrd="0" presId="urn:microsoft.com/office/officeart/2005/8/layout/default"/>
    <dgm:cxn modelId="{0E29A134-57F1-40AF-A33E-9F647D91BB97}" type="presParOf" srcId="{09EF70B1-11F4-4E34-8F09-99162AD79558}" destId="{5A5B96D3-1F30-478E-B6FB-92027F8CDD86}" srcOrd="6" destOrd="0" presId="urn:microsoft.com/office/officeart/2005/8/layout/default"/>
    <dgm:cxn modelId="{9F568FD1-7427-4A89-A900-9184D480616B}" type="presParOf" srcId="{09EF70B1-11F4-4E34-8F09-99162AD79558}" destId="{01831BDC-D56D-46B5-B738-6E2CF2A70691}" srcOrd="7" destOrd="0" presId="urn:microsoft.com/office/officeart/2005/8/layout/default"/>
    <dgm:cxn modelId="{B4FF264A-EBA4-4636-9FCE-CE31BBC08732}" type="presParOf" srcId="{09EF70B1-11F4-4E34-8F09-99162AD79558}" destId="{3544E064-43AD-4E43-BCF8-9391F7F4CD4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24C61D-AB79-44C5-A794-83CC0888AE9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153000-C183-4027-BF33-E8C2A00BFA65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Authoritarian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CD96FB-E083-4C98-B166-C38BF20580F4}" type="parTrans" cxnId="{6F4A4776-283E-4D1F-BD90-E8D48832D3B1}">
      <dgm:prSet/>
      <dgm:spPr/>
      <dgm:t>
        <a:bodyPr/>
        <a:lstStyle/>
        <a:p>
          <a:endParaRPr lang="en-GB"/>
        </a:p>
      </dgm:t>
    </dgm:pt>
    <dgm:pt modelId="{7871CB46-02B2-485F-81A3-C527BCE4321A}" type="sibTrans" cxnId="{6F4A4776-283E-4D1F-BD90-E8D48832D3B1}">
      <dgm:prSet/>
      <dgm:spPr/>
      <dgm:t>
        <a:bodyPr/>
        <a:lstStyle/>
        <a:p>
          <a:endParaRPr lang="en-GB"/>
        </a:p>
      </dgm:t>
    </dgm:pt>
    <dgm:pt modelId="{686FF272-3A37-49B1-A4CE-599E48F85C43}">
      <dgm:prSet phldrT="[Text]"/>
      <dgm:spPr>
        <a:solidFill>
          <a:srgbClr val="7030A0"/>
        </a:solidFill>
      </dgm:spPr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Paternalistic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B8F1E3-4185-44C7-8A1D-39247D1ED1AA}" type="parTrans" cxnId="{3F2810C1-6E8F-46E5-9AE4-E948D1E1BEB6}">
      <dgm:prSet/>
      <dgm:spPr/>
      <dgm:t>
        <a:bodyPr/>
        <a:lstStyle/>
        <a:p>
          <a:endParaRPr lang="en-GB"/>
        </a:p>
      </dgm:t>
    </dgm:pt>
    <dgm:pt modelId="{392E64F6-3534-425B-98A4-29A64DB82566}" type="sibTrans" cxnId="{3F2810C1-6E8F-46E5-9AE4-E948D1E1BEB6}">
      <dgm:prSet/>
      <dgm:spPr/>
      <dgm:t>
        <a:bodyPr/>
        <a:lstStyle/>
        <a:p>
          <a:endParaRPr lang="en-GB"/>
        </a:p>
      </dgm:t>
    </dgm:pt>
    <dgm:pt modelId="{9054C4CD-EFF7-4280-B373-4B6677540461}">
      <dgm:prSet phldrT="[Text]"/>
      <dgm:spPr>
        <a:solidFill>
          <a:srgbClr val="7030A0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Consultative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703D31-8355-4BD5-A2CD-0E73E7B37554}" type="parTrans" cxnId="{A3EAC971-4F64-4FF3-9B32-C0CEA0826C7D}">
      <dgm:prSet/>
      <dgm:spPr/>
      <dgm:t>
        <a:bodyPr/>
        <a:lstStyle/>
        <a:p>
          <a:endParaRPr lang="en-GB"/>
        </a:p>
      </dgm:t>
    </dgm:pt>
    <dgm:pt modelId="{49C37C66-2863-460E-BFF8-7C81AB19321B}" type="sibTrans" cxnId="{A3EAC971-4F64-4FF3-9B32-C0CEA0826C7D}">
      <dgm:prSet/>
      <dgm:spPr/>
      <dgm:t>
        <a:bodyPr/>
        <a:lstStyle/>
        <a:p>
          <a:endParaRPr lang="en-GB"/>
        </a:p>
      </dgm:t>
    </dgm:pt>
    <dgm:pt modelId="{1C4E0B83-FBFE-4DC0-BD33-8127B24D2220}">
      <dgm:prSet phldrT="[Text]"/>
      <dgm:spPr>
        <a:solidFill>
          <a:srgbClr val="7030A0"/>
        </a:solidFill>
      </dgm:spPr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Constitutional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C7DA1B-41D9-4D76-9F37-B130FD1AF225}" type="parTrans" cxnId="{A6488C47-4D7A-4EE9-AB64-0CEF0082E4C2}">
      <dgm:prSet/>
      <dgm:spPr/>
      <dgm:t>
        <a:bodyPr/>
        <a:lstStyle/>
        <a:p>
          <a:endParaRPr lang="en-GB"/>
        </a:p>
      </dgm:t>
    </dgm:pt>
    <dgm:pt modelId="{7B711EBB-2EDC-431E-BA83-B48C07CB8654}" type="sibTrans" cxnId="{A6488C47-4D7A-4EE9-AB64-0CEF0082E4C2}">
      <dgm:prSet/>
      <dgm:spPr/>
      <dgm:t>
        <a:bodyPr/>
        <a:lstStyle/>
        <a:p>
          <a:endParaRPr lang="en-GB"/>
        </a:p>
      </dgm:t>
    </dgm:pt>
    <dgm:pt modelId="{F43C90CF-CF7F-4FD0-85D0-16A22E09D0C6}">
      <dgm:prSet phldrT="[Text]"/>
      <dgm:spPr>
        <a:solidFill>
          <a:srgbClr val="7030A0"/>
        </a:solidFill>
      </dgm:spPr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Opportunist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C45928-DD8E-47F6-B226-51A30B97D24A}" type="parTrans" cxnId="{0D956D90-4EF1-40F2-B946-C95FDDBF9ADB}">
      <dgm:prSet/>
      <dgm:spPr/>
      <dgm:t>
        <a:bodyPr/>
        <a:lstStyle/>
        <a:p>
          <a:endParaRPr lang="en-GB"/>
        </a:p>
      </dgm:t>
    </dgm:pt>
    <dgm:pt modelId="{184D0B5A-E281-49F4-AC15-311EA03DE132}" type="sibTrans" cxnId="{0D956D90-4EF1-40F2-B946-C95FDDBF9ADB}">
      <dgm:prSet/>
      <dgm:spPr/>
      <dgm:t>
        <a:bodyPr/>
        <a:lstStyle/>
        <a:p>
          <a:endParaRPr lang="en-GB"/>
        </a:p>
      </dgm:t>
    </dgm:pt>
    <dgm:pt modelId="{6C0F875B-6F77-4BEE-90F8-EBE607EDF6A7}" type="pres">
      <dgm:prSet presAssocID="{F224C61D-AB79-44C5-A794-83CC0888AE9E}" presName="diagram" presStyleCnt="0">
        <dgm:presLayoutVars>
          <dgm:dir/>
          <dgm:resizeHandles val="exact"/>
        </dgm:presLayoutVars>
      </dgm:prSet>
      <dgm:spPr/>
    </dgm:pt>
    <dgm:pt modelId="{7EF3E340-0CAE-44FC-82BE-4E1B40B2364C}" type="pres">
      <dgm:prSet presAssocID="{1D153000-C183-4027-BF33-E8C2A00BFA65}" presName="node" presStyleLbl="node1" presStyleIdx="0" presStyleCnt="5">
        <dgm:presLayoutVars>
          <dgm:bulletEnabled val="1"/>
        </dgm:presLayoutVars>
      </dgm:prSet>
      <dgm:spPr/>
    </dgm:pt>
    <dgm:pt modelId="{D322C5E2-3E53-45ED-B694-342A1AD02D49}" type="pres">
      <dgm:prSet presAssocID="{7871CB46-02B2-485F-81A3-C527BCE4321A}" presName="sibTrans" presStyleCnt="0"/>
      <dgm:spPr/>
    </dgm:pt>
    <dgm:pt modelId="{9C03F292-226B-42A5-B3E5-70A510F95191}" type="pres">
      <dgm:prSet presAssocID="{686FF272-3A37-49B1-A4CE-599E48F85C43}" presName="node" presStyleLbl="node1" presStyleIdx="1" presStyleCnt="5">
        <dgm:presLayoutVars>
          <dgm:bulletEnabled val="1"/>
        </dgm:presLayoutVars>
      </dgm:prSet>
      <dgm:spPr/>
    </dgm:pt>
    <dgm:pt modelId="{D7296CC0-7646-41CF-880E-36A0D1C396C3}" type="pres">
      <dgm:prSet presAssocID="{392E64F6-3534-425B-98A4-29A64DB82566}" presName="sibTrans" presStyleCnt="0"/>
      <dgm:spPr/>
    </dgm:pt>
    <dgm:pt modelId="{B78F204B-B906-462D-916F-CB85F00B8E0C}" type="pres">
      <dgm:prSet presAssocID="{9054C4CD-EFF7-4280-B373-4B6677540461}" presName="node" presStyleLbl="node1" presStyleIdx="2" presStyleCnt="5" custLinFactNeighborX="0" custLinFactNeighborY="-1677">
        <dgm:presLayoutVars>
          <dgm:bulletEnabled val="1"/>
        </dgm:presLayoutVars>
      </dgm:prSet>
      <dgm:spPr/>
    </dgm:pt>
    <dgm:pt modelId="{DB10577A-1902-47F0-929A-40EEE1516554}" type="pres">
      <dgm:prSet presAssocID="{49C37C66-2863-460E-BFF8-7C81AB19321B}" presName="sibTrans" presStyleCnt="0"/>
      <dgm:spPr/>
    </dgm:pt>
    <dgm:pt modelId="{703A66F7-54D5-4797-AE5D-BB64BC7AB0CC}" type="pres">
      <dgm:prSet presAssocID="{1C4E0B83-FBFE-4DC0-BD33-8127B24D2220}" presName="node" presStyleLbl="node1" presStyleIdx="3" presStyleCnt="5">
        <dgm:presLayoutVars>
          <dgm:bulletEnabled val="1"/>
        </dgm:presLayoutVars>
      </dgm:prSet>
      <dgm:spPr/>
    </dgm:pt>
    <dgm:pt modelId="{1491B5E3-B9A0-48F0-85E8-BA10F7FFCF2A}" type="pres">
      <dgm:prSet presAssocID="{7B711EBB-2EDC-431E-BA83-B48C07CB8654}" presName="sibTrans" presStyleCnt="0"/>
      <dgm:spPr/>
    </dgm:pt>
    <dgm:pt modelId="{F303809E-CCC0-46EC-A1AB-083FE7EEBF2B}" type="pres">
      <dgm:prSet presAssocID="{F43C90CF-CF7F-4FD0-85D0-16A22E09D0C6}" presName="node" presStyleLbl="node1" presStyleIdx="4" presStyleCnt="5">
        <dgm:presLayoutVars>
          <dgm:bulletEnabled val="1"/>
        </dgm:presLayoutVars>
      </dgm:prSet>
      <dgm:spPr/>
    </dgm:pt>
  </dgm:ptLst>
  <dgm:cxnLst>
    <dgm:cxn modelId="{A6488C47-4D7A-4EE9-AB64-0CEF0082E4C2}" srcId="{F224C61D-AB79-44C5-A794-83CC0888AE9E}" destId="{1C4E0B83-FBFE-4DC0-BD33-8127B24D2220}" srcOrd="3" destOrd="0" parTransId="{3AC7DA1B-41D9-4D76-9F37-B130FD1AF225}" sibTransId="{7B711EBB-2EDC-431E-BA83-B48C07CB8654}"/>
    <dgm:cxn modelId="{4F9EE06B-F13D-4744-B1DB-DB7FD953E511}" type="presOf" srcId="{686FF272-3A37-49B1-A4CE-599E48F85C43}" destId="{9C03F292-226B-42A5-B3E5-70A510F95191}" srcOrd="0" destOrd="0" presId="urn:microsoft.com/office/officeart/2005/8/layout/default"/>
    <dgm:cxn modelId="{A3EAC971-4F64-4FF3-9B32-C0CEA0826C7D}" srcId="{F224C61D-AB79-44C5-A794-83CC0888AE9E}" destId="{9054C4CD-EFF7-4280-B373-4B6677540461}" srcOrd="2" destOrd="0" parTransId="{2D703D31-8355-4BD5-A2CD-0E73E7B37554}" sibTransId="{49C37C66-2863-460E-BFF8-7C81AB19321B}"/>
    <dgm:cxn modelId="{D8406254-E54C-4419-92AF-43382BC71E67}" type="presOf" srcId="{F224C61D-AB79-44C5-A794-83CC0888AE9E}" destId="{6C0F875B-6F77-4BEE-90F8-EBE607EDF6A7}" srcOrd="0" destOrd="0" presId="urn:microsoft.com/office/officeart/2005/8/layout/default"/>
    <dgm:cxn modelId="{6F4A4776-283E-4D1F-BD90-E8D48832D3B1}" srcId="{F224C61D-AB79-44C5-A794-83CC0888AE9E}" destId="{1D153000-C183-4027-BF33-E8C2A00BFA65}" srcOrd="0" destOrd="0" parTransId="{DACD96FB-E083-4C98-B166-C38BF20580F4}" sibTransId="{7871CB46-02B2-485F-81A3-C527BCE4321A}"/>
    <dgm:cxn modelId="{19E4BB7E-71D5-409F-B5AD-A70E0995A897}" type="presOf" srcId="{F43C90CF-CF7F-4FD0-85D0-16A22E09D0C6}" destId="{F303809E-CCC0-46EC-A1AB-083FE7EEBF2B}" srcOrd="0" destOrd="0" presId="urn:microsoft.com/office/officeart/2005/8/layout/default"/>
    <dgm:cxn modelId="{0D956D90-4EF1-40F2-B946-C95FDDBF9ADB}" srcId="{F224C61D-AB79-44C5-A794-83CC0888AE9E}" destId="{F43C90CF-CF7F-4FD0-85D0-16A22E09D0C6}" srcOrd="4" destOrd="0" parTransId="{49C45928-DD8E-47F6-B226-51A30B97D24A}" sibTransId="{184D0B5A-E281-49F4-AC15-311EA03DE132}"/>
    <dgm:cxn modelId="{A806A89F-79CB-419A-B2F5-1CA670F99E06}" type="presOf" srcId="{1C4E0B83-FBFE-4DC0-BD33-8127B24D2220}" destId="{703A66F7-54D5-4797-AE5D-BB64BC7AB0CC}" srcOrd="0" destOrd="0" presId="urn:microsoft.com/office/officeart/2005/8/layout/default"/>
    <dgm:cxn modelId="{3F2810C1-6E8F-46E5-9AE4-E948D1E1BEB6}" srcId="{F224C61D-AB79-44C5-A794-83CC0888AE9E}" destId="{686FF272-3A37-49B1-A4CE-599E48F85C43}" srcOrd="1" destOrd="0" parTransId="{9FB8F1E3-4185-44C7-8A1D-39247D1ED1AA}" sibTransId="{392E64F6-3534-425B-98A4-29A64DB82566}"/>
    <dgm:cxn modelId="{4FF7F6C1-17B6-4849-8662-CDD93247A7E5}" type="presOf" srcId="{1D153000-C183-4027-BF33-E8C2A00BFA65}" destId="{7EF3E340-0CAE-44FC-82BE-4E1B40B2364C}" srcOrd="0" destOrd="0" presId="urn:microsoft.com/office/officeart/2005/8/layout/default"/>
    <dgm:cxn modelId="{892AD7CF-FC5A-4614-AF7F-CB73B26DDFDC}" type="presOf" srcId="{9054C4CD-EFF7-4280-B373-4B6677540461}" destId="{B78F204B-B906-462D-916F-CB85F00B8E0C}" srcOrd="0" destOrd="0" presId="urn:microsoft.com/office/officeart/2005/8/layout/default"/>
    <dgm:cxn modelId="{A1D1E187-D70D-47F7-8751-DC5C4F5D202A}" type="presParOf" srcId="{6C0F875B-6F77-4BEE-90F8-EBE607EDF6A7}" destId="{7EF3E340-0CAE-44FC-82BE-4E1B40B2364C}" srcOrd="0" destOrd="0" presId="urn:microsoft.com/office/officeart/2005/8/layout/default"/>
    <dgm:cxn modelId="{94DBF1AF-165A-482A-B876-BB686B36ECD2}" type="presParOf" srcId="{6C0F875B-6F77-4BEE-90F8-EBE607EDF6A7}" destId="{D322C5E2-3E53-45ED-B694-342A1AD02D49}" srcOrd="1" destOrd="0" presId="urn:microsoft.com/office/officeart/2005/8/layout/default"/>
    <dgm:cxn modelId="{FD616507-D2D3-4C47-A566-05BAA9186547}" type="presParOf" srcId="{6C0F875B-6F77-4BEE-90F8-EBE607EDF6A7}" destId="{9C03F292-226B-42A5-B3E5-70A510F95191}" srcOrd="2" destOrd="0" presId="urn:microsoft.com/office/officeart/2005/8/layout/default"/>
    <dgm:cxn modelId="{A3338473-D351-4BA2-AE33-27C3B1AB658F}" type="presParOf" srcId="{6C0F875B-6F77-4BEE-90F8-EBE607EDF6A7}" destId="{D7296CC0-7646-41CF-880E-36A0D1C396C3}" srcOrd="3" destOrd="0" presId="urn:microsoft.com/office/officeart/2005/8/layout/default"/>
    <dgm:cxn modelId="{B779253B-8E2E-426C-A0B7-6D919BF97D8B}" type="presParOf" srcId="{6C0F875B-6F77-4BEE-90F8-EBE607EDF6A7}" destId="{B78F204B-B906-462D-916F-CB85F00B8E0C}" srcOrd="4" destOrd="0" presId="urn:microsoft.com/office/officeart/2005/8/layout/default"/>
    <dgm:cxn modelId="{A71E1DA3-0ED9-4C36-9825-D9961454F326}" type="presParOf" srcId="{6C0F875B-6F77-4BEE-90F8-EBE607EDF6A7}" destId="{DB10577A-1902-47F0-929A-40EEE1516554}" srcOrd="5" destOrd="0" presId="urn:microsoft.com/office/officeart/2005/8/layout/default"/>
    <dgm:cxn modelId="{B8EAB012-C36C-482C-ADBE-7B5A4D2D77E0}" type="presParOf" srcId="{6C0F875B-6F77-4BEE-90F8-EBE607EDF6A7}" destId="{703A66F7-54D5-4797-AE5D-BB64BC7AB0CC}" srcOrd="6" destOrd="0" presId="urn:microsoft.com/office/officeart/2005/8/layout/default"/>
    <dgm:cxn modelId="{9E5EAC43-53F5-430F-B051-668ABF2DDC4C}" type="presParOf" srcId="{6C0F875B-6F77-4BEE-90F8-EBE607EDF6A7}" destId="{1491B5E3-B9A0-48F0-85E8-BA10F7FFCF2A}" srcOrd="7" destOrd="0" presId="urn:microsoft.com/office/officeart/2005/8/layout/default"/>
    <dgm:cxn modelId="{E1EFF193-EDBF-406A-9FF2-158E0B606BEE}" type="presParOf" srcId="{6C0F875B-6F77-4BEE-90F8-EBE607EDF6A7}" destId="{F303809E-CCC0-46EC-A1AB-083FE7EEBF2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A707B-82EE-4145-A5A7-3F242659240B}">
      <dsp:nvSpPr>
        <dsp:cNvPr id="0" name=""/>
        <dsp:cNvSpPr/>
      </dsp:nvSpPr>
      <dsp:spPr>
        <a:xfrm>
          <a:off x="0" y="764324"/>
          <a:ext cx="2464593" cy="1628154"/>
        </a:xfrm>
        <a:prstGeom prst="rect">
          <a:avLst/>
        </a:prstGeo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Clarification of the objectives of their team</a:t>
          </a:r>
          <a:endParaRPr lang="en-GB" sz="28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764324"/>
        <a:ext cx="2464593" cy="1628154"/>
      </dsp:txXfrm>
    </dsp:sp>
    <dsp:sp modelId="{09C3D652-D425-4DE5-A44A-EEDA972F904C}">
      <dsp:nvSpPr>
        <dsp:cNvPr id="0" name=""/>
        <dsp:cNvSpPr/>
      </dsp:nvSpPr>
      <dsp:spPr>
        <a:xfrm>
          <a:off x="2711053" y="847526"/>
          <a:ext cx="2464593" cy="1478756"/>
        </a:xfrm>
        <a:prstGeom prst="rect">
          <a:avLst/>
        </a:prstGeom>
        <a:solidFill>
          <a:srgbClr val="7030A0"/>
        </a:solidFill>
        <a:ln w="2540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Planning of work</a:t>
          </a:r>
          <a:endParaRPr lang="en-GB" sz="28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2711053" y="847526"/>
        <a:ext cx="2464593" cy="1478756"/>
      </dsp:txXfrm>
    </dsp:sp>
    <dsp:sp modelId="{C9586C16-0C8A-4104-A970-F5EB296FD66C}">
      <dsp:nvSpPr>
        <dsp:cNvPr id="0" name=""/>
        <dsp:cNvSpPr/>
      </dsp:nvSpPr>
      <dsp:spPr>
        <a:xfrm>
          <a:off x="5422106" y="847526"/>
          <a:ext cx="2464593" cy="1478756"/>
        </a:xfrm>
        <a:prstGeom prst="rect">
          <a:avLst/>
        </a:prstGeo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Organisation</a:t>
          </a:r>
          <a:r>
            <a:rPr lang="en-US" sz="2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 of activities</a:t>
          </a:r>
          <a:endParaRPr lang="en-GB" sz="28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5422106" y="847526"/>
        <a:ext cx="2464593" cy="1478756"/>
      </dsp:txXfrm>
    </dsp:sp>
    <dsp:sp modelId="{5A5B96D3-1F30-478E-B6FB-92027F8CDD86}">
      <dsp:nvSpPr>
        <dsp:cNvPr id="0" name=""/>
        <dsp:cNvSpPr/>
      </dsp:nvSpPr>
      <dsp:spPr>
        <a:xfrm>
          <a:off x="1355526" y="2647441"/>
          <a:ext cx="2464593" cy="1478756"/>
        </a:xfrm>
        <a:prstGeom prst="rect">
          <a:avLst/>
        </a:prstGeo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Directing and guiding</a:t>
          </a:r>
          <a:endParaRPr lang="en-GB" sz="28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355526" y="2647441"/>
        <a:ext cx="2464593" cy="1478756"/>
      </dsp:txXfrm>
    </dsp:sp>
    <dsp:sp modelId="{3544E064-43AD-4E43-BCF8-9391F7F4CD42}">
      <dsp:nvSpPr>
        <dsp:cNvPr id="0" name=""/>
        <dsp:cNvSpPr/>
      </dsp:nvSpPr>
      <dsp:spPr>
        <a:xfrm>
          <a:off x="4066579" y="2647441"/>
          <a:ext cx="2464593" cy="1478756"/>
        </a:xfrm>
        <a:prstGeom prst="rect">
          <a:avLst/>
        </a:prstGeom>
        <a:solidFill>
          <a:srgbClr val="7030A0"/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Controlling performance</a:t>
          </a:r>
          <a:endParaRPr lang="en-GB" sz="28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4066579" y="2647441"/>
        <a:ext cx="2464593" cy="1478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3E340-0CAE-44FC-82BE-4E1B40B2364C}">
      <dsp:nvSpPr>
        <dsp:cNvPr id="0" name=""/>
        <dsp:cNvSpPr/>
      </dsp:nvSpPr>
      <dsp:spPr>
        <a:xfrm>
          <a:off x="0" y="847526"/>
          <a:ext cx="2464593" cy="1478756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Authoritarian</a:t>
          </a:r>
          <a:endParaRPr lang="en-GB" sz="2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47526"/>
        <a:ext cx="2464593" cy="1478756"/>
      </dsp:txXfrm>
    </dsp:sp>
    <dsp:sp modelId="{9C03F292-226B-42A5-B3E5-70A510F95191}">
      <dsp:nvSpPr>
        <dsp:cNvPr id="0" name=""/>
        <dsp:cNvSpPr/>
      </dsp:nvSpPr>
      <dsp:spPr>
        <a:xfrm>
          <a:off x="2711053" y="847526"/>
          <a:ext cx="2464593" cy="1478756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Paternalistic</a:t>
          </a:r>
          <a:endParaRPr lang="en-GB" sz="2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11053" y="847526"/>
        <a:ext cx="2464593" cy="1478756"/>
      </dsp:txXfrm>
    </dsp:sp>
    <dsp:sp modelId="{B78F204B-B906-462D-916F-CB85F00B8E0C}">
      <dsp:nvSpPr>
        <dsp:cNvPr id="0" name=""/>
        <dsp:cNvSpPr/>
      </dsp:nvSpPr>
      <dsp:spPr>
        <a:xfrm>
          <a:off x="5422106" y="822727"/>
          <a:ext cx="2464593" cy="1478756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Consultative</a:t>
          </a:r>
          <a:endParaRPr lang="en-GB" sz="2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822727"/>
        <a:ext cx="2464593" cy="1478756"/>
      </dsp:txXfrm>
    </dsp:sp>
    <dsp:sp modelId="{703A66F7-54D5-4797-AE5D-BB64BC7AB0CC}">
      <dsp:nvSpPr>
        <dsp:cNvPr id="0" name=""/>
        <dsp:cNvSpPr/>
      </dsp:nvSpPr>
      <dsp:spPr>
        <a:xfrm>
          <a:off x="1355526" y="2572742"/>
          <a:ext cx="2464593" cy="1478756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Constitutional</a:t>
          </a:r>
          <a:endParaRPr lang="en-GB" sz="2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5526" y="2572742"/>
        <a:ext cx="2464593" cy="1478756"/>
      </dsp:txXfrm>
    </dsp:sp>
    <dsp:sp modelId="{F303809E-CCC0-46EC-A1AB-083FE7EEBF2B}">
      <dsp:nvSpPr>
        <dsp:cNvPr id="0" name=""/>
        <dsp:cNvSpPr/>
      </dsp:nvSpPr>
      <dsp:spPr>
        <a:xfrm>
          <a:off x="4066579" y="2572742"/>
          <a:ext cx="2464593" cy="1478756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Opportunist</a:t>
          </a:r>
          <a:endParaRPr lang="en-GB" sz="2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66579" y="2572742"/>
        <a:ext cx="2464593" cy="1478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0449-BA03-46E9-A50A-24E73E92BF5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2813"/>
            <a:ext cx="5448300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9E6EF-8E04-43AF-B087-9D16E2B89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28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953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7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293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0507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0412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378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227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1560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52F4E-7B93-4F81-B664-0A687CAFCD9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156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600" y="3315222"/>
            <a:ext cx="4740706" cy="1805354"/>
          </a:xfrm>
        </p:spPr>
        <p:txBody>
          <a:bodyPr>
            <a:normAutofit fontScale="90000"/>
          </a:bodyPr>
          <a:lstStyle/>
          <a:p>
            <a:pPr algn="r"/>
            <a:r>
              <a:rPr lang="en-GB" sz="3600" b="1" dirty="0"/>
              <a:t>Managing Employment Relations, 6e</a:t>
            </a:r>
            <a:br>
              <a:rPr lang="en-GB" sz="3600" b="1" dirty="0"/>
            </a:br>
            <a:br>
              <a:rPr lang="en-GB" sz="4400" b="1" dirty="0"/>
            </a:br>
            <a:r>
              <a:rPr lang="en-GB" sz="3100" dirty="0"/>
              <a:t>Chapter 8</a:t>
            </a:r>
            <a:br>
              <a:rPr lang="en-GB" sz="3100" dirty="0"/>
            </a:br>
            <a:br>
              <a:rPr lang="en-GB" sz="3100" dirty="0"/>
            </a:br>
            <a:r>
              <a:rPr lang="en-GB" sz="3100" b="1" dirty="0"/>
              <a:t>Managing Employment Relations</a:t>
            </a:r>
          </a:p>
        </p:txBody>
      </p:sp>
      <p:pic>
        <p:nvPicPr>
          <p:cNvPr id="1026" name="Picture 2" descr="C:\Users\rsaundry\AppData\Local\Microsoft\Windows\Temporary Internet Files\Content.Outlook\Q7175VHA\managing-employment-relations-400p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976" y="2153995"/>
            <a:ext cx="2257624" cy="294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0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Who manages employment relations and what do they do?</a:t>
            </a:r>
          </a:p>
          <a:p>
            <a:r>
              <a:rPr lang="en-US" dirty="0"/>
              <a:t>Managing with and without trade unions </a:t>
            </a:r>
          </a:p>
          <a:p>
            <a:r>
              <a:rPr lang="en-US" dirty="0"/>
              <a:t>The role of employers’ associations</a:t>
            </a:r>
          </a:p>
          <a:p>
            <a:r>
              <a:rPr lang="en-US" dirty="0"/>
              <a:t>Managerial approaches and style</a:t>
            </a:r>
          </a:p>
          <a:p>
            <a:r>
              <a:rPr lang="en-US" dirty="0"/>
              <a:t>HRM and the management of employment relations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990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you have completed this chapter, you should be able to: </a:t>
            </a:r>
            <a:endParaRPr lang="en-GB" dirty="0"/>
          </a:p>
          <a:p>
            <a:pPr lvl="1"/>
            <a:r>
              <a:rPr lang="en-US" dirty="0"/>
              <a:t>Understand and describe the main roles undertaken by line managers in the context of employment relations </a:t>
            </a:r>
            <a:endParaRPr lang="en-GB" dirty="0"/>
          </a:p>
          <a:p>
            <a:pPr lvl="1"/>
            <a:r>
              <a:rPr lang="en-US" dirty="0"/>
              <a:t>Critically assess recent developments in the management of employment relations</a:t>
            </a:r>
            <a:endParaRPr lang="en-GB" dirty="0"/>
          </a:p>
          <a:p>
            <a:pPr lvl="1"/>
            <a:r>
              <a:rPr lang="en-US" dirty="0"/>
              <a:t>Understand how employers’ </a:t>
            </a:r>
            <a:r>
              <a:rPr lang="en-US" dirty="0" err="1"/>
              <a:t>organisations</a:t>
            </a:r>
            <a:r>
              <a:rPr lang="en-US" dirty="0"/>
              <a:t> support managers in their day-to-day work</a:t>
            </a:r>
            <a:endParaRPr lang="en-GB" dirty="0"/>
          </a:p>
          <a:p>
            <a:pPr lvl="1"/>
            <a:r>
              <a:rPr lang="en-US" dirty="0"/>
              <a:t>Identify different management styles and use these to critically evaluate </a:t>
            </a:r>
            <a:r>
              <a:rPr lang="en-US" dirty="0" err="1"/>
              <a:t>organisational</a:t>
            </a:r>
            <a:r>
              <a:rPr lang="en-US" dirty="0"/>
              <a:t> approaches to the management of employment relations</a:t>
            </a:r>
            <a:endParaRPr lang="en-GB" dirty="0"/>
          </a:p>
          <a:p>
            <a:pPr lvl="1"/>
            <a:r>
              <a:rPr lang="en-US" dirty="0"/>
              <a:t>Critically </a:t>
            </a:r>
            <a:r>
              <a:rPr lang="en-US" dirty="0" err="1"/>
              <a:t>analyse</a:t>
            </a:r>
            <a:r>
              <a:rPr lang="en-US" dirty="0"/>
              <a:t> the implications for employment relations of the greater devolution of HR duties to frontline managers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372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Manages Employment Relations?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Most managers who deal with employment relations do so as part of a wider role within the </a:t>
            </a:r>
            <a:r>
              <a:rPr lang="en-US" dirty="0" err="1"/>
              <a:t>organisation</a:t>
            </a:r>
            <a:r>
              <a:rPr lang="en-US" dirty="0"/>
              <a:t>. </a:t>
            </a:r>
            <a:endParaRPr lang="en-GB" dirty="0"/>
          </a:p>
          <a:p>
            <a:pPr lvl="1"/>
            <a:r>
              <a:rPr lang="en-US" dirty="0"/>
              <a:t>86% of those responsible for ER employed in a more general role (van </a:t>
            </a:r>
            <a:r>
              <a:rPr lang="en-US" dirty="0" err="1"/>
              <a:t>Wanrooy</a:t>
            </a:r>
            <a:r>
              <a:rPr lang="en-US" dirty="0"/>
              <a:t> et al., 2013)</a:t>
            </a:r>
          </a:p>
          <a:p>
            <a:pPr lvl="1"/>
            <a:r>
              <a:rPr lang="en-US" dirty="0"/>
              <a:t>More likely in larger </a:t>
            </a:r>
            <a:r>
              <a:rPr lang="en-US" dirty="0" err="1"/>
              <a:t>organisations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ER specialists found in almost three-quarters of workplaces with 100+ employees but just 15% of those with 5-19</a:t>
            </a:r>
            <a:endParaRPr lang="en-GB" dirty="0"/>
          </a:p>
          <a:p>
            <a:r>
              <a:rPr lang="en-US" dirty="0"/>
              <a:t>Women make up almost a half of employment relations managers are women</a:t>
            </a:r>
          </a:p>
          <a:p>
            <a:r>
              <a:rPr lang="en-GB" dirty="0"/>
              <a:t>Little evidence of growth in the number of </a:t>
            </a:r>
            <a:r>
              <a:rPr lang="en-US" dirty="0"/>
              <a:t>managers with specialist HR knowledge</a:t>
            </a:r>
            <a:endParaRPr lang="en-GB" dirty="0"/>
          </a:p>
          <a:p>
            <a:r>
              <a:rPr lang="en-US" dirty="0"/>
              <a:t>Line managers have increasing discretion to manage employment relations’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853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Managers Do?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1968205"/>
              </p:ext>
            </p:extLst>
          </p:nvPr>
        </p:nvGraphicFramePr>
        <p:xfrm>
          <a:off x="628650" y="1322388"/>
          <a:ext cx="7886700" cy="4899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7362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74673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Managing Employee Relations - Objectives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35015"/>
            <a:ext cx="8229600" cy="4391148"/>
          </a:xfrm>
        </p:spPr>
        <p:txBody>
          <a:bodyPr/>
          <a:lstStyle/>
          <a:p>
            <a:r>
              <a:rPr lang="en-GB" dirty="0"/>
              <a:t>Prime objectives – profitability, efficiency, productivity and quality</a:t>
            </a:r>
          </a:p>
          <a:p>
            <a:r>
              <a:rPr lang="en-GB" dirty="0"/>
              <a:t>Objectives shaped by context – quality may be less important in certain settings</a:t>
            </a:r>
          </a:p>
          <a:p>
            <a:r>
              <a:rPr lang="en-GB" dirty="0"/>
              <a:t>Objectives of ‘managers’ may diverge and be different from those of shareholders</a:t>
            </a:r>
          </a:p>
          <a:p>
            <a:r>
              <a:rPr lang="en-GB" dirty="0"/>
              <a:t>However, research (</a:t>
            </a:r>
            <a:r>
              <a:rPr lang="en-GB" dirty="0" err="1"/>
              <a:t>Zeitlin</a:t>
            </a:r>
            <a:r>
              <a:rPr lang="en-GB" dirty="0"/>
              <a:t>, 1989) suggests that views of managers and owners are similar</a:t>
            </a:r>
          </a:p>
          <a:p>
            <a:r>
              <a:rPr lang="en-GB" dirty="0"/>
              <a:t>Managers tend to hold ‘</a:t>
            </a:r>
            <a:r>
              <a:rPr lang="en-GB" dirty="0" err="1"/>
              <a:t>unitaristic</a:t>
            </a:r>
            <a:r>
              <a:rPr lang="en-GB" dirty="0"/>
              <a:t>’ views</a:t>
            </a:r>
          </a:p>
          <a:p>
            <a:pPr marL="45720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9209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762000"/>
            <a:ext cx="7886700" cy="4841631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What views do your managers hold? Do they reflect </a:t>
            </a:r>
            <a:r>
              <a:rPr lang="en-GB" dirty="0" err="1"/>
              <a:t>unitaristic</a:t>
            </a:r>
            <a:r>
              <a:rPr lang="en-GB" dirty="0"/>
              <a:t> or pluralistic perspectives?</a:t>
            </a:r>
            <a:endParaRPr lang="en-GB" sz="5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041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79363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Managerial Approaches and Strategies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52954"/>
            <a:ext cx="8229600" cy="4473209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dirty="0"/>
              <a:t>Control and compliance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Organisational rules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Disciplinary policies and procedures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Performance management and appraisal</a:t>
            </a:r>
          </a:p>
          <a:p>
            <a:pPr>
              <a:spcBef>
                <a:spcPts val="0"/>
              </a:spcBef>
            </a:pPr>
            <a:r>
              <a:rPr lang="en-GB" dirty="0"/>
              <a:t>Co-operation and commitment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Consultation and communication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Employee engagement</a:t>
            </a:r>
          </a:p>
          <a:p>
            <a:pPr lvl="1">
              <a:spcBef>
                <a:spcPts val="0"/>
              </a:spcBef>
            </a:pPr>
            <a:r>
              <a:rPr lang="en-GB" sz="2000" i="1" dirty="0"/>
              <a:t>Reward and remuneration</a:t>
            </a:r>
          </a:p>
          <a:p>
            <a:pPr>
              <a:spcBef>
                <a:spcPts val="0"/>
              </a:spcBef>
            </a:pPr>
            <a:r>
              <a:rPr lang="en-GB" dirty="0"/>
              <a:t>Distinction between control of labour process and securing commitment is much too simplistic</a:t>
            </a:r>
          </a:p>
          <a:p>
            <a:pPr>
              <a:spcBef>
                <a:spcPts val="0"/>
              </a:spcBef>
            </a:pPr>
            <a:r>
              <a:rPr lang="en-GB" dirty="0"/>
              <a:t>There is a clear contradiction between the goals of securing control and consent (Hyman, 1987)</a:t>
            </a:r>
          </a:p>
          <a:p>
            <a:pPr>
              <a:spcBef>
                <a:spcPts val="0"/>
              </a:spcBef>
            </a:pPr>
            <a:r>
              <a:rPr lang="en-GB" dirty="0"/>
              <a:t>Traditionally, one way of trying to navigate this has been through collective bargaining</a:t>
            </a:r>
          </a:p>
        </p:txBody>
      </p:sp>
    </p:spTree>
    <p:extLst>
      <p:ext uri="{BB962C8B-B14F-4D97-AF65-F5344CB8AC3E}">
        <p14:creationId xmlns:p14="http://schemas.microsoft.com/office/powerpoint/2010/main" val="2347402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45366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Managing With Unions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289538"/>
            <a:ext cx="8229600" cy="4836625"/>
          </a:xfrm>
        </p:spPr>
        <p:txBody>
          <a:bodyPr/>
          <a:lstStyle/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Significant growth in union recognition and collective bargaining in the 1940s and 1950s</a:t>
            </a:r>
          </a:p>
          <a:p>
            <a:pPr marL="742950" lvl="2" indent="-342900"/>
            <a:r>
              <a:rPr lang="en-GB" sz="2000" i="1" dirty="0"/>
              <a:t>Collective bargaining seen as a way of controlling the ‘threat’ of industrial action</a:t>
            </a:r>
          </a:p>
          <a:p>
            <a:pPr marL="742950" lvl="2" indent="-342900"/>
            <a:r>
              <a:rPr lang="en-GB" sz="2000" i="1" dirty="0"/>
              <a:t>Bargaining collectively reduces transaction costs</a:t>
            </a:r>
          </a:p>
          <a:p>
            <a:pPr marL="742950" lvl="2" indent="-342900"/>
            <a:r>
              <a:rPr lang="en-GB" sz="2000" i="1" dirty="0"/>
              <a:t>Employee voice underpins trust and improved performance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Percentage of employees with pay determined by collective bargaining fell from 80% in 1970 to 23% in 2011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Within unionised organisations, scale and scope of bargaining has receded</a:t>
            </a:r>
          </a:p>
          <a:p>
            <a:pPr marL="742950" lvl="2" indent="-342900"/>
            <a:r>
              <a:rPr lang="en-GB" sz="2000" i="1" dirty="0"/>
              <a:t>Reduced union influence</a:t>
            </a:r>
          </a:p>
          <a:p>
            <a:pPr marL="742950" lvl="2" indent="-342900"/>
            <a:r>
              <a:rPr lang="en-GB" sz="2000" i="1" dirty="0"/>
              <a:t>Direct channels of communication with staff more commonplace</a:t>
            </a:r>
          </a:p>
          <a:p>
            <a:pPr marL="742950" lvl="2" indent="-342900"/>
            <a:r>
              <a:rPr lang="en-GB" sz="2000" i="1" dirty="0"/>
              <a:t>Shift to partnership approach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8564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47710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Managing Without Unions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Autofit/>
          </a:bodyPr>
          <a:lstStyle/>
          <a:p>
            <a:r>
              <a:rPr lang="en-GB" dirty="0"/>
              <a:t>Managers  attitudes to unions are contradictory</a:t>
            </a:r>
          </a:p>
          <a:p>
            <a:pPr lvl="1"/>
            <a:r>
              <a:rPr lang="en-GB" sz="2000" i="1" dirty="0"/>
              <a:t>Only 17% managers were </a:t>
            </a:r>
            <a:r>
              <a:rPr lang="en-GB" sz="2000" b="1" i="1" u="sng" dirty="0"/>
              <a:t>not</a:t>
            </a:r>
            <a:r>
              <a:rPr lang="en-GB" sz="2000" i="1" dirty="0"/>
              <a:t> in favour of union membership </a:t>
            </a:r>
          </a:p>
          <a:p>
            <a:pPr lvl="1"/>
            <a:r>
              <a:rPr lang="en-GB" sz="2000" i="1" dirty="0"/>
              <a:t>80% would rather consult directly with employees than </a:t>
            </a:r>
            <a:r>
              <a:rPr lang="en-GB" i="1" dirty="0"/>
              <a:t>unions</a:t>
            </a:r>
          </a:p>
          <a:p>
            <a:pPr lvl="1"/>
            <a:r>
              <a:rPr lang="en-GB" sz="2000" i="1" dirty="0"/>
              <a:t>24% believe that unions help to improve workplace performance (van </a:t>
            </a:r>
            <a:r>
              <a:rPr lang="en-GB" sz="2000" i="1" dirty="0" err="1"/>
              <a:t>Wanrooy</a:t>
            </a:r>
            <a:r>
              <a:rPr lang="en-GB" sz="2000" i="1" dirty="0"/>
              <a:t> et al., 2013)</a:t>
            </a:r>
          </a:p>
          <a:p>
            <a:r>
              <a:rPr lang="en-GB" dirty="0"/>
              <a:t>Large non-union firms based around union substitution – sophisticated HR approaches, good terms and conditions, employee voice mechanisms</a:t>
            </a:r>
          </a:p>
          <a:p>
            <a:pPr lvl="1"/>
            <a:r>
              <a:rPr lang="en-GB" dirty="0"/>
              <a:t>But this may mask more crude attempts to repress unions and intensify work</a:t>
            </a:r>
          </a:p>
          <a:p>
            <a:r>
              <a:rPr lang="en-GB" dirty="0"/>
              <a:t>Small non-union organisations often hostile to unionisation (</a:t>
            </a:r>
            <a:r>
              <a:rPr lang="en-GB" dirty="0" err="1"/>
              <a:t>Rainnie</a:t>
            </a:r>
            <a:r>
              <a:rPr lang="en-GB" dirty="0"/>
              <a:t>, 1989)</a:t>
            </a:r>
          </a:p>
          <a:p>
            <a:pPr lvl="1"/>
            <a:r>
              <a:rPr lang="en-GB" dirty="0"/>
              <a:t>Based on informal, personal relationships – on-going negotiation of order (Ram et al., 2001)</a:t>
            </a:r>
          </a:p>
        </p:txBody>
      </p:sp>
    </p:spTree>
    <p:extLst>
      <p:ext uri="{BB962C8B-B14F-4D97-AF65-F5344CB8AC3E}">
        <p14:creationId xmlns:p14="http://schemas.microsoft.com/office/powerpoint/2010/main" val="2487811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Role of Employers’ Associations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Employers’ associations are voluntary, private bodies which exist to provide information and co-ordination</a:t>
            </a:r>
          </a:p>
          <a:p>
            <a:pPr lvl="1"/>
            <a:r>
              <a:rPr lang="en-GB" dirty="0"/>
              <a:t>Developed to respond to the increasing power and influence of newly formed trade unions</a:t>
            </a:r>
          </a:p>
          <a:p>
            <a:r>
              <a:rPr lang="en-GB" dirty="0"/>
              <a:t>Traditionally played a key role in industry wide collective bargaining </a:t>
            </a:r>
          </a:p>
          <a:p>
            <a:pPr lvl="1"/>
            <a:r>
              <a:rPr lang="en-GB" dirty="0"/>
              <a:t>Now, only 7% of all British workplaces, and only 2% of private sector workplaces covered by multi-employer collective bargaining (van </a:t>
            </a:r>
            <a:r>
              <a:rPr lang="en-GB" dirty="0" err="1"/>
              <a:t>Wanrooy</a:t>
            </a:r>
            <a:r>
              <a:rPr lang="en-GB" dirty="0"/>
              <a:t> et al., 2013)</a:t>
            </a:r>
          </a:p>
          <a:p>
            <a:r>
              <a:rPr lang="en-GB" dirty="0"/>
              <a:t>Employers’ associations have seen their influence fade in recent years</a:t>
            </a:r>
          </a:p>
          <a:p>
            <a:r>
              <a:rPr lang="en-GB" dirty="0"/>
              <a:t>New focus on HR advice provision, business consultancy and campaigning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222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Styles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957831"/>
              </p:ext>
            </p:extLst>
          </p:nvPr>
        </p:nvGraphicFramePr>
        <p:xfrm>
          <a:off x="628650" y="1322388"/>
          <a:ext cx="7886700" cy="4899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4822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45366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HRM and Employee Relations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6021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dirty="0"/>
              <a:t>People management central to business strategy</a:t>
            </a:r>
          </a:p>
          <a:p>
            <a:pPr>
              <a:spcBef>
                <a:spcPts val="0"/>
              </a:spcBef>
            </a:pPr>
            <a:r>
              <a:rPr lang="en-GB" dirty="0"/>
              <a:t>HRM seen as a way of delivering commitment (soft) and  flexibility and efficiency (hard)</a:t>
            </a:r>
          </a:p>
          <a:p>
            <a:pPr>
              <a:spcBef>
                <a:spcPts val="0"/>
              </a:spcBef>
            </a:pPr>
            <a:r>
              <a:rPr lang="en-GB" dirty="0"/>
              <a:t>Promotes identification of individual and work-group with the </a:t>
            </a:r>
            <a:r>
              <a:rPr lang="en-GB" u="sng" dirty="0"/>
              <a:t>organisation</a:t>
            </a:r>
            <a:r>
              <a:rPr lang="en-GB" dirty="0"/>
              <a:t> - implies essentially </a:t>
            </a:r>
            <a:r>
              <a:rPr lang="en-GB" dirty="0" err="1"/>
              <a:t>unitaristic</a:t>
            </a:r>
            <a:r>
              <a:rPr lang="en-GB" dirty="0"/>
              <a:t> philosophy</a:t>
            </a:r>
            <a:endParaRPr lang="en-GB" u="sng" dirty="0"/>
          </a:p>
          <a:p>
            <a:pPr>
              <a:spcBef>
                <a:spcPts val="0"/>
              </a:spcBef>
            </a:pPr>
            <a:r>
              <a:rPr lang="en-GB" dirty="0"/>
              <a:t>Emphasis on engagement and involvement as opposed to collective bargaining and consultation</a:t>
            </a:r>
          </a:p>
          <a:p>
            <a:pPr>
              <a:spcBef>
                <a:spcPts val="0"/>
              </a:spcBef>
            </a:pPr>
            <a:r>
              <a:rPr lang="en-GB" dirty="0"/>
              <a:t>Within unionised workplaces HR professionals play a key role in maintaining and developing relationships with union representatives</a:t>
            </a:r>
          </a:p>
          <a:p>
            <a:pPr>
              <a:spcBef>
                <a:spcPts val="0"/>
              </a:spcBef>
            </a:pPr>
            <a:r>
              <a:rPr lang="en-GB" dirty="0"/>
              <a:t>In non-unionised workplaces HR professionals focus on managing conflict and employee engagement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579686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71156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The Changing HR Function and Employment Relations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500554"/>
            <a:ext cx="8229600" cy="4625609"/>
          </a:xfrm>
        </p:spPr>
        <p:txBody>
          <a:bodyPr>
            <a:normAutofit/>
          </a:bodyPr>
          <a:lstStyle/>
          <a:p>
            <a:r>
              <a:rPr lang="en-GB" sz="2400" dirty="0"/>
              <a:t>Key shift in HR function – devolution of responsibility to line and operational managers</a:t>
            </a:r>
          </a:p>
          <a:p>
            <a:pPr lvl="1"/>
            <a:r>
              <a:rPr lang="en-GB" sz="2000" i="1" dirty="0"/>
              <a:t>Reduction in HR resource</a:t>
            </a:r>
          </a:p>
          <a:p>
            <a:pPr lvl="1"/>
            <a:r>
              <a:rPr lang="en-GB" sz="2000" i="1" dirty="0"/>
              <a:t>Shift to more strategic advisory role</a:t>
            </a:r>
          </a:p>
          <a:p>
            <a:r>
              <a:rPr lang="en-GB" sz="2400" dirty="0"/>
              <a:t>Some evidence of a shift towards outsourcing and shared services – ‘function promoting its own marginalisation’ (Thompson, 2011:9)</a:t>
            </a:r>
          </a:p>
          <a:p>
            <a:r>
              <a:rPr lang="en-GB" sz="2400" dirty="0"/>
              <a:t>Threatens existing workplace relationships and therefore could hamper attempts to boost engagement (see Purcell and Hutchinson, 2007)</a:t>
            </a:r>
          </a:p>
          <a:p>
            <a:pPr lvl="1"/>
            <a:r>
              <a:rPr lang="en-GB" sz="2000" i="1" dirty="0"/>
              <a:t>Managers often uncomfortable with dealing with trade unions</a:t>
            </a:r>
          </a:p>
          <a:p>
            <a:pPr lvl="1"/>
            <a:r>
              <a:rPr lang="en-GB" sz="2000" i="1" dirty="0"/>
              <a:t>Lack of confidence and capability in handling ‘difficult’ employee relations issues</a:t>
            </a:r>
          </a:p>
        </p:txBody>
      </p:sp>
    </p:spTree>
    <p:extLst>
      <p:ext uri="{BB962C8B-B14F-4D97-AF65-F5344CB8AC3E}">
        <p14:creationId xmlns:p14="http://schemas.microsoft.com/office/powerpoint/2010/main" val="2601680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600" dirty="0">
                <a:solidFill>
                  <a:srgbClr val="7030A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Conclusion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1500554"/>
            <a:ext cx="8229600" cy="4654209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600" dirty="0"/>
              <a:t>The management of employee relations essentially revolves around trying to both control labour and secure their consent</a:t>
            </a:r>
          </a:p>
          <a:p>
            <a:pPr>
              <a:spcBef>
                <a:spcPts val="0"/>
              </a:spcBef>
            </a:pPr>
            <a:r>
              <a:rPr lang="en-GB" sz="2600" dirty="0"/>
              <a:t>Traditionally, this has been largely conducted through collective bargaining</a:t>
            </a:r>
          </a:p>
          <a:p>
            <a:pPr>
              <a:spcBef>
                <a:spcPts val="0"/>
              </a:spcBef>
            </a:pPr>
            <a:r>
              <a:rPr lang="en-GB" sz="2600" dirty="0"/>
              <a:t>Specific managerial approaches are largely conditioned by contextual factors</a:t>
            </a:r>
          </a:p>
          <a:p>
            <a:pPr>
              <a:spcBef>
                <a:spcPts val="0"/>
              </a:spcBef>
            </a:pPr>
            <a:r>
              <a:rPr lang="en-GB" sz="2600" dirty="0"/>
              <a:t>Decline of trade unions and the emergence of HRM has placed much greater emphasis on relationship between the individual and the organisation </a:t>
            </a:r>
          </a:p>
          <a:p>
            <a:pPr>
              <a:spcBef>
                <a:spcPts val="0"/>
              </a:spcBef>
            </a:pPr>
            <a:r>
              <a:rPr lang="en-GB" sz="2600" dirty="0"/>
              <a:t>Changes to the HR function threatens to undermine attempts to increase employee engagement</a:t>
            </a:r>
          </a:p>
        </p:txBody>
      </p:sp>
    </p:spTree>
    <p:extLst>
      <p:ext uri="{BB962C8B-B14F-4D97-AF65-F5344CB8AC3E}">
        <p14:creationId xmlns:p14="http://schemas.microsoft.com/office/powerpoint/2010/main" val="228137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35987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R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eferences and Further </a:t>
            </a:r>
            <a:r>
              <a:rPr lang="en-US" sz="3600" dirty="0">
                <a:solidFill>
                  <a:srgbClr val="002060"/>
                </a:solidFill>
              </a:rPr>
              <a:t>R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eading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464497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sz="2000" dirty="0"/>
              <a:t>Hyman, R. (1987) ‘Strategy or structure? Capital, labour and control’, </a:t>
            </a:r>
            <a:r>
              <a:rPr lang="en-GB" sz="2000" i="1" dirty="0"/>
              <a:t>Work, Employment and Society</a:t>
            </a:r>
            <a:r>
              <a:rPr lang="en-GB" sz="2000" dirty="0"/>
              <a:t>, 1:1, 25-55.</a:t>
            </a:r>
          </a:p>
          <a:p>
            <a:r>
              <a:rPr lang="en-US" sz="2000" dirty="0"/>
              <a:t>Purcell, J. (1987) ‘Mapping management styles in employee relations’, </a:t>
            </a:r>
            <a:r>
              <a:rPr lang="en-US" sz="2000" i="1" dirty="0"/>
              <a:t>Journal of Management Studies, </a:t>
            </a:r>
            <a:r>
              <a:rPr lang="en-US" sz="2000" dirty="0"/>
              <a:t>Vol. 24, No. 5: 533-548.</a:t>
            </a:r>
            <a:endParaRPr lang="en-GB" sz="2000" dirty="0"/>
          </a:p>
          <a:p>
            <a:pPr algn="just">
              <a:lnSpc>
                <a:spcPct val="90000"/>
              </a:lnSpc>
            </a:pPr>
            <a:r>
              <a:rPr lang="en-GB" sz="2000" dirty="0"/>
              <a:t>Purcell, J. and Hutchinson, S. (2007). ‘Front-line managers as agents in the HRM-performance causal chain: theory, analysis and evidence’. </a:t>
            </a:r>
            <a:r>
              <a:rPr lang="en-GB" sz="2000" i="1" dirty="0"/>
              <a:t>Human Resource Management Journal, 17: 1, 3–20.</a:t>
            </a:r>
          </a:p>
          <a:p>
            <a:pPr algn="just">
              <a:lnSpc>
                <a:spcPct val="90000"/>
              </a:lnSpc>
            </a:pPr>
            <a:r>
              <a:rPr lang="en-GB" sz="2000" dirty="0" err="1"/>
              <a:t>Rainnie</a:t>
            </a:r>
            <a:r>
              <a:rPr lang="en-GB" sz="2000" dirty="0"/>
              <a:t>, A. (1989) </a:t>
            </a:r>
            <a:r>
              <a:rPr lang="en-GB" sz="2000" i="1" dirty="0"/>
              <a:t>Industrial Relations in Small Firms</a:t>
            </a:r>
            <a:r>
              <a:rPr lang="en-GB" sz="2000" dirty="0"/>
              <a:t>, London: </a:t>
            </a:r>
            <a:r>
              <a:rPr lang="en-GB" sz="2000" dirty="0" err="1"/>
              <a:t>Routledge</a:t>
            </a:r>
            <a:r>
              <a:rPr lang="en-GB" sz="2000" dirty="0"/>
              <a:t>.</a:t>
            </a:r>
            <a:endParaRPr lang="en-GB" sz="2000" i="1" dirty="0"/>
          </a:p>
          <a:p>
            <a:pPr algn="just">
              <a:lnSpc>
                <a:spcPct val="90000"/>
              </a:lnSpc>
            </a:pPr>
            <a:r>
              <a:rPr lang="en-GB" sz="2000" dirty="0"/>
              <a:t>Ram, M., Edwards, P., Gilman, M. and </a:t>
            </a:r>
            <a:r>
              <a:rPr lang="en-GB" sz="2000" dirty="0" err="1"/>
              <a:t>Arrowsmith</a:t>
            </a:r>
            <a:r>
              <a:rPr lang="en-GB" sz="2000" dirty="0"/>
              <a:t>, J. (2001) ‘The dynamics of informality: employment relations in small firms and the effects of regulatory change’, </a:t>
            </a:r>
            <a:r>
              <a:rPr lang="en-GB" sz="2000" i="1" dirty="0"/>
              <a:t>Work, Employment and Society</a:t>
            </a:r>
            <a:r>
              <a:rPr lang="en-GB" sz="2000" dirty="0"/>
              <a:t>, 15:4, 856-61.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000" dirty="0"/>
          </a:p>
          <a:p>
            <a:pPr algn="just">
              <a:lnSpc>
                <a:spcPct val="90000"/>
              </a:lnSpc>
            </a:pPr>
            <a:endParaRPr lang="en-GB" altLang="en-US" sz="2000" dirty="0">
              <a:latin typeface="+mj-lt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GB" alt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142056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35987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R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eferences and Further </a:t>
            </a:r>
            <a:r>
              <a:rPr lang="en-US" sz="3600" dirty="0">
                <a:solidFill>
                  <a:srgbClr val="002060"/>
                </a:solidFill>
              </a:rPr>
              <a:t>R</a:t>
            </a:r>
            <a:r>
              <a:rPr lang="en-US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eading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36431"/>
            <a:ext cx="8229600" cy="4396826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sz="2000" dirty="0"/>
              <a:t>Thompson, P. (2011) ‘The trouble with HRM’. </a:t>
            </a:r>
            <a:r>
              <a:rPr lang="en-GB" sz="2000" i="1" dirty="0"/>
              <a:t>Human Resource Management Journal </a:t>
            </a:r>
            <a:r>
              <a:rPr lang="en-GB" sz="2000" b="1" i="1" dirty="0" err="1"/>
              <a:t>doi</a:t>
            </a:r>
            <a:r>
              <a:rPr lang="en-GB" sz="2000" b="1" i="1" dirty="0"/>
              <a:t>: </a:t>
            </a:r>
            <a:r>
              <a:rPr lang="en-GB" sz="2000" dirty="0"/>
              <a:t>10.1111/j.1748-8583.2011.00180.x</a:t>
            </a:r>
          </a:p>
          <a:p>
            <a:r>
              <a:rPr lang="en-GB" sz="2000" dirty="0"/>
              <a:t>Van </a:t>
            </a:r>
            <a:r>
              <a:rPr lang="en-GB" sz="2000" dirty="0" err="1"/>
              <a:t>Wanrooy</a:t>
            </a:r>
            <a:r>
              <a:rPr lang="en-GB" sz="2000" dirty="0"/>
              <a:t>, B., </a:t>
            </a:r>
            <a:r>
              <a:rPr lang="en-GB" sz="2000" dirty="0" err="1"/>
              <a:t>Bewley</a:t>
            </a:r>
            <a:r>
              <a:rPr lang="en-GB" sz="2000" dirty="0"/>
              <a:t>, H., Bryson, A., Forth, J., </a:t>
            </a:r>
            <a:r>
              <a:rPr lang="en-GB" sz="2000" dirty="0" err="1"/>
              <a:t>Freeth</a:t>
            </a:r>
            <a:r>
              <a:rPr lang="en-GB" sz="2000" dirty="0"/>
              <a:t>, S., Stokes, S. and Wood, S. (2013) </a:t>
            </a:r>
            <a:r>
              <a:rPr lang="en-GB" sz="2000" i="1" dirty="0"/>
              <a:t>Employment Relations in the Shadow of Recession: Findings from the 2011 Workplace Employment Relations Study</a:t>
            </a:r>
            <a:r>
              <a:rPr lang="en-GB" sz="2000" dirty="0"/>
              <a:t>, London: Palgrave Macmillan.</a:t>
            </a:r>
          </a:p>
          <a:p>
            <a:pPr algn="just">
              <a:lnSpc>
                <a:spcPct val="90000"/>
              </a:lnSpc>
            </a:pPr>
            <a:r>
              <a:rPr lang="en-GB" sz="2000" dirty="0" err="1"/>
              <a:t>Zeitlin</a:t>
            </a:r>
            <a:r>
              <a:rPr lang="en-GB" sz="2000" dirty="0"/>
              <a:t>, M. (1989) </a:t>
            </a:r>
            <a:r>
              <a:rPr lang="en-GB" sz="2000" i="1" dirty="0"/>
              <a:t>The Large Corporation and Contemporary Classes, </a:t>
            </a:r>
            <a:r>
              <a:rPr lang="en-GB" sz="2000" dirty="0"/>
              <a:t>Oxford: Polity Press.</a:t>
            </a:r>
          </a:p>
          <a:p>
            <a:pPr algn="just">
              <a:lnSpc>
                <a:spcPct val="90000"/>
              </a:lnSpc>
            </a:pPr>
            <a:endParaRPr lang="en-GB" altLang="en-US" sz="2000" dirty="0">
              <a:latin typeface="+mj-lt"/>
              <a:cs typeface="Times New Roman" pitchFamily="18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endParaRPr lang="en-GB" sz="2000" dirty="0"/>
          </a:p>
          <a:p>
            <a:pPr algn="just">
              <a:lnSpc>
                <a:spcPct val="90000"/>
              </a:lnSpc>
            </a:pPr>
            <a:endParaRPr lang="en-GB" altLang="en-US" sz="2000" dirty="0">
              <a:latin typeface="+mj-lt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GB" alt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9162648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1A996E-8F35-4EE5-A18E-4DB6ABEAD384}">
  <ds:schemaRefs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625</TotalTime>
  <Words>1087</Words>
  <Application>Microsoft Office PowerPoint</Application>
  <PresentationFormat>On-screen Show (4:3)</PresentationFormat>
  <Paragraphs>123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CIPD WhiteDottedPattern</vt:lpstr>
      <vt:lpstr>CIPD PurpleDottedPattern</vt:lpstr>
      <vt:lpstr>CIPD SlateDottedPattern</vt:lpstr>
      <vt:lpstr>CIPD WhitePlain</vt:lpstr>
      <vt:lpstr>Managing Employment Relations, 6e  Chapter 8  Managing Employment Relations</vt:lpstr>
      <vt:lpstr>Session Outline</vt:lpstr>
      <vt:lpstr>Learning Outcomes</vt:lpstr>
      <vt:lpstr>Who Manages Employment Relations?</vt:lpstr>
      <vt:lpstr>What Do Managers Do?</vt:lpstr>
      <vt:lpstr>Managing Employee Relations - Objectives</vt:lpstr>
      <vt:lpstr>   What views do your managers hold? Do they reflect unitaristic or pluralistic perspectives?</vt:lpstr>
      <vt:lpstr>Managerial Approaches and Strategies</vt:lpstr>
      <vt:lpstr>Managing With Unions</vt:lpstr>
      <vt:lpstr>Managing Without Unions</vt:lpstr>
      <vt:lpstr>Changing Role of Employers’ Associations</vt:lpstr>
      <vt:lpstr>Management Styles</vt:lpstr>
      <vt:lpstr>HRM and Employee Relations</vt:lpstr>
      <vt:lpstr>The Changing HR Function and Employment Relations</vt:lpstr>
      <vt:lpstr> Conclusion</vt:lpstr>
      <vt:lpstr>References and Further Reading</vt:lpstr>
      <vt:lpstr>References and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Thomas</cp:lastModifiedBy>
  <cp:revision>62</cp:revision>
  <cp:lastPrinted>2015-01-15T17:29:00Z</cp:lastPrinted>
  <dcterms:created xsi:type="dcterms:W3CDTF">2014-12-02T11:31:52Z</dcterms:created>
  <dcterms:modified xsi:type="dcterms:W3CDTF">2019-03-05T11:19:56Z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