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80" r:id="rId2"/>
    <p:sldId id="258" r:id="rId3"/>
    <p:sldId id="267" r:id="rId4"/>
    <p:sldId id="268" r:id="rId5"/>
    <p:sldId id="269" r:id="rId6"/>
    <p:sldId id="270" r:id="rId7"/>
    <p:sldId id="271" r:id="rId8"/>
    <p:sldId id="27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A4BCDE-0864-7E48-99C3-6EE9F7949E4A}" v="5" dt="2026-01-12T22:59:17.6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69"/>
    <p:restoredTop sz="78463"/>
  </p:normalViewPr>
  <p:slideViewPr>
    <p:cSldViewPr snapToGrid="0">
      <p:cViewPr varScale="1">
        <p:scale>
          <a:sx n="43" d="100"/>
          <a:sy n="43" d="100"/>
        </p:scale>
        <p:origin x="240" y="1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enai Woods (2501493)" userId="3fb1c233-f672-4de2-947e-44c6e1e896be" providerId="ADAL" clId="{3E504CD1-65C8-58D6-A44B-ED5262948F83}"/>
    <pc:docChg chg="modSld">
      <pc:chgData name="Chenai Woods (2501493)" userId="3fb1c233-f672-4de2-947e-44c6e1e896be" providerId="ADAL" clId="{3E504CD1-65C8-58D6-A44B-ED5262948F83}" dt="2026-01-12T22:59:17.215" v="7" actId="20577"/>
      <pc:docMkLst>
        <pc:docMk/>
      </pc:docMkLst>
      <pc:sldChg chg="modNotesTx">
        <pc:chgData name="Chenai Woods (2501493)" userId="3fb1c233-f672-4de2-947e-44c6e1e896be" providerId="ADAL" clId="{3E504CD1-65C8-58D6-A44B-ED5262948F83}" dt="2026-01-12T22:59:17.215" v="7" actId="20577"/>
        <pc:sldMkLst>
          <pc:docMk/>
          <pc:sldMk cId="197906645" sldId="258"/>
        </pc:sldMkLst>
      </pc:sldChg>
      <pc:sldChg chg="modNotesTx">
        <pc:chgData name="Chenai Woods (2501493)" userId="3fb1c233-f672-4de2-947e-44c6e1e896be" providerId="ADAL" clId="{3E504CD1-65C8-58D6-A44B-ED5262948F83}" dt="2026-01-12T22:51:19.730" v="4" actId="20577"/>
        <pc:sldMkLst>
          <pc:docMk/>
          <pc:sldMk cId="3398351336" sldId="267"/>
        </pc:sldMkLst>
      </pc:sldChg>
      <pc:sldChg chg="modNotesTx">
        <pc:chgData name="Chenai Woods (2501493)" userId="3fb1c233-f672-4de2-947e-44c6e1e896be" providerId="ADAL" clId="{3E504CD1-65C8-58D6-A44B-ED5262948F83}" dt="2026-01-12T22:55:21.208" v="5" actId="20577"/>
        <pc:sldMkLst>
          <pc:docMk/>
          <pc:sldMk cId="335048975" sldId="268"/>
        </pc:sldMkLst>
      </pc:sldChg>
      <pc:sldChg chg="modNotesTx">
        <pc:chgData name="Chenai Woods (2501493)" userId="3fb1c233-f672-4de2-947e-44c6e1e896be" providerId="ADAL" clId="{3E504CD1-65C8-58D6-A44B-ED5262948F83}" dt="2026-01-12T22:58:31.581" v="6" actId="20577"/>
        <pc:sldMkLst>
          <pc:docMk/>
          <pc:sldMk cId="111326723" sldId="27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B20DF-E0F6-774A-9C6B-B05D54507B08}" type="datetimeFigureOut">
              <a:rPr lang="en-US" smtClean="0"/>
              <a:t>1/12/26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3B5F6-14A4-0945-80BB-618FAE3114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305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we look at the overall economic advantages of the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Kilvey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Hill Skyline development, the key point is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value for money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Tourism developments typically generate strong economic returns because visitor spending supports multiple sectors at once — hospitality, retail, transport, and services.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project is expected to generate long-term revenue through visitor numbers, employment, and ongoing business activity. Unlike short-term funding schemes, the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Kilvey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Hill development creates a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self-sustaining economic model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that continues to benefit Swansea year after year.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opposition may focus on short-term costs, but the evidence shows that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long-term economic gains outweigh initial investment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From a purely economic standpoint, this development represents a strategic investment rather than a financial risk.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F551FE-AA89-4E1F-8980-94544A09C72E}" type="slidenum"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923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start with employment — because jobs are the foundation of any economy.</a:t>
            </a:r>
            <a:b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Kilvey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Hill development is expected to create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around 478 construction jobs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over 100 permanent jobs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once the site is operational. These are not temporary benefits; they are long-term employment opportunities in tourism, hospitality, and management.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Opponents may argue that development comes with risk, but I would argue that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unemployment and lack of opportunity are far greater risks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Swansea already struggles to retain graduates, with many leaving for larger cities due to limited job prospects. This development helps keep people working — and spending — locally.</a:t>
            </a: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F551FE-AA89-4E1F-8980-94544A09C72E}" type="slidenum"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350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economic benefits of tourism do not stop at the attraction itself. Visitors spend money on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hotels, restaurants, cafés, transport, and local shops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spreading the economic impact across the city.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particularly important for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 and medium-sized businesses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which make up a large part of Swansea’s economy. Increased footfall helps these businesses grow, become more resilient, and employ more people.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Opponents may claim the benefits are limited to one site, but the reality is that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tourism spending circulates throughout the local economy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creating a multiplier effect that benefits the wider city.</a:t>
            </a: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F551FE-AA89-4E1F-8980-94544A09C72E}" type="slidenum"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725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Short-term thinking is one of the biggest mistakes cities make.</a:t>
            </a:r>
            <a:b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Economic assessments estimate that the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Kilvey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Hill development could add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around £84 million to Swansea’s economy over 15 years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That figure includes wages, visitor spending, and supply-chain activity.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Importantly, the project has received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£4 million in Welsh Government funding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Governments do not invest public money without evidence of economic value. This investment signals confidence in the project’s long-term viability and helps attract further private investment.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this project were economically weak, it would not have received this level of support.</a:t>
            </a: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F551FE-AA89-4E1F-8980-94544A09C72E}" type="slidenum"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502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Another important economic advantage of the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Kilvey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Hill development is its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efficient use of land and existing infrastructure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Rather than expanding the city outward — which is expensive and inefficient — this project makes use of the </a:t>
            </a:r>
            <a:r>
              <a:rPr lang="en-GB" sz="1200" b="1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Landore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Park and Ride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 existing transport hub that is currently underused.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an economic planning perspective, concentrated development is far more cost-effective than scattered growth. It reduces the need for new roads, new transport links, and additional public services, all of which are expensive for local authorities.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Opponents may argue that development should happen elsewhere, but that ignores the reality that spreading development increases public spending. The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Kilvey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Hill project focuses investment in one area, ensuring </a:t>
            </a:r>
            <a:r>
              <a:rPr lang="en-GB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higher economic returns per pound spent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 better use of existing resources.</a:t>
            </a: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F551FE-AA89-4E1F-8980-94544A09C72E}" type="slidenum"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16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conclusion, the economic case for the </a:t>
            </a:r>
            <a:r>
              <a:rPr lang="en-US" dirty="0" err="1"/>
              <a:t>Kilvey</a:t>
            </a:r>
            <a:r>
              <a:rPr lang="en-US" dirty="0"/>
              <a:t> Hill development is strong and based on clear evidence. The project would </a:t>
            </a:r>
            <a:r>
              <a:rPr lang="en-US" b="1" dirty="0"/>
              <a:t>create hundreds of jobs</a:t>
            </a:r>
            <a:r>
              <a:rPr lang="en-US" dirty="0"/>
              <a:t>, </a:t>
            </a:r>
            <a:r>
              <a:rPr lang="en-US" b="1" dirty="0"/>
              <a:t>increase tourism spending across Swansea</a:t>
            </a:r>
            <a:r>
              <a:rPr lang="en-US" dirty="0"/>
              <a:t>, and </a:t>
            </a:r>
            <a:r>
              <a:rPr lang="en-US" b="1" dirty="0"/>
              <a:t>generate long-term economic value</a:t>
            </a:r>
            <a:r>
              <a:rPr lang="en-US" dirty="0"/>
              <a:t>. It would also </a:t>
            </a:r>
            <a:r>
              <a:rPr lang="en-US" b="1" dirty="0"/>
              <a:t>attract government and private investment</a:t>
            </a:r>
            <a:r>
              <a:rPr lang="en-US" dirty="0"/>
              <a:t>, helping to strengthen Swansea’s position as a competitive city.</a:t>
            </a:r>
          </a:p>
          <a:p>
            <a:r>
              <a:rPr lang="en-US" dirty="0"/>
              <a:t>Economic growth does not happen by chance. It happens when cities are willing to invest in new opportunities. Supporting the </a:t>
            </a:r>
            <a:r>
              <a:rPr lang="en-US" dirty="0" err="1"/>
              <a:t>Kilvey</a:t>
            </a:r>
            <a:r>
              <a:rPr lang="en-US" dirty="0"/>
              <a:t> Hill development is not a risk — </a:t>
            </a:r>
            <a:r>
              <a:rPr lang="en-US" b="1" dirty="0"/>
              <a:t>the real risk is failing to grow</a:t>
            </a:r>
            <a:r>
              <a:rPr lang="en-US" dirty="0"/>
              <a:t>. For these reasons, I strongly support the </a:t>
            </a:r>
            <a:r>
              <a:rPr lang="en-US" dirty="0" err="1"/>
              <a:t>Kilvey</a:t>
            </a:r>
            <a:r>
              <a:rPr lang="en-US" dirty="0"/>
              <a:t> Hill Skyline development.</a:t>
            </a:r>
            <a:endParaRPr lang="en-GB" dirty="0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F551FE-AA89-4E1F-8980-94544A09C72E}" type="slidenum"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800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59371-CAF5-347E-14FD-6689CCD510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676036-F2F8-47C1-CC52-85F794A4D3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F13C1-4824-F2A0-6891-0E40BECE8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0EC3E8-C897-D079-BA9D-C3EFEE1F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DD3BA-7CE5-58AD-2C8A-BF8BC7BD3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519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53776-C099-86D8-3969-F471EFDF5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E17040-1E0A-083E-E0C1-B7BCDAF11C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3226C-2A26-61ED-0306-F02BFA61C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BE7DC-5884-B44F-A815-A3C193F4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2E59E2-A307-010B-1D20-7A201FAEE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071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B674B-AD5C-6251-29AA-BAAD36B9C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0A234-A131-B859-0494-EB864523FE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292E85-351D-E89E-3162-9639D98BA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33637-7F98-F4A1-678A-EE40E1FEC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85DA8-81DF-4019-A2AC-6ACA29954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153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DB3F4-E1B6-416B-EE39-42936D4FB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DA1CF-2EF4-1CEC-8D54-6E821DCD83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E2E946-A1A7-234D-4F87-7F7F07B1A3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51FF2-633C-7975-4FFD-127BB6DF9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980428-404C-9737-73EF-7EF22E0A2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E56E1C-C9F4-68D1-EA9A-DD0F6B435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397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88CAD-3071-8140-7E44-51922E13F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E3360-37A7-A67A-0FF3-41A6D8D69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599EE4-C303-CFFB-ECA3-673232B182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3163EA-03E3-EEC8-D376-2B2789FBBA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D794B7-EA41-390D-1460-36D5553F38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9BFE42-F133-D540-3EC4-9180DFE36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4DA5EB-9B9D-9F13-D856-93B4E410E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1C9382-DDF3-E737-14FD-92B01911E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46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003EA-C691-417F-A679-9D56BCAFD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ED6D9A-2805-F936-B01E-2E79852E5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2492B8-8FC9-9D9C-D756-68111CFF5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873124-12BC-7067-68D9-3419CBD7C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867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D75241-E16A-8FF3-54EA-340A39C61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46E975-5F4D-A8D4-83CB-C51BB507E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F84C13-FBBA-16E1-229A-B8F84A8FA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949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EE57E-E5D4-F238-3F58-F8635865E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86AB4-C058-ACD8-83DD-B7FDC43286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D34A16-D35A-B3A1-A5FF-3FC5FC7BE4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9614D3-F3D3-804F-7AB8-087D2534D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AB6063-5563-76D7-8251-65C04E471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E9154C-83CB-8570-80CB-F3322E001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851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A94D-BCAA-D665-8CEB-7A3B06ACF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69CA9D-D8DE-EFEE-57BC-977F1F2CE1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BF1D96-5799-26D1-A956-DB0430AFB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3514F0-9E21-F895-DB44-A7BF69591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2F7791-CC05-9238-800C-B28C236A8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32EAD1-70CA-EE77-CAD9-EB062B021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2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D6123-E075-8C33-9B18-E84D4A56F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4211B3-BA1E-D7EE-0951-BE16A5D54C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C5642-0B10-F711-3CBD-2ED65C5D6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4846C-E748-89E5-9681-19A004394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66EDDB-CE88-D330-AC05-90B4EF95F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95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47219A-0201-DE6C-0AE8-E8D2AB6171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D49FC0-3CBD-5DBD-A60E-ABBDCFBEA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A2EA7-3C56-75F9-4443-E30C510F1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15CCE-51CE-B0CD-CC16-74DEA0938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A0C23-02C1-DC33-E47A-68CF07F23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505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FB760E-2B4A-8BD2-C3C0-E64A3550D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5EF917-46E4-777A-3661-05C485FC8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DE6777-B33E-9AC6-D42E-5EDA71D4A8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8BE2A-CBDA-6945-8EDC-99600A553C7E}" type="datetimeFigureOut">
              <a:rPr lang="en-US" smtClean="0"/>
              <a:t>1/12/26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FC427-1BF5-60F8-3239-A42602178B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CB4082-31E9-1E14-ADD6-AE484B9A7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38084F-0788-734C-BEFF-0CF3C005C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773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kylineswansea.co.uk/media-releases/skyline-swansea-would-create-100-new-permanent-jobs/?utm" TargetMode="External"/><Relationship Id="rId2" Type="http://schemas.openxmlformats.org/officeDocument/2006/relationships/hyperlink" Target="https://skylineswansea.co.uk/?u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wanseabaynews.com/council-approves-plan-for-skyline-development/?utm" TargetMode="External"/><Relationship Id="rId5" Type="http://schemas.openxmlformats.org/officeDocument/2006/relationships/hyperlink" Target="https://news.wales/south/swansea-council/swansea-council-disposes-of-land-at-kilvey-hill-for-multi-million-pound-leisure-attraction-2025-08-55536.html?utm" TargetMode="External"/><Relationship Id="rId4" Type="http://schemas.openxmlformats.org/officeDocument/2006/relationships/hyperlink" Target="https://www.gov.wales/skys-limit-swansea-new-tourism-venture?u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CBBAF04-7B72-B0CC-D1FD-CD68A99F4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The economic advantages of the Kilvey Hill development.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B3361-506B-85BB-0CC4-7A58AC9FD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10" y="841247"/>
            <a:ext cx="4484536" cy="534009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chemeClr val="tx2"/>
                </a:solidFill>
                <a:latin typeface="Aptos Display"/>
                <a:ea typeface="+mn-lt"/>
                <a:cs typeface="+mn-lt"/>
              </a:rPr>
              <a:t>Today I am arguing in favour of the </a:t>
            </a:r>
            <a:r>
              <a:rPr lang="en-GB" sz="1800" dirty="0" err="1">
                <a:solidFill>
                  <a:schemeClr val="tx2"/>
                </a:solidFill>
                <a:latin typeface="Aptos Display"/>
                <a:ea typeface="+mn-lt"/>
                <a:cs typeface="+mn-lt"/>
              </a:rPr>
              <a:t>Kilvey</a:t>
            </a:r>
            <a:r>
              <a:rPr lang="en-GB" sz="1800" dirty="0">
                <a:solidFill>
                  <a:schemeClr val="tx2"/>
                </a:solidFill>
                <a:latin typeface="Aptos Display"/>
                <a:ea typeface="+mn-lt"/>
                <a:cs typeface="+mn-lt"/>
              </a:rPr>
              <a:t> Hill Skyline development, based purely on its economic benefits to Swansea. This argument is not about  personal opinion; it is about jobs, investment, and long-term economic growth in a city that needs sustainable opportunities.</a:t>
            </a:r>
            <a:endParaRPr lang="en-GB" sz="1800" dirty="0">
              <a:solidFill>
                <a:schemeClr val="tx2"/>
              </a:solidFill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4218802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60D72-9A46-0CC6-038A-F8E766EFD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3455821" cy="1616203"/>
          </a:xfrm>
        </p:spPr>
        <p:txBody>
          <a:bodyPr anchor="b">
            <a:normAutofit/>
          </a:bodyPr>
          <a:lstStyle/>
          <a:p>
            <a:r>
              <a:rPr lang="en-GB" sz="2700" dirty="0"/>
              <a:t>Economic advantages of the </a:t>
            </a:r>
            <a:r>
              <a:rPr lang="en-GB" sz="2700" dirty="0" err="1"/>
              <a:t>Kilvey</a:t>
            </a:r>
            <a:r>
              <a:rPr lang="en-GB" sz="2700" dirty="0"/>
              <a:t> Hill Skyline Development.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3AB13-094C-D1BF-2D0C-B3C5A28E19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533476"/>
            <a:ext cx="3455821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</a:pPr>
            <a:r>
              <a:rPr lang="en-US" sz="2000" dirty="0"/>
              <a:t>Proposal for a major leisure and tourism attraction on </a:t>
            </a:r>
            <a:r>
              <a:rPr lang="en-US" sz="2000" dirty="0" err="1"/>
              <a:t>Kilvey</a:t>
            </a:r>
            <a:r>
              <a:rPr lang="en-US" sz="2000" dirty="0"/>
              <a:t> Hill </a:t>
            </a:r>
          </a:p>
          <a:p>
            <a:pPr>
              <a:buFont typeface="Arial"/>
            </a:pPr>
            <a:r>
              <a:rPr lang="en-US" sz="2000" dirty="0"/>
              <a:t>Includes a cable car, outdoor activities, and visitor facilities. </a:t>
            </a:r>
          </a:p>
          <a:p>
            <a:pPr>
              <a:buFont typeface="Arial"/>
            </a:pPr>
            <a:r>
              <a:rPr lang="en-US" sz="2000" dirty="0"/>
              <a:t>My argument focuses only on economic benefits for Swansea. </a:t>
            </a:r>
          </a:p>
        </p:txBody>
      </p:sp>
      <p:pic>
        <p:nvPicPr>
          <p:cNvPr id="4" name="Picture 3" descr="A view of a city from a cable car&#10;&#10;AI-generated content may be incorrect.">
            <a:extLst>
              <a:ext uri="{FF2B5EF4-FFF2-40B4-BE49-F238E27FC236}">
                <a16:creationId xmlns:a16="http://schemas.microsoft.com/office/drawing/2014/main" id="{F3CECC33-2F6F-4136-4C9E-2CA8C38856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7672" y="1301211"/>
            <a:ext cx="6389346" cy="4264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06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B8227-B04D-174C-FCF6-33641BDAD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4355265" cy="1616203"/>
          </a:xfrm>
        </p:spPr>
        <p:txBody>
          <a:bodyPr anchor="b">
            <a:normAutofit/>
          </a:bodyPr>
          <a:lstStyle/>
          <a:p>
            <a:r>
              <a:rPr lang="en-GB" sz="3200"/>
              <a:t>Job Creation – boosting employment in Swansea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44E17-DCB7-DA77-813F-26B205783C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2" y="2533476"/>
            <a:ext cx="4355265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700" dirty="0"/>
              <a:t>Around 478 during construction</a:t>
            </a:r>
          </a:p>
          <a:p>
            <a:r>
              <a:rPr lang="en-GB" sz="1700" dirty="0"/>
              <a:t>Over 100 permanent jobs once open</a:t>
            </a:r>
          </a:p>
          <a:p>
            <a:r>
              <a:rPr lang="en-GB" sz="1700" dirty="0"/>
              <a:t>Jobs in:</a:t>
            </a:r>
          </a:p>
          <a:p>
            <a:r>
              <a:rPr lang="en-GB" sz="1700" dirty="0"/>
              <a:t>Construction, tourism/ hospitality, </a:t>
            </a:r>
            <a:r>
              <a:rPr lang="en-GB" sz="1700" dirty="0" err="1"/>
              <a:t>maintaince</a:t>
            </a:r>
            <a:r>
              <a:rPr lang="en-GB" sz="1700" dirty="0"/>
              <a:t>/ management</a:t>
            </a:r>
          </a:p>
          <a:p>
            <a:pPr marL="0" indent="0">
              <a:buNone/>
            </a:pPr>
            <a:r>
              <a:rPr lang="en-GB" sz="1700" b="1" dirty="0"/>
              <a:t>Why this matters?</a:t>
            </a:r>
          </a:p>
          <a:p>
            <a:pPr marL="457200" indent="-457200"/>
            <a:r>
              <a:rPr lang="en-GB" sz="1700" dirty="0"/>
              <a:t>Helps reduce youth unemployment </a:t>
            </a:r>
          </a:p>
          <a:p>
            <a:pPr marL="457200" indent="-457200"/>
            <a:r>
              <a:rPr lang="en-GB" sz="1700" dirty="0"/>
              <a:t>Creates local jobs for many including students and graduates</a:t>
            </a:r>
          </a:p>
          <a:p>
            <a:pPr marL="457200" indent="-457200"/>
            <a:r>
              <a:rPr lang="en-GB" sz="1700" dirty="0"/>
              <a:t>Keeps skilled workers in </a:t>
            </a:r>
            <a:r>
              <a:rPr lang="en-GB" sz="1700" dirty="0" err="1"/>
              <a:t>swansea</a:t>
            </a:r>
            <a:endParaRPr lang="en-GB" sz="1700" dirty="0"/>
          </a:p>
        </p:txBody>
      </p:sp>
      <p:pic>
        <p:nvPicPr>
          <p:cNvPr id="4" name="Picture 3" descr="A building with people walking around&#10;&#10;AI-generated content may be incorrect.">
            <a:extLst>
              <a:ext uri="{FF2B5EF4-FFF2-40B4-BE49-F238E27FC236}">
                <a16:creationId xmlns:a16="http://schemas.microsoft.com/office/drawing/2014/main" id="{764848D5-4E36-AA06-EE1B-0E25478BEF9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794" r="20206"/>
          <a:stretch>
            <a:fillRect/>
          </a:stretch>
        </p:blipFill>
        <p:spPr>
          <a:xfrm>
            <a:off x="6096000" y="10"/>
            <a:ext cx="609599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351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n aerial view of a park&#10;&#10;AI-generated content may be incorrect.">
            <a:extLst>
              <a:ext uri="{FF2B5EF4-FFF2-40B4-BE49-F238E27FC236}">
                <a16:creationId xmlns:a16="http://schemas.microsoft.com/office/drawing/2014/main" id="{3EADFAC1-C263-FB89-3ACB-B27F48463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772" r="5916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50A2E8-B9B3-3BAF-BE98-E2ECEA347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Tourism and visitor spending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FBCED-2EBC-09E1-B026-39871EBE3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1600"/>
              <a:t>Increasing tourism revenue </a:t>
            </a:r>
          </a:p>
          <a:p>
            <a:pPr marL="457200" indent="-457200"/>
            <a:r>
              <a:rPr lang="en-GB" sz="1600"/>
              <a:t>Estimated up to 450,000 visitors per year</a:t>
            </a:r>
          </a:p>
          <a:p>
            <a:pPr marL="457200" indent="-457200"/>
            <a:r>
              <a:rPr lang="en-GB" sz="1600"/>
              <a:t>Many visitors expected from outside Swansea and Wales</a:t>
            </a:r>
          </a:p>
          <a:p>
            <a:pPr marL="457200" indent="-457200"/>
            <a:r>
              <a:rPr lang="en-GB" sz="1600"/>
              <a:t>Visitors spend money on accommodation, restaurants, transport, and shops</a:t>
            </a:r>
          </a:p>
          <a:p>
            <a:pPr marL="0" indent="0">
              <a:buNone/>
            </a:pPr>
            <a:r>
              <a:rPr lang="en-GB" sz="1600"/>
              <a:t>The economic impact:</a:t>
            </a:r>
          </a:p>
          <a:p>
            <a:pPr marL="457200" indent="-457200"/>
            <a:r>
              <a:rPr lang="en-GB" sz="1600"/>
              <a:t>More visitors = more money flowing into the local economy </a:t>
            </a:r>
          </a:p>
          <a:p>
            <a:pPr marL="457200" indent="-457200"/>
            <a:r>
              <a:rPr lang="en-GB" sz="1600"/>
              <a:t>Supports small and medium sized local bussiness. </a:t>
            </a:r>
          </a:p>
        </p:txBody>
      </p:sp>
    </p:spTree>
    <p:extLst>
      <p:ext uri="{BB962C8B-B14F-4D97-AF65-F5344CB8AC3E}">
        <p14:creationId xmlns:p14="http://schemas.microsoft.com/office/powerpoint/2010/main" val="335048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65A2E-7408-AA7C-254F-703F27280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4597747" cy="1616203"/>
          </a:xfrm>
        </p:spPr>
        <p:txBody>
          <a:bodyPr anchor="b">
            <a:normAutofit/>
          </a:bodyPr>
          <a:lstStyle/>
          <a:p>
            <a:r>
              <a:rPr lang="en-GB" sz="3200"/>
              <a:t>Long term economic growth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D144FD-4E7E-9B18-1D9B-12C67C0F4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533476"/>
            <a:ext cx="4597746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400" b="1"/>
              <a:t>Long term financial benefits:</a:t>
            </a:r>
          </a:p>
          <a:p>
            <a:pPr marL="457200" indent="-457200"/>
            <a:r>
              <a:rPr lang="en-GB" sz="1400"/>
              <a:t>Projected £84 million added to Swansea's economy over 15 years</a:t>
            </a:r>
          </a:p>
          <a:p>
            <a:pPr marL="457200" indent="-457200"/>
            <a:r>
              <a:rPr lang="en-GB" sz="1400"/>
              <a:t>Measured using gross value added (GVA)</a:t>
            </a:r>
          </a:p>
          <a:p>
            <a:pPr marL="457200" indent="-457200"/>
            <a:r>
              <a:rPr lang="en-GB" sz="1400"/>
              <a:t>Supported by £4 million Welsh Government Investment</a:t>
            </a:r>
          </a:p>
          <a:p>
            <a:pPr marL="0" indent="0">
              <a:buNone/>
            </a:pPr>
            <a:r>
              <a:rPr lang="en-GB" sz="1400" b="1"/>
              <a:t>Why this is important:</a:t>
            </a:r>
          </a:p>
          <a:p>
            <a:pPr marL="457200" indent="-457200"/>
            <a:r>
              <a:rPr lang="en-GB" sz="1400"/>
              <a:t>Shows government confidence in the project</a:t>
            </a:r>
          </a:p>
          <a:p>
            <a:pPr marL="457200" indent="-457200"/>
            <a:r>
              <a:rPr lang="en-GB" sz="1400"/>
              <a:t>Encourages future private investment in Swansea</a:t>
            </a:r>
          </a:p>
          <a:p>
            <a:pPr marL="457200" indent="-457200"/>
            <a:r>
              <a:rPr lang="en-GB" sz="1400"/>
              <a:t>Creates lasting economic benefits, not just short-term gains.</a:t>
            </a:r>
          </a:p>
        </p:txBody>
      </p:sp>
      <p:pic>
        <p:nvPicPr>
          <p:cNvPr id="4" name="Picture 3" descr="A group of people outside of a building&#10;&#10;AI-generated content may be incorrect.">
            <a:extLst>
              <a:ext uri="{FF2B5EF4-FFF2-40B4-BE49-F238E27FC236}">
                <a16:creationId xmlns:a16="http://schemas.microsoft.com/office/drawing/2014/main" id="{428D7A87-6205-74E8-9FCA-E6E4A1FB4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1" y="1984707"/>
            <a:ext cx="5319062" cy="281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223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2230C-995D-0C2B-ED70-4409A2564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4" y="741391"/>
            <a:ext cx="3549649" cy="1616203"/>
          </a:xfrm>
        </p:spPr>
        <p:txBody>
          <a:bodyPr anchor="b">
            <a:normAutofit/>
          </a:bodyPr>
          <a:lstStyle/>
          <a:p>
            <a:r>
              <a:rPr lang="en-GB" sz="3200"/>
              <a:t>Effcient use of land and infrastructure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08BF6D-A87B-8C44-48ED-7B2C80EA3B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533476"/>
            <a:ext cx="3346964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300" b="1" dirty="0"/>
              <a:t>Smart economic planning:</a:t>
            </a:r>
          </a:p>
          <a:p>
            <a:pPr marL="457200" indent="-457200"/>
            <a:r>
              <a:rPr lang="en-GB" sz="1300" dirty="0"/>
              <a:t>Uses existing infrastructure at </a:t>
            </a:r>
            <a:r>
              <a:rPr lang="en-GB" sz="1300" dirty="0" err="1"/>
              <a:t>Landore</a:t>
            </a:r>
            <a:r>
              <a:rPr lang="en-GB" sz="1300" dirty="0"/>
              <a:t> park and ride</a:t>
            </a:r>
          </a:p>
          <a:p>
            <a:pPr marL="457200" indent="-457200"/>
            <a:r>
              <a:rPr lang="en-GB" sz="1300" dirty="0"/>
              <a:t>Concentrates development in one area</a:t>
            </a:r>
          </a:p>
          <a:p>
            <a:pPr marL="457200" indent="-457200"/>
            <a:r>
              <a:rPr lang="en-GB" sz="1300" dirty="0"/>
              <a:t>Reduces the need for costly development/ expansion elsewhere</a:t>
            </a:r>
          </a:p>
          <a:p>
            <a:pPr marL="0" indent="0">
              <a:buNone/>
            </a:pPr>
            <a:r>
              <a:rPr lang="en-GB" sz="1300" b="1" dirty="0"/>
              <a:t>Economic advantage:</a:t>
            </a:r>
          </a:p>
          <a:p>
            <a:pPr marL="457200" indent="-457200"/>
            <a:r>
              <a:rPr lang="en-GB" sz="1300" dirty="0"/>
              <a:t>Lower infrastructure costs</a:t>
            </a:r>
          </a:p>
          <a:p>
            <a:pPr marL="457200" indent="-457200"/>
            <a:r>
              <a:rPr lang="en-GB" sz="1300" dirty="0"/>
              <a:t>Higher economic return from a single attraction site</a:t>
            </a:r>
          </a:p>
          <a:p>
            <a:pPr marL="457200" indent="-457200"/>
            <a:r>
              <a:rPr lang="en-GB" sz="1300" dirty="0"/>
              <a:t>More efficient use of public </a:t>
            </a:r>
            <a:r>
              <a:rPr lang="en-GB" sz="1300" dirty="0" err="1"/>
              <a:t>mone</a:t>
            </a:r>
            <a:endParaRPr lang="en-GB" sz="1300" dirty="0"/>
          </a:p>
        </p:txBody>
      </p:sp>
      <p:pic>
        <p:nvPicPr>
          <p:cNvPr id="4" name="Picture 3" descr="A city with many buildings and a body of water&#10;&#10;AI-generated content may be incorrect.">
            <a:extLst>
              <a:ext uri="{FF2B5EF4-FFF2-40B4-BE49-F238E27FC236}">
                <a16:creationId xmlns:a16="http://schemas.microsoft.com/office/drawing/2014/main" id="{5D1F679C-6392-2E01-9AC4-D157D41AFC4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965" r="20744"/>
          <a:stretch>
            <a:fillRect/>
          </a:stretch>
        </p:blipFill>
        <p:spPr>
          <a:xfrm>
            <a:off x="5089243" y="877413"/>
            <a:ext cx="6222628" cy="504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6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688E73-49B9-4052-A836-D248C825D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B6AEE0C-07FE-4154-BC7C-2F20530BC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view of a city from a cable car&#10;&#10;AI-generated content may be incorrect.">
            <a:extLst>
              <a:ext uri="{FF2B5EF4-FFF2-40B4-BE49-F238E27FC236}">
                <a16:creationId xmlns:a16="http://schemas.microsoft.com/office/drawing/2014/main" id="{C6EA3E31-6BA9-9B75-7595-5D27E9AA21E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 t="12548" b="3182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FF3B641-52AC-5C86-CC2D-8D500EDA5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57189"/>
            <a:ext cx="5155263" cy="5571899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Conclusion.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12D11-EC83-1178-13C3-C48B6B2C0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5375" y="557189"/>
            <a:ext cx="5158424" cy="557189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 b="1">
                <a:solidFill>
                  <a:srgbClr val="FFFFFF"/>
                </a:solidFill>
              </a:rPr>
              <a:t>Why the Kilvey Hill development makes economic sense?</a:t>
            </a:r>
          </a:p>
          <a:p>
            <a:pPr marL="457200" indent="-457200"/>
            <a:r>
              <a:rPr lang="en-GB" sz="2000">
                <a:solidFill>
                  <a:srgbClr val="FFFFFF"/>
                </a:solidFill>
              </a:rPr>
              <a:t>Creates jobs</a:t>
            </a:r>
          </a:p>
          <a:p>
            <a:pPr marL="457200" indent="-457200"/>
            <a:r>
              <a:rPr lang="en-GB" sz="2000">
                <a:solidFill>
                  <a:srgbClr val="FFFFFF"/>
                </a:solidFill>
              </a:rPr>
              <a:t>Attracts visitors and spending </a:t>
            </a:r>
          </a:p>
          <a:p>
            <a:pPr marL="457200" indent="-457200"/>
            <a:r>
              <a:rPr lang="en-GB" sz="2000">
                <a:solidFill>
                  <a:srgbClr val="FFFFFF"/>
                </a:solidFill>
              </a:rPr>
              <a:t>Adds long-term value to Swansea's economy </a:t>
            </a:r>
          </a:p>
          <a:p>
            <a:pPr marL="457200" indent="-457200"/>
            <a:r>
              <a:rPr lang="en-GB" sz="2000">
                <a:solidFill>
                  <a:srgbClr val="FFFFFF"/>
                </a:solidFill>
              </a:rPr>
              <a:t>Increases investment confidence</a:t>
            </a:r>
          </a:p>
          <a:p>
            <a:pPr marL="0" indent="0">
              <a:buNone/>
            </a:pPr>
            <a:endParaRPr lang="en-GB" sz="20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2000">
                <a:solidFill>
                  <a:srgbClr val="FFFFFF"/>
                </a:solidFill>
              </a:rPr>
              <a:t>Economic growth is essential for the future of Swansea so the Kilvey hill development is an opportunity to achieve it.</a:t>
            </a:r>
          </a:p>
        </p:txBody>
      </p:sp>
    </p:spTree>
    <p:extLst>
      <p:ext uri="{BB962C8B-B14F-4D97-AF65-F5344CB8AC3E}">
        <p14:creationId xmlns:p14="http://schemas.microsoft.com/office/powerpoint/2010/main" val="2208645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6E11378-394E-30F2-3B60-A08FE2AD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Reference list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14A90E-03A7-FECB-1D2C-0637943DE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10" y="841247"/>
            <a:ext cx="4484536" cy="534009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Skyline Swansea (2024) </a:t>
            </a:r>
            <a:r>
              <a:rPr lang="en-GB" sz="1300" i="1">
                <a:solidFill>
                  <a:schemeClr val="tx2"/>
                </a:solidFill>
                <a:ea typeface="+mn-lt"/>
                <a:cs typeface="+mn-lt"/>
              </a:rPr>
              <a:t>Skyline Swansea: Economic impact and job creation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. Available at: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  <a:hlinkClick r:id="rId2"/>
              </a:rPr>
              <a:t>https://skylineswansea.co.uk/?utm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 (Accessed: 8 January 2026).</a:t>
            </a:r>
          </a:p>
          <a:p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Skyline Swansea (2024) </a:t>
            </a:r>
            <a:r>
              <a:rPr lang="en-GB" sz="1300" i="1">
                <a:solidFill>
                  <a:schemeClr val="tx2"/>
                </a:solidFill>
                <a:ea typeface="+mn-lt"/>
                <a:cs typeface="+mn-lt"/>
              </a:rPr>
              <a:t>Skyline Swansea would create 100 new permanent jobs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. Available at: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  <a:hlinkClick r:id="rId3"/>
              </a:rPr>
              <a:t>https://skylineswansea.co.uk/media-releases/skyline-swansea-would-create-100-new-permanent-jobs/?utm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  (Accessed: 8 January 2026).</a:t>
            </a:r>
          </a:p>
          <a:p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Welsh Government (2024) </a:t>
            </a:r>
            <a:r>
              <a:rPr lang="en-GB" sz="1300" i="1">
                <a:solidFill>
                  <a:schemeClr val="tx2"/>
                </a:solidFill>
                <a:ea typeface="+mn-lt"/>
                <a:cs typeface="+mn-lt"/>
              </a:rPr>
              <a:t>Sky’s the limit for Swansea with new tourism venture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. Available at: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  <a:hlinkClick r:id="rId4"/>
              </a:rPr>
              <a:t>https://www.gov.wales/skys-limit-swansea-new-tourism-venture?utm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 (Accessed: 8 January 2026).</a:t>
            </a:r>
          </a:p>
          <a:p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News.Wales (2024) </a:t>
            </a:r>
            <a:r>
              <a:rPr lang="en-GB" sz="1300" i="1">
                <a:solidFill>
                  <a:schemeClr val="tx2"/>
                </a:solidFill>
                <a:ea typeface="+mn-lt"/>
                <a:cs typeface="+mn-lt"/>
              </a:rPr>
              <a:t>Swansea council disposes of land at Kilvey Hill for multi-million-pound leisure attraction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. Available at: 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  <a:hlinkClick r:id="rId5"/>
              </a:rPr>
              <a:t>https://news.wales/south/swansea-council/swansea-council-disposes-of-land-at-kilvey-hill-for-multi-million-pound-leisure-attraction-2025-08-55536.html?utm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 (Accessed: 8 January 2026).</a:t>
            </a:r>
          </a:p>
          <a:p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Swansea Bay News (2025) </a:t>
            </a:r>
            <a:r>
              <a:rPr lang="en-GB" sz="1300" i="1">
                <a:solidFill>
                  <a:schemeClr val="tx2"/>
                </a:solidFill>
                <a:ea typeface="+mn-lt"/>
                <a:cs typeface="+mn-lt"/>
              </a:rPr>
              <a:t>Council approves plan for Skyline development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. Available at: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  <a:hlinkClick r:id="rId6"/>
              </a:rPr>
              <a:t>https://swanseabaynews.com/council-approves-plan-for-skyline-development/?utm</a:t>
            </a:r>
            <a:r>
              <a:rPr lang="en-GB" sz="1300">
                <a:solidFill>
                  <a:schemeClr val="tx2"/>
                </a:solidFill>
                <a:ea typeface="+mn-lt"/>
                <a:cs typeface="+mn-lt"/>
              </a:rPr>
              <a:t>  (Accessed: 8 January 2026).</a:t>
            </a:r>
            <a:endParaRPr lang="en-GB" sz="1300">
              <a:solidFill>
                <a:schemeClr val="tx2"/>
              </a:solidFill>
            </a:endParaRPr>
          </a:p>
          <a:p>
            <a:endParaRPr lang="en-GB" sz="13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151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1260</Words>
  <Application>Microsoft Macintosh PowerPoint</Application>
  <PresentationFormat>Widescreen</PresentationFormat>
  <Paragraphs>78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Office Theme</vt:lpstr>
      <vt:lpstr>The economic advantages of the Kilvey Hill development. </vt:lpstr>
      <vt:lpstr>Economic advantages of the Kilvey Hill Skyline Development.</vt:lpstr>
      <vt:lpstr>Job Creation – boosting employment in Swansea </vt:lpstr>
      <vt:lpstr>Tourism and visitor spending </vt:lpstr>
      <vt:lpstr>Long term economic growth</vt:lpstr>
      <vt:lpstr>Effcient use of land and infrastructure</vt:lpstr>
      <vt:lpstr>Conclusion.</vt:lpstr>
      <vt:lpstr>Reference list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Chenai Woods (2501493)</dc:creator>
  <cp:lastModifiedBy>Chenai Woods (2501493)</cp:lastModifiedBy>
  <cp:revision>1</cp:revision>
  <dcterms:created xsi:type="dcterms:W3CDTF">2026-01-12T21:52:16Z</dcterms:created>
  <dcterms:modified xsi:type="dcterms:W3CDTF">2026-01-12T22:59:27Z</dcterms:modified>
</cp:coreProperties>
</file>