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306" r:id="rId3"/>
    <p:sldId id="308" r:id="rId4"/>
    <p:sldId id="309" r:id="rId5"/>
    <p:sldId id="310" r:id="rId6"/>
    <p:sldId id="326" r:id="rId7"/>
    <p:sldId id="312" r:id="rId8"/>
    <p:sldId id="313" r:id="rId9"/>
    <p:sldId id="314" r:id="rId10"/>
    <p:sldId id="315" r:id="rId11"/>
    <p:sldId id="316" r:id="rId12"/>
    <p:sldId id="317" r:id="rId13"/>
    <p:sldId id="318" r:id="rId14"/>
    <p:sldId id="319" r:id="rId15"/>
    <p:sldId id="320" r:id="rId16"/>
    <p:sldId id="321" r:id="rId17"/>
    <p:sldId id="323" r:id="rId18"/>
    <p:sldId id="324" r:id="rId19"/>
    <p:sldId id="325" r:id="rId20"/>
    <p:sldId id="327"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114" d="100"/>
          <a:sy n="114" d="100"/>
        </p:scale>
        <p:origin x="145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6/4/20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84690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3657601" y="6418263"/>
            <a:ext cx="479834"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5503863" y="6418263"/>
            <a:ext cx="45331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7200900" y="6418263"/>
            <a:ext cx="57602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7976101" y="6418263"/>
            <a:ext cx="778599"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50356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pPr marL="0" marR="0" lvl="0" indent="0" algn="r" rtl="0">
                <a:spcBef>
                  <a:spcPts val="0"/>
                </a:spcBef>
                <a:buSzPct val="25000"/>
                <a:buNone/>
              </a:p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510648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899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b="1" dirty="0">
                <a:solidFill>
                  <a:schemeClr val="tx1"/>
                </a:solidFill>
              </a:rPr>
              <a:t>Session 2- Project Closeout and Termination</a:t>
            </a:r>
            <a:endParaRPr lang="en-US" altLang="en-US" b="1" dirty="0">
              <a:solidFill>
                <a:schemeClr val="tx1"/>
              </a:solidFill>
              <a:cs typeface="Arial" panose="020B0604020202020204" pitchFamily="34" charset="0"/>
              <a:sym typeface="Arial" panose="020B0604020202020204" pitchFamily="34" charset="0"/>
            </a:endParaRPr>
          </a:p>
          <a:p>
            <a:pPr eaLnBrk="1" hangingPunct="1"/>
            <a:endParaRPr lang="en-GB" altLang="en-US" b="1" dirty="0">
              <a:solidFill>
                <a:schemeClr val="tx1"/>
              </a:solidFill>
            </a:endParaRPr>
          </a:p>
          <a:p>
            <a:pPr eaLnBrk="1" hangingPunct="1"/>
            <a:r>
              <a:rPr lang="en-GB" altLang="en-US" b="1" dirty="0">
                <a:solidFill>
                  <a:schemeClr val="tx1"/>
                </a:solidFill>
              </a:rPr>
              <a:t>WEEK 10</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tx2"/>
                </a:solidFill>
              </a:rPr>
              <a:t>Learning Objectives</a:t>
            </a:r>
            <a:endParaRPr lang="en-IN" dirty="0">
              <a:solidFill>
                <a:schemeClr val="tx2"/>
              </a:solidFill>
            </a:endParaRPr>
          </a:p>
        </p:txBody>
      </p:sp>
      <p:sp>
        <p:nvSpPr>
          <p:cNvPr id="5" name="Text Placeholder 4"/>
          <p:cNvSpPr>
            <a:spLocks noGrp="1"/>
          </p:cNvSpPr>
          <p:nvPr>
            <p:ph idx="1"/>
          </p:nvPr>
        </p:nvSpPr>
        <p:spPr/>
        <p:txBody>
          <a:bodyPr/>
          <a:lstStyle/>
          <a:p>
            <a:pPr marL="0" indent="0">
              <a:buClr>
                <a:schemeClr val="accent3"/>
              </a:buClr>
              <a:buNone/>
              <a:defRPr/>
            </a:pPr>
            <a:r>
              <a:rPr lang="en-US" sz="2400" b="1" dirty="0">
                <a:solidFill>
                  <a:schemeClr val="tx2"/>
                </a:solidFill>
                <a:latin typeface="+mn-lt"/>
              </a:rPr>
              <a:t>14.1</a:t>
            </a:r>
            <a:r>
              <a:rPr lang="en-US" sz="2400" dirty="0">
                <a:latin typeface="+mn-lt"/>
              </a:rPr>
              <a:t> Distinguish among the four main forms of project termination.</a:t>
            </a:r>
          </a:p>
          <a:p>
            <a:pPr marL="0" indent="0">
              <a:buClr>
                <a:schemeClr val="accent3"/>
              </a:buClr>
              <a:buNone/>
              <a:defRPr/>
            </a:pPr>
            <a:r>
              <a:rPr lang="en-US" sz="2400" b="1" dirty="0">
                <a:solidFill>
                  <a:schemeClr val="tx2"/>
                </a:solidFill>
                <a:latin typeface="+mn-lt"/>
              </a:rPr>
              <a:t>14.2</a:t>
            </a:r>
            <a:r>
              <a:rPr lang="en-US" sz="2400" dirty="0">
                <a:latin typeface="+mn-lt"/>
              </a:rPr>
              <a:t> Recognize the seven key steps in formal project closeout.</a:t>
            </a:r>
          </a:p>
          <a:p>
            <a:pPr marL="0" indent="0">
              <a:buClr>
                <a:schemeClr val="accent3"/>
              </a:buClr>
              <a:buNone/>
              <a:defRPr/>
            </a:pPr>
            <a:r>
              <a:rPr lang="en-US" sz="2400" b="1" dirty="0">
                <a:solidFill>
                  <a:schemeClr val="tx2"/>
                </a:solidFill>
                <a:latin typeface="+mn-lt"/>
              </a:rPr>
              <a:t>14.3</a:t>
            </a:r>
            <a:r>
              <a:rPr lang="en-US" sz="2400" dirty="0">
                <a:latin typeface="+mn-lt"/>
              </a:rPr>
              <a:t> Understand key reasons for early termination of projects.</a:t>
            </a:r>
          </a:p>
          <a:p>
            <a:pPr marL="0" indent="0">
              <a:buClr>
                <a:schemeClr val="accent3"/>
              </a:buClr>
              <a:buNone/>
              <a:defRPr/>
            </a:pPr>
            <a:r>
              <a:rPr lang="en-US" sz="2400" b="1" dirty="0">
                <a:solidFill>
                  <a:schemeClr val="tx2"/>
                </a:solidFill>
                <a:latin typeface="+mn-lt"/>
              </a:rPr>
              <a:t>14.4</a:t>
            </a:r>
            <a:r>
              <a:rPr lang="en-US" sz="2400" dirty="0">
                <a:latin typeface="+mn-lt"/>
              </a:rPr>
              <a:t> Know the challenges and components of a final project report.</a:t>
            </a:r>
            <a:endParaRPr lang="en-IN" sz="2400" dirty="0">
              <a:latin typeface="+mn-lt"/>
            </a:endParaRPr>
          </a:p>
        </p:txBody>
      </p:sp>
    </p:spTree>
    <p:extLst>
      <p:ext uri="{BB962C8B-B14F-4D97-AF65-F5344CB8AC3E}">
        <p14:creationId xmlns:p14="http://schemas.microsoft.com/office/powerpoint/2010/main" val="2827113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Project Termination</a:t>
            </a:r>
            <a:endParaRPr lang="en-IN" dirty="0"/>
          </a:p>
        </p:txBody>
      </p:sp>
      <p:sp>
        <p:nvSpPr>
          <p:cNvPr id="5" name="Text Placeholder 4"/>
          <p:cNvSpPr>
            <a:spLocks noGrp="1"/>
          </p:cNvSpPr>
          <p:nvPr>
            <p:ph type="body" idx="1"/>
          </p:nvPr>
        </p:nvSpPr>
        <p:spPr/>
        <p:txBody>
          <a:bodyPr/>
          <a:lstStyle/>
          <a:p>
            <a:pPr marL="0" indent="0" eaLnBrk="1" hangingPunct="1">
              <a:buFontTx/>
              <a:buNone/>
            </a:pPr>
            <a:r>
              <a:rPr lang="en-US" altLang="en-US" sz="2400" dirty="0">
                <a:latin typeface="+mn-lt"/>
              </a:rPr>
              <a:t>The four main reasons for project termination are:</a:t>
            </a:r>
          </a:p>
          <a:p>
            <a:pPr eaLnBrk="1" hangingPunct="1"/>
            <a:r>
              <a:rPr lang="en-US" altLang="en-US" sz="2400" dirty="0">
                <a:latin typeface="+mn-lt"/>
              </a:rPr>
              <a:t>Extinction</a:t>
            </a:r>
          </a:p>
          <a:p>
            <a:pPr eaLnBrk="1" hangingPunct="1"/>
            <a:r>
              <a:rPr lang="en-US" altLang="en-US" sz="2400" dirty="0">
                <a:latin typeface="+mn-lt"/>
              </a:rPr>
              <a:t>Addition</a:t>
            </a:r>
          </a:p>
          <a:p>
            <a:pPr eaLnBrk="1" hangingPunct="1"/>
            <a:r>
              <a:rPr lang="en-US" altLang="en-US" sz="2400" dirty="0">
                <a:latin typeface="+mn-lt"/>
              </a:rPr>
              <a:t>Integration</a:t>
            </a:r>
          </a:p>
          <a:p>
            <a:pPr eaLnBrk="1" hangingPunct="1"/>
            <a:r>
              <a:rPr lang="en-US" altLang="en-US" sz="2400" dirty="0">
                <a:latin typeface="+mn-lt"/>
              </a:rPr>
              <a:t>Starvation</a:t>
            </a:r>
            <a:endParaRPr lang="en-IN" sz="2400" dirty="0">
              <a:latin typeface="+mn-lt"/>
            </a:endParaRPr>
          </a:p>
        </p:txBody>
      </p:sp>
    </p:spTree>
    <p:extLst>
      <p:ext uri="{BB962C8B-B14F-4D97-AF65-F5344CB8AC3E}">
        <p14:creationId xmlns:p14="http://schemas.microsoft.com/office/powerpoint/2010/main" val="1899096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Natural Termination—Closeout Process</a:t>
            </a:r>
            <a:endParaRPr lang="en-IN" dirty="0"/>
          </a:p>
        </p:txBody>
      </p:sp>
      <p:sp>
        <p:nvSpPr>
          <p:cNvPr id="5" name="Text Placeholder 4"/>
          <p:cNvSpPr>
            <a:spLocks noGrp="1"/>
          </p:cNvSpPr>
          <p:nvPr>
            <p:ph type="body" idx="1"/>
          </p:nvPr>
        </p:nvSpPr>
        <p:spPr/>
        <p:txBody>
          <a:bodyPr/>
          <a:lstStyle/>
          <a:p>
            <a:r>
              <a:rPr lang="en-US" altLang="en-US" sz="2400" dirty="0">
                <a:latin typeface="+mn-lt"/>
              </a:rPr>
              <a:t>Finishing the Work</a:t>
            </a:r>
          </a:p>
          <a:p>
            <a:r>
              <a:rPr lang="en-US" altLang="en-US" sz="2400" dirty="0">
                <a:latin typeface="+mn-lt"/>
              </a:rPr>
              <a:t>Handing Over the Project</a:t>
            </a:r>
          </a:p>
          <a:p>
            <a:pPr lvl="1"/>
            <a:r>
              <a:rPr lang="en-US" altLang="en-US" sz="2400" dirty="0">
                <a:latin typeface="+mn-lt"/>
              </a:rPr>
              <a:t>Private Finance Initiatives (P</a:t>
            </a:r>
            <a:r>
              <a:rPr lang="en-US" altLang="en-US" sz="100" dirty="0">
                <a:latin typeface="+mn-lt"/>
              </a:rPr>
              <a:t> </a:t>
            </a:r>
            <a:r>
              <a:rPr lang="en-US" altLang="en-US" sz="2400" dirty="0">
                <a:latin typeface="+mn-lt"/>
              </a:rPr>
              <a:t>F</a:t>
            </a:r>
            <a:r>
              <a:rPr lang="en-US" altLang="en-US" sz="100" dirty="0">
                <a:latin typeface="+mn-lt"/>
              </a:rPr>
              <a:t> </a:t>
            </a:r>
            <a:r>
              <a:rPr lang="en-US" altLang="en-US" sz="2400" dirty="0">
                <a:latin typeface="+mn-lt"/>
              </a:rPr>
              <a:t>I</a:t>
            </a:r>
            <a:r>
              <a:rPr lang="en-US" altLang="en-US" sz="100" dirty="0">
                <a:latin typeface="+mn-lt"/>
              </a:rPr>
              <a:t> </a:t>
            </a:r>
            <a:r>
              <a:rPr lang="en-US" altLang="en-US" sz="2400" dirty="0">
                <a:latin typeface="+mn-lt"/>
              </a:rPr>
              <a:t>s)</a:t>
            </a:r>
          </a:p>
          <a:p>
            <a:pPr lvl="1"/>
            <a:r>
              <a:rPr lang="en-US" altLang="en-US" sz="2400" dirty="0">
                <a:latin typeface="+mn-lt"/>
              </a:rPr>
              <a:t>Build, Operate, and Transfer (B</a:t>
            </a:r>
            <a:r>
              <a:rPr lang="en-US" altLang="en-US" sz="100" dirty="0">
                <a:latin typeface="+mn-lt"/>
              </a:rPr>
              <a:t> </a:t>
            </a:r>
            <a:r>
              <a:rPr lang="en-US" altLang="en-US" sz="2400" dirty="0">
                <a:latin typeface="+mn-lt"/>
              </a:rPr>
              <a:t>O</a:t>
            </a:r>
            <a:r>
              <a:rPr lang="en-US" altLang="en-US" sz="100" dirty="0">
                <a:latin typeface="+mn-lt"/>
              </a:rPr>
              <a:t> </a:t>
            </a:r>
            <a:r>
              <a:rPr lang="en-US" altLang="en-US" sz="2400" dirty="0">
                <a:latin typeface="+mn-lt"/>
              </a:rPr>
              <a:t>T)</a:t>
            </a:r>
          </a:p>
          <a:p>
            <a:pPr lvl="1"/>
            <a:r>
              <a:rPr lang="en-US" altLang="en-US" sz="2400" dirty="0">
                <a:latin typeface="+mn-lt"/>
              </a:rPr>
              <a:t>Build, Own, Operate, and Transfer (B</a:t>
            </a:r>
            <a:r>
              <a:rPr lang="en-US" altLang="en-US" sz="100" dirty="0">
                <a:latin typeface="+mn-lt"/>
              </a:rPr>
              <a:t> </a:t>
            </a:r>
            <a:r>
              <a:rPr lang="en-US" altLang="en-US" sz="2400" dirty="0">
                <a:latin typeface="+mn-lt"/>
              </a:rPr>
              <a:t>O</a:t>
            </a:r>
            <a:r>
              <a:rPr lang="en-US" altLang="en-US" sz="100" dirty="0">
                <a:latin typeface="+mn-lt"/>
              </a:rPr>
              <a:t> </a:t>
            </a:r>
            <a:r>
              <a:rPr lang="en-US" altLang="en-US" sz="2400" dirty="0">
                <a:latin typeface="+mn-lt"/>
              </a:rPr>
              <a:t>O</a:t>
            </a:r>
            <a:r>
              <a:rPr lang="en-US" altLang="en-US" sz="100" dirty="0">
                <a:latin typeface="+mn-lt"/>
              </a:rPr>
              <a:t> </a:t>
            </a:r>
            <a:r>
              <a:rPr lang="en-US" altLang="en-US" sz="2400" dirty="0">
                <a:latin typeface="+mn-lt"/>
              </a:rPr>
              <a:t>T)</a:t>
            </a:r>
          </a:p>
          <a:p>
            <a:r>
              <a:rPr lang="en-US" altLang="en-US" sz="2400" dirty="0">
                <a:latin typeface="+mn-lt"/>
              </a:rPr>
              <a:t>Gaining Acceptance for the Project</a:t>
            </a:r>
          </a:p>
          <a:p>
            <a:r>
              <a:rPr lang="en-US" altLang="en-US" sz="2400" dirty="0">
                <a:latin typeface="+mn-lt"/>
              </a:rPr>
              <a:t>Harvesting the Benefits</a:t>
            </a:r>
          </a:p>
          <a:p>
            <a:r>
              <a:rPr lang="en-US" altLang="en-US" sz="2400" dirty="0">
                <a:latin typeface="+mn-lt"/>
              </a:rPr>
              <a:t>Reviewing How It All Went</a:t>
            </a:r>
            <a:endParaRPr lang="en-IN" sz="2400" dirty="0">
              <a:latin typeface="+mn-lt"/>
            </a:endParaRPr>
          </a:p>
        </p:txBody>
      </p:sp>
    </p:spTree>
    <p:extLst>
      <p:ext uri="{BB962C8B-B14F-4D97-AF65-F5344CB8AC3E}">
        <p14:creationId xmlns:p14="http://schemas.microsoft.com/office/powerpoint/2010/main" val="1945790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Post-Project Reviews</a:t>
            </a:r>
            <a:endParaRPr lang="en-IN" dirty="0"/>
          </a:p>
        </p:txBody>
      </p:sp>
      <p:sp>
        <p:nvSpPr>
          <p:cNvPr id="9" name="Text Placeholder 8"/>
          <p:cNvSpPr>
            <a:spLocks noGrp="1"/>
          </p:cNvSpPr>
          <p:nvPr>
            <p:ph type="body" idx="1"/>
          </p:nvPr>
        </p:nvSpPr>
        <p:spPr/>
        <p:txBody>
          <a:bodyPr/>
          <a:lstStyle/>
          <a:p>
            <a:pPr marL="432000" indent="-432000">
              <a:buFont typeface="Corbel" panose="020B0503020204020204" pitchFamily="34" charset="0"/>
              <a:buAutoNum type="arabicPeriod"/>
            </a:pPr>
            <a:r>
              <a:rPr lang="en-US" altLang="en-US" sz="2400" dirty="0">
                <a:latin typeface="+mn-lt"/>
              </a:rPr>
              <a:t>Objectivity and Issues</a:t>
            </a:r>
          </a:p>
        </p:txBody>
      </p:sp>
      <p:sp>
        <p:nvSpPr>
          <p:cNvPr id="2" name="Content Placeholder 1"/>
          <p:cNvSpPr>
            <a:spLocks noGrp="1"/>
          </p:cNvSpPr>
          <p:nvPr>
            <p:ph sz="quarter" idx="14"/>
          </p:nvPr>
        </p:nvSpPr>
        <p:spPr>
          <a:xfrm>
            <a:off x="457200" y="2152589"/>
            <a:ext cx="8232775" cy="2213191"/>
          </a:xfrm>
        </p:spPr>
        <p:txBody>
          <a:bodyPr/>
          <a:lstStyle/>
          <a:p>
            <a:pPr marL="741600" lvl="1" indent="-284400">
              <a:buNone/>
            </a:pPr>
            <a:r>
              <a:rPr lang="en-US" altLang="en-US" sz="2400" dirty="0">
                <a:solidFill>
                  <a:schemeClr val="tx2"/>
                </a:solidFill>
                <a:latin typeface="+mn-lt"/>
              </a:rPr>
              <a:t>a.</a:t>
            </a:r>
            <a:r>
              <a:rPr lang="en-US" altLang="en-US" sz="2400" dirty="0">
                <a:latin typeface="+mn-lt"/>
              </a:rPr>
              <a:t> Outside reviewers are unfamiliar.</a:t>
            </a:r>
          </a:p>
          <a:p>
            <a:pPr marL="741600" lvl="1" indent="-284400">
              <a:buNone/>
            </a:pPr>
            <a:r>
              <a:rPr lang="en-US" altLang="en-US" sz="2400" dirty="0">
                <a:solidFill>
                  <a:schemeClr val="tx2"/>
                </a:solidFill>
                <a:latin typeface="+mn-lt"/>
              </a:rPr>
              <a:t>b.</a:t>
            </a:r>
            <a:r>
              <a:rPr lang="en-US" altLang="en-US" sz="2400" dirty="0">
                <a:latin typeface="+mn-lt"/>
              </a:rPr>
              <a:t> Project team may be suspicious.</a:t>
            </a:r>
          </a:p>
          <a:p>
            <a:pPr marL="741600" lvl="1" indent="-284400">
              <a:buNone/>
            </a:pPr>
            <a:r>
              <a:rPr lang="en-US" altLang="en-US" sz="2400" dirty="0">
                <a:solidFill>
                  <a:schemeClr val="tx2"/>
                </a:solidFill>
                <a:latin typeface="+mn-lt"/>
              </a:rPr>
              <a:t>c.</a:t>
            </a:r>
            <a:r>
              <a:rPr lang="en-US" altLang="en-US" sz="2400" dirty="0">
                <a:latin typeface="+mn-lt"/>
              </a:rPr>
              <a:t> Outside evaluators may be compelled to find  problems.</a:t>
            </a:r>
          </a:p>
          <a:p>
            <a:pPr marL="741600" lvl="1" indent="-284400">
              <a:buNone/>
            </a:pPr>
            <a:r>
              <a:rPr lang="en-US" altLang="en-US" sz="2400" dirty="0">
                <a:solidFill>
                  <a:schemeClr val="tx2"/>
                </a:solidFill>
                <a:latin typeface="+mn-lt"/>
              </a:rPr>
              <a:t>d.</a:t>
            </a:r>
            <a:r>
              <a:rPr lang="en-US" altLang="en-US" sz="2400" dirty="0">
                <a:latin typeface="+mn-lt"/>
              </a:rPr>
              <a:t> Outside reviewers are not competent.</a:t>
            </a:r>
            <a:endParaRPr lang="en-IN" sz="2400" dirty="0">
              <a:latin typeface="+mn-lt"/>
            </a:endParaRPr>
          </a:p>
        </p:txBody>
      </p:sp>
      <p:sp>
        <p:nvSpPr>
          <p:cNvPr id="10" name="Text Placeholder 9"/>
          <p:cNvSpPr>
            <a:spLocks noGrp="1"/>
          </p:cNvSpPr>
          <p:nvPr>
            <p:ph sz="quarter" idx="13"/>
          </p:nvPr>
        </p:nvSpPr>
        <p:spPr>
          <a:xfrm>
            <a:off x="457200" y="4368616"/>
            <a:ext cx="8229600" cy="1732235"/>
          </a:xfrm>
        </p:spPr>
        <p:txBody>
          <a:bodyPr/>
          <a:lstStyle/>
          <a:p>
            <a:pPr marL="432000" indent="-432000">
              <a:buFont typeface="+mj-lt"/>
              <a:buAutoNum type="arabicPeriod" startAt="2"/>
            </a:pPr>
            <a:r>
              <a:rPr lang="en-US" altLang="en-US" sz="2400" dirty="0">
                <a:latin typeface="+mn-lt"/>
              </a:rPr>
              <a:t>Internal Consistency</a:t>
            </a:r>
          </a:p>
          <a:p>
            <a:pPr marL="432000" indent="-432000">
              <a:buFont typeface="+mj-lt"/>
              <a:buAutoNum type="arabicPeriod" startAt="2"/>
            </a:pPr>
            <a:r>
              <a:rPr lang="en-US" altLang="en-US" sz="2400" dirty="0">
                <a:latin typeface="+mn-lt"/>
              </a:rPr>
              <a:t>Replicability</a:t>
            </a:r>
          </a:p>
          <a:p>
            <a:pPr marL="432000" indent="-432000">
              <a:buFont typeface="+mj-lt"/>
              <a:buAutoNum type="arabicPeriod" startAt="2"/>
            </a:pPr>
            <a:r>
              <a:rPr lang="en-US" altLang="en-US" sz="2400" dirty="0">
                <a:latin typeface="+mn-lt"/>
              </a:rPr>
              <a:t>Fairness</a:t>
            </a:r>
            <a:endParaRPr lang="en-IN" sz="2400" dirty="0">
              <a:latin typeface="+mn-lt"/>
            </a:endParaRPr>
          </a:p>
        </p:txBody>
      </p:sp>
    </p:spTree>
    <p:extLst>
      <p:ext uri="{BB962C8B-B14F-4D97-AF65-F5344CB8AC3E}">
        <p14:creationId xmlns:p14="http://schemas.microsoft.com/office/powerpoint/2010/main" val="2741105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Lessons Learned Meetings</a:t>
            </a:r>
            <a:endParaRPr lang="en-IN" dirty="0"/>
          </a:p>
        </p:txBody>
      </p:sp>
      <p:sp>
        <p:nvSpPr>
          <p:cNvPr id="6" name="Text Placeholder 5"/>
          <p:cNvSpPr>
            <a:spLocks noGrp="1"/>
          </p:cNvSpPr>
          <p:nvPr>
            <p:ph type="body" idx="1"/>
          </p:nvPr>
        </p:nvSpPr>
        <p:spPr/>
        <p:txBody>
          <a:bodyPr/>
          <a:lstStyle/>
          <a:p>
            <a:pPr marL="0" indent="0" eaLnBrk="1" hangingPunct="1">
              <a:buFontTx/>
              <a:buNone/>
            </a:pPr>
            <a:r>
              <a:rPr lang="en-US" altLang="en-US" sz="2200" b="1" dirty="0">
                <a:solidFill>
                  <a:schemeClr val="tx1"/>
                </a:solidFill>
                <a:latin typeface="+mn-lt"/>
              </a:rPr>
              <a:t>Common Errors</a:t>
            </a:r>
          </a:p>
          <a:p>
            <a:pPr eaLnBrk="1" hangingPunct="1"/>
            <a:r>
              <a:rPr lang="en-US" altLang="en-US" sz="2200" dirty="0">
                <a:solidFill>
                  <a:schemeClr val="tx1"/>
                </a:solidFill>
                <a:latin typeface="+mn-lt"/>
              </a:rPr>
              <a:t>Misidentifying </a:t>
            </a:r>
            <a:r>
              <a:rPr lang="en-US" altLang="en-US" sz="2200" b="1" dirty="0">
                <a:solidFill>
                  <a:schemeClr val="tx1"/>
                </a:solidFill>
                <a:latin typeface="+mn-lt"/>
              </a:rPr>
              <a:t>systematic errors</a:t>
            </a:r>
          </a:p>
          <a:p>
            <a:pPr eaLnBrk="1" hangingPunct="1"/>
            <a:r>
              <a:rPr lang="en-US" altLang="en-US" sz="2200" b="1" dirty="0">
                <a:solidFill>
                  <a:schemeClr val="tx1"/>
                </a:solidFill>
                <a:latin typeface="+mn-lt"/>
              </a:rPr>
              <a:t>Misapplying or misinterpreting lessons</a:t>
            </a:r>
            <a:r>
              <a:rPr lang="en-US" altLang="en-US" sz="2200" dirty="0">
                <a:solidFill>
                  <a:schemeClr val="tx1"/>
                </a:solidFill>
                <a:latin typeface="+mn-lt"/>
              </a:rPr>
              <a:t> based on events</a:t>
            </a:r>
          </a:p>
          <a:p>
            <a:pPr eaLnBrk="1" hangingPunct="1"/>
            <a:r>
              <a:rPr lang="en-US" altLang="en-US" sz="2200" dirty="0">
                <a:solidFill>
                  <a:schemeClr val="tx1"/>
                </a:solidFill>
                <a:latin typeface="+mn-lt"/>
              </a:rPr>
              <a:t>Failure to </a:t>
            </a:r>
            <a:r>
              <a:rPr lang="en-US" altLang="en-US" sz="2200" b="1" dirty="0">
                <a:solidFill>
                  <a:schemeClr val="tx1"/>
                </a:solidFill>
                <a:latin typeface="+mn-lt"/>
              </a:rPr>
              <a:t>pass along</a:t>
            </a:r>
            <a:r>
              <a:rPr lang="en-US" altLang="en-US" sz="2200" dirty="0">
                <a:solidFill>
                  <a:schemeClr val="tx1"/>
                </a:solidFill>
                <a:latin typeface="+mn-lt"/>
              </a:rPr>
              <a:t> conclusions</a:t>
            </a:r>
            <a:endParaRPr lang="en-IN" sz="2200" dirty="0">
              <a:latin typeface="+mn-lt"/>
            </a:endParaRPr>
          </a:p>
        </p:txBody>
      </p:sp>
      <p:sp>
        <p:nvSpPr>
          <p:cNvPr id="7" name="Text Placeholder 6"/>
          <p:cNvSpPr>
            <a:spLocks noGrp="1"/>
          </p:cNvSpPr>
          <p:nvPr>
            <p:ph type="body" idx="2"/>
          </p:nvPr>
        </p:nvSpPr>
        <p:spPr>
          <a:xfrm>
            <a:off x="457200" y="3847858"/>
            <a:ext cx="8229600" cy="2079335"/>
          </a:xfrm>
        </p:spPr>
        <p:txBody>
          <a:bodyPr/>
          <a:lstStyle/>
          <a:p>
            <a:pPr marL="0" indent="0" eaLnBrk="1" hangingPunct="1">
              <a:buFontTx/>
              <a:buNone/>
            </a:pPr>
            <a:r>
              <a:rPr lang="en-US" altLang="en-US" sz="2200" b="1" dirty="0">
                <a:solidFill>
                  <a:schemeClr val="tx1"/>
                </a:solidFill>
                <a:latin typeface="+mn-lt"/>
              </a:rPr>
              <a:t>Meeting Guidelines</a:t>
            </a:r>
          </a:p>
          <a:p>
            <a:pPr eaLnBrk="1" hangingPunct="1"/>
            <a:r>
              <a:rPr lang="en-US" altLang="en-US" sz="2200" dirty="0">
                <a:solidFill>
                  <a:schemeClr val="tx1"/>
                </a:solidFill>
                <a:latin typeface="+mn-lt"/>
              </a:rPr>
              <a:t>Establish clear rules of </a:t>
            </a:r>
            <a:r>
              <a:rPr lang="en-US" altLang="en-US" sz="2200" b="1" dirty="0">
                <a:solidFill>
                  <a:schemeClr val="tx1"/>
                </a:solidFill>
                <a:latin typeface="+mn-lt"/>
              </a:rPr>
              <a:t>behavior</a:t>
            </a:r>
          </a:p>
          <a:p>
            <a:pPr eaLnBrk="1" hangingPunct="1"/>
            <a:r>
              <a:rPr lang="en-US" altLang="en-US" sz="2200" dirty="0">
                <a:solidFill>
                  <a:schemeClr val="tx1"/>
                </a:solidFill>
                <a:latin typeface="+mn-lt"/>
              </a:rPr>
              <a:t>Describe </a:t>
            </a:r>
            <a:r>
              <a:rPr lang="en-US" altLang="en-US" sz="2200" b="1" dirty="0">
                <a:solidFill>
                  <a:schemeClr val="tx1"/>
                </a:solidFill>
                <a:latin typeface="+mn-lt"/>
              </a:rPr>
              <a:t>objectively</a:t>
            </a:r>
            <a:r>
              <a:rPr lang="en-US" altLang="en-US" sz="2200" dirty="0">
                <a:solidFill>
                  <a:schemeClr val="tx1"/>
                </a:solidFill>
                <a:latin typeface="+mn-lt"/>
              </a:rPr>
              <a:t> what occurred</a:t>
            </a:r>
          </a:p>
          <a:p>
            <a:pPr eaLnBrk="1" hangingPunct="1"/>
            <a:r>
              <a:rPr lang="en-US" altLang="en-US" sz="2200" dirty="0">
                <a:solidFill>
                  <a:schemeClr val="tx1"/>
                </a:solidFill>
                <a:latin typeface="+mn-lt"/>
              </a:rPr>
              <a:t>Fix the </a:t>
            </a:r>
            <a:r>
              <a:rPr lang="en-US" altLang="en-US" sz="2200" b="1" dirty="0">
                <a:solidFill>
                  <a:schemeClr val="tx1"/>
                </a:solidFill>
                <a:latin typeface="+mn-lt"/>
              </a:rPr>
              <a:t>problem</a:t>
            </a:r>
            <a:r>
              <a:rPr lang="en-US" altLang="en-US" sz="2200" dirty="0">
                <a:solidFill>
                  <a:schemeClr val="tx1"/>
                </a:solidFill>
                <a:latin typeface="+mn-lt"/>
              </a:rPr>
              <a:t>, not the blame</a:t>
            </a:r>
            <a:endParaRPr lang="en-IN" sz="2200" dirty="0">
              <a:latin typeface="+mn-lt"/>
            </a:endParaRPr>
          </a:p>
        </p:txBody>
      </p:sp>
    </p:spTree>
    <p:extLst>
      <p:ext uri="{BB962C8B-B14F-4D97-AF65-F5344CB8AC3E}">
        <p14:creationId xmlns:p14="http://schemas.microsoft.com/office/powerpoint/2010/main" val="2793408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Closeout Paperwork</a:t>
            </a:r>
            <a:endParaRPr lang="en-IN" dirty="0"/>
          </a:p>
        </p:txBody>
      </p:sp>
      <p:sp>
        <p:nvSpPr>
          <p:cNvPr id="5" name="Text Placeholder 4"/>
          <p:cNvSpPr>
            <a:spLocks noGrp="1"/>
          </p:cNvSpPr>
          <p:nvPr>
            <p:ph type="body" idx="1"/>
          </p:nvPr>
        </p:nvSpPr>
        <p:spPr/>
        <p:txBody>
          <a:bodyPr/>
          <a:lstStyle/>
          <a:p>
            <a:pPr eaLnBrk="1" hangingPunct="1"/>
            <a:r>
              <a:rPr lang="en-US" altLang="en-US" sz="2400" dirty="0">
                <a:latin typeface="+mn-lt"/>
              </a:rPr>
              <a:t>Documentation</a:t>
            </a:r>
          </a:p>
          <a:p>
            <a:pPr eaLnBrk="1" hangingPunct="1"/>
            <a:r>
              <a:rPr lang="en-US" altLang="en-US" sz="2400" dirty="0">
                <a:latin typeface="+mn-lt"/>
              </a:rPr>
              <a:t>Legal</a:t>
            </a:r>
          </a:p>
          <a:p>
            <a:pPr eaLnBrk="1" hangingPunct="1"/>
            <a:r>
              <a:rPr lang="en-US" altLang="en-US" sz="2400" dirty="0">
                <a:latin typeface="+mn-lt"/>
              </a:rPr>
              <a:t>Cost</a:t>
            </a:r>
          </a:p>
          <a:p>
            <a:pPr eaLnBrk="1" hangingPunct="1"/>
            <a:r>
              <a:rPr lang="en-US" altLang="en-US" sz="2400" dirty="0">
                <a:latin typeface="+mn-lt"/>
              </a:rPr>
              <a:t>Personnel</a:t>
            </a:r>
            <a:endParaRPr lang="en-IN" sz="2400" dirty="0">
              <a:latin typeface="+mn-lt"/>
            </a:endParaRPr>
          </a:p>
        </p:txBody>
      </p:sp>
    </p:spTree>
    <p:extLst>
      <p:ext uri="{BB962C8B-B14F-4D97-AF65-F5344CB8AC3E}">
        <p14:creationId xmlns:p14="http://schemas.microsoft.com/office/powerpoint/2010/main" val="726788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Required Reviews</a:t>
            </a:r>
            <a:endParaRPr lang="en-IN" dirty="0"/>
          </a:p>
        </p:txBody>
      </p:sp>
      <p:sp>
        <p:nvSpPr>
          <p:cNvPr id="5" name="Text Placeholder 4"/>
          <p:cNvSpPr>
            <a:spLocks noGrp="1"/>
          </p:cNvSpPr>
          <p:nvPr>
            <p:ph type="body" idx="1"/>
          </p:nvPr>
        </p:nvSpPr>
        <p:spPr/>
        <p:txBody>
          <a:bodyPr/>
          <a:lstStyle/>
          <a:p>
            <a:r>
              <a:rPr lang="en-US" altLang="en-US" sz="2400" dirty="0">
                <a:latin typeface="+mn-lt"/>
              </a:rPr>
              <a:t>General program and project management confidence</a:t>
            </a:r>
          </a:p>
          <a:p>
            <a:r>
              <a:rPr lang="en-US" altLang="en-US" sz="2400" dirty="0">
                <a:latin typeface="+mn-lt"/>
              </a:rPr>
              <a:t>Commercial confidence</a:t>
            </a:r>
          </a:p>
          <a:p>
            <a:r>
              <a:rPr lang="en-US" altLang="en-US" sz="2400" dirty="0">
                <a:latin typeface="+mn-lt"/>
              </a:rPr>
              <a:t>Market and sales confidence</a:t>
            </a:r>
          </a:p>
          <a:p>
            <a:r>
              <a:rPr lang="en-US" altLang="en-US" sz="2400" dirty="0">
                <a:latin typeface="+mn-lt"/>
              </a:rPr>
              <a:t>Product quality confidence</a:t>
            </a:r>
          </a:p>
          <a:p>
            <a:r>
              <a:rPr lang="en-US" altLang="en-US" sz="2400" dirty="0">
                <a:latin typeface="+mn-lt"/>
              </a:rPr>
              <a:t>Manufacturing confidence</a:t>
            </a:r>
          </a:p>
          <a:p>
            <a:r>
              <a:rPr lang="en-US" altLang="en-US" sz="2400" dirty="0">
                <a:latin typeface="+mn-lt"/>
              </a:rPr>
              <a:t>Supply chain logistics confidence</a:t>
            </a:r>
          </a:p>
          <a:p>
            <a:r>
              <a:rPr lang="en-US" altLang="en-US" sz="2400" dirty="0">
                <a:latin typeface="+mn-lt"/>
              </a:rPr>
              <a:t>Aftermarket confidence</a:t>
            </a:r>
          </a:p>
          <a:p>
            <a:r>
              <a:rPr lang="en-US" altLang="en-US" sz="2400" dirty="0">
                <a:latin typeface="+mn-lt"/>
              </a:rPr>
              <a:t>Health, safety, and environment confidence</a:t>
            </a:r>
            <a:endParaRPr lang="en-IN" sz="2400" dirty="0">
              <a:latin typeface="+mn-lt"/>
            </a:endParaRPr>
          </a:p>
        </p:txBody>
      </p:sp>
    </p:spTree>
    <p:extLst>
      <p:ext uri="{BB962C8B-B14F-4D97-AF65-F5344CB8AC3E}">
        <p14:creationId xmlns:p14="http://schemas.microsoft.com/office/powerpoint/2010/main" val="3580522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3200" dirty="0"/>
              <a:t>What Prevents Effective Project Closeouts?</a:t>
            </a:r>
            <a:endParaRPr lang="en-IN" dirty="0"/>
          </a:p>
        </p:txBody>
      </p:sp>
      <p:sp>
        <p:nvSpPr>
          <p:cNvPr id="5" name="Text Placeholder 4"/>
          <p:cNvSpPr>
            <a:spLocks noGrp="1"/>
          </p:cNvSpPr>
          <p:nvPr>
            <p:ph type="body" idx="1"/>
          </p:nvPr>
        </p:nvSpPr>
        <p:spPr/>
        <p:txBody>
          <a:bodyPr/>
          <a:lstStyle/>
          <a:p>
            <a:pPr eaLnBrk="1" hangingPunct="1"/>
            <a:r>
              <a:rPr lang="en-US" altLang="en-US" sz="2400" b="1" dirty="0">
                <a:latin typeface="+mn-lt"/>
              </a:rPr>
              <a:t>Project sign off </a:t>
            </a:r>
            <a:r>
              <a:rPr lang="en-US" altLang="en-US" sz="2400" dirty="0">
                <a:latin typeface="+mn-lt"/>
              </a:rPr>
              <a:t>discourages other closeout activities.</a:t>
            </a:r>
          </a:p>
          <a:p>
            <a:pPr eaLnBrk="1" hangingPunct="1"/>
            <a:r>
              <a:rPr lang="en-US" altLang="en-US" sz="2400" b="1" dirty="0">
                <a:latin typeface="+mn-lt"/>
              </a:rPr>
              <a:t>Urgency of all project pressures</a:t>
            </a:r>
            <a:r>
              <a:rPr lang="en-US" altLang="en-US" sz="2400" dirty="0">
                <a:latin typeface="+mn-lt"/>
              </a:rPr>
              <a:t> cause shortcuts on back-end.</a:t>
            </a:r>
          </a:p>
          <a:p>
            <a:pPr eaLnBrk="1" hangingPunct="1"/>
            <a:r>
              <a:rPr lang="en-US" altLang="en-US" sz="2400" b="1" dirty="0">
                <a:latin typeface="+mn-lt"/>
              </a:rPr>
              <a:t>Low priority</a:t>
            </a:r>
            <a:r>
              <a:rPr lang="en-US" altLang="en-US" sz="2400" dirty="0">
                <a:latin typeface="+mn-lt"/>
              </a:rPr>
              <a:t> given to closeout activities.</a:t>
            </a:r>
          </a:p>
          <a:p>
            <a:pPr eaLnBrk="1" hangingPunct="1"/>
            <a:r>
              <a:rPr lang="en-US" altLang="en-US" sz="2400" dirty="0">
                <a:latin typeface="+mn-lt"/>
              </a:rPr>
              <a:t>Lessons learned analysis seen as </a:t>
            </a:r>
            <a:r>
              <a:rPr lang="en-US" altLang="en-US" sz="2400" b="1" dirty="0">
                <a:latin typeface="+mn-lt"/>
              </a:rPr>
              <a:t>bookkeeping</a:t>
            </a:r>
            <a:r>
              <a:rPr lang="en-US" altLang="en-US" sz="2400" dirty="0">
                <a:latin typeface="+mn-lt"/>
              </a:rPr>
              <a:t>.</a:t>
            </a:r>
          </a:p>
          <a:p>
            <a:pPr eaLnBrk="1" hangingPunct="1"/>
            <a:r>
              <a:rPr lang="en-US" altLang="en-US" sz="2400" b="1" dirty="0">
                <a:latin typeface="+mn-lt"/>
              </a:rPr>
              <a:t>Unique</a:t>
            </a:r>
            <a:r>
              <a:rPr lang="en-US" altLang="en-US" sz="2400" dirty="0">
                <a:latin typeface="+mn-lt"/>
              </a:rPr>
              <a:t> view of projects.</a:t>
            </a:r>
            <a:endParaRPr lang="en-IN" sz="2400" dirty="0">
              <a:latin typeface="+mn-lt"/>
            </a:endParaRPr>
          </a:p>
        </p:txBody>
      </p:sp>
    </p:spTree>
    <p:extLst>
      <p:ext uri="{BB962C8B-B14F-4D97-AF65-F5344CB8AC3E}">
        <p14:creationId xmlns:p14="http://schemas.microsoft.com/office/powerpoint/2010/main" val="468635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Dynamic Project Factors to Monitor</a:t>
            </a:r>
            <a:endParaRPr lang="en-IN" dirty="0"/>
          </a:p>
        </p:txBody>
      </p:sp>
      <p:sp>
        <p:nvSpPr>
          <p:cNvPr id="5" name="Text Placeholder 4"/>
          <p:cNvSpPr>
            <a:spLocks noGrp="1"/>
          </p:cNvSpPr>
          <p:nvPr>
            <p:ph type="body" idx="1"/>
          </p:nvPr>
        </p:nvSpPr>
        <p:spPr/>
        <p:txBody>
          <a:bodyPr/>
          <a:lstStyle/>
          <a:p>
            <a:pPr marL="432000" indent="-432000" eaLnBrk="1" hangingPunct="1">
              <a:buFontTx/>
              <a:buAutoNum type="arabicPeriod"/>
            </a:pPr>
            <a:r>
              <a:rPr lang="en-US" altLang="en-US" sz="2400" dirty="0">
                <a:latin typeface="+mn-lt"/>
              </a:rPr>
              <a:t>Static</a:t>
            </a:r>
          </a:p>
          <a:p>
            <a:pPr marL="432000" indent="-432000" eaLnBrk="1" hangingPunct="1">
              <a:buFontTx/>
              <a:buAutoNum type="arabicPeriod"/>
            </a:pPr>
            <a:r>
              <a:rPr lang="en-US" altLang="en-US" sz="2400" dirty="0">
                <a:latin typeface="+mn-lt"/>
              </a:rPr>
              <a:t>Task-team</a:t>
            </a:r>
          </a:p>
          <a:p>
            <a:pPr marL="432000" indent="-432000" eaLnBrk="1" hangingPunct="1">
              <a:buFontTx/>
              <a:buAutoNum type="arabicPeriod"/>
            </a:pPr>
            <a:r>
              <a:rPr lang="en-US" altLang="en-US" sz="2400" dirty="0">
                <a:latin typeface="+mn-lt"/>
              </a:rPr>
              <a:t>Sponsorship</a:t>
            </a:r>
          </a:p>
          <a:p>
            <a:pPr marL="432000" indent="-432000" eaLnBrk="1" hangingPunct="1">
              <a:buFontTx/>
              <a:buAutoNum type="arabicPeriod"/>
            </a:pPr>
            <a:r>
              <a:rPr lang="en-US" altLang="en-US" sz="2400" dirty="0">
                <a:latin typeface="+mn-lt"/>
              </a:rPr>
              <a:t>Economics</a:t>
            </a:r>
          </a:p>
          <a:p>
            <a:pPr marL="432000" indent="-432000" eaLnBrk="1" hangingPunct="1">
              <a:buFontTx/>
              <a:buAutoNum type="arabicPeriod"/>
            </a:pPr>
            <a:r>
              <a:rPr lang="en-US" altLang="en-US" sz="2400" dirty="0">
                <a:latin typeface="+mn-lt"/>
              </a:rPr>
              <a:t>Environment</a:t>
            </a:r>
          </a:p>
          <a:p>
            <a:pPr marL="432000" indent="-432000" eaLnBrk="1" hangingPunct="1">
              <a:buFontTx/>
              <a:buAutoNum type="arabicPeriod"/>
            </a:pPr>
            <a:r>
              <a:rPr lang="en-US" altLang="en-US" sz="2400" dirty="0">
                <a:latin typeface="+mn-lt"/>
              </a:rPr>
              <a:t>User</a:t>
            </a:r>
            <a:endParaRPr lang="en-IN" sz="2400" dirty="0">
              <a:latin typeface="+mn-lt"/>
            </a:endParaRPr>
          </a:p>
        </p:txBody>
      </p:sp>
    </p:spTree>
    <p:extLst>
      <p:ext uri="{BB962C8B-B14F-4D97-AF65-F5344CB8AC3E}">
        <p14:creationId xmlns:p14="http://schemas.microsoft.com/office/powerpoint/2010/main" val="1027094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Early Termination Decision Rules</a:t>
            </a:r>
            <a:endParaRPr lang="en-IN" dirty="0"/>
          </a:p>
        </p:txBody>
      </p:sp>
      <p:sp>
        <p:nvSpPr>
          <p:cNvPr id="5" name="Text Placeholder 4"/>
          <p:cNvSpPr>
            <a:spLocks noGrp="1"/>
          </p:cNvSpPr>
          <p:nvPr>
            <p:ph type="body" idx="1"/>
          </p:nvPr>
        </p:nvSpPr>
        <p:spPr/>
        <p:txBody>
          <a:bodyPr/>
          <a:lstStyle/>
          <a:p>
            <a:pPr marL="432000" indent="-432000" eaLnBrk="1" hangingPunct="1">
              <a:buFont typeface="Corbel" panose="020B0503020204020204" pitchFamily="34" charset="0"/>
              <a:buAutoNum type="arabicPeriod"/>
            </a:pPr>
            <a:r>
              <a:rPr lang="en-US" altLang="en-US" sz="2400" dirty="0">
                <a:latin typeface="+mn-lt"/>
              </a:rPr>
              <a:t>Costs exceed business benefits.</a:t>
            </a:r>
          </a:p>
          <a:p>
            <a:pPr marL="432000" indent="-432000" eaLnBrk="1" hangingPunct="1">
              <a:buFont typeface="Corbel" panose="020B0503020204020204" pitchFamily="34" charset="0"/>
              <a:buAutoNum type="arabicPeriod"/>
            </a:pPr>
            <a:r>
              <a:rPr lang="en-US" altLang="en-US" sz="2400" dirty="0">
                <a:latin typeface="+mn-lt"/>
              </a:rPr>
              <a:t>Failure to meet strategic fit criteria.</a:t>
            </a:r>
          </a:p>
          <a:p>
            <a:pPr marL="432000" indent="-432000" eaLnBrk="1" hangingPunct="1">
              <a:buFont typeface="Corbel" panose="020B0503020204020204" pitchFamily="34" charset="0"/>
              <a:buAutoNum type="arabicPeriod"/>
            </a:pPr>
            <a:r>
              <a:rPr lang="en-US" altLang="en-US" sz="2400" dirty="0">
                <a:latin typeface="+mn-lt"/>
              </a:rPr>
              <a:t>Deadlines continue to be missed.</a:t>
            </a:r>
          </a:p>
          <a:p>
            <a:pPr marL="432000" indent="-432000" eaLnBrk="1" hangingPunct="1">
              <a:buFont typeface="Corbel" panose="020B0503020204020204" pitchFamily="34" charset="0"/>
              <a:buAutoNum type="arabicPeriod"/>
            </a:pPr>
            <a:r>
              <a:rPr lang="en-US" altLang="en-US" sz="2400" dirty="0">
                <a:latin typeface="+mn-lt"/>
              </a:rPr>
              <a:t>Technology evolves beyond the project’s scope.</a:t>
            </a:r>
            <a:endParaRPr lang="en-IN" sz="2400" dirty="0">
              <a:latin typeface="+mn-lt"/>
            </a:endParaRPr>
          </a:p>
        </p:txBody>
      </p:sp>
    </p:spTree>
    <p:extLst>
      <p:ext uri="{BB962C8B-B14F-4D97-AF65-F5344CB8AC3E}">
        <p14:creationId xmlns:p14="http://schemas.microsoft.com/office/powerpoint/2010/main" val="2696275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Project Termination Issues</a:t>
            </a:r>
            <a:endParaRPr lang="en-IN" dirty="0"/>
          </a:p>
        </p:txBody>
      </p:sp>
      <p:sp>
        <p:nvSpPr>
          <p:cNvPr id="3" name="Text Placeholder 2"/>
          <p:cNvSpPr>
            <a:spLocks noGrp="1"/>
          </p:cNvSpPr>
          <p:nvPr>
            <p:ph type="body" idx="1"/>
          </p:nvPr>
        </p:nvSpPr>
        <p:spPr>
          <a:xfrm>
            <a:off x="457200" y="1600201"/>
            <a:ext cx="8229600" cy="449826"/>
          </a:xfrm>
        </p:spPr>
        <p:txBody>
          <a:bodyPr/>
          <a:lstStyle/>
          <a:p>
            <a:pPr marL="0" indent="0">
              <a:buNone/>
            </a:pPr>
            <a:r>
              <a:rPr lang="en-US" sz="2000" b="1" dirty="0">
                <a:latin typeface="+mn-lt"/>
              </a:rPr>
              <a:t>Figure 14.2</a:t>
            </a:r>
            <a:r>
              <a:rPr lang="en-US" sz="2000" dirty="0">
                <a:latin typeface="+mn-lt"/>
              </a:rPr>
              <a:t> Work Breakdown for Project Termination Issues</a:t>
            </a:r>
          </a:p>
        </p:txBody>
      </p:sp>
      <p:pic>
        <p:nvPicPr>
          <p:cNvPr id="7" name="Picture 6" descr="Project termination issues are divided into emotional and intellectual issues. Emotional issues are further divided into staff and client issues Intellectual issues are further divided into internal and external issues. The emotional staff issues are as follows. Fear of no future work, Loss of interest in&#10;remaining tasks, Loss of project derived&#10;motivation, Loss of team identity, Selection of personnel&#10;to be reassigned, Diversion of effort. The emotional client issues are as follows. Change in attitude, Loss of interest in project, Change in personnel dealing with project, Unavailability of key personnel. The intellectual internal issues are as follows. Identification of remaining&#10;deliverables, Certification needs, Identification of outstanding commitments, Control of charges to project, Screening of partially completed tasks, Closure of work orders and work packages, Disposal of unused material.&#10;The intellectual external issues are as follows. Agreement with client on remaining deliverables, Agreement with suppliers on outstanding commitments, Communicating closure, Closing down facilities Determination of&#10;requirements for audit trail dat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3103" y="2158866"/>
            <a:ext cx="5277795" cy="4159220"/>
          </a:xfrm>
          <a:prstGeom prst="rect">
            <a:avLst/>
          </a:prstGeom>
        </p:spPr>
      </p:pic>
    </p:spTree>
    <p:extLst>
      <p:ext uri="{BB962C8B-B14F-4D97-AF65-F5344CB8AC3E}">
        <p14:creationId xmlns:p14="http://schemas.microsoft.com/office/powerpoint/2010/main" val="2312413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tx2"/>
                </a:solidFill>
              </a:rPr>
              <a:t>Concerns When Shutting down a Project</a:t>
            </a:r>
            <a:endParaRPr lang="en-IN" dirty="0">
              <a:solidFill>
                <a:schemeClr val="tx2"/>
              </a:solidFill>
            </a:endParaRPr>
          </a:p>
        </p:txBody>
      </p:sp>
      <p:sp>
        <p:nvSpPr>
          <p:cNvPr id="5" name="Text Placeholder 4"/>
          <p:cNvSpPr>
            <a:spLocks noGrp="1"/>
          </p:cNvSpPr>
          <p:nvPr>
            <p:ph type="body" idx="1"/>
          </p:nvPr>
        </p:nvSpPr>
        <p:spPr/>
        <p:txBody>
          <a:bodyPr/>
          <a:lstStyle/>
          <a:p>
            <a:r>
              <a:rPr lang="en-US" altLang="en-US" sz="2400" dirty="0">
                <a:latin typeface="+mn-lt"/>
              </a:rPr>
              <a:t>Emotional Issues of the Project Team</a:t>
            </a:r>
          </a:p>
          <a:p>
            <a:r>
              <a:rPr lang="en-US" altLang="en-US" sz="2400" dirty="0">
                <a:latin typeface="+mn-lt"/>
              </a:rPr>
              <a:t>Emotional Issues of the Clients</a:t>
            </a:r>
          </a:p>
          <a:p>
            <a:r>
              <a:rPr lang="en-US" altLang="en-US" sz="2400" dirty="0">
                <a:latin typeface="+mn-lt"/>
              </a:rPr>
              <a:t>Intellectual Issues—Internal</a:t>
            </a:r>
          </a:p>
          <a:p>
            <a:r>
              <a:rPr lang="en-US" altLang="en-US" sz="2400" dirty="0">
                <a:latin typeface="+mn-lt"/>
              </a:rPr>
              <a:t>Intellectual Issues</a:t>
            </a:r>
            <a:r>
              <a:rPr lang="en-US" altLang="en-US" sz="2400" dirty="0"/>
              <a:t>—</a:t>
            </a:r>
            <a:r>
              <a:rPr lang="en-US" altLang="en-US" sz="2400" dirty="0">
                <a:latin typeface="+mn-lt"/>
              </a:rPr>
              <a:t>External</a:t>
            </a:r>
            <a:endParaRPr lang="en-IN" sz="2400" dirty="0">
              <a:latin typeface="+mn-lt"/>
            </a:endParaRPr>
          </a:p>
        </p:txBody>
      </p:sp>
    </p:spTree>
    <p:extLst>
      <p:ext uri="{BB962C8B-B14F-4D97-AF65-F5344CB8AC3E}">
        <p14:creationId xmlns:p14="http://schemas.microsoft.com/office/powerpoint/2010/main" val="1233846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solidFill>
                  <a:schemeClr val="tx2"/>
                </a:solidFill>
              </a:rPr>
              <a:t>Table 14.2 </a:t>
            </a:r>
            <a:r>
              <a:rPr lang="en-IN" dirty="0"/>
              <a:t>Concerns When Shutting Down a Project</a:t>
            </a:r>
            <a:r>
              <a:rPr lang="en-US" altLang="en-US" sz="3600" dirty="0"/>
              <a:t>—</a:t>
            </a:r>
            <a:r>
              <a:rPr lang="en-US" altLang="en-US" dirty="0">
                <a:solidFill>
                  <a:schemeClr val="tx2"/>
                </a:solidFill>
              </a:rPr>
              <a:t>Emotional</a:t>
            </a:r>
            <a:endParaRPr lang="en-IN" dirty="0">
              <a:solidFill>
                <a:schemeClr val="tx2"/>
              </a:solidFill>
            </a:endParaRPr>
          </a:p>
        </p:txBody>
      </p:sp>
      <p:graphicFrame>
        <p:nvGraphicFramePr>
          <p:cNvPr id="2" name="Table 1"/>
          <p:cNvGraphicFramePr>
            <a:graphicFrameLocks noGrp="1"/>
          </p:cNvGraphicFramePr>
          <p:nvPr>
            <p:extLst/>
          </p:nvPr>
        </p:nvGraphicFramePr>
        <p:xfrm>
          <a:off x="600890" y="2102397"/>
          <a:ext cx="7981408" cy="2633831"/>
        </p:xfrm>
        <a:graphic>
          <a:graphicData uri="http://schemas.openxmlformats.org/drawingml/2006/table">
            <a:tbl>
              <a:tblPr firstRow="1" bandRow="1"/>
              <a:tblGrid>
                <a:gridCol w="3990704">
                  <a:extLst>
                    <a:ext uri="{9D8B030D-6E8A-4147-A177-3AD203B41FA5}">
                      <a16:colId xmlns:a16="http://schemas.microsoft.com/office/drawing/2014/main" val="4289783346"/>
                    </a:ext>
                  </a:extLst>
                </a:gridCol>
                <a:gridCol w="3990704">
                  <a:extLst>
                    <a:ext uri="{9D8B030D-6E8A-4147-A177-3AD203B41FA5}">
                      <a16:colId xmlns:a16="http://schemas.microsoft.com/office/drawing/2014/main" val="3697402963"/>
                    </a:ext>
                  </a:extLst>
                </a:gridCol>
              </a:tblGrid>
              <a:tr h="408791">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Emotional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Project Team</a:t>
                      </a:r>
                      <a:endParaRPr kumimoji="0" lang="en-US" sz="1600" b="0" i="0" u="none" strike="noStrike" cap="none" normalizeH="0" baseline="0" dirty="0">
                        <a:ln>
                          <a:noFill/>
                        </a:ln>
                        <a:solidFill>
                          <a:schemeClr val="tx1"/>
                        </a:solidFill>
                        <a:effectLst/>
                        <a:latin typeface="+mn-lt"/>
                        <a:cs typeface="Arial" charset="0"/>
                      </a:endParaRPr>
                    </a:p>
                  </a:txBody>
                  <a:tcPr marT="45686" marB="45686"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Emotional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Client</a:t>
                      </a:r>
                      <a:endParaRPr kumimoji="0" lang="en-US" sz="1600" b="0" i="0" u="none" strike="noStrike" cap="none" normalizeH="0" baseline="0" dirty="0">
                        <a:ln>
                          <a:noFill/>
                        </a:ln>
                        <a:solidFill>
                          <a:schemeClr val="tx1"/>
                        </a:solidFill>
                        <a:effectLst/>
                        <a:latin typeface="+mn-lt"/>
                        <a:cs typeface="Arial" charset="0"/>
                      </a:endParaRPr>
                    </a:p>
                  </a:txBody>
                  <a:tcPr marT="45686" marB="45686"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02944645"/>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cs typeface="Times New Roman" pitchFamily="18" charset="0"/>
                        </a:rPr>
                        <a:t>Fear of no future work</a:t>
                      </a:r>
                      <a:endParaRPr kumimoji="0" lang="en-US" sz="1600" b="0" i="0" u="none" strike="noStrike" cap="none" normalizeH="0" baseline="0" dirty="0">
                        <a:ln>
                          <a:noFill/>
                        </a:ln>
                        <a:solidFill>
                          <a:schemeClr val="tx1"/>
                        </a:solidFill>
                        <a:effectLst/>
                        <a:latin typeface="+mn-lt"/>
                        <a:cs typeface="Arial" charset="0"/>
                      </a:endParaRP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Change in attitude</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07654967"/>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interest in remaining tasks</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interest in project</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11856365"/>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project-derived motivation</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Change in personnel dealing with project</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51883650"/>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team identity</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Unavailability of key personnel</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22784855"/>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Selection of personnel to be reassigned</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cs typeface="Arial" charset="0"/>
                        </a:rPr>
                        <a:t>Blank</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10709793"/>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Diversion of effort</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ea typeface="Arial"/>
                          <a:cs typeface="Arial" charset="0"/>
                          <a:sym typeface="Arial"/>
                        </a:rPr>
                        <a:t>Blank</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73849821"/>
                  </a:ext>
                </a:extLst>
              </a:tr>
            </a:tbl>
          </a:graphicData>
        </a:graphic>
      </p:graphicFrame>
    </p:spTree>
    <p:extLst>
      <p:ext uri="{BB962C8B-B14F-4D97-AF65-F5344CB8AC3E}">
        <p14:creationId xmlns:p14="http://schemas.microsoft.com/office/powerpoint/2010/main" val="3052169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solidFill>
                  <a:schemeClr val="tx2"/>
                </a:solidFill>
              </a:rPr>
              <a:t>Table 14.2 </a:t>
            </a:r>
            <a:r>
              <a:rPr lang="en-IN" dirty="0"/>
              <a:t>Concerns When Shutting Down a Project</a:t>
            </a:r>
            <a:r>
              <a:rPr lang="en-US" altLang="en-US" sz="3200" dirty="0"/>
              <a:t>—</a:t>
            </a:r>
            <a:r>
              <a:rPr lang="en-US" altLang="en-US" dirty="0">
                <a:solidFill>
                  <a:schemeClr val="tx2"/>
                </a:solidFill>
              </a:rPr>
              <a:t>Intellectual</a:t>
            </a:r>
            <a:endParaRPr lang="en-IN" dirty="0">
              <a:solidFill>
                <a:schemeClr val="tx2"/>
              </a:solidFill>
            </a:endParaRPr>
          </a:p>
        </p:txBody>
      </p:sp>
      <p:graphicFrame>
        <p:nvGraphicFramePr>
          <p:cNvPr id="2" name="Table 1"/>
          <p:cNvGraphicFramePr>
            <a:graphicFrameLocks noGrp="1"/>
          </p:cNvGraphicFramePr>
          <p:nvPr>
            <p:extLst/>
          </p:nvPr>
        </p:nvGraphicFramePr>
        <p:xfrm>
          <a:off x="457200" y="2102394"/>
          <a:ext cx="8229600" cy="3656864"/>
        </p:xfrm>
        <a:graphic>
          <a:graphicData uri="http://schemas.openxmlformats.org/drawingml/2006/table">
            <a:tbl>
              <a:tblPr firstRow="1" bandRow="1"/>
              <a:tblGrid>
                <a:gridCol w="4114800">
                  <a:extLst>
                    <a:ext uri="{9D8B030D-6E8A-4147-A177-3AD203B41FA5}">
                      <a16:colId xmlns:a16="http://schemas.microsoft.com/office/drawing/2014/main" val="817740010"/>
                    </a:ext>
                  </a:extLst>
                </a:gridCol>
                <a:gridCol w="4114800">
                  <a:extLst>
                    <a:ext uri="{9D8B030D-6E8A-4147-A177-3AD203B41FA5}">
                      <a16:colId xmlns:a16="http://schemas.microsoft.com/office/drawing/2014/main" val="980322243"/>
                    </a:ext>
                  </a:extLst>
                </a:gridCol>
              </a:tblGrid>
              <a:tr h="43609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Intellectual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Internal</a:t>
                      </a:r>
                      <a:endParaRPr kumimoji="0" lang="en-US" sz="1600" b="0" i="0" u="none" strike="noStrike" cap="none" normalizeH="0" baseline="0" dirty="0">
                        <a:ln>
                          <a:noFill/>
                        </a:ln>
                        <a:solidFill>
                          <a:schemeClr val="tx1"/>
                        </a:solidFill>
                        <a:effectLst/>
                        <a:latin typeface="+mn-lt"/>
                        <a:cs typeface="Arial" charset="0"/>
                      </a:endParaRPr>
                    </a:p>
                  </a:txBody>
                  <a:tcPr marT="45729" marB="45729"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Intellectual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External</a:t>
                      </a:r>
                      <a:endParaRPr kumimoji="0" lang="en-US" sz="1600" b="0" i="0" u="none" strike="noStrike" cap="none" normalizeH="0" baseline="0" dirty="0">
                        <a:ln>
                          <a:noFill/>
                        </a:ln>
                        <a:solidFill>
                          <a:schemeClr val="tx1"/>
                        </a:solidFill>
                        <a:effectLst/>
                        <a:latin typeface="+mn-lt"/>
                        <a:cs typeface="Times New Roman" pitchFamily="18" charset="0"/>
                      </a:endParaRPr>
                    </a:p>
                  </a:txBody>
                  <a:tcPr marT="45729" marB="45729"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86423255"/>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Identification of remaining deliverables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Agreement with client on remaining deliverables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35585908"/>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Certification needs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Agreement with suppliers on outstanding commitments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781821"/>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Identification of outstanding commitments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Communicating closure</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4834770"/>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Control of changes to project</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Closing down facilities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49348165"/>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Screening of partially completed tasks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Determination of requirements for audit trail data</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63997413"/>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Closure of work orders and work packages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cs typeface="Arial" charset="0"/>
                        </a:rPr>
                        <a:t>Blank</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23362366"/>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Disposal of unused material</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ea typeface="Arial"/>
                          <a:cs typeface="Arial" charset="0"/>
                          <a:sym typeface="Arial"/>
                        </a:rPr>
                        <a:t>Blank</a:t>
                      </a:r>
                      <a:endParaRPr kumimoji="0" lang="en-US" sz="1600" b="0" i="0" u="none" strike="noStrike" cap="none" normalizeH="0" baseline="0" dirty="0">
                        <a:ln>
                          <a:noFill/>
                        </a:ln>
                        <a:solidFill>
                          <a:schemeClr val="bg1"/>
                        </a:solidFill>
                        <a:effectLst/>
                        <a:latin typeface="+mn-lt"/>
                        <a:cs typeface="Arial" charset="0"/>
                      </a:endParaRP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73710143"/>
                  </a:ext>
                </a:extLst>
              </a:tr>
            </a:tbl>
          </a:graphicData>
        </a:graphic>
      </p:graphicFrame>
    </p:spTree>
    <p:extLst>
      <p:ext uri="{BB962C8B-B14F-4D97-AF65-F5344CB8AC3E}">
        <p14:creationId xmlns:p14="http://schemas.microsoft.com/office/powerpoint/2010/main" val="929361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Top 10 Signs of I</a:t>
            </a:r>
            <a:r>
              <a:rPr lang="en-US" sz="100" dirty="0"/>
              <a:t> </a:t>
            </a:r>
            <a:r>
              <a:rPr lang="en-US" dirty="0"/>
              <a:t>T Project Failure</a:t>
            </a:r>
            <a:endParaRPr lang="en-IN" sz="2000" b="0" dirty="0"/>
          </a:p>
        </p:txBody>
      </p:sp>
      <p:sp>
        <p:nvSpPr>
          <p:cNvPr id="5" name="Text Placeholder 4"/>
          <p:cNvSpPr>
            <a:spLocks noGrp="1"/>
          </p:cNvSpPr>
          <p:nvPr>
            <p:ph type="body" idx="1"/>
          </p:nvPr>
        </p:nvSpPr>
        <p:spPr>
          <a:xfrm>
            <a:off x="457200" y="1600200"/>
            <a:ext cx="8229600" cy="4677770"/>
          </a:xfrm>
        </p:spPr>
        <p:txBody>
          <a:bodyPr/>
          <a:lstStyle/>
          <a:p>
            <a:pPr marL="432000" indent="-432000">
              <a:spcBef>
                <a:spcPts val="1000"/>
              </a:spcBef>
              <a:buFont typeface="Corbel" panose="020B0503020204020204" pitchFamily="34" charset="0"/>
              <a:buAutoNum type="arabicPeriod"/>
            </a:pPr>
            <a:r>
              <a:rPr lang="en-US" altLang="en-US" sz="2200" dirty="0">
                <a:latin typeface="+mn-lt"/>
              </a:rPr>
              <a:t>Best practices and lessons learned are ignored.</a:t>
            </a:r>
          </a:p>
          <a:p>
            <a:pPr marL="432000" indent="-432000">
              <a:spcBef>
                <a:spcPts val="1000"/>
              </a:spcBef>
              <a:buFont typeface="Corbel" panose="020B0503020204020204" pitchFamily="34" charset="0"/>
              <a:buAutoNum type="arabicPeriod"/>
            </a:pPr>
            <a:r>
              <a:rPr lang="en-US" altLang="en-US" sz="2200" dirty="0">
                <a:latin typeface="+mn-lt"/>
              </a:rPr>
              <a:t>Project lacks people with appropriate skills.</a:t>
            </a:r>
          </a:p>
          <a:p>
            <a:pPr marL="432000" indent="-432000">
              <a:spcBef>
                <a:spcPts val="1000"/>
              </a:spcBef>
              <a:buFont typeface="Corbel" panose="020B0503020204020204" pitchFamily="34" charset="0"/>
              <a:buAutoNum type="arabicPeriod"/>
            </a:pPr>
            <a:r>
              <a:rPr lang="en-US" altLang="en-US" sz="2200" dirty="0">
                <a:latin typeface="+mn-lt"/>
              </a:rPr>
              <a:t>Sponsorship is lost.</a:t>
            </a:r>
          </a:p>
          <a:p>
            <a:pPr marL="432000" indent="-432000">
              <a:spcBef>
                <a:spcPts val="1000"/>
              </a:spcBef>
              <a:buFont typeface="Corbel" panose="020B0503020204020204" pitchFamily="34" charset="0"/>
              <a:buAutoNum type="arabicPeriod"/>
            </a:pPr>
            <a:r>
              <a:rPr lang="en-US" altLang="en-US" sz="2200" dirty="0">
                <a:latin typeface="+mn-lt"/>
              </a:rPr>
              <a:t>Users are resistant.</a:t>
            </a:r>
          </a:p>
          <a:p>
            <a:pPr marL="432000" indent="-432000">
              <a:spcBef>
                <a:spcPts val="1000"/>
              </a:spcBef>
              <a:buFont typeface="Corbel" panose="020B0503020204020204" pitchFamily="34" charset="0"/>
              <a:buAutoNum type="arabicPeriod"/>
            </a:pPr>
            <a:r>
              <a:rPr lang="en-US" altLang="en-US" sz="2200" dirty="0">
                <a:latin typeface="+mn-lt"/>
              </a:rPr>
              <a:t>Deadlines are unrealistic.</a:t>
            </a:r>
          </a:p>
          <a:p>
            <a:pPr marL="432000" indent="-432000">
              <a:spcBef>
                <a:spcPts val="1000"/>
              </a:spcBef>
              <a:buFont typeface="Corbel" panose="020B0503020204020204" pitchFamily="34" charset="0"/>
              <a:buAutoNum type="arabicPeriod"/>
            </a:pPr>
            <a:r>
              <a:rPr lang="en-US" altLang="en-US" sz="2200" dirty="0">
                <a:latin typeface="+mn-lt"/>
              </a:rPr>
              <a:t>Business needs change.</a:t>
            </a:r>
          </a:p>
          <a:p>
            <a:pPr marL="432000" indent="-432000">
              <a:spcBef>
                <a:spcPts val="1000"/>
              </a:spcBef>
              <a:buFont typeface="Corbel" panose="020B0503020204020204" pitchFamily="34" charset="0"/>
              <a:buAutoNum type="arabicPeriod"/>
            </a:pPr>
            <a:r>
              <a:rPr lang="en-US" altLang="en-US" sz="2200" dirty="0">
                <a:latin typeface="+mn-lt"/>
              </a:rPr>
              <a:t>Chosen technology changes.</a:t>
            </a:r>
          </a:p>
          <a:p>
            <a:pPr marL="432000" indent="-432000">
              <a:spcBef>
                <a:spcPts val="1000"/>
              </a:spcBef>
              <a:buFont typeface="Corbel" panose="020B0503020204020204" pitchFamily="34" charset="0"/>
              <a:buAutoNum type="arabicPeriod"/>
            </a:pPr>
            <a:r>
              <a:rPr lang="en-US" altLang="en-US" sz="2200" dirty="0">
                <a:latin typeface="+mn-lt"/>
              </a:rPr>
              <a:t>Project changes are poorly managed.</a:t>
            </a:r>
          </a:p>
          <a:p>
            <a:pPr marL="432000" indent="-432000">
              <a:spcBef>
                <a:spcPts val="1000"/>
              </a:spcBef>
              <a:buFont typeface="Corbel" panose="020B0503020204020204" pitchFamily="34" charset="0"/>
              <a:buAutoNum type="arabicPeriod"/>
            </a:pPr>
            <a:r>
              <a:rPr lang="en-US" altLang="en-US" sz="2200" dirty="0">
                <a:latin typeface="+mn-lt"/>
              </a:rPr>
              <a:t>Scope is ill-defined.</a:t>
            </a:r>
          </a:p>
          <a:p>
            <a:pPr marL="432000" indent="-432000">
              <a:spcBef>
                <a:spcPts val="1000"/>
              </a:spcBef>
              <a:buFont typeface="Corbel" panose="020B0503020204020204" pitchFamily="34" charset="0"/>
              <a:buAutoNum type="arabicPeriod"/>
            </a:pPr>
            <a:r>
              <a:rPr lang="en-US" altLang="en-US" sz="2200" dirty="0">
                <a:latin typeface="+mn-lt"/>
              </a:rPr>
              <a:t>Project managers don’t understand user’s needs.</a:t>
            </a:r>
          </a:p>
        </p:txBody>
      </p:sp>
    </p:spTree>
    <p:extLst>
      <p:ext uri="{BB962C8B-B14F-4D97-AF65-F5344CB8AC3E}">
        <p14:creationId xmlns:p14="http://schemas.microsoft.com/office/powerpoint/2010/main" val="3593012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Claims and Disputes</a:t>
            </a:r>
            <a:endParaRPr lang="en-IN" dirty="0"/>
          </a:p>
        </p:txBody>
      </p:sp>
      <p:sp>
        <p:nvSpPr>
          <p:cNvPr id="5" name="Text Placeholder 4"/>
          <p:cNvSpPr>
            <a:spLocks noGrp="1"/>
          </p:cNvSpPr>
          <p:nvPr>
            <p:ph type="body" idx="1"/>
          </p:nvPr>
        </p:nvSpPr>
        <p:spPr>
          <a:xfrm>
            <a:off x="457200" y="1600201"/>
            <a:ext cx="8229600" cy="1688910"/>
          </a:xfrm>
        </p:spPr>
        <p:txBody>
          <a:bodyPr/>
          <a:lstStyle/>
          <a:p>
            <a:pPr eaLnBrk="1" hangingPunct="1">
              <a:buFontTx/>
              <a:buNone/>
            </a:pPr>
            <a:r>
              <a:rPr lang="en-US" altLang="en-US" sz="2400" b="1" dirty="0">
                <a:latin typeface="+mn-lt"/>
              </a:rPr>
              <a:t>Two types of claims:</a:t>
            </a:r>
          </a:p>
          <a:p>
            <a:pPr eaLnBrk="1" hangingPunct="1"/>
            <a:r>
              <a:rPr lang="en-US" altLang="en-US" sz="2400" dirty="0">
                <a:latin typeface="+mn-lt"/>
              </a:rPr>
              <a:t>Ex-gratia claims</a:t>
            </a:r>
          </a:p>
          <a:p>
            <a:pPr eaLnBrk="1" hangingPunct="1"/>
            <a:r>
              <a:rPr lang="en-US" altLang="en-US" sz="2400" dirty="0">
                <a:latin typeface="+mn-lt"/>
              </a:rPr>
              <a:t>Default by the project company</a:t>
            </a:r>
          </a:p>
        </p:txBody>
      </p:sp>
      <p:sp>
        <p:nvSpPr>
          <p:cNvPr id="2" name="Text Placeholder 1"/>
          <p:cNvSpPr>
            <a:spLocks noGrp="1"/>
          </p:cNvSpPr>
          <p:nvPr>
            <p:ph type="body" idx="2"/>
          </p:nvPr>
        </p:nvSpPr>
        <p:spPr>
          <a:xfrm>
            <a:off x="457200" y="3320950"/>
            <a:ext cx="8229600" cy="2533940"/>
          </a:xfrm>
        </p:spPr>
        <p:txBody>
          <a:bodyPr/>
          <a:lstStyle/>
          <a:p>
            <a:pPr eaLnBrk="1" hangingPunct="1">
              <a:buFontTx/>
              <a:buNone/>
            </a:pPr>
            <a:r>
              <a:rPr lang="en-US" altLang="en-US" sz="2400" b="1" dirty="0">
                <a:latin typeface="+mn-lt"/>
              </a:rPr>
              <a:t>Resolved by:</a:t>
            </a:r>
          </a:p>
          <a:p>
            <a:pPr eaLnBrk="1" hangingPunct="1"/>
            <a:r>
              <a:rPr lang="en-US" altLang="en-US" sz="2400" dirty="0">
                <a:latin typeface="+mn-lt"/>
              </a:rPr>
              <a:t>Arbitration</a:t>
            </a:r>
          </a:p>
          <a:p>
            <a:pPr lvl="1" eaLnBrk="1" hangingPunct="1"/>
            <a:r>
              <a:rPr lang="en-US" altLang="en-US" sz="2400" dirty="0">
                <a:latin typeface="+mn-lt"/>
              </a:rPr>
              <a:t>Binding</a:t>
            </a:r>
          </a:p>
          <a:p>
            <a:pPr lvl="1" eaLnBrk="1" hangingPunct="1"/>
            <a:r>
              <a:rPr lang="en-US" altLang="en-US" sz="2400" dirty="0">
                <a:latin typeface="+mn-lt"/>
              </a:rPr>
              <a:t>Nonbinding</a:t>
            </a:r>
          </a:p>
          <a:p>
            <a:pPr eaLnBrk="1" hangingPunct="1"/>
            <a:r>
              <a:rPr lang="en-US" altLang="en-US" sz="2400" dirty="0">
                <a:latin typeface="+mn-lt"/>
              </a:rPr>
              <a:t>Standard litigation</a:t>
            </a:r>
            <a:endParaRPr lang="en-IN" sz="2400" dirty="0">
              <a:latin typeface="+mn-lt"/>
            </a:endParaRPr>
          </a:p>
        </p:txBody>
      </p:sp>
    </p:spTree>
    <p:extLst>
      <p:ext uri="{BB962C8B-B14F-4D97-AF65-F5344CB8AC3E}">
        <p14:creationId xmlns:p14="http://schemas.microsoft.com/office/powerpoint/2010/main" val="1528270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Protecting Against Claims</a:t>
            </a:r>
            <a:endParaRPr lang="en-IN" dirty="0"/>
          </a:p>
        </p:txBody>
      </p:sp>
      <p:sp>
        <p:nvSpPr>
          <p:cNvPr id="5" name="Text Placeholder 4"/>
          <p:cNvSpPr>
            <a:spLocks noGrp="1"/>
          </p:cNvSpPr>
          <p:nvPr>
            <p:ph type="body" idx="1"/>
          </p:nvPr>
        </p:nvSpPr>
        <p:spPr/>
        <p:txBody>
          <a:bodyPr/>
          <a:lstStyle/>
          <a:p>
            <a:pPr eaLnBrk="1" hangingPunct="1">
              <a:defRPr/>
            </a:pPr>
            <a:r>
              <a:rPr lang="en-US" sz="2400" dirty="0">
                <a:solidFill>
                  <a:schemeClr val="tx1"/>
                </a:solidFill>
                <a:latin typeface="+mn-lt"/>
                <a:ea typeface="ＭＳ Ｐゴシック" charset="0"/>
              </a:rPr>
              <a:t>Consider claims as part of the </a:t>
            </a:r>
            <a:r>
              <a:rPr lang="en-US" sz="2400" b="1" dirty="0">
                <a:solidFill>
                  <a:schemeClr val="tx1"/>
                </a:solidFill>
                <a:latin typeface="+mn-lt"/>
                <a:ea typeface="ＭＳ Ｐゴシック" charset="0"/>
              </a:rPr>
              <a:t>project plan</a:t>
            </a:r>
            <a:r>
              <a:rPr lang="en-US" sz="2400" dirty="0">
                <a:solidFill>
                  <a:schemeClr val="tx1"/>
                </a:solidFill>
                <a:latin typeface="+mn-lt"/>
                <a:ea typeface="ＭＳ Ｐゴシック" charset="0"/>
              </a:rPr>
              <a:t>.</a:t>
            </a:r>
            <a:endParaRPr lang="en-US" sz="2400" b="1" dirty="0">
              <a:solidFill>
                <a:schemeClr val="tx1"/>
              </a:solidFill>
              <a:latin typeface="+mn-lt"/>
              <a:ea typeface="ＭＳ Ｐゴシック" charset="0"/>
            </a:endParaRPr>
          </a:p>
          <a:p>
            <a:pPr eaLnBrk="1" hangingPunct="1">
              <a:defRPr/>
            </a:pPr>
            <a:r>
              <a:rPr lang="en-US" sz="2400" b="1" dirty="0">
                <a:solidFill>
                  <a:schemeClr val="tx1"/>
                </a:solidFill>
                <a:latin typeface="+mn-lt"/>
                <a:ea typeface="ＭＳ Ｐゴシック" charset="0"/>
              </a:rPr>
              <a:t>Verify stakeholders</a:t>
            </a:r>
            <a:r>
              <a:rPr lang="en-US" sz="2400" dirty="0">
                <a:solidFill>
                  <a:schemeClr val="tx1"/>
                </a:solidFill>
                <a:latin typeface="+mn-lt"/>
                <a:ea typeface="ＭＳ Ｐゴシック" charset="0"/>
              </a:rPr>
              <a:t> know their risks.</a:t>
            </a:r>
          </a:p>
          <a:p>
            <a:pPr eaLnBrk="1" hangingPunct="1">
              <a:defRPr/>
            </a:pPr>
            <a:r>
              <a:rPr lang="en-US" sz="2400" dirty="0">
                <a:solidFill>
                  <a:schemeClr val="tx1"/>
                </a:solidFill>
                <a:latin typeface="+mn-lt"/>
                <a:ea typeface="ＭＳ Ｐゴシック" charset="0"/>
              </a:rPr>
              <a:t>Keep </a:t>
            </a:r>
            <a:r>
              <a:rPr lang="en-US" sz="2400" b="1" dirty="0">
                <a:solidFill>
                  <a:schemeClr val="tx1"/>
                </a:solidFill>
                <a:latin typeface="+mn-lt"/>
                <a:ea typeface="ＭＳ Ｐゴシック" charset="0"/>
              </a:rPr>
              <a:t>good records</a:t>
            </a:r>
            <a:r>
              <a:rPr lang="en-US" sz="2400" dirty="0">
                <a:solidFill>
                  <a:schemeClr val="tx1"/>
                </a:solidFill>
                <a:latin typeface="+mn-lt"/>
                <a:ea typeface="ＭＳ Ｐゴシック" charset="0"/>
              </a:rPr>
              <a:t> throughout the life cycle.</a:t>
            </a:r>
          </a:p>
          <a:p>
            <a:pPr eaLnBrk="1" hangingPunct="1">
              <a:defRPr/>
            </a:pPr>
            <a:r>
              <a:rPr lang="en-US" sz="2400" dirty="0">
                <a:solidFill>
                  <a:schemeClr val="tx1"/>
                </a:solidFill>
                <a:latin typeface="+mn-lt"/>
                <a:ea typeface="ＭＳ Ｐゴシック" charset="0"/>
              </a:rPr>
              <a:t>Keep </a:t>
            </a:r>
            <a:r>
              <a:rPr lang="en-US" sz="2400" b="1" dirty="0">
                <a:solidFill>
                  <a:schemeClr val="tx1"/>
                </a:solidFill>
                <a:latin typeface="+mn-lt"/>
                <a:ea typeface="ＭＳ Ｐゴシック" charset="0"/>
              </a:rPr>
              <a:t>clear details</a:t>
            </a:r>
            <a:r>
              <a:rPr lang="en-US" sz="2400" dirty="0">
                <a:solidFill>
                  <a:schemeClr val="tx1"/>
                </a:solidFill>
                <a:latin typeface="+mn-lt"/>
                <a:ea typeface="ＭＳ Ｐゴシック" charset="0"/>
              </a:rPr>
              <a:t> of change orders.</a:t>
            </a:r>
          </a:p>
          <a:p>
            <a:pPr eaLnBrk="1" hangingPunct="1">
              <a:defRPr/>
            </a:pPr>
            <a:r>
              <a:rPr lang="en-US" sz="2400" b="1" dirty="0">
                <a:solidFill>
                  <a:schemeClr val="tx1"/>
                </a:solidFill>
                <a:latin typeface="+mn-lt"/>
                <a:ea typeface="ＭＳ Ｐゴシック" charset="0"/>
              </a:rPr>
              <a:t>Archive all correspondence</a:t>
            </a:r>
            <a:r>
              <a:rPr lang="en-US" sz="2400" dirty="0">
                <a:solidFill>
                  <a:schemeClr val="tx1"/>
                </a:solidFill>
                <a:latin typeface="+mn-lt"/>
                <a:ea typeface="ＭＳ Ｐゴシック" charset="0"/>
              </a:rPr>
              <a:t>.</a:t>
            </a:r>
            <a:endParaRPr lang="en-IN" sz="2400" dirty="0">
              <a:solidFill>
                <a:schemeClr val="tx1"/>
              </a:solidFill>
              <a:latin typeface="+mn-lt"/>
            </a:endParaRPr>
          </a:p>
        </p:txBody>
      </p:sp>
    </p:spTree>
    <p:extLst>
      <p:ext uri="{BB962C8B-B14F-4D97-AF65-F5344CB8AC3E}">
        <p14:creationId xmlns:p14="http://schemas.microsoft.com/office/powerpoint/2010/main" val="2329449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Final Report Elements</a:t>
            </a:r>
            <a:endParaRPr lang="en-IN" dirty="0"/>
          </a:p>
        </p:txBody>
      </p:sp>
      <p:sp>
        <p:nvSpPr>
          <p:cNvPr id="5" name="Text Placeholder 4"/>
          <p:cNvSpPr>
            <a:spLocks noGrp="1"/>
          </p:cNvSpPr>
          <p:nvPr>
            <p:ph type="body" idx="1"/>
          </p:nvPr>
        </p:nvSpPr>
        <p:spPr/>
        <p:txBody>
          <a:bodyPr/>
          <a:lstStyle/>
          <a:p>
            <a:pPr marL="432000" indent="-432000" eaLnBrk="1" hangingPunct="1">
              <a:buFont typeface="+mj-lt"/>
              <a:buAutoNum type="arabicPeriod"/>
              <a:defRPr/>
            </a:pPr>
            <a:r>
              <a:rPr lang="en-US" altLang="en-US" sz="2400" dirty="0">
                <a:latin typeface="+mn-lt"/>
              </a:rPr>
              <a:t>Project performance</a:t>
            </a:r>
          </a:p>
          <a:p>
            <a:pPr marL="432000" indent="-432000" eaLnBrk="1" hangingPunct="1">
              <a:buFont typeface="+mj-lt"/>
              <a:buAutoNum type="arabicPeriod"/>
              <a:defRPr/>
            </a:pPr>
            <a:r>
              <a:rPr lang="en-US" altLang="en-US" sz="2400" dirty="0">
                <a:latin typeface="+mn-lt"/>
              </a:rPr>
              <a:t>Administrative performance</a:t>
            </a:r>
          </a:p>
          <a:p>
            <a:pPr marL="432000" indent="-432000" eaLnBrk="1" hangingPunct="1">
              <a:buFont typeface="+mj-lt"/>
              <a:buAutoNum type="arabicPeriod"/>
              <a:defRPr/>
            </a:pPr>
            <a:r>
              <a:rPr lang="en-US" altLang="en-US" sz="2400" dirty="0">
                <a:latin typeface="+mn-lt"/>
              </a:rPr>
              <a:t>Organizational structure</a:t>
            </a:r>
          </a:p>
          <a:p>
            <a:pPr marL="432000" indent="-432000" eaLnBrk="1" hangingPunct="1">
              <a:buFont typeface="+mj-lt"/>
              <a:buAutoNum type="arabicPeriod"/>
              <a:defRPr/>
            </a:pPr>
            <a:r>
              <a:rPr lang="en-US" altLang="en-US" sz="2400" dirty="0">
                <a:latin typeface="+mn-lt"/>
              </a:rPr>
              <a:t>Team performance</a:t>
            </a:r>
          </a:p>
          <a:p>
            <a:pPr marL="432000" indent="-432000" eaLnBrk="1" hangingPunct="1">
              <a:buFont typeface="+mj-lt"/>
              <a:buAutoNum type="arabicPeriod"/>
              <a:defRPr/>
            </a:pPr>
            <a:r>
              <a:rPr lang="en-US" altLang="en-US" sz="2400" dirty="0">
                <a:latin typeface="+mn-lt"/>
              </a:rPr>
              <a:t>Project management techniques</a:t>
            </a:r>
          </a:p>
          <a:p>
            <a:pPr marL="432000" indent="-432000" eaLnBrk="1" hangingPunct="1">
              <a:buFont typeface="+mj-lt"/>
              <a:buAutoNum type="arabicPeriod"/>
              <a:defRPr/>
            </a:pPr>
            <a:r>
              <a:rPr lang="en-US" altLang="en-US" sz="2400" dirty="0">
                <a:latin typeface="+mn-lt"/>
              </a:rPr>
              <a:t>Benefits to the organization and customer</a:t>
            </a:r>
            <a:endParaRPr lang="en-IN" sz="2400" dirty="0">
              <a:latin typeface="+mn-lt"/>
            </a:endParaRPr>
          </a:p>
        </p:txBody>
      </p:sp>
    </p:spTree>
    <p:extLst>
      <p:ext uri="{BB962C8B-B14F-4D97-AF65-F5344CB8AC3E}">
        <p14:creationId xmlns:p14="http://schemas.microsoft.com/office/powerpoint/2010/main" val="2897408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endParaRPr lang="en-IN" dirty="0"/>
          </a:p>
        </p:txBody>
      </p:sp>
      <p:sp>
        <p:nvSpPr>
          <p:cNvPr id="3" name="Text Placeholder 2"/>
          <p:cNvSpPr>
            <a:spLocks noGrp="1"/>
          </p:cNvSpPr>
          <p:nvPr>
            <p:ph type="body" idx="1"/>
          </p:nvPr>
        </p:nvSpPr>
        <p:spPr/>
        <p:txBody>
          <a:bodyPr/>
          <a:lstStyle/>
          <a:p>
            <a:pPr marL="432000" indent="-432000" eaLnBrk="1" hangingPunct="1">
              <a:buClr>
                <a:schemeClr val="tx2"/>
              </a:buClr>
              <a:buFont typeface="+mj-lt"/>
              <a:buAutoNum type="arabicPeriod"/>
              <a:defRPr/>
            </a:pPr>
            <a:r>
              <a:rPr lang="en-US" altLang="en-US" sz="2400" dirty="0">
                <a:latin typeface="+mn-lt"/>
              </a:rPr>
              <a:t>Distinguish among the four main forms of project termination.</a:t>
            </a:r>
          </a:p>
          <a:p>
            <a:pPr marL="432000" indent="-432000" eaLnBrk="1" hangingPunct="1">
              <a:buClr>
                <a:schemeClr val="tx2"/>
              </a:buClr>
              <a:buFont typeface="+mj-lt"/>
              <a:buAutoNum type="arabicPeriod"/>
              <a:defRPr/>
            </a:pPr>
            <a:r>
              <a:rPr lang="en-US" altLang="en-US" sz="2400" dirty="0">
                <a:latin typeface="+mn-lt"/>
              </a:rPr>
              <a:t>Recognize the seven key steps in formal project closeout.</a:t>
            </a:r>
          </a:p>
          <a:p>
            <a:pPr marL="432000" indent="-432000" eaLnBrk="1" hangingPunct="1">
              <a:buClr>
                <a:schemeClr val="tx2"/>
              </a:buClr>
              <a:buFont typeface="+mj-lt"/>
              <a:buAutoNum type="arabicPeriod"/>
              <a:defRPr/>
            </a:pPr>
            <a:r>
              <a:rPr lang="en-US" altLang="en-US" sz="2400" dirty="0">
                <a:latin typeface="+mn-lt"/>
              </a:rPr>
              <a:t>Understand key reasons for early termination of projects.</a:t>
            </a:r>
          </a:p>
          <a:p>
            <a:pPr marL="432000" indent="-432000" eaLnBrk="1" hangingPunct="1">
              <a:buClr>
                <a:schemeClr val="tx2"/>
              </a:buClr>
              <a:buFont typeface="+mj-lt"/>
              <a:buAutoNum type="arabicPeriod"/>
              <a:defRPr/>
            </a:pPr>
            <a:r>
              <a:rPr lang="en-US" altLang="en-US" sz="2400" dirty="0">
                <a:latin typeface="+mn-lt"/>
              </a:rPr>
              <a:t>Know the challenges and components of a final project report.</a:t>
            </a:r>
            <a:endParaRPr lang="en-IN" sz="2400" dirty="0">
              <a:latin typeface="+mn-lt"/>
            </a:endParaRPr>
          </a:p>
        </p:txBody>
      </p:sp>
    </p:spTree>
    <p:extLst>
      <p:ext uri="{BB962C8B-B14F-4D97-AF65-F5344CB8AC3E}">
        <p14:creationId xmlns:p14="http://schemas.microsoft.com/office/powerpoint/2010/main" val="1354705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2567</TotalTime>
  <Words>693</Words>
  <Application>Microsoft Macintosh PowerPoint</Application>
  <PresentationFormat>On-screen Show (4:3)</PresentationFormat>
  <Paragraphs>158</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ＭＳ Ｐゴシック</vt:lpstr>
      <vt:lpstr>Arial</vt:lpstr>
      <vt:lpstr>Calibri</vt:lpstr>
      <vt:lpstr>Corbel</vt:lpstr>
      <vt:lpstr>Myriad Pro</vt:lpstr>
      <vt:lpstr>Noto Sans Symbols</vt:lpstr>
      <vt:lpstr>Symbol</vt:lpstr>
      <vt:lpstr>Times New Roman</vt:lpstr>
      <vt:lpstr>Verdana</vt:lpstr>
      <vt:lpstr>20140311PresentationUWTSDTemplate</vt:lpstr>
      <vt:lpstr>BMSK5004</vt:lpstr>
      <vt:lpstr>Learning Objectives</vt:lpstr>
      <vt:lpstr>Project Termination</vt:lpstr>
      <vt:lpstr>Natural Termination—Closeout Process</vt:lpstr>
      <vt:lpstr>Post-Project Reviews</vt:lpstr>
      <vt:lpstr>Lessons Learned Meetings</vt:lpstr>
      <vt:lpstr>Closeout Paperwork</vt:lpstr>
      <vt:lpstr>Required Reviews</vt:lpstr>
      <vt:lpstr>What Prevents Effective Project Closeouts?</vt:lpstr>
      <vt:lpstr>Dynamic Project Factors to Monitor</vt:lpstr>
      <vt:lpstr>Early Termination Decision Rules</vt:lpstr>
      <vt:lpstr>Project Termination Issues</vt:lpstr>
      <vt:lpstr>Concerns When Shutting down a Project</vt:lpstr>
      <vt:lpstr>Table 14.2 Concerns When Shutting Down a Project—Emotional</vt:lpstr>
      <vt:lpstr>Table 14.2 Concerns When Shutting Down a Project—Intellectual</vt:lpstr>
      <vt:lpstr>Top 10 Signs of I T Project Failure</vt:lpstr>
      <vt:lpstr>Claims and Disputes</vt:lpstr>
      <vt:lpstr>Protecting Against Claims</vt:lpstr>
      <vt:lpstr>Final Report Elements</vt:lpstr>
      <vt:lpstr>Summary</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155</cp:revision>
  <cp:lastPrinted>2018-07-09T15:27:01Z</cp:lastPrinted>
  <dcterms:created xsi:type="dcterms:W3CDTF">2002-10-07T19:43:58Z</dcterms:created>
  <dcterms:modified xsi:type="dcterms:W3CDTF">2020-06-04T20:02:52Z</dcterms:modified>
</cp:coreProperties>
</file>