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8" r:id="rId2"/>
    <p:sldId id="256" r:id="rId3"/>
    <p:sldId id="257" r:id="rId4"/>
  </p:sldIdLst>
  <p:sldSz cx="14630400" cy="103330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2" autoAdjust="0"/>
    <p:restoredTop sz="95033" autoAdjust="0"/>
  </p:normalViewPr>
  <p:slideViewPr>
    <p:cSldViewPr snapToGrid="0" snapToObjects="1">
      <p:cViewPr>
        <p:scale>
          <a:sx n="81" d="100"/>
          <a:sy n="81" d="100"/>
        </p:scale>
        <p:origin x="552" y="-18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Abdul" userId="99431f0b965423fe" providerId="LiveId" clId="{BBDE4630-6F88-4730-9D6B-46CAC099E105}"/>
    <pc:docChg chg="modSld">
      <pc:chgData name="Sylwia Abdul" userId="99431f0b965423fe" providerId="LiveId" clId="{BBDE4630-6F88-4730-9D6B-46CAC099E105}" dt="2026-10-22T09:59:24.013" v="191" actId="113"/>
      <pc:docMkLst>
        <pc:docMk/>
      </pc:docMkLst>
      <pc:sldChg chg="modSp mod">
        <pc:chgData name="Sylwia Abdul" userId="99431f0b965423fe" providerId="LiveId" clId="{BBDE4630-6F88-4730-9D6B-46CAC099E105}" dt="2026-10-22T09:56:23.276" v="176" actId="1076"/>
        <pc:sldMkLst>
          <pc:docMk/>
          <pc:sldMk cId="0" sldId="256"/>
        </pc:sldMkLst>
        <pc:spChg chg="mod">
          <ac:chgData name="Sylwia Abdul" userId="99431f0b965423fe" providerId="LiveId" clId="{BBDE4630-6F88-4730-9D6B-46CAC099E105}" dt="2026-10-22T09:56:23.276" v="176" actId="1076"/>
          <ac:spMkLst>
            <pc:docMk/>
            <pc:sldMk cId="0" sldId="256"/>
            <ac:spMk id="28" creationId="{00000000-0000-0000-0000-000000000000}"/>
          </ac:spMkLst>
        </pc:spChg>
        <pc:spChg chg="mod">
          <ac:chgData name="Sylwia Abdul" userId="99431f0b965423fe" providerId="LiveId" clId="{BBDE4630-6F88-4730-9D6B-46CAC099E105}" dt="2026-10-22T09:55:17.831" v="174" actId="2711"/>
          <ac:spMkLst>
            <pc:docMk/>
            <pc:sldMk cId="0" sldId="256"/>
            <ac:spMk id="34" creationId="{00000000-0000-0000-0000-000000000000}"/>
          </ac:spMkLst>
        </pc:spChg>
        <pc:spChg chg="mod">
          <ac:chgData name="Sylwia Abdul" userId="99431f0b965423fe" providerId="LiveId" clId="{BBDE4630-6F88-4730-9D6B-46CAC099E105}" dt="2026-10-22T09:53:42.549" v="163" actId="122"/>
          <ac:spMkLst>
            <pc:docMk/>
            <pc:sldMk cId="0" sldId="256"/>
            <ac:spMk id="42" creationId="{00000000-0000-0000-0000-000000000000}"/>
          </ac:spMkLst>
        </pc:spChg>
        <pc:spChg chg="mod">
          <ac:chgData name="Sylwia Abdul" userId="99431f0b965423fe" providerId="LiveId" clId="{BBDE4630-6F88-4730-9D6B-46CAC099E105}" dt="2026-10-22T09:53:48.709" v="164" actId="122"/>
          <ac:spMkLst>
            <pc:docMk/>
            <pc:sldMk cId="0" sldId="256"/>
            <ac:spMk id="47" creationId="{00000000-0000-0000-0000-000000000000}"/>
          </ac:spMkLst>
        </pc:spChg>
        <pc:spChg chg="mod">
          <ac:chgData name="Sylwia Abdul" userId="99431f0b965423fe" providerId="LiveId" clId="{BBDE4630-6F88-4730-9D6B-46CAC099E105}" dt="2026-10-22T09:54:00.939" v="169" actId="120"/>
          <ac:spMkLst>
            <pc:docMk/>
            <pc:sldMk cId="0" sldId="256"/>
            <ac:spMk id="52" creationId="{00000000-0000-0000-0000-000000000000}"/>
          </ac:spMkLst>
        </pc:spChg>
        <pc:spChg chg="mod">
          <ac:chgData name="Sylwia Abdul" userId="99431f0b965423fe" providerId="LiveId" clId="{BBDE4630-6F88-4730-9D6B-46CAC099E105}" dt="2026-10-22T09:54:10.489" v="171" actId="120"/>
          <ac:spMkLst>
            <pc:docMk/>
            <pc:sldMk cId="0" sldId="256"/>
            <ac:spMk id="57" creationId="{00000000-0000-0000-0000-000000000000}"/>
          </ac:spMkLst>
        </pc:spChg>
        <pc:spChg chg="mod">
          <ac:chgData name="Sylwia Abdul" userId="99431f0b965423fe" providerId="LiveId" clId="{BBDE4630-6F88-4730-9D6B-46CAC099E105}" dt="2026-10-22T09:54:44.933" v="172" actId="2711"/>
          <ac:spMkLst>
            <pc:docMk/>
            <pc:sldMk cId="0" sldId="256"/>
            <ac:spMk id="92" creationId="{00000000-0000-0000-0000-000000000000}"/>
          </ac:spMkLst>
        </pc:spChg>
      </pc:sldChg>
      <pc:sldChg chg="modSp mod">
        <pc:chgData name="Sylwia Abdul" userId="99431f0b965423fe" providerId="LiveId" clId="{BBDE4630-6F88-4730-9D6B-46CAC099E105}" dt="2026-10-22T09:59:24.013" v="191" actId="113"/>
        <pc:sldMkLst>
          <pc:docMk/>
          <pc:sldMk cId="0" sldId="257"/>
        </pc:sldMkLst>
        <pc:spChg chg="mod">
          <ac:chgData name="Sylwia Abdul" userId="99431f0b965423fe" providerId="LiveId" clId="{BBDE4630-6F88-4730-9D6B-46CAC099E105}" dt="2026-10-22T09:59:24.013" v="191" actId="113"/>
          <ac:spMkLst>
            <pc:docMk/>
            <pc:sldMk cId="0" sldId="257"/>
            <ac:spMk id="3" creationId="{00000000-0000-0000-0000-000000000000}"/>
          </ac:spMkLst>
        </pc:spChg>
        <pc:spChg chg="mod">
          <ac:chgData name="Sylwia Abdul" userId="99431f0b965423fe" providerId="LiveId" clId="{BBDE4630-6F88-4730-9D6B-46CAC099E105}" dt="2026-10-22T09:58:49.543" v="188" actId="255"/>
          <ac:spMkLst>
            <pc:docMk/>
            <pc:sldMk cId="0" sldId="257"/>
            <ac:spMk id="6" creationId="{00000000-0000-0000-0000-000000000000}"/>
          </ac:spMkLst>
        </pc:spChg>
        <pc:spChg chg="mod">
          <ac:chgData name="Sylwia Abdul" userId="99431f0b965423fe" providerId="LiveId" clId="{BBDE4630-6F88-4730-9D6B-46CAC099E105}" dt="2026-10-22T09:58:16.961" v="185" actId="255"/>
          <ac:spMkLst>
            <pc:docMk/>
            <pc:sldMk cId="0" sldId="257"/>
            <ac:spMk id="8" creationId="{00000000-0000-0000-0000-000000000000}"/>
          </ac:spMkLst>
        </pc:spChg>
        <pc:spChg chg="mod">
          <ac:chgData name="Sylwia Abdul" userId="99431f0b965423fe" providerId="LiveId" clId="{BBDE4630-6F88-4730-9D6B-46CAC099E105}" dt="2026-10-22T09:57:46.051" v="182" actId="255"/>
          <ac:spMkLst>
            <pc:docMk/>
            <pc:sldMk cId="0" sldId="257"/>
            <ac:spMk id="10" creationId="{00000000-0000-0000-0000-000000000000}"/>
          </ac:spMkLst>
        </pc:spChg>
        <pc:spChg chg="mod">
          <ac:chgData name="Sylwia Abdul" userId="99431f0b965423fe" providerId="LiveId" clId="{BBDE4630-6F88-4730-9D6B-46CAC099E105}" dt="2026-10-22T09:57:29.170" v="180" actId="255"/>
          <ac:spMkLst>
            <pc:docMk/>
            <pc:sldMk cId="0" sldId="257"/>
            <ac:spMk id="12" creationId="{00000000-0000-0000-0000-000000000000}"/>
          </ac:spMkLst>
        </pc:spChg>
        <pc:spChg chg="mod">
          <ac:chgData name="Sylwia Abdul" userId="99431f0b965423fe" providerId="LiveId" clId="{BBDE4630-6F88-4730-9D6B-46CAC099E105}" dt="2026-10-22T09:57:15.112" v="178" actId="255"/>
          <ac:spMkLst>
            <pc:docMk/>
            <pc:sldMk cId="0" sldId="257"/>
            <ac:spMk id="14" creationId="{00000000-0000-0000-0000-000000000000}"/>
          </ac:spMkLst>
        </pc:spChg>
      </pc:sldChg>
      <pc:sldChg chg="addSp modSp mod">
        <pc:chgData name="Sylwia Abdul" userId="99431f0b965423fe" providerId="LiveId" clId="{BBDE4630-6F88-4730-9D6B-46CAC099E105}" dt="2026-10-22T09:52:36.895" v="159" actId="20577"/>
        <pc:sldMkLst>
          <pc:docMk/>
          <pc:sldMk cId="0" sldId="258"/>
        </pc:sldMkLst>
        <pc:spChg chg="add mod">
          <ac:chgData name="Sylwia Abdul" userId="99431f0b965423fe" providerId="LiveId" clId="{BBDE4630-6F88-4730-9D6B-46CAC099E105}" dt="2026-10-22T09:52:36.895" v="159" actId="20577"/>
          <ac:spMkLst>
            <pc:docMk/>
            <pc:sldMk cId="0" sldId="258"/>
            <ac:spMk id="3" creationId="{7937DEB2-C110-9D41-6F87-BE65BF97506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02DA25-4691-46E2-AED8-A8F1E8F71CB7}" type="datetimeFigureOut">
              <a:rPr lang="en-GB" smtClean="0"/>
              <a:t>22/10/2026</a:t>
            </a:fld>
            <a:endParaRPr lang="en-GB" dirty="0"/>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C86DF0-7DF6-48F2-AFED-8C982D882D69}" type="slidenum">
              <a:rPr lang="en-GB" smtClean="0"/>
              <a:t>‹#›</a:t>
            </a:fld>
            <a:endParaRPr lang="en-GB" dirty="0"/>
          </a:p>
        </p:txBody>
      </p:sp>
    </p:spTree>
    <p:extLst>
      <p:ext uri="{BB962C8B-B14F-4D97-AF65-F5344CB8AC3E}">
        <p14:creationId xmlns:p14="http://schemas.microsoft.com/office/powerpoint/2010/main" val="3046014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C86DF0-7DF6-48F2-AFED-8C982D882D69}" type="slidenum">
              <a:rPr lang="en-GB" smtClean="0"/>
              <a:t>2</a:t>
            </a:fld>
            <a:endParaRPr lang="en-GB" dirty="0"/>
          </a:p>
        </p:txBody>
      </p:sp>
    </p:spTree>
    <p:extLst>
      <p:ext uri="{BB962C8B-B14F-4D97-AF65-F5344CB8AC3E}">
        <p14:creationId xmlns:p14="http://schemas.microsoft.com/office/powerpoint/2010/main" val="154037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E0C86DF0-7DF6-48F2-AFED-8C982D882D69}" type="slidenum">
              <a:rPr lang="en-GB" smtClean="0"/>
              <a:t>3</a:t>
            </a:fld>
            <a:endParaRPr lang="en-GB" dirty="0"/>
          </a:p>
        </p:txBody>
      </p:sp>
    </p:spTree>
    <p:extLst>
      <p:ext uri="{BB962C8B-B14F-4D97-AF65-F5344CB8AC3E}">
        <p14:creationId xmlns:p14="http://schemas.microsoft.com/office/powerpoint/2010/main" val="244583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10/22/2026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dirty="0"/>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37DEB2-C110-9D41-6F87-BE65BF975065}"/>
              </a:ext>
            </a:extLst>
          </p:cNvPr>
          <p:cNvSpPr txBox="1"/>
          <p:nvPr/>
        </p:nvSpPr>
        <p:spPr>
          <a:xfrm>
            <a:off x="3657599" y="4576838"/>
            <a:ext cx="7492181" cy="3508653"/>
          </a:xfrm>
          <a:prstGeom prst="rect">
            <a:avLst/>
          </a:prstGeom>
          <a:noFill/>
        </p:spPr>
        <p:txBody>
          <a:bodyPr wrap="square">
            <a:spAutoFit/>
          </a:bodyPr>
          <a:lstStyle/>
          <a:p>
            <a:pPr marL="0" marR="0" indent="0" algn="ctr" rtl="0" fontAlgn="base">
              <a:spcAft>
                <a:spcPts val="600"/>
              </a:spcAft>
              <a:buNone/>
            </a:pPr>
            <a:r>
              <a:rPr lang="en-GB" sz="2400" b="1" i="0" dirty="0">
                <a:solidFill>
                  <a:schemeClr val="tx1"/>
                </a:solidFill>
                <a:effectLst/>
                <a:latin typeface="Aptos" panose="020B0004020202020204" pitchFamily="34" charset="0"/>
              </a:rPr>
              <a:t>Sylwia Anna Abdul</a:t>
            </a:r>
            <a:r>
              <a:rPr lang="en-GB" sz="2400" b="0" i="0" dirty="0">
                <a:solidFill>
                  <a:schemeClr val="tx1"/>
                </a:solidFill>
                <a:effectLst/>
                <a:latin typeface="Aptos" panose="020B0004020202020204" pitchFamily="34" charset="0"/>
              </a:rPr>
              <a:t> </a:t>
            </a:r>
          </a:p>
          <a:p>
            <a:pPr marL="0" marR="0" indent="0" algn="ctr" rtl="0" fontAlgn="base">
              <a:spcAft>
                <a:spcPts val="600"/>
              </a:spcAft>
              <a:buNone/>
            </a:pPr>
            <a:r>
              <a:rPr lang="en-GB" sz="2400" b="1" i="0" dirty="0">
                <a:solidFill>
                  <a:schemeClr val="tx1"/>
                </a:solidFill>
                <a:effectLst/>
                <a:latin typeface="Aptos" panose="020B0004020202020204" pitchFamily="34" charset="0"/>
              </a:rPr>
              <a:t> Student number: 2321691 </a:t>
            </a:r>
            <a:r>
              <a:rPr lang="en-GB" sz="2400" b="0" i="0" dirty="0">
                <a:solidFill>
                  <a:schemeClr val="tx1"/>
                </a:solidFill>
                <a:effectLst/>
                <a:latin typeface="Aptos" panose="020B0004020202020204" pitchFamily="34" charset="0"/>
              </a:rPr>
              <a:t> </a:t>
            </a:r>
          </a:p>
          <a:p>
            <a:pPr indent="0" algn="ctr">
              <a:buNone/>
            </a:pPr>
            <a:r>
              <a:rPr lang="en-GB" sz="2400" b="1" i="0" dirty="0">
                <a:solidFill>
                  <a:srgbClr val="1D2125"/>
                </a:solidFill>
                <a:effectLst/>
                <a:latin typeface="Aptos" panose="020B0004020202020204" pitchFamily="34" charset="0"/>
              </a:rPr>
              <a:t>Independent Project BMHP6020 </a:t>
            </a:r>
            <a:endParaRPr lang="en-GB" sz="2400" b="0" i="0" dirty="0">
              <a:solidFill>
                <a:schemeClr val="tx1"/>
              </a:solidFill>
              <a:effectLst/>
              <a:latin typeface="Aptos" panose="020B0004020202020204" pitchFamily="34" charset="0"/>
            </a:endParaRPr>
          </a:p>
          <a:p>
            <a:pPr marL="0" marR="0" indent="457200" algn="l" rtl="0" fontAlgn="base">
              <a:spcAft>
                <a:spcPts val="600"/>
              </a:spcAft>
              <a:buNone/>
            </a:pPr>
            <a:r>
              <a:rPr lang="en-GB" sz="2400" b="1" i="0" dirty="0">
                <a:solidFill>
                  <a:schemeClr val="tx1"/>
                </a:solidFill>
                <a:effectLst/>
                <a:latin typeface="Aptos" panose="020B0004020202020204" pitchFamily="34" charset="0"/>
              </a:rPr>
              <a:t>                  Lecturer’s name: </a:t>
            </a:r>
            <a:r>
              <a:rPr lang="en-GB" sz="2400" b="1" i="0" dirty="0">
                <a:solidFill>
                  <a:srgbClr val="1D2125"/>
                </a:solidFill>
                <a:effectLst/>
                <a:latin typeface="Aptos" panose="020B0004020202020204" pitchFamily="34" charset="0"/>
              </a:rPr>
              <a:t>Joanne Davies</a:t>
            </a:r>
          </a:p>
          <a:p>
            <a:pPr marL="0" marR="0" indent="457200" algn="l" rtl="0" fontAlgn="base">
              <a:spcAft>
                <a:spcPts val="600"/>
              </a:spcAft>
              <a:buNone/>
            </a:pPr>
            <a:endParaRPr lang="en-GB" sz="2400" b="1" dirty="0">
              <a:solidFill>
                <a:srgbClr val="1D2125"/>
              </a:solidFill>
              <a:latin typeface="Aptos" panose="020B0004020202020204" pitchFamily="34" charset="0"/>
            </a:endParaRPr>
          </a:p>
          <a:p>
            <a:pPr marL="0" marR="0" indent="457200" algn="l" rtl="0" fontAlgn="base">
              <a:spcAft>
                <a:spcPts val="600"/>
              </a:spcAft>
              <a:buNone/>
            </a:pPr>
            <a:endParaRPr lang="en-GB" sz="2400" b="1" i="0" dirty="0">
              <a:solidFill>
                <a:srgbClr val="1D2125"/>
              </a:solidFill>
              <a:effectLst/>
              <a:latin typeface="Aptos" panose="020B0004020202020204" pitchFamily="34" charset="0"/>
            </a:endParaRPr>
          </a:p>
          <a:p>
            <a:pPr marL="0" marR="0" indent="457200" algn="l" rtl="0" fontAlgn="base">
              <a:spcAft>
                <a:spcPts val="600"/>
              </a:spcAft>
              <a:buNone/>
            </a:pPr>
            <a:endParaRPr lang="en-GB" sz="2400" b="1" dirty="0">
              <a:solidFill>
                <a:srgbClr val="1D2125"/>
              </a:solidFill>
              <a:latin typeface="Aptos" panose="020B0004020202020204" pitchFamily="34" charset="0"/>
            </a:endParaRPr>
          </a:p>
          <a:p>
            <a:pPr marL="0" marR="0" indent="457200" algn="l" rtl="0" fontAlgn="base">
              <a:spcAft>
                <a:spcPts val="600"/>
              </a:spcAft>
              <a:buNone/>
            </a:pPr>
            <a:r>
              <a:rPr lang="en-GB" sz="2400" b="1" i="0" dirty="0">
                <a:solidFill>
                  <a:srgbClr val="1D2125"/>
                </a:solidFill>
                <a:effectLst/>
                <a:latin typeface="Aptos" panose="020B0004020202020204" pitchFamily="34" charset="0"/>
              </a:rPr>
              <a:t>                                           Poster </a:t>
            </a:r>
            <a:endParaRPr lang="en-GB" sz="2400" b="0" i="0" dirty="0">
              <a:solidFill>
                <a:srgbClr val="000000"/>
              </a:solidFill>
              <a:effectLst/>
              <a:latin typeface="Aptos" panose="020B00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CFF"/>
        </a:solidFill>
        <a:effectLst/>
      </p:bgPr>
    </p:bg>
    <p:spTree>
      <p:nvGrpSpPr>
        <p:cNvPr id="1" name=""/>
        <p:cNvGrpSpPr/>
        <p:nvPr/>
      </p:nvGrpSpPr>
      <p:grpSpPr>
        <a:xfrm>
          <a:off x="0" y="0"/>
          <a:ext cx="0" cy="0"/>
          <a:chOff x="0" y="0"/>
          <a:chExt cx="0" cy="0"/>
        </a:xfrm>
      </p:grpSpPr>
      <p:sp>
        <p:nvSpPr>
          <p:cNvPr id="2" name="Rounded Rectangle 1"/>
          <p:cNvSpPr/>
          <p:nvPr/>
        </p:nvSpPr>
        <p:spPr>
          <a:xfrm>
            <a:off x="192023" y="173736"/>
            <a:ext cx="14228064" cy="1325880"/>
          </a:xfrm>
          <a:prstGeom prst="roundRect">
            <a:avLst/>
          </a:prstGeom>
          <a:solidFill>
            <a:srgbClr val="E8F6FB"/>
          </a:solidFill>
          <a:ln>
            <a:solidFill>
              <a:srgbClr val="E8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10" name="TextBox 9"/>
          <p:cNvSpPr txBox="1"/>
          <p:nvPr/>
        </p:nvSpPr>
        <p:spPr>
          <a:xfrm>
            <a:off x="1783080" y="228600"/>
            <a:ext cx="11064240" cy="475488"/>
          </a:xfrm>
          <a:prstGeom prst="rect">
            <a:avLst/>
          </a:prstGeom>
          <a:noFill/>
        </p:spPr>
        <p:txBody>
          <a:bodyPr wrap="square" lIns="9144" tIns="5029" rIns="9144" bIns="3200" anchor="t">
            <a:spAutoFit/>
          </a:bodyPr>
          <a:lstStyle/>
          <a:p>
            <a:pPr algn="ctr"/>
            <a:r>
              <a:rPr lang="en-GB" sz="2000" b="1" noProof="0" dirty="0">
                <a:solidFill>
                  <a:srgbClr val="142B5F"/>
                </a:solidFill>
                <a:latin typeface="Aptos Display"/>
              </a:rPr>
              <a:t>AN EXPLORATION OF THE ROLE OF HEALTH VISITORS IN SUPPORTING FATHERS</a:t>
            </a:r>
          </a:p>
        </p:txBody>
      </p:sp>
      <p:sp>
        <p:nvSpPr>
          <p:cNvPr id="11" name="TextBox 10"/>
          <p:cNvSpPr txBox="1"/>
          <p:nvPr/>
        </p:nvSpPr>
        <p:spPr>
          <a:xfrm>
            <a:off x="1783080" y="713232"/>
            <a:ext cx="11064240" cy="338328"/>
          </a:xfrm>
          <a:prstGeom prst="rect">
            <a:avLst/>
          </a:prstGeom>
          <a:noFill/>
        </p:spPr>
        <p:txBody>
          <a:bodyPr wrap="square" lIns="9144" tIns="5029" rIns="9144" bIns="3200" anchor="t">
            <a:spAutoFit/>
          </a:bodyPr>
          <a:lstStyle/>
          <a:p>
            <a:pPr algn="ctr"/>
            <a:r>
              <a:rPr lang="en-GB" sz="1400" b="1" noProof="0" dirty="0">
                <a:solidFill>
                  <a:srgbClr val="142B5F"/>
                </a:solidFill>
                <a:latin typeface="Aptos"/>
              </a:rPr>
              <a:t>Experiencing Mental Health Difficulties During the Postnatal Period in the United Kingdom</a:t>
            </a:r>
          </a:p>
        </p:txBody>
      </p:sp>
      <p:sp>
        <p:nvSpPr>
          <p:cNvPr id="13" name="Heart 12"/>
          <p:cNvSpPr/>
          <p:nvPr/>
        </p:nvSpPr>
        <p:spPr>
          <a:xfrm>
            <a:off x="13304520" y="393192"/>
            <a:ext cx="320040" cy="320040"/>
          </a:xfrm>
          <a:prstGeom prst="heart">
            <a:avLst/>
          </a:prstGeom>
          <a:solidFill>
            <a:srgbClr val="DA4875"/>
          </a:solidFill>
          <a:ln>
            <a:solidFill>
              <a:srgbClr val="DA487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14" name="TextBox 13"/>
          <p:cNvSpPr txBox="1"/>
          <p:nvPr/>
        </p:nvSpPr>
        <p:spPr>
          <a:xfrm>
            <a:off x="12783311" y="841248"/>
            <a:ext cx="1508760" cy="377641"/>
          </a:xfrm>
          <a:prstGeom prst="rect">
            <a:avLst/>
          </a:prstGeom>
          <a:noFill/>
        </p:spPr>
        <p:txBody>
          <a:bodyPr wrap="square" lIns="9144" tIns="5029" rIns="9144" bIns="3200" anchor="t">
            <a:spAutoFit/>
          </a:bodyPr>
          <a:lstStyle/>
          <a:p>
            <a:pPr algn="ctr"/>
            <a:r>
              <a:rPr lang="en-GB" sz="1200" b="1" noProof="0" dirty="0">
                <a:solidFill>
                  <a:srgbClr val="7748BA"/>
                </a:solidFill>
                <a:latin typeface="Aptos"/>
              </a:rPr>
              <a:t>Healthy fathers,
</a:t>
            </a:r>
            <a:r>
              <a:rPr lang="en-GB" sz="1200" b="1" dirty="0">
                <a:solidFill>
                  <a:srgbClr val="7748BA"/>
                </a:solidFill>
                <a:latin typeface="Aptos"/>
              </a:rPr>
              <a:t>b</a:t>
            </a:r>
            <a:r>
              <a:rPr lang="en-GB" sz="1200" b="1" noProof="0" dirty="0">
                <a:solidFill>
                  <a:srgbClr val="7748BA"/>
                </a:solidFill>
                <a:latin typeface="Aptos"/>
              </a:rPr>
              <a:t>righter families</a:t>
            </a:r>
          </a:p>
        </p:txBody>
      </p:sp>
      <p:sp>
        <p:nvSpPr>
          <p:cNvPr id="15" name="Rounded Rectangle 14"/>
          <p:cNvSpPr/>
          <p:nvPr/>
        </p:nvSpPr>
        <p:spPr>
          <a:xfrm>
            <a:off x="201168" y="1627632"/>
            <a:ext cx="4526280" cy="1828800"/>
          </a:xfrm>
          <a:prstGeom prst="roundRect">
            <a:avLst/>
          </a:prstGeom>
          <a:solidFill>
            <a:srgbClr val="E0F1FF"/>
          </a:solidFill>
          <a:ln w="12700">
            <a:solidFill>
              <a:srgbClr val="D3DE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16" name="Rectangle 15"/>
          <p:cNvSpPr/>
          <p:nvPr/>
        </p:nvSpPr>
        <p:spPr>
          <a:xfrm>
            <a:off x="219456" y="1700784"/>
            <a:ext cx="68580" cy="1682496"/>
          </a:xfrm>
          <a:prstGeom prst="rect">
            <a:avLst/>
          </a:prstGeom>
          <a:solidFill>
            <a:srgbClr val="1970BE"/>
          </a:solidFill>
          <a:ln>
            <a:solidFill>
              <a:srgbClr val="1970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17" name="TextBox 16"/>
          <p:cNvSpPr txBox="1"/>
          <p:nvPr/>
        </p:nvSpPr>
        <p:spPr>
          <a:xfrm>
            <a:off x="374904" y="1700784"/>
            <a:ext cx="2925645" cy="192975"/>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01  INTRODUCTION AND RESEARCH AIM</a:t>
            </a:r>
          </a:p>
        </p:txBody>
      </p:sp>
      <p:sp>
        <p:nvSpPr>
          <p:cNvPr id="21" name="TextBox 20"/>
          <p:cNvSpPr txBox="1"/>
          <p:nvPr/>
        </p:nvSpPr>
        <p:spPr>
          <a:xfrm>
            <a:off x="413763" y="2030299"/>
            <a:ext cx="4215384" cy="952414"/>
          </a:xfrm>
          <a:prstGeom prst="rect">
            <a:avLst/>
          </a:prstGeom>
          <a:noFill/>
        </p:spPr>
        <p:txBody>
          <a:bodyPr wrap="square" lIns="32004" tIns="17602" rIns="32004" bIns="11201" anchor="t">
            <a:spAutoFit/>
          </a:bodyPr>
          <a:lstStyle/>
          <a:p>
            <a:pPr algn="l"/>
            <a:r>
              <a:rPr lang="en-GB" sz="1000" b="0" noProof="0" dirty="0">
                <a:solidFill>
                  <a:srgbClr val="273144"/>
                </a:solidFill>
                <a:latin typeface="Aptos"/>
              </a:rPr>
              <a:t>Postnatal mental health difficulties can affect fathers as well as mothers. Fathers’ needs may be overlooked when services focus mainly on mothers and babies</a:t>
            </a:r>
            <a:r>
              <a:rPr lang="en-GB" sz="1000" noProof="0" dirty="0">
                <a:solidFill>
                  <a:srgbClr val="273144"/>
                </a:solidFill>
                <a:latin typeface="Aptos"/>
              </a:rPr>
              <a:t>.</a:t>
            </a:r>
            <a:r>
              <a:rPr lang="en-GB" sz="1000" b="0" noProof="0" dirty="0">
                <a:solidFill>
                  <a:srgbClr val="273144"/>
                </a:solidFill>
                <a:latin typeface="Aptos"/>
              </a:rPr>
              <a:t>
</a:t>
            </a:r>
            <a:r>
              <a:rPr lang="en-GB" sz="1000" b="1" noProof="0" dirty="0">
                <a:solidFill>
                  <a:srgbClr val="273144"/>
                </a:solidFill>
                <a:latin typeface="Aptos"/>
              </a:rPr>
              <a:t>AIM</a:t>
            </a:r>
            <a:r>
              <a:rPr lang="en-GB" sz="1000" b="0" noProof="0" dirty="0">
                <a:solidFill>
                  <a:srgbClr val="273144"/>
                </a:solidFill>
                <a:latin typeface="Aptos"/>
              </a:rPr>
              <a:t>
Explore how health visitors support fathers experiencing mental health difficulties during the postnatal period in the UK.</a:t>
            </a:r>
          </a:p>
        </p:txBody>
      </p:sp>
      <p:sp>
        <p:nvSpPr>
          <p:cNvPr id="23" name="Rectangle 22"/>
          <p:cNvSpPr/>
          <p:nvPr/>
        </p:nvSpPr>
        <p:spPr>
          <a:xfrm>
            <a:off x="219456" y="3648456"/>
            <a:ext cx="68580" cy="1792224"/>
          </a:xfrm>
          <a:prstGeom prst="rect">
            <a:avLst/>
          </a:prstGeom>
          <a:solidFill>
            <a:srgbClr val="00848E"/>
          </a:solidFill>
          <a:ln>
            <a:solidFill>
              <a:srgbClr val="00848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24" name="TextBox 23"/>
          <p:cNvSpPr txBox="1"/>
          <p:nvPr/>
        </p:nvSpPr>
        <p:spPr>
          <a:xfrm>
            <a:off x="374905" y="3648456"/>
            <a:ext cx="2039684" cy="192975"/>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02  SEARCH STRATEGY</a:t>
            </a:r>
          </a:p>
        </p:txBody>
      </p:sp>
      <p:sp>
        <p:nvSpPr>
          <p:cNvPr id="27" name="TextBox 26"/>
          <p:cNvSpPr txBox="1"/>
          <p:nvPr/>
        </p:nvSpPr>
        <p:spPr>
          <a:xfrm>
            <a:off x="324612" y="3995928"/>
            <a:ext cx="4265676" cy="1260191"/>
          </a:xfrm>
          <a:prstGeom prst="rect">
            <a:avLst/>
          </a:prstGeom>
          <a:noFill/>
        </p:spPr>
        <p:txBody>
          <a:bodyPr wrap="square" lIns="32004" tIns="17602" rIns="32004" bIns="11201" anchor="t">
            <a:spAutoFit/>
          </a:bodyPr>
          <a:lstStyle/>
          <a:p>
            <a:r>
              <a:rPr sz="1000" dirty="0">
                <a:latin typeface="Aptos" panose="020B0004020202020204" pitchFamily="34" charset="0"/>
              </a:rPr>
              <a:t>A structured search strategy is being developed to identify literature on fathers’ postnatal mental health and health visitor support.</a:t>
            </a:r>
          </a:p>
          <a:p>
            <a:r>
              <a:rPr sz="1000" dirty="0">
                <a:latin typeface="Aptos" panose="020B0004020202020204" pitchFamily="34" charset="0"/>
              </a:rPr>
              <a:t>Sources identified for searching: PubMed, Google Scholar and UWTSD Library.</a:t>
            </a:r>
          </a:p>
          <a:p>
            <a:r>
              <a:rPr sz="1000" b="1" dirty="0">
                <a:latin typeface="Aptos" panose="020B0004020202020204" pitchFamily="34" charset="0"/>
              </a:rPr>
              <a:t>Keywords</a:t>
            </a:r>
            <a:r>
              <a:rPr sz="1000" dirty="0">
                <a:latin typeface="Aptos" panose="020B0004020202020204" pitchFamily="34" charset="0"/>
              </a:rPr>
              <a:t>: fathers, paternal mental health, postnatal depression, health visitors and support.</a:t>
            </a:r>
          </a:p>
          <a:p>
            <a:r>
              <a:rPr sz="1000" dirty="0">
                <a:latin typeface="Aptos" panose="020B0004020202020204" pitchFamily="34" charset="0"/>
              </a:rPr>
              <a:t>Boolean operators </a:t>
            </a:r>
            <a:r>
              <a:rPr sz="1000" b="1" dirty="0">
                <a:latin typeface="Aptos" panose="020B0004020202020204" pitchFamily="34" charset="0"/>
              </a:rPr>
              <a:t>AND/OR </a:t>
            </a:r>
            <a:r>
              <a:rPr sz="1000" dirty="0">
                <a:latin typeface="Aptos" panose="020B0004020202020204" pitchFamily="34" charset="0"/>
              </a:rPr>
              <a:t>will combine key terms. Sources will be assessed against the inclusion and exclusion criteria.</a:t>
            </a:r>
          </a:p>
        </p:txBody>
      </p:sp>
      <p:sp>
        <p:nvSpPr>
          <p:cNvPr id="28" name="Rounded Rectangle 27" descr="Search relevant databases and library resources.&#10;&#10;Combine keywords using AND/OR.&#10;&#10;Screen titles and abstracts for relevance.&#10;&#10;Review full texts against the selection criteria.&#10;&#10;Record search dates, filters and results accurately."/>
          <p:cNvSpPr/>
          <p:nvPr/>
        </p:nvSpPr>
        <p:spPr>
          <a:xfrm>
            <a:off x="324612" y="5784030"/>
            <a:ext cx="4418838" cy="1691640"/>
          </a:xfrm>
          <a:prstGeom prst="roundRect">
            <a:avLst>
              <a:gd name="adj" fmla="val 11965"/>
            </a:avLst>
          </a:prstGeom>
          <a:solidFill>
            <a:srgbClr val="FFE9F1"/>
          </a:solidFill>
          <a:ln w="12700">
            <a:solidFill>
              <a:srgbClr val="D3DEED"/>
            </a:solidFill>
          </a:ln>
        </p:spPr>
        <p:style>
          <a:lnRef idx="1">
            <a:schemeClr val="accent1"/>
          </a:lnRef>
          <a:fillRef idx="3">
            <a:schemeClr val="accent1"/>
          </a:fillRef>
          <a:effectRef idx="2">
            <a:schemeClr val="accent1"/>
          </a:effectRef>
          <a:fontRef idx="minor">
            <a:schemeClr val="lt1"/>
          </a:fontRef>
        </p:style>
        <p:txBody>
          <a:bodyPr rtlCol="0" anchor="ctr"/>
          <a:lstStyle/>
          <a:p>
            <a:pPr marL="171450" indent="-171450">
              <a:buFont typeface="Arial" panose="020B0604020202020204" pitchFamily="34" charset="0"/>
              <a:buChar char="•"/>
            </a:pPr>
            <a:r>
              <a:rPr lang="en-GB" sz="1000" noProof="0" dirty="0">
                <a:solidFill>
                  <a:schemeClr val="tx1"/>
                </a:solidFill>
                <a:latin typeface="Aptos" panose="020B0004020202020204" pitchFamily="34" charset="0"/>
              </a:rPr>
              <a:t>Search relevant databases and library resources.</a:t>
            </a:r>
          </a:p>
          <a:p>
            <a:pPr marL="171450" indent="-171450">
              <a:buFont typeface="Arial" panose="020B0604020202020204" pitchFamily="34" charset="0"/>
              <a:buChar char="•"/>
            </a:pPr>
            <a:r>
              <a:rPr lang="en-GB" sz="1000" noProof="0" dirty="0">
                <a:solidFill>
                  <a:schemeClr val="tx1"/>
                </a:solidFill>
                <a:latin typeface="Aptos" panose="020B0004020202020204" pitchFamily="34" charset="0"/>
              </a:rPr>
              <a:t>Combine keywords using AND/OR.</a:t>
            </a:r>
          </a:p>
          <a:p>
            <a:pPr marL="171450" indent="-171450">
              <a:buFont typeface="Arial" panose="020B0604020202020204" pitchFamily="34" charset="0"/>
              <a:buChar char="•"/>
            </a:pPr>
            <a:r>
              <a:rPr lang="en-GB" sz="1000" noProof="0" dirty="0">
                <a:solidFill>
                  <a:schemeClr val="tx1"/>
                </a:solidFill>
                <a:latin typeface="Aptos" panose="020B0004020202020204" pitchFamily="34" charset="0"/>
              </a:rPr>
              <a:t>Screen titles and abstracts for relevance.</a:t>
            </a:r>
          </a:p>
          <a:p>
            <a:pPr marL="171450" indent="-171450">
              <a:buFont typeface="Arial" panose="020B0604020202020204" pitchFamily="34" charset="0"/>
              <a:buChar char="•"/>
            </a:pPr>
            <a:r>
              <a:rPr lang="en-GB" sz="1000" noProof="0" dirty="0">
                <a:solidFill>
                  <a:schemeClr val="tx1"/>
                </a:solidFill>
                <a:latin typeface="Aptos" panose="020B0004020202020204" pitchFamily="34" charset="0"/>
              </a:rPr>
              <a:t>Review full texts against the selection criteria.</a:t>
            </a:r>
          </a:p>
          <a:p>
            <a:pPr marL="171450" indent="-171450">
              <a:buFont typeface="Arial" panose="020B0604020202020204" pitchFamily="34" charset="0"/>
              <a:buChar char="•"/>
            </a:pPr>
            <a:r>
              <a:rPr lang="en-GB" sz="1000" noProof="0" dirty="0">
                <a:solidFill>
                  <a:schemeClr val="tx1"/>
                </a:solidFill>
                <a:latin typeface="Aptos" panose="020B0004020202020204" pitchFamily="34" charset="0"/>
              </a:rPr>
              <a:t>Record search dates, filters and results accurately</a:t>
            </a:r>
            <a:r>
              <a:rPr lang="en-GB" sz="1000" noProof="0" dirty="0"/>
              <a:t>.</a:t>
            </a:r>
          </a:p>
        </p:txBody>
      </p:sp>
      <p:sp>
        <p:nvSpPr>
          <p:cNvPr id="29" name="Rectangle 28"/>
          <p:cNvSpPr/>
          <p:nvPr/>
        </p:nvSpPr>
        <p:spPr>
          <a:xfrm>
            <a:off x="219456" y="5705856"/>
            <a:ext cx="68580" cy="1737360"/>
          </a:xfrm>
          <a:prstGeom prst="rect">
            <a:avLst/>
          </a:prstGeom>
          <a:solidFill>
            <a:srgbClr val="DA4875"/>
          </a:solidFill>
          <a:ln>
            <a:solidFill>
              <a:srgbClr val="DA487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30" name="TextBox 29"/>
          <p:cNvSpPr txBox="1"/>
          <p:nvPr/>
        </p:nvSpPr>
        <p:spPr>
          <a:xfrm>
            <a:off x="361190" y="5468112"/>
            <a:ext cx="4354828" cy="192975"/>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03  SEARCHING FOR INFORMATION</a:t>
            </a:r>
          </a:p>
        </p:txBody>
      </p:sp>
      <p:sp>
        <p:nvSpPr>
          <p:cNvPr id="34" name="Rounded Rectangle 33"/>
          <p:cNvSpPr/>
          <p:nvPr/>
        </p:nvSpPr>
        <p:spPr>
          <a:xfrm>
            <a:off x="5029201" y="1639891"/>
            <a:ext cx="4613150" cy="1335024"/>
          </a:xfrm>
          <a:prstGeom prst="roundRect">
            <a:avLst/>
          </a:prstGeom>
          <a:solidFill>
            <a:srgbClr val="EFE7FF"/>
          </a:solidFill>
          <a:ln w="12700">
            <a:solidFill>
              <a:srgbClr val="D3DEED"/>
            </a:solidFill>
          </a:ln>
        </p:spPr>
        <p:style>
          <a:lnRef idx="1">
            <a:schemeClr val="accent1"/>
          </a:lnRef>
          <a:fillRef idx="3">
            <a:schemeClr val="accent1"/>
          </a:fillRef>
          <a:effectRef idx="2">
            <a:schemeClr val="accent1"/>
          </a:effectRef>
          <a:fontRef idx="minor">
            <a:schemeClr val="lt1"/>
          </a:fontRef>
        </p:style>
        <p:txBody>
          <a:bodyPr rtlCol="0" anchor="ctr"/>
          <a:lstStyle/>
          <a:p>
            <a:r>
              <a:rPr sz="1200" b="1" dirty="0">
                <a:solidFill>
                  <a:srgbClr val="002060"/>
                </a:solidFill>
                <a:latin typeface="Aptos" panose="020B0004020202020204" pitchFamily="34" charset="0"/>
              </a:rPr>
              <a:t>04  SEARCH PROCESS: STUDY SELECTION</a:t>
            </a:r>
          </a:p>
          <a:p>
            <a:endParaRPr sz="1000" dirty="0">
              <a:latin typeface="Aptos" panose="020B0004020202020204" pitchFamily="34" charset="0"/>
            </a:endParaRPr>
          </a:p>
          <a:p>
            <a:r>
              <a:rPr sz="1000" dirty="0">
                <a:solidFill>
                  <a:schemeClr val="tx1"/>
                </a:solidFill>
                <a:latin typeface="Aptos" panose="020B0004020202020204" pitchFamily="34" charset="0"/>
              </a:rPr>
              <a:t>The planned pathway is to screen records for relevance and assess full texts against the inclusion and exclusion criteria. Actual search and screening counts will be added from the search records; no numbers have been estimated.</a:t>
            </a:r>
          </a:p>
        </p:txBody>
      </p:sp>
      <p:sp>
        <p:nvSpPr>
          <p:cNvPr id="35" name="Rectangle 34"/>
          <p:cNvSpPr/>
          <p:nvPr/>
        </p:nvSpPr>
        <p:spPr>
          <a:xfrm>
            <a:off x="4919472" y="1700784"/>
            <a:ext cx="68580" cy="1243584"/>
          </a:xfrm>
          <a:prstGeom prst="rect">
            <a:avLst/>
          </a:prstGeom>
          <a:solidFill>
            <a:srgbClr val="7748BA"/>
          </a:solidFill>
          <a:ln>
            <a:solidFill>
              <a:srgbClr val="7748B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42" name="Rounded Rectangle 41"/>
          <p:cNvSpPr/>
          <p:nvPr/>
        </p:nvSpPr>
        <p:spPr>
          <a:xfrm>
            <a:off x="4919472" y="3082966"/>
            <a:ext cx="1106424" cy="1150706"/>
          </a:xfrm>
          <a:prstGeom prst="roundRect">
            <a:avLst/>
          </a:prstGeom>
          <a:solidFill>
            <a:srgbClr val="E0F1FF"/>
          </a:solidFill>
          <a:ln>
            <a:solidFill>
              <a:srgbClr val="B5CCE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000" noProof="0" dirty="0">
                <a:solidFill>
                  <a:schemeClr val="tx1"/>
                </a:solidFill>
                <a:latin typeface="Aptos" panose="020B0004020202020204" pitchFamily="34" charset="0"/>
              </a:rPr>
              <a:t>Records identified</a:t>
            </a:r>
          </a:p>
          <a:p>
            <a:pPr algn="ctr"/>
            <a:r>
              <a:rPr lang="en-GB" sz="1000" noProof="0" dirty="0">
                <a:solidFill>
                  <a:schemeClr val="tx1"/>
                </a:solidFill>
                <a:latin typeface="Aptos" panose="020B0004020202020204" pitchFamily="34" charset="0"/>
              </a:rPr>
              <a:t>n = not recorded</a:t>
            </a:r>
          </a:p>
        </p:txBody>
      </p:sp>
      <p:sp>
        <p:nvSpPr>
          <p:cNvPr id="43" name="TextBox 42"/>
          <p:cNvSpPr txBox="1"/>
          <p:nvPr/>
        </p:nvSpPr>
        <p:spPr>
          <a:xfrm>
            <a:off x="5001768" y="3209544"/>
            <a:ext cx="987552" cy="201168"/>
          </a:xfrm>
          <a:prstGeom prst="rect">
            <a:avLst/>
          </a:prstGeom>
          <a:noFill/>
        </p:spPr>
        <p:txBody>
          <a:bodyPr wrap="square" lIns="9144" tIns="5029" rIns="9144" bIns="3200" anchor="t">
            <a:spAutoFit/>
          </a:bodyPr>
          <a:lstStyle/>
          <a:p>
            <a:pPr algn="ctr"/>
            <a:r>
              <a:rPr lang="en-GB" sz="810" b="1" noProof="0" dirty="0">
                <a:solidFill>
                  <a:srgbClr val="142B5F"/>
                </a:solidFill>
                <a:latin typeface="Aptos"/>
              </a:rPr>
              <a:t>SEARCH</a:t>
            </a:r>
          </a:p>
        </p:txBody>
      </p:sp>
      <p:sp>
        <p:nvSpPr>
          <p:cNvPr id="47" name="Rounded Rectangle 46"/>
          <p:cNvSpPr/>
          <p:nvPr/>
        </p:nvSpPr>
        <p:spPr>
          <a:xfrm>
            <a:off x="6108192" y="3060016"/>
            <a:ext cx="1051558" cy="1182800"/>
          </a:xfrm>
          <a:prstGeom prst="roundRect">
            <a:avLst/>
          </a:prstGeom>
          <a:solidFill>
            <a:srgbClr val="EFE7FF"/>
          </a:solidFill>
          <a:ln>
            <a:solidFill>
              <a:srgbClr val="B5CCE2"/>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1000" noProof="0" dirty="0">
                <a:solidFill>
                  <a:schemeClr val="tx1"/>
                </a:solidFill>
                <a:latin typeface="Aptos" panose="020B0004020202020204" pitchFamily="34" charset="0"/>
              </a:rPr>
              <a:t>Titles/abstracts screened</a:t>
            </a:r>
          </a:p>
          <a:p>
            <a:pPr algn="ctr"/>
            <a:r>
              <a:rPr lang="en-GB" sz="1000" noProof="0" dirty="0">
                <a:solidFill>
                  <a:schemeClr val="tx1"/>
                </a:solidFill>
                <a:latin typeface="Aptos" panose="020B0004020202020204" pitchFamily="34" charset="0"/>
              </a:rPr>
              <a:t>n = not recorded</a:t>
            </a:r>
          </a:p>
        </p:txBody>
      </p:sp>
      <p:sp>
        <p:nvSpPr>
          <p:cNvPr id="48" name="TextBox 47"/>
          <p:cNvSpPr txBox="1"/>
          <p:nvPr/>
        </p:nvSpPr>
        <p:spPr>
          <a:xfrm>
            <a:off x="6069330" y="3140037"/>
            <a:ext cx="1072134" cy="257608"/>
          </a:xfrm>
          <a:prstGeom prst="rect">
            <a:avLst/>
          </a:prstGeom>
          <a:noFill/>
        </p:spPr>
        <p:txBody>
          <a:bodyPr wrap="square" lIns="9144" tIns="5029" rIns="9144" bIns="3200" anchor="t">
            <a:spAutoFit/>
          </a:bodyPr>
          <a:lstStyle/>
          <a:p>
            <a:pPr algn="ctr"/>
            <a:r>
              <a:rPr lang="en-GB" sz="810" b="1" noProof="0" dirty="0">
                <a:solidFill>
                  <a:srgbClr val="142B5F"/>
                </a:solidFill>
                <a:latin typeface="Aptos"/>
              </a:rPr>
              <a:t>SCREEN          </a:t>
            </a:r>
          </a:p>
          <a:p>
            <a:pPr algn="ctr"/>
            <a:endParaRPr lang="en-GB" sz="810" b="1" noProof="0" dirty="0">
              <a:solidFill>
                <a:srgbClr val="142B5F"/>
              </a:solidFill>
              <a:latin typeface="Aptos"/>
            </a:endParaRPr>
          </a:p>
        </p:txBody>
      </p:sp>
      <p:sp>
        <p:nvSpPr>
          <p:cNvPr id="52" name="Rounded Rectangle 51"/>
          <p:cNvSpPr/>
          <p:nvPr/>
        </p:nvSpPr>
        <p:spPr>
          <a:xfrm>
            <a:off x="7221474" y="3038847"/>
            <a:ext cx="1113281" cy="1206288"/>
          </a:xfrm>
          <a:prstGeom prst="roundRect">
            <a:avLst/>
          </a:prstGeom>
          <a:solidFill>
            <a:srgbClr val="FFE9F1"/>
          </a:solidFill>
          <a:ln>
            <a:solidFill>
              <a:srgbClr val="B5CCE2"/>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1000" noProof="0" dirty="0">
                <a:solidFill>
                  <a:schemeClr val="tx1"/>
                </a:solidFill>
                <a:latin typeface="Aptos" panose="020B0004020202020204" pitchFamily="34" charset="0"/>
              </a:rPr>
              <a:t>Full texts assessed</a:t>
            </a:r>
          </a:p>
          <a:p>
            <a:r>
              <a:rPr lang="en-GB" sz="1000" noProof="0" dirty="0">
                <a:solidFill>
                  <a:schemeClr val="tx1"/>
                </a:solidFill>
                <a:latin typeface="Aptos" panose="020B0004020202020204" pitchFamily="34" charset="0"/>
              </a:rPr>
              <a:t>n = not recorded</a:t>
            </a:r>
          </a:p>
        </p:txBody>
      </p:sp>
      <p:sp>
        <p:nvSpPr>
          <p:cNvPr id="53" name="TextBox 52"/>
          <p:cNvSpPr txBox="1"/>
          <p:nvPr/>
        </p:nvSpPr>
        <p:spPr>
          <a:xfrm>
            <a:off x="7265344" y="3209545"/>
            <a:ext cx="982108" cy="132959"/>
          </a:xfrm>
          <a:prstGeom prst="rect">
            <a:avLst/>
          </a:prstGeom>
          <a:noFill/>
        </p:spPr>
        <p:txBody>
          <a:bodyPr wrap="square" lIns="9144" tIns="5029" rIns="9144" bIns="3200" anchor="t">
            <a:spAutoFit/>
          </a:bodyPr>
          <a:lstStyle/>
          <a:p>
            <a:pPr algn="ctr"/>
            <a:r>
              <a:rPr lang="en-GB" sz="810" b="1" noProof="0" dirty="0">
                <a:solidFill>
                  <a:srgbClr val="142B5F"/>
                </a:solidFill>
                <a:latin typeface="Aptos"/>
              </a:rPr>
              <a:t>ELIGIBILITY</a:t>
            </a:r>
          </a:p>
        </p:txBody>
      </p:sp>
      <p:sp>
        <p:nvSpPr>
          <p:cNvPr id="57" name="Rounded Rectangle 56"/>
          <p:cNvSpPr/>
          <p:nvPr/>
        </p:nvSpPr>
        <p:spPr>
          <a:xfrm>
            <a:off x="8443472" y="3036726"/>
            <a:ext cx="1148011" cy="1215355"/>
          </a:xfrm>
          <a:prstGeom prst="roundRect">
            <a:avLst/>
          </a:prstGeom>
          <a:solidFill>
            <a:srgbClr val="DEF8F0"/>
          </a:solidFill>
          <a:ln>
            <a:solidFill>
              <a:srgbClr val="B5CCE2"/>
            </a:solidFill>
          </a:ln>
        </p:spPr>
        <p:style>
          <a:lnRef idx="1">
            <a:schemeClr val="accent1"/>
          </a:lnRef>
          <a:fillRef idx="3">
            <a:schemeClr val="accent1"/>
          </a:fillRef>
          <a:effectRef idx="2">
            <a:schemeClr val="accent1"/>
          </a:effectRef>
          <a:fontRef idx="minor">
            <a:schemeClr val="lt1"/>
          </a:fontRef>
        </p:style>
        <p:txBody>
          <a:bodyPr rtlCol="0" anchor="ctr"/>
          <a:lstStyle/>
          <a:p>
            <a:r>
              <a:rPr lang="en-GB" sz="1000" noProof="0" dirty="0">
                <a:solidFill>
                  <a:schemeClr val="tx1"/>
                </a:solidFill>
                <a:latin typeface="Aptos" panose="020B0004020202020204" pitchFamily="34" charset="0"/>
              </a:rPr>
              <a:t>Final studies included</a:t>
            </a:r>
          </a:p>
          <a:p>
            <a:r>
              <a:rPr lang="en-GB" sz="1000" noProof="0" dirty="0">
                <a:solidFill>
                  <a:schemeClr val="tx1"/>
                </a:solidFill>
                <a:latin typeface="Aptos" panose="020B0004020202020204" pitchFamily="34" charset="0"/>
              </a:rPr>
              <a:t>n = to confirm</a:t>
            </a:r>
          </a:p>
        </p:txBody>
      </p:sp>
      <p:sp>
        <p:nvSpPr>
          <p:cNvPr id="58" name="TextBox 57"/>
          <p:cNvSpPr txBox="1"/>
          <p:nvPr/>
        </p:nvSpPr>
        <p:spPr>
          <a:xfrm>
            <a:off x="8458200" y="3209544"/>
            <a:ext cx="1014984" cy="132959"/>
          </a:xfrm>
          <a:prstGeom prst="rect">
            <a:avLst/>
          </a:prstGeom>
          <a:noFill/>
        </p:spPr>
        <p:txBody>
          <a:bodyPr wrap="square" lIns="9144" tIns="5029" rIns="9144" bIns="3200" anchor="t">
            <a:spAutoFit/>
          </a:bodyPr>
          <a:lstStyle/>
          <a:p>
            <a:pPr algn="ctr"/>
            <a:r>
              <a:rPr lang="en-GB" sz="810" b="1" noProof="0" dirty="0">
                <a:solidFill>
                  <a:srgbClr val="142B5F"/>
                </a:solidFill>
                <a:latin typeface="Aptos"/>
              </a:rPr>
              <a:t>INCLUDED</a:t>
            </a:r>
          </a:p>
        </p:txBody>
      </p:sp>
      <p:sp>
        <p:nvSpPr>
          <p:cNvPr id="60" name="Rounded Rectangle 59"/>
          <p:cNvSpPr/>
          <p:nvPr/>
        </p:nvSpPr>
        <p:spPr>
          <a:xfrm>
            <a:off x="4901184" y="4315968"/>
            <a:ext cx="4709160" cy="1517904"/>
          </a:xfrm>
          <a:prstGeom prst="roundRect">
            <a:avLst/>
          </a:prstGeom>
          <a:solidFill>
            <a:srgbClr val="E0F1FF"/>
          </a:solidFill>
          <a:ln w="12700">
            <a:solidFill>
              <a:srgbClr val="D3DE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61" name="Rectangle 60"/>
          <p:cNvSpPr/>
          <p:nvPr/>
        </p:nvSpPr>
        <p:spPr>
          <a:xfrm>
            <a:off x="4919472" y="4389120"/>
            <a:ext cx="68580" cy="1371600"/>
          </a:xfrm>
          <a:prstGeom prst="rect">
            <a:avLst/>
          </a:prstGeom>
          <a:solidFill>
            <a:srgbClr val="1970BE"/>
          </a:solidFill>
          <a:ln>
            <a:solidFill>
              <a:srgbClr val="1970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62" name="TextBox 61"/>
          <p:cNvSpPr txBox="1"/>
          <p:nvPr/>
        </p:nvSpPr>
        <p:spPr>
          <a:xfrm>
            <a:off x="5074920" y="4389120"/>
            <a:ext cx="4233672" cy="310896"/>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05  INCLUSION AND EXCLUSION CRITERIA</a:t>
            </a:r>
          </a:p>
        </p:txBody>
      </p:sp>
      <p:sp>
        <p:nvSpPr>
          <p:cNvPr id="63" name="Oval 62"/>
          <p:cNvSpPr/>
          <p:nvPr/>
        </p:nvSpPr>
        <p:spPr>
          <a:xfrm>
            <a:off x="9253728" y="4389120"/>
            <a:ext cx="228600" cy="228600"/>
          </a:xfrm>
          <a:prstGeom prst="ellipse">
            <a:avLst/>
          </a:prstGeom>
          <a:solidFill>
            <a:srgbClr val="1970BE"/>
          </a:solidFill>
          <a:ln>
            <a:solidFill>
              <a:srgbClr val="1970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64" name="TextBox 63"/>
          <p:cNvSpPr txBox="1"/>
          <p:nvPr/>
        </p:nvSpPr>
        <p:spPr>
          <a:xfrm>
            <a:off x="9253728" y="4398264"/>
            <a:ext cx="228600" cy="228600"/>
          </a:xfrm>
          <a:prstGeom prst="rect">
            <a:avLst/>
          </a:prstGeom>
          <a:noFill/>
        </p:spPr>
        <p:txBody>
          <a:bodyPr wrap="square" lIns="0" tIns="0" rIns="0" bIns="0" anchor="t">
            <a:spAutoFit/>
          </a:bodyPr>
          <a:lstStyle/>
          <a:p>
            <a:pPr algn="ctr"/>
            <a:r>
              <a:rPr lang="en-GB" sz="1500" b="1" noProof="0" dirty="0">
                <a:solidFill>
                  <a:srgbClr val="FFFFFF"/>
                </a:solidFill>
                <a:latin typeface="Aptos"/>
              </a:rPr>
              <a:t>✓</a:t>
            </a:r>
          </a:p>
        </p:txBody>
      </p:sp>
      <p:sp>
        <p:nvSpPr>
          <p:cNvPr id="65" name="TextBox 64"/>
          <p:cNvSpPr txBox="1"/>
          <p:nvPr/>
        </p:nvSpPr>
        <p:spPr>
          <a:xfrm>
            <a:off x="5038345" y="4736592"/>
            <a:ext cx="4398265" cy="1106302"/>
          </a:xfrm>
          <a:prstGeom prst="rect">
            <a:avLst/>
          </a:prstGeom>
          <a:noFill/>
        </p:spPr>
        <p:txBody>
          <a:bodyPr wrap="square" lIns="32004" tIns="17602" rIns="32004" bIns="11201" anchor="t">
            <a:spAutoFit/>
          </a:bodyPr>
          <a:lstStyle/>
          <a:p>
            <a:r>
              <a:rPr lang="en-GB" sz="1000" b="1" noProof="0" dirty="0">
                <a:latin typeface="Aptos" panose="020B0004020202020204" pitchFamily="34" charset="0"/>
              </a:rPr>
              <a:t>INCLUDE</a:t>
            </a:r>
            <a:r>
              <a:rPr lang="en-GB" sz="1000" noProof="0" dirty="0">
                <a:latin typeface="Aptos" panose="020B0004020202020204" pitchFamily="34" charset="0"/>
              </a:rPr>
              <a:t>: Relevant peer-reviewed studies and evidence syntheses on fathers’ perinatal/postnatal mental health, recognition, support or referral. UK evidence prioritised; relevant international evidence may provide context.</a:t>
            </a:r>
          </a:p>
          <a:p>
            <a:endParaRPr lang="en-GB" sz="1000" noProof="0" dirty="0">
              <a:latin typeface="Aptos" panose="020B0004020202020204" pitchFamily="34" charset="0"/>
            </a:endParaRPr>
          </a:p>
          <a:p>
            <a:r>
              <a:rPr lang="en-GB" sz="1000" b="1" noProof="0" dirty="0">
                <a:latin typeface="Aptos" panose="020B0004020202020204" pitchFamily="34" charset="0"/>
              </a:rPr>
              <a:t>EXCLUDE</a:t>
            </a:r>
            <a:r>
              <a:rPr lang="en-GB" sz="1000" noProof="0" dirty="0">
                <a:latin typeface="Aptos" panose="020B0004020202020204" pitchFamily="34" charset="0"/>
              </a:rPr>
              <a:t>: Duplicates, unrelated studies, maternal-only studies without distinct paternal findings, and non-research opinion pieces from the core evidence set.</a:t>
            </a:r>
          </a:p>
        </p:txBody>
      </p:sp>
      <p:sp>
        <p:nvSpPr>
          <p:cNvPr id="66" name="Rounded Rectangle 65"/>
          <p:cNvSpPr/>
          <p:nvPr/>
        </p:nvSpPr>
        <p:spPr>
          <a:xfrm>
            <a:off x="4944618" y="5907024"/>
            <a:ext cx="4814315" cy="1874519"/>
          </a:xfrm>
          <a:prstGeom prst="roundRect">
            <a:avLst>
              <a:gd name="adj" fmla="val 20640"/>
            </a:avLst>
          </a:prstGeom>
          <a:solidFill>
            <a:srgbClr val="FFF1DE"/>
          </a:solidFill>
          <a:ln w="12700">
            <a:solidFill>
              <a:srgbClr val="D3DE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67" name="Rectangle 66"/>
          <p:cNvSpPr/>
          <p:nvPr/>
        </p:nvSpPr>
        <p:spPr>
          <a:xfrm>
            <a:off x="4919472" y="6007608"/>
            <a:ext cx="68580" cy="1737360"/>
          </a:xfrm>
          <a:prstGeom prst="rect">
            <a:avLst/>
          </a:prstGeom>
          <a:solidFill>
            <a:srgbClr val="D98425"/>
          </a:solidFill>
          <a:ln>
            <a:solidFill>
              <a:srgbClr val="D9842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68" name="TextBox 67"/>
          <p:cNvSpPr txBox="1"/>
          <p:nvPr/>
        </p:nvSpPr>
        <p:spPr>
          <a:xfrm>
            <a:off x="5074920" y="6007608"/>
            <a:ext cx="3083243" cy="192975"/>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06  RESEARCH VALIDATION AND ANALYSIS</a:t>
            </a:r>
          </a:p>
        </p:txBody>
      </p:sp>
      <p:sp>
        <p:nvSpPr>
          <p:cNvPr id="73" name="TextBox 72"/>
          <p:cNvSpPr txBox="1"/>
          <p:nvPr/>
        </p:nvSpPr>
        <p:spPr>
          <a:xfrm>
            <a:off x="5074920" y="6355080"/>
            <a:ext cx="4398264" cy="1325880"/>
          </a:xfrm>
          <a:prstGeom prst="rect">
            <a:avLst/>
          </a:prstGeom>
          <a:noFill/>
        </p:spPr>
        <p:txBody>
          <a:bodyPr wrap="square" lIns="32004" tIns="17602" rIns="32004" bIns="11201" anchor="t">
            <a:spAutoFit/>
          </a:bodyPr>
          <a:lstStyle/>
          <a:p>
            <a:pPr algn="l"/>
            <a:r>
              <a:rPr lang="en-GB" sz="1000" b="0" noProof="0" dirty="0">
                <a:solidFill>
                  <a:srgbClr val="273144"/>
                </a:solidFill>
                <a:latin typeface="Aptos"/>
              </a:rPr>
              <a:t>Use the CRAAP framework: Currency, Relevance, Authority, Accuracy and Purpose. The workbook’s scores are provisional and require checking against full texts.
Compare methods, samples, findings and limitations, then code recurring ideas into themes. Confirm the final themes after reviewing the final study set.</a:t>
            </a:r>
          </a:p>
        </p:txBody>
      </p:sp>
      <p:sp>
        <p:nvSpPr>
          <p:cNvPr id="74" name="Rounded Rectangle 73"/>
          <p:cNvSpPr/>
          <p:nvPr/>
        </p:nvSpPr>
        <p:spPr>
          <a:xfrm>
            <a:off x="9784080" y="1627632"/>
            <a:ext cx="4645152" cy="1609344"/>
          </a:xfrm>
          <a:prstGeom prst="roundRect">
            <a:avLst/>
          </a:prstGeom>
          <a:solidFill>
            <a:srgbClr val="FFE9F1"/>
          </a:solidFill>
          <a:ln w="12700">
            <a:solidFill>
              <a:srgbClr val="D3DE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75" name="Rectangle 74"/>
          <p:cNvSpPr/>
          <p:nvPr/>
        </p:nvSpPr>
        <p:spPr>
          <a:xfrm>
            <a:off x="9802367" y="1700784"/>
            <a:ext cx="68580" cy="1463040"/>
          </a:xfrm>
          <a:prstGeom prst="rect">
            <a:avLst/>
          </a:prstGeom>
          <a:solidFill>
            <a:srgbClr val="DA4875"/>
          </a:solidFill>
          <a:ln>
            <a:solidFill>
              <a:srgbClr val="DA4875"/>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76" name="TextBox 75"/>
          <p:cNvSpPr txBox="1"/>
          <p:nvPr/>
        </p:nvSpPr>
        <p:spPr>
          <a:xfrm>
            <a:off x="9957815" y="1700784"/>
            <a:ext cx="2700910" cy="192975"/>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07  ETHICAL CONSIDERATIONS</a:t>
            </a:r>
          </a:p>
        </p:txBody>
      </p:sp>
      <p:sp>
        <p:nvSpPr>
          <p:cNvPr id="78" name="TextBox 77"/>
          <p:cNvSpPr txBox="1"/>
          <p:nvPr/>
        </p:nvSpPr>
        <p:spPr>
          <a:xfrm>
            <a:off x="9957815" y="2048256"/>
            <a:ext cx="4334256" cy="644637"/>
          </a:xfrm>
          <a:prstGeom prst="rect">
            <a:avLst/>
          </a:prstGeom>
          <a:noFill/>
        </p:spPr>
        <p:txBody>
          <a:bodyPr wrap="square" lIns="32004" tIns="17602" rIns="32004" bIns="11201" anchor="t">
            <a:spAutoFit/>
          </a:bodyPr>
          <a:lstStyle/>
          <a:p>
            <a:pPr algn="l"/>
            <a:r>
              <a:rPr lang="en-GB" sz="1000" b="0" noProof="0" dirty="0">
                <a:solidFill>
                  <a:srgbClr val="273144"/>
                </a:solidFill>
                <a:latin typeface="Aptos"/>
              </a:rPr>
              <a:t>This is a secondary literature review with no planned recruitment or direct participant contact. Cite original authors accurately, avoid plagiarism, represent findings fairly, use respectful non-stigmatising language, and follow university guidance for literature-based research.</a:t>
            </a:r>
          </a:p>
        </p:txBody>
      </p:sp>
      <p:sp>
        <p:nvSpPr>
          <p:cNvPr id="79" name="Rounded Rectangle 78"/>
          <p:cNvSpPr/>
          <p:nvPr/>
        </p:nvSpPr>
        <p:spPr>
          <a:xfrm>
            <a:off x="9784080" y="3337560"/>
            <a:ext cx="4645152" cy="1865376"/>
          </a:xfrm>
          <a:prstGeom prst="roundRect">
            <a:avLst/>
          </a:prstGeom>
          <a:solidFill>
            <a:srgbClr val="DEF8F0"/>
          </a:solidFill>
          <a:ln w="12700">
            <a:solidFill>
              <a:srgbClr val="D3DE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80" name="Rectangle 79"/>
          <p:cNvSpPr/>
          <p:nvPr/>
        </p:nvSpPr>
        <p:spPr>
          <a:xfrm>
            <a:off x="9802367" y="3410712"/>
            <a:ext cx="68580" cy="1719072"/>
          </a:xfrm>
          <a:prstGeom prst="rect">
            <a:avLst/>
          </a:prstGeom>
          <a:solidFill>
            <a:srgbClr val="1B896C"/>
          </a:solidFill>
          <a:ln>
            <a:solidFill>
              <a:srgbClr val="1B896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81" name="TextBox 80"/>
          <p:cNvSpPr txBox="1"/>
          <p:nvPr/>
        </p:nvSpPr>
        <p:spPr>
          <a:xfrm>
            <a:off x="9957815" y="3410712"/>
            <a:ext cx="4169664" cy="310896"/>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08  PROVISIONAL THEMES FROM THE WORKING ANALYSIS</a:t>
            </a:r>
          </a:p>
        </p:txBody>
      </p:sp>
      <p:sp>
        <p:nvSpPr>
          <p:cNvPr id="85" name="TextBox 84"/>
          <p:cNvSpPr txBox="1"/>
          <p:nvPr/>
        </p:nvSpPr>
        <p:spPr>
          <a:xfrm>
            <a:off x="9957814" y="3758183"/>
            <a:ext cx="4672585" cy="644637"/>
          </a:xfrm>
          <a:prstGeom prst="rect">
            <a:avLst/>
          </a:prstGeom>
          <a:noFill/>
        </p:spPr>
        <p:txBody>
          <a:bodyPr wrap="square" lIns="32004" tIns="17602" rIns="32004" bIns="11201" anchor="t">
            <a:spAutoFit/>
          </a:bodyPr>
          <a:lstStyle/>
          <a:p>
            <a:r>
              <a:rPr lang="en-GB" sz="1000" noProof="0" dirty="0">
                <a:latin typeface="Aptos" panose="020B0004020202020204" pitchFamily="34" charset="0"/>
              </a:rPr>
              <a:t>1. Fathers’ mental-health needs may be overlooked.</a:t>
            </a:r>
          </a:p>
          <a:p>
            <a:r>
              <a:rPr lang="en-GB" sz="1000" noProof="0" dirty="0">
                <a:latin typeface="Aptos" panose="020B0004020202020204" pitchFamily="34" charset="0"/>
              </a:rPr>
              <a:t>2. Stigma and gender expectations may affect disclosure and help-seeking.</a:t>
            </a:r>
          </a:p>
          <a:p>
            <a:r>
              <a:rPr lang="en-GB" sz="1000" noProof="0" dirty="0">
                <a:latin typeface="Aptos" panose="020B0004020202020204" pitchFamily="34" charset="0"/>
              </a:rPr>
              <a:t>3. Training, confidence, time and referral pathways may limit support.</a:t>
            </a:r>
          </a:p>
          <a:p>
            <a:r>
              <a:rPr lang="en-GB" sz="1000" noProof="0" dirty="0">
                <a:latin typeface="Aptos" panose="020B0004020202020204" pitchFamily="34" charset="0"/>
              </a:rPr>
              <a:t>4. Accessible, personalised, father-inclusive support may be beneficial.</a:t>
            </a:r>
          </a:p>
        </p:txBody>
      </p:sp>
      <p:sp>
        <p:nvSpPr>
          <p:cNvPr id="87" name="Rectangle 86"/>
          <p:cNvSpPr/>
          <p:nvPr/>
        </p:nvSpPr>
        <p:spPr>
          <a:xfrm>
            <a:off x="9802367" y="5385816"/>
            <a:ext cx="68580" cy="1325880"/>
          </a:xfrm>
          <a:prstGeom prst="rect">
            <a:avLst/>
          </a:prstGeom>
          <a:solidFill>
            <a:srgbClr val="7748BA"/>
          </a:solidFill>
          <a:ln>
            <a:solidFill>
              <a:srgbClr val="7748B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88" name="TextBox 87"/>
          <p:cNvSpPr txBox="1"/>
          <p:nvPr/>
        </p:nvSpPr>
        <p:spPr>
          <a:xfrm>
            <a:off x="9957815" y="5385816"/>
            <a:ext cx="3501010" cy="192975"/>
          </a:xfrm>
          <a:prstGeom prst="rect">
            <a:avLst/>
          </a:prstGeom>
          <a:noFill/>
        </p:spPr>
        <p:txBody>
          <a:bodyPr wrap="square" lIns="9144" tIns="5029" rIns="9144" bIns="3200" anchor="t">
            <a:spAutoFit/>
          </a:bodyPr>
          <a:lstStyle/>
          <a:p>
            <a:pPr algn="l"/>
            <a:r>
              <a:rPr lang="en-GB" sz="1200" b="1" noProof="0" dirty="0">
                <a:solidFill>
                  <a:srgbClr val="142B5F"/>
                </a:solidFill>
                <a:latin typeface="Aptos"/>
              </a:rPr>
              <a:t>09  CONCLUSION AND IMPLICATIONS</a:t>
            </a:r>
          </a:p>
        </p:txBody>
      </p:sp>
      <p:sp>
        <p:nvSpPr>
          <p:cNvPr id="89" name="Oval 88"/>
          <p:cNvSpPr/>
          <p:nvPr/>
        </p:nvSpPr>
        <p:spPr>
          <a:xfrm>
            <a:off x="14072615" y="5385816"/>
            <a:ext cx="228600" cy="228600"/>
          </a:xfrm>
          <a:prstGeom prst="ellipse">
            <a:avLst/>
          </a:prstGeom>
          <a:noFill/>
          <a:ln w="25400">
            <a:solidFill>
              <a:srgbClr val="7748B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90" name="Oval 89"/>
          <p:cNvSpPr/>
          <p:nvPr/>
        </p:nvSpPr>
        <p:spPr>
          <a:xfrm>
            <a:off x="14113763" y="5426964"/>
            <a:ext cx="146304" cy="146304"/>
          </a:xfrm>
          <a:prstGeom prst="ellipse">
            <a:avLst/>
          </a:prstGeom>
          <a:noFill/>
          <a:ln w="25400">
            <a:solidFill>
              <a:srgbClr val="7748B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91" name="Oval 90"/>
          <p:cNvSpPr/>
          <p:nvPr/>
        </p:nvSpPr>
        <p:spPr>
          <a:xfrm>
            <a:off x="14154911" y="5468112"/>
            <a:ext cx="64008" cy="64008"/>
          </a:xfrm>
          <a:prstGeom prst="ellipse">
            <a:avLst/>
          </a:prstGeom>
          <a:noFill/>
          <a:ln w="25400">
            <a:solidFill>
              <a:srgbClr val="7748B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92" name="TextBox 91"/>
          <p:cNvSpPr txBox="1"/>
          <p:nvPr/>
        </p:nvSpPr>
        <p:spPr>
          <a:xfrm>
            <a:off x="9957815" y="5733288"/>
            <a:ext cx="4334256" cy="798526"/>
          </a:xfrm>
          <a:prstGeom prst="rect">
            <a:avLst/>
          </a:prstGeom>
          <a:noFill/>
        </p:spPr>
        <p:txBody>
          <a:bodyPr wrap="square" lIns="32004" tIns="17602" rIns="32004" bIns="11201" anchor="t">
            <a:spAutoFit/>
          </a:bodyPr>
          <a:lstStyle/>
          <a:p>
            <a:r>
              <a:rPr lang="en-GB" sz="1000" dirty="0">
                <a:latin typeface="Aptos" panose="020B0004020202020204" pitchFamily="34" charset="0"/>
              </a:rPr>
              <a:t>The review explores how health visitors recognise and support fathers experiencing postnatal mental health difficulties. Father-inclusive conversations, early recognition and clear referral pathways may improve access to appropriate support and promote family wellbeing. Greater awareness of fathers’ needs is essential for inclusive postnatal care.</a:t>
            </a:r>
          </a:p>
        </p:txBody>
      </p:sp>
      <p:pic>
        <p:nvPicPr>
          <p:cNvPr id="104" name="Picture 103">
            <a:extLst>
              <a:ext uri="{FF2B5EF4-FFF2-40B4-BE49-F238E27FC236}">
                <a16:creationId xmlns:a16="http://schemas.microsoft.com/office/drawing/2014/main" id="{7B4F2B3E-BED7-0803-E195-C66EC558CC0D}"/>
              </a:ext>
            </a:extLst>
          </p:cNvPr>
          <p:cNvPicPr>
            <a:picLocks noChangeAspect="1"/>
          </p:cNvPicPr>
          <p:nvPr/>
        </p:nvPicPr>
        <p:blipFill>
          <a:blip r:embed="rId3"/>
          <a:stretch>
            <a:fillRect/>
          </a:stretch>
        </p:blipFill>
        <p:spPr>
          <a:xfrm>
            <a:off x="288036" y="228600"/>
            <a:ext cx="2307119" cy="1243584"/>
          </a:xfrm>
          <a:prstGeom prst="rect">
            <a:avLst/>
          </a:prstGeom>
        </p:spPr>
      </p:pic>
      <p:pic>
        <p:nvPicPr>
          <p:cNvPr id="108" name="Picture 107">
            <a:extLst>
              <a:ext uri="{FF2B5EF4-FFF2-40B4-BE49-F238E27FC236}">
                <a16:creationId xmlns:a16="http://schemas.microsoft.com/office/drawing/2014/main" id="{92D1A030-DB22-F7C9-160D-37A4F698AB5A}"/>
              </a:ext>
            </a:extLst>
          </p:cNvPr>
          <p:cNvPicPr>
            <a:picLocks noChangeAspect="1"/>
          </p:cNvPicPr>
          <p:nvPr/>
        </p:nvPicPr>
        <p:blipFill>
          <a:blip r:embed="rId4"/>
          <a:stretch>
            <a:fillRect/>
          </a:stretch>
        </p:blipFill>
        <p:spPr>
          <a:xfrm>
            <a:off x="3670880" y="1695563"/>
            <a:ext cx="907978" cy="316117"/>
          </a:xfrm>
          <a:prstGeom prst="rect">
            <a:avLst/>
          </a:prstGeom>
        </p:spPr>
      </p:pic>
      <p:pic>
        <p:nvPicPr>
          <p:cNvPr id="110" name="Picture 109">
            <a:extLst>
              <a:ext uri="{FF2B5EF4-FFF2-40B4-BE49-F238E27FC236}">
                <a16:creationId xmlns:a16="http://schemas.microsoft.com/office/drawing/2014/main" id="{EBB84B98-431F-D0FA-6C20-50309FD6D470}"/>
              </a:ext>
            </a:extLst>
          </p:cNvPr>
          <p:cNvPicPr>
            <a:picLocks noChangeAspect="1"/>
          </p:cNvPicPr>
          <p:nvPr/>
        </p:nvPicPr>
        <p:blipFill>
          <a:blip r:embed="rId5"/>
          <a:stretch>
            <a:fillRect/>
          </a:stretch>
        </p:blipFill>
        <p:spPr>
          <a:xfrm>
            <a:off x="3808040" y="2974915"/>
            <a:ext cx="672520" cy="362645"/>
          </a:xfrm>
          <a:prstGeom prst="rect">
            <a:avLst/>
          </a:prstGeom>
        </p:spPr>
      </p:pic>
      <p:pic>
        <p:nvPicPr>
          <p:cNvPr id="112" name="Picture 111">
            <a:extLst>
              <a:ext uri="{FF2B5EF4-FFF2-40B4-BE49-F238E27FC236}">
                <a16:creationId xmlns:a16="http://schemas.microsoft.com/office/drawing/2014/main" id="{87B95380-1C3C-2B91-AE45-3DFCB86CB444}"/>
              </a:ext>
            </a:extLst>
          </p:cNvPr>
          <p:cNvPicPr>
            <a:picLocks noChangeAspect="1"/>
          </p:cNvPicPr>
          <p:nvPr/>
        </p:nvPicPr>
        <p:blipFill>
          <a:blip r:embed="rId6"/>
          <a:stretch>
            <a:fillRect/>
          </a:stretch>
        </p:blipFill>
        <p:spPr>
          <a:xfrm>
            <a:off x="4023359" y="3599658"/>
            <a:ext cx="488455" cy="350550"/>
          </a:xfrm>
          <a:prstGeom prst="rect">
            <a:avLst/>
          </a:prstGeom>
        </p:spPr>
      </p:pic>
      <p:pic>
        <p:nvPicPr>
          <p:cNvPr id="114" name="Picture 113">
            <a:extLst>
              <a:ext uri="{FF2B5EF4-FFF2-40B4-BE49-F238E27FC236}">
                <a16:creationId xmlns:a16="http://schemas.microsoft.com/office/drawing/2014/main" id="{227C7E47-E770-6765-787D-212877101468}"/>
              </a:ext>
            </a:extLst>
          </p:cNvPr>
          <p:cNvPicPr>
            <a:picLocks noChangeAspect="1"/>
          </p:cNvPicPr>
          <p:nvPr/>
        </p:nvPicPr>
        <p:blipFill>
          <a:blip r:embed="rId7"/>
          <a:stretch>
            <a:fillRect/>
          </a:stretch>
        </p:blipFill>
        <p:spPr>
          <a:xfrm>
            <a:off x="3670880" y="5868315"/>
            <a:ext cx="729707" cy="426757"/>
          </a:xfrm>
          <a:prstGeom prst="rect">
            <a:avLst/>
          </a:prstGeom>
        </p:spPr>
      </p:pic>
      <p:pic>
        <p:nvPicPr>
          <p:cNvPr id="116" name="Picture 115">
            <a:extLst>
              <a:ext uri="{FF2B5EF4-FFF2-40B4-BE49-F238E27FC236}">
                <a16:creationId xmlns:a16="http://schemas.microsoft.com/office/drawing/2014/main" id="{6BD2DB91-53A8-5E55-32CE-579147A94D94}"/>
              </a:ext>
            </a:extLst>
          </p:cNvPr>
          <p:cNvPicPr>
            <a:picLocks noChangeAspect="1"/>
          </p:cNvPicPr>
          <p:nvPr/>
        </p:nvPicPr>
        <p:blipFill>
          <a:blip r:embed="rId8"/>
          <a:stretch>
            <a:fillRect/>
          </a:stretch>
        </p:blipFill>
        <p:spPr>
          <a:xfrm>
            <a:off x="9017478" y="5988369"/>
            <a:ext cx="350550" cy="304826"/>
          </a:xfrm>
          <a:prstGeom prst="rect">
            <a:avLst/>
          </a:prstGeom>
        </p:spPr>
      </p:pic>
      <p:pic>
        <p:nvPicPr>
          <p:cNvPr id="118" name="Picture 117">
            <a:extLst>
              <a:ext uri="{FF2B5EF4-FFF2-40B4-BE49-F238E27FC236}">
                <a16:creationId xmlns:a16="http://schemas.microsoft.com/office/drawing/2014/main" id="{4C39241E-DA83-A80A-778D-B2A8107F5FB4}"/>
              </a:ext>
            </a:extLst>
          </p:cNvPr>
          <p:cNvPicPr>
            <a:picLocks noChangeAspect="1"/>
          </p:cNvPicPr>
          <p:nvPr/>
        </p:nvPicPr>
        <p:blipFill>
          <a:blip r:embed="rId9"/>
          <a:stretch>
            <a:fillRect/>
          </a:stretch>
        </p:blipFill>
        <p:spPr>
          <a:xfrm>
            <a:off x="13767199" y="2651740"/>
            <a:ext cx="510584" cy="457240"/>
          </a:xfrm>
          <a:prstGeom prst="rect">
            <a:avLst/>
          </a:prstGeom>
        </p:spPr>
      </p:pic>
      <p:pic>
        <p:nvPicPr>
          <p:cNvPr id="120" name="Picture 119">
            <a:extLst>
              <a:ext uri="{FF2B5EF4-FFF2-40B4-BE49-F238E27FC236}">
                <a16:creationId xmlns:a16="http://schemas.microsoft.com/office/drawing/2014/main" id="{57B13DD1-4C00-52C9-B834-8EF6D5E10434}"/>
              </a:ext>
            </a:extLst>
          </p:cNvPr>
          <p:cNvPicPr>
            <a:picLocks noChangeAspect="1"/>
          </p:cNvPicPr>
          <p:nvPr/>
        </p:nvPicPr>
        <p:blipFill>
          <a:blip r:embed="rId10"/>
          <a:stretch>
            <a:fillRect/>
          </a:stretch>
        </p:blipFill>
        <p:spPr>
          <a:xfrm>
            <a:off x="13756139" y="4584049"/>
            <a:ext cx="441998" cy="342930"/>
          </a:xfrm>
          <a:prstGeom prst="rect">
            <a:avLst/>
          </a:prstGeom>
        </p:spPr>
      </p:pic>
      <p:sp>
        <p:nvSpPr>
          <p:cNvPr id="121" name="Rounded Rectangle 120"/>
          <p:cNvSpPr/>
          <p:nvPr/>
        </p:nvSpPr>
        <p:spPr>
          <a:xfrm>
            <a:off x="320040" y="8128894"/>
            <a:ext cx="13990320" cy="1892930"/>
          </a:xfrm>
          <a:prstGeom prst="roundRect">
            <a:avLst/>
          </a:prstGeom>
          <a:solidFill>
            <a:srgbClr val="F5F8FD"/>
          </a:solidFill>
          <a:ln w="13970">
            <a:solidFill>
              <a:srgbClr val="CCD7E8"/>
            </a:solidFill>
          </a:ln>
        </p:spPr>
        <p:style>
          <a:lnRef idx="1">
            <a:schemeClr val="accent1"/>
          </a:lnRef>
          <a:fillRef idx="3">
            <a:schemeClr val="accent1"/>
          </a:fillRef>
          <a:effectRef idx="2">
            <a:schemeClr val="accent1"/>
          </a:effectRef>
          <a:fontRef idx="minor">
            <a:schemeClr val="lt1"/>
          </a:fontRef>
        </p:style>
        <p:txBody>
          <a:bodyPr lIns="256032" tIns="128016" rIns="256032" bIns="91440" rtlCol="0" anchor="ctr"/>
          <a:lstStyle/>
          <a:p>
            <a:pPr algn="ctr"/>
            <a:r>
              <a:rPr sz="2000" b="1" dirty="0">
                <a:solidFill>
                  <a:srgbClr val="203763"/>
                </a:solidFill>
                <a:latin typeface="Aptos"/>
              </a:rPr>
              <a:t>KEY MESSAGE  |  Father-inclusive conversations, early recognition and clear referral pathways may strengthen postnatal support for fathers.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CFF"/>
        </a:solidFill>
        <a:effectLst/>
      </p:bgPr>
    </p:bg>
    <p:spTree>
      <p:nvGrpSpPr>
        <p:cNvPr id="1" name=""/>
        <p:cNvGrpSpPr/>
        <p:nvPr/>
      </p:nvGrpSpPr>
      <p:grpSpPr>
        <a:xfrm>
          <a:off x="0" y="0"/>
          <a:ext cx="0" cy="0"/>
          <a:chOff x="0" y="0"/>
          <a:chExt cx="0" cy="0"/>
        </a:xfrm>
      </p:grpSpPr>
      <p:sp>
        <p:nvSpPr>
          <p:cNvPr id="2" name="Rounded Rectangle 1"/>
          <p:cNvSpPr/>
          <p:nvPr/>
        </p:nvSpPr>
        <p:spPr>
          <a:xfrm>
            <a:off x="274320" y="228600"/>
            <a:ext cx="14081760" cy="822960"/>
          </a:xfrm>
          <a:prstGeom prst="roundRect">
            <a:avLst/>
          </a:prstGeom>
          <a:solidFill>
            <a:srgbClr val="E8F6FB"/>
          </a:solidFill>
          <a:ln>
            <a:solidFill>
              <a:srgbClr val="E8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3" name="TextBox 2"/>
          <p:cNvSpPr txBox="1"/>
          <p:nvPr/>
        </p:nvSpPr>
        <p:spPr>
          <a:xfrm>
            <a:off x="594360" y="429768"/>
            <a:ext cx="13441680" cy="267150"/>
          </a:xfrm>
          <a:prstGeom prst="rect">
            <a:avLst/>
          </a:prstGeom>
          <a:noFill/>
        </p:spPr>
        <p:txBody>
          <a:bodyPr wrap="square" lIns="9144" tIns="5486" rIns="9144">
            <a:spAutoFit/>
          </a:bodyPr>
          <a:lstStyle/>
          <a:p>
            <a:r>
              <a:rPr sz="1400" b="1" dirty="0">
                <a:latin typeface="Aptos" panose="020B0004020202020204" pitchFamily="34" charset="0"/>
              </a:rPr>
              <a:t>REFERENCES</a:t>
            </a:r>
          </a:p>
        </p:txBody>
      </p:sp>
      <p:sp>
        <p:nvSpPr>
          <p:cNvPr id="5" name="Rounded Rectangle 4"/>
          <p:cNvSpPr/>
          <p:nvPr/>
        </p:nvSpPr>
        <p:spPr>
          <a:xfrm>
            <a:off x="502920" y="1847088"/>
            <a:ext cx="13624560" cy="868680"/>
          </a:xfrm>
          <a:prstGeom prst="roundRect">
            <a:avLst/>
          </a:prstGeom>
          <a:solidFill>
            <a:srgbClr val="FFFFFF"/>
          </a:solidFill>
          <a:ln>
            <a:solidFill>
              <a:srgbClr val="DAE0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6" name="TextBox 5"/>
          <p:cNvSpPr txBox="1"/>
          <p:nvPr/>
        </p:nvSpPr>
        <p:spPr>
          <a:xfrm>
            <a:off x="658368" y="1920240"/>
            <a:ext cx="13304520" cy="490904"/>
          </a:xfrm>
          <a:prstGeom prst="rect">
            <a:avLst/>
          </a:prstGeom>
          <a:noFill/>
        </p:spPr>
        <p:txBody>
          <a:bodyPr wrap="square" lIns="22860" tIns="13716" rIns="22860">
            <a:spAutoFit/>
          </a:bodyPr>
          <a:lstStyle/>
          <a:p>
            <a:r>
              <a:rPr lang="en-GB" sz="1400" noProof="0" dirty="0">
                <a:latin typeface="Aptos" panose="020B0004020202020204" pitchFamily="34" charset="0"/>
              </a:rPr>
              <a:t>Copland, F.S. and Hunter, S.C. (2025) ‘Paternal perinatal mental health support: fathers’ perspectives on barriers, facilitators, and preferences’, Discover Mental Health, 5, article 39. Available at: https://doi.org/10.1007/s44192-025-00165-x</a:t>
            </a:r>
          </a:p>
        </p:txBody>
      </p:sp>
      <p:sp>
        <p:nvSpPr>
          <p:cNvPr id="7" name="Rounded Rectangle 6"/>
          <p:cNvSpPr/>
          <p:nvPr/>
        </p:nvSpPr>
        <p:spPr>
          <a:xfrm>
            <a:off x="502920" y="2807208"/>
            <a:ext cx="13624560" cy="868680"/>
          </a:xfrm>
          <a:prstGeom prst="roundRect">
            <a:avLst/>
          </a:prstGeom>
          <a:solidFill>
            <a:srgbClr val="FFFFFF"/>
          </a:solidFill>
          <a:ln>
            <a:solidFill>
              <a:srgbClr val="DAE0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8" name="TextBox 7"/>
          <p:cNvSpPr txBox="1"/>
          <p:nvPr/>
        </p:nvSpPr>
        <p:spPr>
          <a:xfrm>
            <a:off x="658368" y="2880360"/>
            <a:ext cx="13304520" cy="490904"/>
          </a:xfrm>
          <a:prstGeom prst="rect">
            <a:avLst/>
          </a:prstGeom>
          <a:noFill/>
        </p:spPr>
        <p:txBody>
          <a:bodyPr wrap="square" lIns="22860" tIns="13716" rIns="22860">
            <a:spAutoFit/>
          </a:bodyPr>
          <a:lstStyle/>
          <a:p>
            <a:r>
              <a:rPr lang="en-GB" sz="1400" noProof="0" dirty="0">
                <a:latin typeface="Aptos" panose="020B0004020202020204" pitchFamily="34" charset="0"/>
              </a:rPr>
              <a:t>Darwin, Z., Domoney, J., Iles, J., Bristow, F., Siew, J. and Sethna, V. (2021) ‘Assessing the mental health of fathers, other co-parents, and partners in the perinatal period: mixed methods evidence synthesis’, Frontiers in Psychiatry, 11, article 585479. Available at: https://doi.org/10.3389/fpsyt.2020.585479</a:t>
            </a:r>
          </a:p>
        </p:txBody>
      </p:sp>
      <p:sp>
        <p:nvSpPr>
          <p:cNvPr id="9" name="Rounded Rectangle 8"/>
          <p:cNvSpPr/>
          <p:nvPr/>
        </p:nvSpPr>
        <p:spPr>
          <a:xfrm>
            <a:off x="502920" y="3767328"/>
            <a:ext cx="13624560" cy="868680"/>
          </a:xfrm>
          <a:prstGeom prst="roundRect">
            <a:avLst/>
          </a:prstGeom>
          <a:solidFill>
            <a:srgbClr val="FFFFFF"/>
          </a:solidFill>
          <a:ln>
            <a:solidFill>
              <a:srgbClr val="DAE0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10" name="TextBox 9"/>
          <p:cNvSpPr txBox="1"/>
          <p:nvPr/>
        </p:nvSpPr>
        <p:spPr>
          <a:xfrm>
            <a:off x="658368" y="3840480"/>
            <a:ext cx="13304520" cy="490904"/>
          </a:xfrm>
          <a:prstGeom prst="rect">
            <a:avLst/>
          </a:prstGeom>
          <a:noFill/>
        </p:spPr>
        <p:txBody>
          <a:bodyPr wrap="square" lIns="22860" tIns="13716" rIns="22860">
            <a:spAutoFit/>
          </a:bodyPr>
          <a:lstStyle/>
          <a:p>
            <a:r>
              <a:rPr sz="1400" dirty="0">
                <a:latin typeface="Aptos" panose="020B0004020202020204" pitchFamily="34" charset="0"/>
              </a:rPr>
              <a:t>Davenport, C. and Swami, V. (2023a) ‘“What Can I Do to Not Have This Life”? A qualitative study of paternal postnatal depression experiences among fathers in the United Kingdom’, Issues in Mental Health Nursing, 44(12), pp. 1188–1199. Available at: https://doi.org/10.1080/01612840.2023.2262574</a:t>
            </a:r>
          </a:p>
        </p:txBody>
      </p:sp>
      <p:sp>
        <p:nvSpPr>
          <p:cNvPr id="11" name="Rounded Rectangle 10"/>
          <p:cNvSpPr/>
          <p:nvPr/>
        </p:nvSpPr>
        <p:spPr>
          <a:xfrm>
            <a:off x="502920" y="4727448"/>
            <a:ext cx="13624560" cy="868680"/>
          </a:xfrm>
          <a:prstGeom prst="roundRect">
            <a:avLst/>
          </a:prstGeom>
          <a:solidFill>
            <a:srgbClr val="FFFFFF"/>
          </a:solidFill>
          <a:ln>
            <a:solidFill>
              <a:srgbClr val="DAE0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12" name="TextBox 11"/>
          <p:cNvSpPr txBox="1"/>
          <p:nvPr/>
        </p:nvSpPr>
        <p:spPr>
          <a:xfrm>
            <a:off x="658368" y="4800600"/>
            <a:ext cx="13304520" cy="490904"/>
          </a:xfrm>
          <a:prstGeom prst="rect">
            <a:avLst/>
          </a:prstGeom>
          <a:noFill/>
        </p:spPr>
        <p:txBody>
          <a:bodyPr wrap="square" lIns="22860" tIns="13716" rIns="22860">
            <a:spAutoFit/>
          </a:bodyPr>
          <a:lstStyle/>
          <a:p>
            <a:r>
              <a:rPr sz="1400" dirty="0">
                <a:latin typeface="Aptos" panose="020B0004020202020204" pitchFamily="34" charset="0"/>
              </a:rPr>
              <a:t>Davenport, C. and Swami, V. (2023b) ‘“We’re very quick to silence a man”: A thematic analysis of health visitors’ experiences of supporting fathers with paternal postnatal depression’, Journal of Health Visiting, 11(9), pp. 378–390. Available at: https://doi.org/10.12968/johv.2023.11.9.378</a:t>
            </a:r>
          </a:p>
        </p:txBody>
      </p:sp>
      <p:sp>
        <p:nvSpPr>
          <p:cNvPr id="13" name="Rounded Rectangle 12"/>
          <p:cNvSpPr/>
          <p:nvPr/>
        </p:nvSpPr>
        <p:spPr>
          <a:xfrm>
            <a:off x="502920" y="5687568"/>
            <a:ext cx="13624560" cy="868680"/>
          </a:xfrm>
          <a:prstGeom prst="roundRect">
            <a:avLst/>
          </a:prstGeom>
          <a:solidFill>
            <a:srgbClr val="FFFFFF"/>
          </a:solidFill>
          <a:ln>
            <a:solidFill>
              <a:srgbClr val="DAE0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sp>
        <p:nvSpPr>
          <p:cNvPr id="14" name="TextBox 13"/>
          <p:cNvSpPr txBox="1"/>
          <p:nvPr/>
        </p:nvSpPr>
        <p:spPr>
          <a:xfrm>
            <a:off x="658368" y="5760720"/>
            <a:ext cx="13304520" cy="490904"/>
          </a:xfrm>
          <a:prstGeom prst="rect">
            <a:avLst/>
          </a:prstGeom>
          <a:noFill/>
        </p:spPr>
        <p:txBody>
          <a:bodyPr wrap="square" lIns="22860" tIns="13716" rIns="22860">
            <a:spAutoFit/>
          </a:bodyPr>
          <a:lstStyle/>
          <a:p>
            <a:r>
              <a:rPr lang="en-GB" sz="1400" noProof="0" dirty="0">
                <a:latin typeface="Aptos" panose="020B0004020202020204" pitchFamily="34" charset="0"/>
              </a:rPr>
              <a:t>Watkins, A.E., El Zerbi, C., McGovern, R. and Rankin, J. (2024) ‘Exploration of fathers’ mental health and well-being concerns during the transition to fatherhood, and paternal perinatal support: scoping review’, BMJ Open, 14(11), e078386. Available at: https://doi.org/10.1136/bmjopen-2023-078386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306</TotalTime>
  <Words>910</Words>
  <Application>Microsoft Office PowerPoint</Application>
  <PresentationFormat>Custom</PresentationFormat>
  <Paragraphs>65</Paragraphs>
  <Slides>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Calibri</vt: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Sylwia Abdul</cp:lastModifiedBy>
  <cp:revision>6</cp:revision>
  <dcterms:created xsi:type="dcterms:W3CDTF">2013-01-27T09:14:16Z</dcterms:created>
  <dcterms:modified xsi:type="dcterms:W3CDTF">2026-10-22T09:59:30Z</dcterms:modified>
  <cp:category/>
</cp:coreProperties>
</file>