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B77F00-DAD0-F668-BA4F-1F7354FAA066}" v="115" dt="2026-03-08T18:57:44.6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ydia Sarpong (2436096)" userId="S::2436096@student.uwtsd.ac.uk::83f18fde-7ec7-405d-a7fe-42225d4b485b" providerId="AD" clId="Web-{73B77F00-DAD0-F668-BA4F-1F7354FAA066}"/>
    <pc:docChg chg="modSld">
      <pc:chgData name="Lydia Sarpong (2436096)" userId="S::2436096@student.uwtsd.ac.uk::83f18fde-7ec7-405d-a7fe-42225d4b485b" providerId="AD" clId="Web-{73B77F00-DAD0-F668-BA4F-1F7354FAA066}" dt="2026-03-08T18:57:44.675" v="85" actId="14100"/>
      <pc:docMkLst>
        <pc:docMk/>
      </pc:docMkLst>
      <pc:sldChg chg="addSp delSp modSp">
        <pc:chgData name="Lydia Sarpong (2436096)" userId="S::2436096@student.uwtsd.ac.uk::83f18fde-7ec7-405d-a7fe-42225d4b485b" providerId="AD" clId="Web-{73B77F00-DAD0-F668-BA4F-1F7354FAA066}" dt="2026-03-08T18:57:44.675" v="85" actId="14100"/>
        <pc:sldMkLst>
          <pc:docMk/>
          <pc:sldMk cId="109857222" sldId="256"/>
        </pc:sldMkLst>
        <pc:picChg chg="add mod">
          <ac:chgData name="Lydia Sarpong (2436096)" userId="S::2436096@student.uwtsd.ac.uk::83f18fde-7ec7-405d-a7fe-42225d4b485b" providerId="AD" clId="Web-{73B77F00-DAD0-F668-BA4F-1F7354FAA066}" dt="2026-03-08T18:56:04.439" v="79" actId="1076"/>
          <ac:picMkLst>
            <pc:docMk/>
            <pc:sldMk cId="109857222" sldId="256"/>
            <ac:picMk id="2" creationId="{7F33C4A1-5552-9D31-B0F4-4F4743AFFDC7}"/>
          </ac:picMkLst>
        </pc:picChg>
        <pc:picChg chg="add mod">
          <ac:chgData name="Lydia Sarpong (2436096)" userId="S::2436096@student.uwtsd.ac.uk::83f18fde-7ec7-405d-a7fe-42225d4b485b" providerId="AD" clId="Web-{73B77F00-DAD0-F668-BA4F-1F7354FAA066}" dt="2026-03-08T18:57:44.675" v="85" actId="14100"/>
          <ac:picMkLst>
            <pc:docMk/>
            <pc:sldMk cId="109857222" sldId="256"/>
            <ac:picMk id="3" creationId="{4FD169F3-8893-E082-FF16-982D5B090894}"/>
          </ac:picMkLst>
        </pc:picChg>
        <pc:picChg chg="del">
          <ac:chgData name="Lydia Sarpong (2436096)" userId="S::2436096@student.uwtsd.ac.uk::83f18fde-7ec7-405d-a7fe-42225d4b485b" providerId="AD" clId="Web-{73B77F00-DAD0-F668-BA4F-1F7354FAA066}" dt="2026-03-08T18:52:11.123" v="76"/>
          <ac:picMkLst>
            <pc:docMk/>
            <pc:sldMk cId="109857222" sldId="256"/>
            <ac:picMk id="4" creationId="{FED6A35B-35FC-D997-02F6-107F476B9DE8}"/>
          </ac:picMkLst>
        </pc:picChg>
        <pc:picChg chg="del">
          <ac:chgData name="Lydia Sarpong (2436096)" userId="S::2436096@student.uwtsd.ac.uk::83f18fde-7ec7-405d-a7fe-42225d4b485b" providerId="AD" clId="Web-{73B77F00-DAD0-F668-BA4F-1F7354FAA066}" dt="2026-03-08T18:52:13.545" v="77"/>
          <ac:picMkLst>
            <pc:docMk/>
            <pc:sldMk cId="109857222" sldId="256"/>
            <ac:picMk id="5" creationId="{91651143-1297-E082-3C98-B787B2268895}"/>
          </ac:picMkLst>
        </pc:picChg>
      </pc:sldChg>
      <pc:sldChg chg="modSp">
        <pc:chgData name="Lydia Sarpong (2436096)" userId="S::2436096@student.uwtsd.ac.uk::83f18fde-7ec7-405d-a7fe-42225d4b485b" providerId="AD" clId="Web-{73B77F00-DAD0-F668-BA4F-1F7354FAA066}" dt="2026-03-08T18:51:50.998" v="75" actId="20577"/>
        <pc:sldMkLst>
          <pc:docMk/>
          <pc:sldMk cId="3133917717" sldId="263"/>
        </pc:sldMkLst>
        <pc:spChg chg="mod">
          <ac:chgData name="Lydia Sarpong (2436096)" userId="S::2436096@student.uwtsd.ac.uk::83f18fde-7ec7-405d-a7fe-42225d4b485b" providerId="AD" clId="Web-{73B77F00-DAD0-F668-BA4F-1F7354FAA066}" dt="2026-03-08T18:51:50.998" v="75" actId="20577"/>
          <ac:spMkLst>
            <pc:docMk/>
            <pc:sldMk cId="3133917717" sldId="263"/>
            <ac:spMk id="4" creationId="{692DDDCD-B7F9-CD66-FA3D-55A11E4FB92E}"/>
          </ac:spMkLst>
        </pc:spChg>
      </pc:sldChg>
    </pc:docChg>
  </pc:docChgLst>
  <pc:docChgLst>
    <pc:chgData name="Lydia Sarpong (2436096)" userId="S::2436096@student.uwtsd.ac.uk::83f18fde-7ec7-405d-a7fe-42225d4b485b" providerId="AD" clId="Web-{6E90DC67-9E89-D5C6-F305-7839BC819694}"/>
    <pc:docChg chg="mod addSld modSld addMainMaster delMainMaster">
      <pc:chgData name="Lydia Sarpong (2436096)" userId="S::2436096@student.uwtsd.ac.uk::83f18fde-7ec7-405d-a7fe-42225d4b485b" providerId="AD" clId="Web-{6E90DC67-9E89-D5C6-F305-7839BC819694}" dt="2026-03-03T23:19:10.651" v="5408" actId="20577"/>
      <pc:docMkLst>
        <pc:docMk/>
      </pc:docMkLst>
      <pc:sldChg chg="addSp delSp modSp mod modClrScheme chgLayout">
        <pc:chgData name="Lydia Sarpong (2436096)" userId="S::2436096@student.uwtsd.ac.uk::83f18fde-7ec7-405d-a7fe-42225d4b485b" providerId="AD" clId="Web-{6E90DC67-9E89-D5C6-F305-7839BC819694}" dt="2026-03-03T21:19:42.930" v="2220" actId="20577"/>
        <pc:sldMkLst>
          <pc:docMk/>
          <pc:sldMk cId="109857222" sldId="256"/>
        </pc:sldMkLst>
        <pc:spChg chg="add mod">
          <ac:chgData name="Lydia Sarpong (2436096)" userId="S::2436096@student.uwtsd.ac.uk::83f18fde-7ec7-405d-a7fe-42225d4b485b" providerId="AD" clId="Web-{6E90DC67-9E89-D5C6-F305-7839BC819694}" dt="2026-03-03T21:19:42.930" v="2220" actId="20577"/>
          <ac:spMkLst>
            <pc:docMk/>
            <pc:sldMk cId="109857222" sldId="256"/>
            <ac:spMk id="6" creationId="{6A24CB8A-3D1E-BCF4-E2DD-F8CC2EFE1077}"/>
          </ac:spMkLst>
        </pc:spChg>
      </pc:sldChg>
      <pc:sldChg chg="addSp delSp modSp new mod modClrScheme chgLayout">
        <pc:chgData name="Lydia Sarpong (2436096)" userId="S::2436096@student.uwtsd.ac.uk::83f18fde-7ec7-405d-a7fe-42225d4b485b" providerId="AD" clId="Web-{6E90DC67-9E89-D5C6-F305-7839BC819694}" dt="2026-03-03T21:19:09.586" v="2206" actId="1076"/>
        <pc:sldMkLst>
          <pc:docMk/>
          <pc:sldMk cId="3871168102" sldId="257"/>
        </pc:sldMkLst>
        <pc:spChg chg="mod ord">
          <ac:chgData name="Lydia Sarpong (2436096)" userId="S::2436096@student.uwtsd.ac.uk::83f18fde-7ec7-405d-a7fe-42225d4b485b" providerId="AD" clId="Web-{6E90DC67-9E89-D5C6-F305-7839BC819694}" dt="2026-03-03T20:38:09.286" v="29"/>
          <ac:spMkLst>
            <pc:docMk/>
            <pc:sldMk cId="3871168102" sldId="257"/>
            <ac:spMk id="3" creationId="{CF16EE69-D537-7CBC-3F34-055A3EE00A29}"/>
          </ac:spMkLst>
        </pc:spChg>
        <pc:spChg chg="add mod">
          <ac:chgData name="Lydia Sarpong (2436096)" userId="S::2436096@student.uwtsd.ac.uk::83f18fde-7ec7-405d-a7fe-42225d4b485b" providerId="AD" clId="Web-{6E90DC67-9E89-D5C6-F305-7839BC819694}" dt="2026-03-03T21:19:09.586" v="2206" actId="1076"/>
          <ac:spMkLst>
            <pc:docMk/>
            <pc:sldMk cId="3871168102" sldId="257"/>
            <ac:spMk id="4" creationId="{7D41FB44-538C-B0FD-355F-FB0FA4DB6EA2}"/>
          </ac:spMkLst>
        </pc:spChg>
      </pc:sldChg>
      <pc:sldChg chg="addSp delSp modSp new mod modClrScheme chgLayout">
        <pc:chgData name="Lydia Sarpong (2436096)" userId="S::2436096@student.uwtsd.ac.uk::83f18fde-7ec7-405d-a7fe-42225d4b485b" providerId="AD" clId="Web-{6E90DC67-9E89-D5C6-F305-7839BC819694}" dt="2026-03-03T22:18:16.712" v="4642" actId="20577"/>
        <pc:sldMkLst>
          <pc:docMk/>
          <pc:sldMk cId="3211677380" sldId="258"/>
        </pc:sldMkLst>
        <pc:spChg chg="mod ord">
          <ac:chgData name="Lydia Sarpong (2436096)" userId="S::2436096@student.uwtsd.ac.uk::83f18fde-7ec7-405d-a7fe-42225d4b485b" providerId="AD" clId="Web-{6E90DC67-9E89-D5C6-F305-7839BC819694}" dt="2026-03-03T21:00:43.683" v="643" actId="1076"/>
          <ac:spMkLst>
            <pc:docMk/>
            <pc:sldMk cId="3211677380" sldId="258"/>
            <ac:spMk id="2" creationId="{CAB4169F-0431-7189-74D9-84C5B30DEACE}"/>
          </ac:spMkLst>
        </pc:spChg>
        <pc:spChg chg="add mod">
          <ac:chgData name="Lydia Sarpong (2436096)" userId="S::2436096@student.uwtsd.ac.uk::83f18fde-7ec7-405d-a7fe-42225d4b485b" providerId="AD" clId="Web-{6E90DC67-9E89-D5C6-F305-7839BC819694}" dt="2026-03-03T22:18:16.712" v="4642" actId="20577"/>
          <ac:spMkLst>
            <pc:docMk/>
            <pc:sldMk cId="3211677380" sldId="258"/>
            <ac:spMk id="4" creationId="{990F06E4-B9A4-833F-164F-2B75551313AA}"/>
          </ac:spMkLst>
        </pc:spChg>
      </pc:sldChg>
      <pc:sldChg chg="addSp delSp modSp new">
        <pc:chgData name="Lydia Sarpong (2436096)" userId="S::2436096@student.uwtsd.ac.uk::83f18fde-7ec7-405d-a7fe-42225d4b485b" providerId="AD" clId="Web-{6E90DC67-9E89-D5C6-F305-7839BC819694}" dt="2026-03-03T22:49:34.389" v="5041" actId="20577"/>
        <pc:sldMkLst>
          <pc:docMk/>
          <pc:sldMk cId="2783658100" sldId="259"/>
        </pc:sldMkLst>
        <pc:spChg chg="mod">
          <ac:chgData name="Lydia Sarpong (2436096)" userId="S::2436096@student.uwtsd.ac.uk::83f18fde-7ec7-405d-a7fe-42225d4b485b" providerId="AD" clId="Web-{6E90DC67-9E89-D5C6-F305-7839BC819694}" dt="2026-03-03T21:02:39.017" v="662" actId="1076"/>
          <ac:spMkLst>
            <pc:docMk/>
            <pc:sldMk cId="2783658100" sldId="259"/>
            <ac:spMk id="2" creationId="{A5B6D009-6C9C-EF93-8D59-8EED9A467821}"/>
          </ac:spMkLst>
        </pc:spChg>
        <pc:spChg chg="add mod">
          <ac:chgData name="Lydia Sarpong (2436096)" userId="S::2436096@student.uwtsd.ac.uk::83f18fde-7ec7-405d-a7fe-42225d4b485b" providerId="AD" clId="Web-{6E90DC67-9E89-D5C6-F305-7839BC819694}" dt="2026-03-03T22:49:34.389" v="5041" actId="20577"/>
          <ac:spMkLst>
            <pc:docMk/>
            <pc:sldMk cId="2783658100" sldId="259"/>
            <ac:spMk id="4" creationId="{53E08C84-876E-5561-B495-988CB04D680F}"/>
          </ac:spMkLst>
        </pc:spChg>
      </pc:sldChg>
      <pc:sldChg chg="addSp delSp modSp new">
        <pc:chgData name="Lydia Sarpong (2436096)" userId="S::2436096@student.uwtsd.ac.uk::83f18fde-7ec7-405d-a7fe-42225d4b485b" providerId="AD" clId="Web-{6E90DC67-9E89-D5C6-F305-7839BC819694}" dt="2026-03-03T23:05:30.872" v="5344" actId="20577"/>
        <pc:sldMkLst>
          <pc:docMk/>
          <pc:sldMk cId="597253233" sldId="260"/>
        </pc:sldMkLst>
        <pc:spChg chg="mod">
          <ac:chgData name="Lydia Sarpong (2436096)" userId="S::2436096@student.uwtsd.ac.uk::83f18fde-7ec7-405d-a7fe-42225d4b485b" providerId="AD" clId="Web-{6E90DC67-9E89-D5C6-F305-7839BC819694}" dt="2026-03-03T21:26:33.309" v="2331" actId="1076"/>
          <ac:spMkLst>
            <pc:docMk/>
            <pc:sldMk cId="597253233" sldId="260"/>
            <ac:spMk id="2" creationId="{F4161408-9E77-EC43-8CE4-5BFA56A68547}"/>
          </ac:spMkLst>
        </pc:spChg>
        <pc:spChg chg="add">
          <ac:chgData name="Lydia Sarpong (2436096)" userId="S::2436096@student.uwtsd.ac.uk::83f18fde-7ec7-405d-a7fe-42225d4b485b" providerId="AD" clId="Web-{6E90DC67-9E89-D5C6-F305-7839BC819694}" dt="2026-03-03T21:26:49.233" v="2335"/>
          <ac:spMkLst>
            <pc:docMk/>
            <pc:sldMk cId="597253233" sldId="260"/>
            <ac:spMk id="13" creationId="{20CCD8F7-233D-17CC-1783-13E9D7E63F52}"/>
          </ac:spMkLst>
        </pc:spChg>
        <pc:spChg chg="add mod">
          <ac:chgData name="Lydia Sarpong (2436096)" userId="S::2436096@student.uwtsd.ac.uk::83f18fde-7ec7-405d-a7fe-42225d4b485b" providerId="AD" clId="Web-{6E90DC67-9E89-D5C6-F305-7839BC819694}" dt="2026-03-03T23:05:30.872" v="5344" actId="20577"/>
          <ac:spMkLst>
            <pc:docMk/>
            <pc:sldMk cId="597253233" sldId="260"/>
            <ac:spMk id="14" creationId="{E19654D6-5930-ADD6-58CA-56740522839C}"/>
          </ac:spMkLst>
        </pc:spChg>
      </pc:sldChg>
      <pc:sldChg chg="addSp delSp modSp new">
        <pc:chgData name="Lydia Sarpong (2436096)" userId="S::2436096@student.uwtsd.ac.uk::83f18fde-7ec7-405d-a7fe-42225d4b485b" providerId="AD" clId="Web-{6E90DC67-9E89-D5C6-F305-7839BC819694}" dt="2026-03-03T22:56:23.254" v="5104" actId="20577"/>
        <pc:sldMkLst>
          <pc:docMk/>
          <pc:sldMk cId="3716200150" sldId="261"/>
        </pc:sldMkLst>
        <pc:spChg chg="mod">
          <ac:chgData name="Lydia Sarpong (2436096)" userId="S::2436096@student.uwtsd.ac.uk::83f18fde-7ec7-405d-a7fe-42225d4b485b" providerId="AD" clId="Web-{6E90DC67-9E89-D5C6-F305-7839BC819694}" dt="2026-03-03T21:52:44.401" v="3372" actId="1076"/>
          <ac:spMkLst>
            <pc:docMk/>
            <pc:sldMk cId="3716200150" sldId="261"/>
            <ac:spMk id="2" creationId="{DD8450B1-5CBB-13F3-0B8F-1B03F0ED533C}"/>
          </ac:spMkLst>
        </pc:spChg>
        <pc:spChg chg="add mod">
          <ac:chgData name="Lydia Sarpong (2436096)" userId="S::2436096@student.uwtsd.ac.uk::83f18fde-7ec7-405d-a7fe-42225d4b485b" providerId="AD" clId="Web-{6E90DC67-9E89-D5C6-F305-7839BC819694}" dt="2026-03-03T22:56:23.254" v="5104" actId="20577"/>
          <ac:spMkLst>
            <pc:docMk/>
            <pc:sldMk cId="3716200150" sldId="261"/>
            <ac:spMk id="4" creationId="{7969F6BD-46CC-A1A3-FBA6-5FB16058904A}"/>
          </ac:spMkLst>
        </pc:spChg>
      </pc:sldChg>
      <pc:sldChg chg="addSp delSp modSp new">
        <pc:chgData name="Lydia Sarpong (2436096)" userId="S::2436096@student.uwtsd.ac.uk::83f18fde-7ec7-405d-a7fe-42225d4b485b" providerId="AD" clId="Web-{6E90DC67-9E89-D5C6-F305-7839BC819694}" dt="2026-03-03T23:06:34.826" v="5363" actId="20577"/>
        <pc:sldMkLst>
          <pc:docMk/>
          <pc:sldMk cId="1703098774" sldId="262"/>
        </pc:sldMkLst>
        <pc:spChg chg="mod">
          <ac:chgData name="Lydia Sarpong (2436096)" userId="S::2436096@student.uwtsd.ac.uk::83f18fde-7ec7-405d-a7fe-42225d4b485b" providerId="AD" clId="Web-{6E90DC67-9E89-D5C6-F305-7839BC819694}" dt="2026-03-03T22:09:50.635" v="4104" actId="20577"/>
          <ac:spMkLst>
            <pc:docMk/>
            <pc:sldMk cId="1703098774" sldId="262"/>
            <ac:spMk id="2" creationId="{4A66AC73-F044-37AC-C397-3C080C6D627C}"/>
          </ac:spMkLst>
        </pc:spChg>
        <pc:spChg chg="add mod">
          <ac:chgData name="Lydia Sarpong (2436096)" userId="S::2436096@student.uwtsd.ac.uk::83f18fde-7ec7-405d-a7fe-42225d4b485b" providerId="AD" clId="Web-{6E90DC67-9E89-D5C6-F305-7839BC819694}" dt="2026-03-03T23:06:34.826" v="5363" actId="20577"/>
          <ac:spMkLst>
            <pc:docMk/>
            <pc:sldMk cId="1703098774" sldId="262"/>
            <ac:spMk id="4" creationId="{D3E685D6-71BB-D1CF-A295-5A88D85CCD12}"/>
          </ac:spMkLst>
        </pc:spChg>
      </pc:sldChg>
      <pc:sldChg chg="addSp delSp modSp new">
        <pc:chgData name="Lydia Sarpong (2436096)" userId="S::2436096@student.uwtsd.ac.uk::83f18fde-7ec7-405d-a7fe-42225d4b485b" providerId="AD" clId="Web-{6E90DC67-9E89-D5C6-F305-7839BC819694}" dt="2026-03-03T23:19:10.651" v="5408" actId="20577"/>
        <pc:sldMkLst>
          <pc:docMk/>
          <pc:sldMk cId="3133917717" sldId="263"/>
        </pc:sldMkLst>
        <pc:spChg chg="mod">
          <ac:chgData name="Lydia Sarpong (2436096)" userId="S::2436096@student.uwtsd.ac.uk::83f18fde-7ec7-405d-a7fe-42225d4b485b" providerId="AD" clId="Web-{6E90DC67-9E89-D5C6-F305-7839BC819694}" dt="2026-03-03T23:07:19.546" v="5375" actId="1076"/>
          <ac:spMkLst>
            <pc:docMk/>
            <pc:sldMk cId="3133917717" sldId="263"/>
            <ac:spMk id="2" creationId="{D575F4A0-4EA2-9C40-DE64-6B5719D9EAB3}"/>
          </ac:spMkLst>
        </pc:spChg>
        <pc:spChg chg="add mod">
          <ac:chgData name="Lydia Sarpong (2436096)" userId="S::2436096@student.uwtsd.ac.uk::83f18fde-7ec7-405d-a7fe-42225d4b485b" providerId="AD" clId="Web-{6E90DC67-9E89-D5C6-F305-7839BC819694}" dt="2026-03-03T23:19:10.651" v="5408" actId="20577"/>
          <ac:spMkLst>
            <pc:docMk/>
            <pc:sldMk cId="3133917717" sldId="263"/>
            <ac:spMk id="4" creationId="{692DDDCD-B7F9-CD66-FA3D-55A11E4FB92E}"/>
          </ac:spMkLst>
        </pc:spChg>
      </pc:sldChg>
      <pc:sldMasterChg chg="add addSldLayout modSldLayout">
        <pc:chgData name="Lydia Sarpong (2436096)" userId="S::2436096@student.uwtsd.ac.uk::83f18fde-7ec7-405d-a7fe-42225d4b485b" providerId="AD" clId="Web-{6E90DC67-9E89-D5C6-F305-7839BC819694}" dt="2026-03-03T20:38:09.286" v="29"/>
        <pc:sldMasterMkLst>
          <pc:docMk/>
          <pc:sldMasterMk cId="2235629520" sldId="2147483672"/>
        </pc:sldMasterMkLst>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2145924514" sldId="2147483673"/>
          </pc:sldLayoutMkLst>
        </pc:sldLayoutChg>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4180020974" sldId="2147483674"/>
          </pc:sldLayoutMkLst>
        </pc:sldLayoutChg>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2755110292" sldId="2147483675"/>
          </pc:sldLayoutMkLst>
        </pc:sldLayoutChg>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1704057799" sldId="2147483676"/>
          </pc:sldLayoutMkLst>
        </pc:sldLayoutChg>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2457974331" sldId="2147483677"/>
          </pc:sldLayoutMkLst>
        </pc:sldLayoutChg>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3043863112" sldId="2147483678"/>
          </pc:sldLayoutMkLst>
        </pc:sldLayoutChg>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4182982254" sldId="2147483679"/>
          </pc:sldLayoutMkLst>
        </pc:sldLayoutChg>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1650148290" sldId="2147483680"/>
          </pc:sldLayoutMkLst>
        </pc:sldLayoutChg>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416338974" sldId="2147483681"/>
          </pc:sldLayoutMkLst>
        </pc:sldLayoutChg>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297798573" sldId="2147483682"/>
          </pc:sldLayoutMkLst>
        </pc:sldLayoutChg>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4109990662" sldId="2147483683"/>
          </pc:sldLayoutMkLst>
        </pc:sldLayoutChg>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3006932710" sldId="2147483684"/>
          </pc:sldLayoutMkLst>
        </pc:sldLayoutChg>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3742027817" sldId="2147483685"/>
          </pc:sldLayoutMkLst>
        </pc:sldLayoutChg>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1836148097" sldId="2147483686"/>
          </pc:sldLayoutMkLst>
        </pc:sldLayoutChg>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3726112470" sldId="2147483687"/>
          </pc:sldLayoutMkLst>
        </pc:sldLayoutChg>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1253180617" sldId="2147483688"/>
          </pc:sldLayoutMkLst>
        </pc:sldLayoutChg>
        <pc:sldLayoutChg chg="add mod replId">
          <pc:chgData name="Lydia Sarpong (2436096)" userId="S::2436096@student.uwtsd.ac.uk::83f18fde-7ec7-405d-a7fe-42225d4b485b" providerId="AD" clId="Web-{6E90DC67-9E89-D5C6-F305-7839BC819694}" dt="2026-03-03T20:38:09.286" v="29"/>
          <pc:sldLayoutMkLst>
            <pc:docMk/>
            <pc:sldMasterMk cId="2235629520" sldId="2147483672"/>
            <pc:sldLayoutMk cId="2463881064" sldId="2147483689"/>
          </pc:sldLayoutMkLst>
        </pc:sldLayoutChg>
      </pc:sldMaster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3/8/2026</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4592451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80020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5110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4057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7974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43863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82982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0148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6338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7798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099906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069327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42027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61480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261124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12531806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63881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3/8/2026</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562952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hal.science/hal-00571799/document" TargetMode="External"/><Relationship Id="rId7" Type="http://schemas.openxmlformats.org/officeDocument/2006/relationships/hyperlink" Target="https://sk.sagepub.com/book/mono/key-concepts-in-developmental-psychology/chpt/individuality#_" TargetMode="External"/><Relationship Id="rId2" Type="http://schemas.openxmlformats.org/officeDocument/2006/relationships/hyperlink" Target="https://mindsplain.com/wp-content/uploads/2021/01/Ainsworth-Patterns-of-Attachment.pdf" TargetMode="External"/><Relationship Id="rId1" Type="http://schemas.openxmlformats.org/officeDocument/2006/relationships/slideLayout" Target="../slideLayouts/slideLayout2.xml"/><Relationship Id="rId6" Type="http://schemas.openxmlformats.org/officeDocument/2006/relationships/hyperlink" Target="https://books.google.co.uk/books?hl=en&amp;lr=&amp;id=toLMEAAAQBAJ&amp;oi=fnd&amp;pg=PP1&amp;dq=Howe,+D.+(2011)+Attachment+Across+the+Lifecourse:+A+Brief+Introduction.+Basingstoke:+Palgrave+Macmillan.&amp;ots=WhUhdKWZxr&amp;sig=b7rbO_md5k6_rQINvVPwIN8kFz8#v=onepage&amp;q&amp;f=false" TargetMode="External"/><Relationship Id="rId5" Type="http://schemas.openxmlformats.org/officeDocument/2006/relationships/hyperlink" Target="https://books.google.co.uk/books?hl=en&amp;lr=&amp;id=bPyZyrzSzmAC&amp;oi=fnd&amp;pg=PR13&amp;dq=Bowlby,+J.+(1980)+Attachment+and+Loss:+Volume+3+%E2%80%93+Loss,+Sadness+and+Depression.+London:+Hogarth+Press.&amp;ots=4CZvWO1yLx&amp;sig=meirD9SwT0bCXMwCrKuptN95oaM#v=onepage&amp;q&amp;f=false" TargetMode="External"/><Relationship Id="rId4" Type="http://schemas.openxmlformats.org/officeDocument/2006/relationships/hyperlink" Target="https://books.google.co.uk/books?hl=en&amp;lr=&amp;id=1h89j7-Oe5kC&amp;oi=fnd&amp;pg=PR13&amp;dq=Bowlby,+J.+(1969)+Attachment+and+Loss:+Volume+1+%E2%80%93+Attachment.+London:+Hogarth+Press.&amp;ots=8JKBijDqSw&amp;sig=HPyhTGbKpH3CXdcZxXatYs2eagE#v=onepage&amp;q=Bowlby%2C%20J.%20(1969)%20Attachment%20and%20Loss%3A%20Volume%201%20%E2%80%93%20Attachment.%20London%3A%20Hogarth%20Press.&amp;f=fal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A24CB8A-3D1E-BCF4-E2DD-F8CC2EFE1077}"/>
              </a:ext>
            </a:extLst>
          </p:cNvPr>
          <p:cNvSpPr txBox="1"/>
          <p:nvPr/>
        </p:nvSpPr>
        <p:spPr>
          <a:xfrm>
            <a:off x="7693660" y="6037580"/>
            <a:ext cx="33274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Lydia Sarpong</a:t>
            </a:r>
          </a:p>
          <a:p>
            <a:r>
              <a:rPr lang="en-US">
                <a:ea typeface="Calibri"/>
                <a:cs typeface="Calibri"/>
              </a:rPr>
              <a:t>Student ID: 2436096</a:t>
            </a:r>
            <a:endParaRPr lang="en-US" dirty="0">
              <a:ea typeface="Calibri"/>
              <a:cs typeface="Calibri"/>
            </a:endParaRPr>
          </a:p>
        </p:txBody>
      </p:sp>
      <p:pic>
        <p:nvPicPr>
          <p:cNvPr id="2" name="Picture 1" descr="A document with text and numbers&#10;&#10;AI-generated content may be incorrect.">
            <a:extLst>
              <a:ext uri="{FF2B5EF4-FFF2-40B4-BE49-F238E27FC236}">
                <a16:creationId xmlns:a16="http://schemas.microsoft.com/office/drawing/2014/main" id="{7F33C4A1-5552-9D31-B0F4-4F4743AFFDC7}"/>
              </a:ext>
            </a:extLst>
          </p:cNvPr>
          <p:cNvPicPr>
            <a:picLocks noChangeAspect="1"/>
          </p:cNvPicPr>
          <p:nvPr/>
        </p:nvPicPr>
        <p:blipFill>
          <a:blip r:embed="rId2"/>
          <a:stretch>
            <a:fillRect/>
          </a:stretch>
        </p:blipFill>
        <p:spPr>
          <a:xfrm>
            <a:off x="-2045" y="0"/>
            <a:ext cx="6330462" cy="6858000"/>
          </a:xfrm>
          <a:prstGeom prst="rect">
            <a:avLst/>
          </a:prstGeom>
        </p:spPr>
      </p:pic>
      <p:pic>
        <p:nvPicPr>
          <p:cNvPr id="3" name="Picture 2" descr="A screenshot of a computer screen&#10;&#10;AI-generated content may be incorrect.">
            <a:extLst>
              <a:ext uri="{FF2B5EF4-FFF2-40B4-BE49-F238E27FC236}">
                <a16:creationId xmlns:a16="http://schemas.microsoft.com/office/drawing/2014/main" id="{4FD169F3-8893-E082-FF16-982D5B090894}"/>
              </a:ext>
            </a:extLst>
          </p:cNvPr>
          <p:cNvPicPr>
            <a:picLocks noChangeAspect="1"/>
          </p:cNvPicPr>
          <p:nvPr/>
        </p:nvPicPr>
        <p:blipFill>
          <a:blip r:embed="rId3"/>
          <a:stretch>
            <a:fillRect/>
          </a:stretch>
        </p:blipFill>
        <p:spPr>
          <a:xfrm>
            <a:off x="6418610" y="173620"/>
            <a:ext cx="6125968" cy="586450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16EE69-D537-7CBC-3F34-055A3EE00A29}"/>
              </a:ext>
            </a:extLst>
          </p:cNvPr>
          <p:cNvSpPr>
            <a:spLocks noGrp="1"/>
          </p:cNvSpPr>
          <p:nvPr>
            <p:ph idx="1"/>
          </p:nvPr>
        </p:nvSpPr>
        <p:spPr>
          <a:xfrm>
            <a:off x="828040" y="1713865"/>
            <a:ext cx="10515600" cy="2715578"/>
          </a:xfrm>
        </p:spPr>
        <p:txBody>
          <a:bodyPr vert="horz" lIns="91440" tIns="45720" rIns="91440" bIns="45720" rtlCol="0" anchor="t">
            <a:normAutofit/>
          </a:bodyPr>
          <a:lstStyle/>
          <a:p>
            <a:pPr marL="0" indent="0">
              <a:buNone/>
            </a:pPr>
            <a:r>
              <a:rPr lang="en-US" sz="1800">
                <a:latin typeface="Times New Roman"/>
                <a:ea typeface="+mn-lt"/>
                <a:cs typeface="Times New Roman"/>
              </a:rPr>
              <a:t>Presentation Task:</a:t>
            </a:r>
          </a:p>
          <a:p>
            <a:pPr marL="0" indent="0">
              <a:buNone/>
            </a:pPr>
            <a:r>
              <a:rPr lang="en-US" sz="1800" dirty="0">
                <a:latin typeface="Times New Roman"/>
                <a:ea typeface="+mn-lt"/>
                <a:cs typeface="Times New Roman"/>
              </a:rPr>
              <a:t> Scenario: You are setting up a community support plan for Jenny, who is 16 years old. Jenny has been caring for her mother over the past 5 years, following the death of her father, who used to provide this care. Jenny’s mother needs practical help around the home, including cooking, cleaning, and shopping, due to mobility problems. Jenny’s mother also needs help with administrative tasks due to memory problems, forgetfulness, and low mood. Your role is to consider the potential impact of the past 5 years on Jenny’s own development and needs. You should also consider her current situation and choose the best plan to support her well-being and meet her needs. You need to demonstrate an understanding of concepts and theoretical perspectives related to lifespan development. </a:t>
            </a:r>
            <a:endParaRPr lang="en-US" sz="1800">
              <a:latin typeface="Times New Roman"/>
              <a:cs typeface="Times New Roman"/>
            </a:endParaRPr>
          </a:p>
        </p:txBody>
      </p:sp>
      <p:sp>
        <p:nvSpPr>
          <p:cNvPr id="4" name="TextBox 3">
            <a:extLst>
              <a:ext uri="{FF2B5EF4-FFF2-40B4-BE49-F238E27FC236}">
                <a16:creationId xmlns:a16="http://schemas.microsoft.com/office/drawing/2014/main" id="{7D41FB44-538C-B0FD-355F-FB0FA4DB6EA2}"/>
              </a:ext>
            </a:extLst>
          </p:cNvPr>
          <p:cNvSpPr txBox="1"/>
          <p:nvPr/>
        </p:nvSpPr>
        <p:spPr>
          <a:xfrm>
            <a:off x="636397" y="458044"/>
            <a:ext cx="63889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u="sng">
                <a:latin typeface="Times New Roman"/>
                <a:ea typeface="Calibri"/>
                <a:cs typeface="Times New Roman"/>
              </a:rPr>
              <a:t>Psychology in health and social care</a:t>
            </a:r>
            <a:endParaRPr lang="en-US" sz="2400" u="sng">
              <a:latin typeface="Times New Roman"/>
              <a:cs typeface="Times New Roman"/>
            </a:endParaRPr>
          </a:p>
        </p:txBody>
      </p:sp>
    </p:spTree>
    <p:extLst>
      <p:ext uri="{BB962C8B-B14F-4D97-AF65-F5344CB8AC3E}">
        <p14:creationId xmlns:p14="http://schemas.microsoft.com/office/powerpoint/2010/main" val="3871168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4169F-0431-7189-74D9-84C5B30DEACE}"/>
              </a:ext>
            </a:extLst>
          </p:cNvPr>
          <p:cNvSpPr>
            <a:spLocks noGrp="1"/>
          </p:cNvSpPr>
          <p:nvPr>
            <p:ph type="title"/>
          </p:nvPr>
        </p:nvSpPr>
        <p:spPr>
          <a:xfrm>
            <a:off x="-5079" y="-254000"/>
            <a:ext cx="10131425" cy="1456267"/>
          </a:xfrm>
        </p:spPr>
        <p:txBody>
          <a:bodyPr/>
          <a:lstStyle/>
          <a:p>
            <a:r>
              <a:rPr lang="en-US" u="sng" dirty="0">
                <a:latin typeface="Times New Roman"/>
                <a:ea typeface="Calibri Light"/>
                <a:cs typeface="Times New Roman"/>
              </a:rPr>
              <a:t>Bowlby attac</a:t>
            </a:r>
            <a:r>
              <a:rPr lang="en-US" u="sng">
                <a:latin typeface="Times New Roman"/>
                <a:cs typeface="Times New Roman"/>
              </a:rPr>
              <a:t>hment</a:t>
            </a:r>
            <a:r>
              <a:rPr lang="en-US" u="sng">
                <a:latin typeface="Times New Roman"/>
                <a:ea typeface="Calibri Light"/>
                <a:cs typeface="Times New Roman"/>
              </a:rPr>
              <a:t> theory</a:t>
            </a:r>
            <a:endParaRPr lang="en-US">
              <a:latin typeface="Times New Roman"/>
              <a:cs typeface="Times New Roman"/>
            </a:endParaRPr>
          </a:p>
        </p:txBody>
      </p:sp>
      <p:sp>
        <p:nvSpPr>
          <p:cNvPr id="4" name="TextBox 3">
            <a:extLst>
              <a:ext uri="{FF2B5EF4-FFF2-40B4-BE49-F238E27FC236}">
                <a16:creationId xmlns:a16="http://schemas.microsoft.com/office/drawing/2014/main" id="{990F06E4-B9A4-833F-164F-2B75551313AA}"/>
              </a:ext>
            </a:extLst>
          </p:cNvPr>
          <p:cNvSpPr txBox="1"/>
          <p:nvPr/>
        </p:nvSpPr>
        <p:spPr>
          <a:xfrm>
            <a:off x="1018604" y="898484"/>
            <a:ext cx="9966960" cy="56015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a:cs typeface="Calibri"/>
              </a:rPr>
              <a:t>Bowlby proposed this theory that early relationships with primary caregivers work as an internal worming model that influences children emotional development, relationships and </a:t>
            </a:r>
            <a:r>
              <a:rPr lang="en-US" sz="2000">
                <a:ea typeface="Calibri"/>
                <a:cs typeface="Calibri"/>
              </a:rPr>
              <a:t>coping strategies across their lifespan (Bowlby, 1969). Secure attachment promotes positive </a:t>
            </a:r>
            <a:r>
              <a:rPr lang="en-US" sz="2000" dirty="0">
                <a:ea typeface="Calibri"/>
                <a:cs typeface="Calibri"/>
              </a:rPr>
              <a:t>wellbeing such as a high self-esteem, emotional resilience while insecure attachments increase the vulnerability to mental health issues. Key concepts of Bowlby's theory consist of:</a:t>
            </a:r>
          </a:p>
          <a:p>
            <a:pPr marL="285750" indent="-285750">
              <a:buFont typeface="Calibri"/>
              <a:buChar char="-"/>
            </a:pPr>
            <a:r>
              <a:rPr lang="en-US" sz="2000" b="1" dirty="0">
                <a:ea typeface="Calibri"/>
                <a:cs typeface="Calibri"/>
              </a:rPr>
              <a:t>Attachemnt </a:t>
            </a:r>
            <a:r>
              <a:rPr lang="en-GB" sz="2000" b="1" dirty="0">
                <a:ea typeface="Calibri"/>
                <a:cs typeface="Calibri"/>
              </a:rPr>
              <a:t>behavioural</a:t>
            </a:r>
            <a:r>
              <a:rPr lang="en-US" sz="2000" b="1" dirty="0">
                <a:ea typeface="Calibri"/>
                <a:cs typeface="Calibri"/>
              </a:rPr>
              <a:t> system:</a:t>
            </a:r>
            <a:r>
              <a:rPr lang="en-US" sz="2000" dirty="0">
                <a:ea typeface="Calibri"/>
                <a:cs typeface="Calibri"/>
              </a:rPr>
              <a:t> As children are biologically programmed to seek attention and proximity from their primary care givers for safety and security. This encourages survival and emotional regulation within their lifespan (secure base) this is relevant to Jenny as she seen as her mothers main caregiver which allows her to build a close relationship with her- young </a:t>
            </a:r>
            <a:r>
              <a:rPr lang="en-US" sz="2000">
                <a:ea typeface="Calibri"/>
                <a:cs typeface="Calibri"/>
              </a:rPr>
              <a:t>carers</a:t>
            </a:r>
            <a:r>
              <a:rPr lang="en-US" sz="2000" dirty="0">
                <a:ea typeface="Calibri"/>
                <a:cs typeface="Calibri"/>
              </a:rPr>
              <a:t> are at high risk of emotional stress and social isolation (Becker,2007)</a:t>
            </a:r>
          </a:p>
          <a:p>
            <a:pPr marL="285750" indent="-285750">
              <a:buFont typeface="Calibri"/>
              <a:buChar char="-"/>
            </a:pPr>
            <a:r>
              <a:rPr lang="en-US" sz="2000" b="1" dirty="0">
                <a:ea typeface="Calibri"/>
                <a:cs typeface="Calibri"/>
              </a:rPr>
              <a:t>Internal working model</a:t>
            </a:r>
            <a:r>
              <a:rPr lang="en-US" sz="2000" dirty="0">
                <a:ea typeface="Calibri"/>
                <a:cs typeface="Calibri"/>
              </a:rPr>
              <a:t>: As early attachment helps to create mental </a:t>
            </a:r>
            <a:r>
              <a:rPr lang="en-US" sz="2000">
                <a:ea typeface="Calibri"/>
                <a:cs typeface="Calibri"/>
              </a:rPr>
              <a:t>representation</a:t>
            </a:r>
            <a:r>
              <a:rPr lang="en-US" sz="2000" dirty="0">
                <a:ea typeface="Calibri"/>
                <a:cs typeface="Calibri"/>
              </a:rPr>
              <a:t> of themselves and others as these models will influence </a:t>
            </a:r>
            <a:r>
              <a:rPr lang="en-US" sz="2000">
                <a:ea typeface="Calibri"/>
                <a:cs typeface="Calibri"/>
              </a:rPr>
              <a:t>future relationships and emotional wellbeing. Jenny was</a:t>
            </a:r>
            <a:endParaRPr lang="en-US" sz="2000" dirty="0">
              <a:ea typeface="Calibri"/>
              <a:cs typeface="Calibri"/>
            </a:endParaRPr>
          </a:p>
          <a:p>
            <a:pPr marL="285750" indent="-285750">
              <a:buFont typeface="Calibri"/>
              <a:buChar char="-"/>
            </a:pPr>
            <a:r>
              <a:rPr lang="en-GB" sz="2000" b="1" noProof="1">
                <a:ea typeface="Calibri"/>
                <a:cs typeface="Calibri"/>
              </a:rPr>
              <a:t>Separation</a:t>
            </a:r>
            <a:r>
              <a:rPr lang="en-US" sz="2000" b="1" dirty="0">
                <a:ea typeface="Calibri"/>
                <a:cs typeface="Calibri"/>
              </a:rPr>
              <a:t> and loss:</a:t>
            </a:r>
            <a:r>
              <a:rPr lang="en-US" sz="2000" dirty="0">
                <a:ea typeface="Calibri"/>
                <a:cs typeface="Calibri"/>
              </a:rPr>
              <a:t> Insecure attachment from caregivers can lead to anxiety, insecurity, emotional withdrawals and role confusion in a child. Due to the loss of Jenny father she may have issues building relationships of her own with other male as she may not have had the father figure around in her life.</a:t>
            </a:r>
          </a:p>
          <a:p>
            <a:pPr marL="285750" indent="-285750">
              <a:buFont typeface="Calibri"/>
              <a:buChar char="-"/>
            </a:pPr>
            <a:endParaRPr lang="en-US" dirty="0">
              <a:ea typeface="Calibri"/>
              <a:cs typeface="Calibri"/>
            </a:endParaRPr>
          </a:p>
        </p:txBody>
      </p:sp>
    </p:spTree>
    <p:extLst>
      <p:ext uri="{BB962C8B-B14F-4D97-AF65-F5344CB8AC3E}">
        <p14:creationId xmlns:p14="http://schemas.microsoft.com/office/powerpoint/2010/main" val="3211677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6D009-6C9C-EF93-8D59-8EED9A467821}"/>
              </a:ext>
            </a:extLst>
          </p:cNvPr>
          <p:cNvSpPr>
            <a:spLocks noGrp="1"/>
          </p:cNvSpPr>
          <p:nvPr>
            <p:ph type="title"/>
          </p:nvPr>
        </p:nvSpPr>
        <p:spPr>
          <a:xfrm>
            <a:off x="1955" y="-250092"/>
            <a:ext cx="10131425" cy="1456267"/>
          </a:xfrm>
        </p:spPr>
        <p:txBody>
          <a:bodyPr/>
          <a:lstStyle/>
          <a:p>
            <a:r>
              <a:rPr lang="en-US" sz="2800" u="sng" dirty="0">
                <a:latin typeface="Times New Roman"/>
                <a:ea typeface="Calibri Light"/>
                <a:cs typeface="Times New Roman"/>
              </a:rPr>
              <a:t>Application of </a:t>
            </a:r>
            <a:r>
              <a:rPr lang="en-US" sz="2800" u="sng">
                <a:latin typeface="Times New Roman"/>
                <a:ea typeface="Calibri Light"/>
                <a:cs typeface="Times New Roman"/>
              </a:rPr>
              <a:t>Bowlby's</a:t>
            </a:r>
            <a:r>
              <a:rPr lang="en-US" sz="2800" u="sng" dirty="0">
                <a:latin typeface="Times New Roman"/>
                <a:ea typeface="Calibri Light"/>
                <a:cs typeface="Times New Roman"/>
              </a:rPr>
              <a:t> theory to Jenny</a:t>
            </a:r>
            <a:endParaRPr lang="en-US" sz="2800" u="sng" dirty="0">
              <a:latin typeface="Times New Roman"/>
              <a:cs typeface="Times New Roman"/>
            </a:endParaRPr>
          </a:p>
        </p:txBody>
      </p:sp>
      <p:sp>
        <p:nvSpPr>
          <p:cNvPr id="4" name="TextBox 3">
            <a:extLst>
              <a:ext uri="{FF2B5EF4-FFF2-40B4-BE49-F238E27FC236}">
                <a16:creationId xmlns:a16="http://schemas.microsoft.com/office/drawing/2014/main" id="{53E08C84-876E-5561-B495-988CB04D680F}"/>
              </a:ext>
            </a:extLst>
          </p:cNvPr>
          <p:cNvSpPr txBox="1"/>
          <p:nvPr/>
        </p:nvSpPr>
        <p:spPr>
          <a:xfrm>
            <a:off x="130717" y="627642"/>
            <a:ext cx="11910776" cy="6494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ea typeface="Calibri"/>
                <a:cs typeface="Calibri"/>
              </a:rPr>
              <a:t>Jenny is a 16 year old who has been looking after her mother for 5 years now following her fathers death as he was her mothers main caregiver. This is a significant responsibility during middle childhood and early adolescence as this is a critical periods for teenagers to form relationships with others and have a sense of positive emotional wellbeing so this event can significantly impact Jenny attachment in her lifespan.</a:t>
            </a:r>
          </a:p>
          <a:p>
            <a:r>
              <a:rPr lang="en-US" sz="1600" dirty="0">
                <a:ea typeface="Calibri"/>
                <a:cs typeface="Calibri"/>
              </a:rPr>
              <a:t>Due to Jenny losing her father she may be impacted and face attachment disruption as she's lost one of her primary caregiver she may not know how to cope with this loss and feel as if she may not be able to find love or create sexual relationships in her life as she never had a father figure for her full lifespan duration (Bowlby 1980). This can  also lead to lack of family stability as she's lost her father and her mother is able to look after </a:t>
            </a:r>
            <a:r>
              <a:rPr lang="en-US" sz="1600">
                <a:ea typeface="Calibri"/>
                <a:cs typeface="Calibri"/>
              </a:rPr>
              <a:t>herself</a:t>
            </a:r>
            <a:r>
              <a:rPr lang="en-US" sz="1600" dirty="0">
                <a:ea typeface="Calibri"/>
                <a:cs typeface="Calibri"/>
              </a:rPr>
              <a:t> without support Jenny may feel that she doesn’t have a secure relationship with her family as she may not have a caregiver who provides safety and emotional security (Bowlby, 1969) and according to Bowlby's theory grief and disrupted attachment can lead to Jenny experiencing fear of </a:t>
            </a:r>
            <a:r>
              <a:rPr lang="en-US" sz="1600" err="1">
                <a:ea typeface="Calibri"/>
                <a:cs typeface="Calibri"/>
              </a:rPr>
              <a:t>abdonment</a:t>
            </a:r>
            <a:r>
              <a:rPr lang="en-US" sz="1600" dirty="0">
                <a:ea typeface="Calibri"/>
                <a:cs typeface="Calibri"/>
              </a:rPr>
              <a:t> as she has such a big </a:t>
            </a:r>
            <a:r>
              <a:rPr lang="en-US" sz="1600">
                <a:ea typeface="Calibri"/>
                <a:cs typeface="Calibri"/>
              </a:rPr>
              <a:t>responsibility</a:t>
            </a:r>
            <a:r>
              <a:rPr lang="en-US" sz="1600" dirty="0">
                <a:ea typeface="Calibri"/>
                <a:cs typeface="Calibri"/>
              </a:rPr>
              <a:t>, anxiety as her mental health may decline following the loss </a:t>
            </a:r>
            <a:r>
              <a:rPr lang="en-US" sz="1600">
                <a:ea typeface="Calibri"/>
                <a:cs typeface="Calibri"/>
              </a:rPr>
              <a:t>of her father and emotional suppression</a:t>
            </a:r>
            <a:r>
              <a:rPr lang="en-US" sz="1600" dirty="0">
                <a:ea typeface="Calibri"/>
                <a:cs typeface="Calibri"/>
              </a:rPr>
              <a:t> as due to her having to look after her mother she may feel she needs to be strong to support her mother so Jenny may disregard her own emotions which can be a burden on her later on in life and affecting  her attachments with other people (Ainsworth et al., 1978)</a:t>
            </a:r>
          </a:p>
          <a:p>
            <a:endParaRPr lang="en-US" sz="1600" dirty="0">
              <a:ea typeface="Calibri"/>
              <a:cs typeface="Calibri"/>
            </a:endParaRPr>
          </a:p>
          <a:p>
            <a:r>
              <a:rPr lang="en-US" sz="1600" dirty="0">
                <a:ea typeface="Calibri"/>
                <a:cs typeface="Calibri"/>
              </a:rPr>
              <a:t>Jenny has taken on adult responsibilities at such a young care such as cooking, cleaning, shopping, </a:t>
            </a:r>
            <a:r>
              <a:rPr lang="en-US" sz="1600" dirty="0" err="1">
                <a:ea typeface="Calibri"/>
                <a:cs typeface="Calibri"/>
              </a:rPr>
              <a:t>adminsitive</a:t>
            </a:r>
            <a:r>
              <a:rPr lang="en-US" sz="1600" dirty="0">
                <a:ea typeface="Calibri"/>
                <a:cs typeface="Calibri"/>
              </a:rPr>
              <a:t> task and emotional support for her mother (Schaffer, 2006) this can cause role confusion as she may not be given a chance to experience a typical adolescence secure base, Jenny may have the mentality of hyper-independence as she may believe she has to cope alone and may be exposed to the mindset of her needs are less important and she needs to look after others to feel valued which can devalue attachments around her which are risk of insecure attachment patterns (Howe, 2011).</a:t>
            </a:r>
          </a:p>
          <a:p>
            <a:endParaRPr lang="en-US" sz="1600" dirty="0">
              <a:ea typeface="Calibri"/>
              <a:cs typeface="Calibri"/>
            </a:endParaRPr>
          </a:p>
          <a:p>
            <a:r>
              <a:rPr lang="en-US" sz="1600" dirty="0">
                <a:ea typeface="Calibri"/>
                <a:cs typeface="Calibri"/>
              </a:rPr>
              <a:t>All these aspects can impact Jenny </a:t>
            </a:r>
            <a:r>
              <a:rPr lang="en-US" sz="1600">
                <a:ea typeface="Calibri"/>
                <a:cs typeface="Calibri"/>
              </a:rPr>
              <a:t>negatively</a:t>
            </a:r>
            <a:r>
              <a:rPr lang="en-US" sz="1600" dirty="0">
                <a:ea typeface="Calibri"/>
                <a:cs typeface="Calibri"/>
              </a:rPr>
              <a:t> as she's in her crucial stage of identify formation, without a secure base she may struggle to maintain positive peer relationship as she may feel that she needs to lead and be the carer of the group which can cause and a divide in peers, she may feel socially isolated ass he may not be able to relate to her peers that she doesn’t have a 2 parent household and has to look after her mother, she may </a:t>
            </a:r>
            <a:r>
              <a:rPr lang="en-US" sz="1600" err="1">
                <a:ea typeface="Calibri"/>
                <a:cs typeface="Calibri"/>
              </a:rPr>
              <a:t>supress</a:t>
            </a:r>
            <a:r>
              <a:rPr lang="en-US" sz="1600" dirty="0">
                <a:ea typeface="Calibri"/>
                <a:cs typeface="Calibri"/>
              </a:rPr>
              <a:t> her emotions and her mothers mental problems and low moods can limit emotional availability for Jenny as this increase the risk of insecure-avoidant or anxious attachment </a:t>
            </a:r>
            <a:r>
              <a:rPr lang="en-GB" sz="1600" noProof="1">
                <a:ea typeface="Calibri"/>
                <a:cs typeface="Calibri"/>
              </a:rPr>
              <a:t>behaviours</a:t>
            </a:r>
            <a:r>
              <a:rPr lang="en-US" sz="1600" dirty="0">
                <a:ea typeface="Calibri"/>
                <a:cs typeface="Calibri"/>
              </a:rPr>
              <a:t>.</a:t>
            </a:r>
            <a:endParaRPr lang="en-US"/>
          </a:p>
        </p:txBody>
      </p:sp>
    </p:spTree>
    <p:extLst>
      <p:ext uri="{BB962C8B-B14F-4D97-AF65-F5344CB8AC3E}">
        <p14:creationId xmlns:p14="http://schemas.microsoft.com/office/powerpoint/2010/main" val="2783658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61408-9E77-EC43-8CE4-5BFA56A68547}"/>
              </a:ext>
            </a:extLst>
          </p:cNvPr>
          <p:cNvSpPr>
            <a:spLocks noGrp="1"/>
          </p:cNvSpPr>
          <p:nvPr>
            <p:ph type="title"/>
          </p:nvPr>
        </p:nvSpPr>
        <p:spPr>
          <a:xfrm>
            <a:off x="138724" y="-93785"/>
            <a:ext cx="10131425" cy="1456267"/>
          </a:xfrm>
        </p:spPr>
        <p:txBody>
          <a:bodyPr>
            <a:normAutofit/>
          </a:bodyPr>
          <a:lstStyle/>
          <a:p>
            <a:r>
              <a:rPr lang="en-US" sz="2800" u="sng" dirty="0">
                <a:latin typeface="Times New Roman"/>
                <a:cs typeface="Times New Roman"/>
              </a:rPr>
              <a:t>Practical strategies and </a:t>
            </a:r>
            <a:r>
              <a:rPr lang="en-US" sz="2800" u="sng" dirty="0" err="1">
                <a:latin typeface="Times New Roman"/>
                <a:cs typeface="Times New Roman"/>
              </a:rPr>
              <a:t>interventation</a:t>
            </a:r>
            <a:endParaRPr lang="en-US" sz="2800" u="sng">
              <a:latin typeface="Times New Roman"/>
              <a:cs typeface="Times New Roman"/>
            </a:endParaRPr>
          </a:p>
        </p:txBody>
      </p:sp>
      <p:sp>
        <p:nvSpPr>
          <p:cNvPr id="13" name="TextBox 12">
            <a:extLst>
              <a:ext uri="{FF2B5EF4-FFF2-40B4-BE49-F238E27FC236}">
                <a16:creationId xmlns:a16="http://schemas.microsoft.com/office/drawing/2014/main" id="{20CCD8F7-233D-17CC-1783-13E9D7E63F52}"/>
              </a:ext>
            </a:extLst>
          </p:cNvPr>
          <p:cNvSpPr txBox="1"/>
          <p:nvPr/>
        </p:nvSpPr>
        <p:spPr>
          <a:xfrm>
            <a:off x="433964" y="1338057"/>
            <a:ext cx="11355411" cy="50508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4" name="TextBox 13">
            <a:extLst>
              <a:ext uri="{FF2B5EF4-FFF2-40B4-BE49-F238E27FC236}">
                <a16:creationId xmlns:a16="http://schemas.microsoft.com/office/drawing/2014/main" id="{E19654D6-5930-ADD6-58CA-56740522839C}"/>
              </a:ext>
            </a:extLst>
          </p:cNvPr>
          <p:cNvSpPr txBox="1"/>
          <p:nvPr/>
        </p:nvSpPr>
        <p:spPr>
          <a:xfrm>
            <a:off x="335193" y="1027502"/>
            <a:ext cx="10415154"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Family support:</a:t>
            </a:r>
          </a:p>
          <a:p>
            <a:pPr marL="285750" indent="-285750">
              <a:buFont typeface="Calibri"/>
              <a:buChar char="-"/>
            </a:pPr>
            <a:r>
              <a:rPr lang="en-US" dirty="0">
                <a:ea typeface="Calibri"/>
                <a:cs typeface="Calibri"/>
              </a:rPr>
              <a:t>Help from other external family members can help to reduce caregiving burdens and allow her to live and develop in her adolescence as she should as this will allow her to be able to figure out who she is and form other </a:t>
            </a:r>
            <a:r>
              <a:rPr lang="en-US">
                <a:ea typeface="Calibri"/>
                <a:cs typeface="Calibri"/>
              </a:rPr>
              <a:t>relationships</a:t>
            </a:r>
            <a:r>
              <a:rPr lang="en-US" dirty="0">
                <a:ea typeface="Calibri"/>
                <a:cs typeface="Calibri"/>
              </a:rPr>
              <a:t> with people</a:t>
            </a:r>
          </a:p>
          <a:p>
            <a:pPr marL="285750" indent="-285750">
              <a:buFont typeface="Calibri"/>
              <a:buChar char="-"/>
            </a:pPr>
            <a:r>
              <a:rPr lang="en-US" dirty="0">
                <a:ea typeface="Calibri"/>
                <a:cs typeface="Calibri"/>
              </a:rPr>
              <a:t>Family therapy will allow Jenny to be able to strengthen her relationship with her mother and have good quality time</a:t>
            </a:r>
          </a:p>
          <a:p>
            <a:r>
              <a:rPr lang="en-US">
                <a:ea typeface="Calibri"/>
                <a:cs typeface="Calibri"/>
              </a:rPr>
              <a:t>(Howe,2011)</a:t>
            </a:r>
            <a:endParaRPr lang="en-US" dirty="0">
              <a:ea typeface="Calibri"/>
              <a:cs typeface="Calibri"/>
            </a:endParaRPr>
          </a:p>
          <a:p>
            <a:r>
              <a:rPr lang="en-US" dirty="0">
                <a:ea typeface="Calibri"/>
                <a:cs typeface="Calibri"/>
              </a:rPr>
              <a:t>Bereavement </a:t>
            </a:r>
            <a:r>
              <a:rPr lang="en-US">
                <a:ea typeface="Calibri"/>
                <a:cs typeface="Calibri"/>
              </a:rPr>
              <a:t>counselling</a:t>
            </a:r>
            <a:r>
              <a:rPr lang="en-US" dirty="0">
                <a:ea typeface="Calibri"/>
                <a:cs typeface="Calibri"/>
              </a:rPr>
              <a:t>/ support groups:</a:t>
            </a:r>
          </a:p>
          <a:p>
            <a:pPr marL="285750" indent="-285750">
              <a:buFont typeface="Calibri"/>
              <a:buChar char="-"/>
            </a:pPr>
            <a:r>
              <a:rPr lang="en-US" dirty="0">
                <a:ea typeface="Calibri"/>
                <a:cs typeface="Calibri"/>
              </a:rPr>
              <a:t>This intervention will allow Jenny to be able to talk to other people and processes her grief relayed to her fathers loss (Bowlby, 1980) as she able to talk to other people and that she is not he only one suffering and that it is okay to talk about your feelings. This also gives her an opportunity to address fear of </a:t>
            </a:r>
            <a:r>
              <a:rPr lang="en-US" dirty="0" err="1">
                <a:ea typeface="Calibri"/>
                <a:cs typeface="Calibri"/>
              </a:rPr>
              <a:t>abdoment</a:t>
            </a:r>
            <a:r>
              <a:rPr lang="en-US" dirty="0">
                <a:ea typeface="Calibri"/>
                <a:cs typeface="Calibri"/>
              </a:rPr>
              <a:t> and strategies such as going out with peers and her mother will allow her to feel more secure,</a:t>
            </a:r>
          </a:p>
          <a:p>
            <a:pPr marL="285750" indent="-285750">
              <a:buFont typeface="Calibri"/>
              <a:buChar char="-"/>
            </a:pPr>
            <a:endParaRPr lang="en-US" dirty="0">
              <a:ea typeface="Calibri"/>
              <a:cs typeface="Calibri"/>
            </a:endParaRPr>
          </a:p>
          <a:p>
            <a:r>
              <a:rPr lang="en-US">
                <a:ea typeface="Calibri"/>
                <a:cs typeface="Calibri"/>
              </a:rPr>
              <a:t>School support</a:t>
            </a:r>
          </a:p>
          <a:p>
            <a:pPr marL="285750" indent="-285750">
              <a:buFont typeface="Calibri"/>
              <a:buChar char="-"/>
            </a:pPr>
            <a:r>
              <a:rPr lang="en-US" dirty="0">
                <a:ea typeface="Calibri"/>
                <a:cs typeface="Calibri"/>
              </a:rPr>
              <a:t>This will allow Jenny to be able to focus on her education and receive any extra support that she may needs </a:t>
            </a:r>
            <a:r>
              <a:rPr lang="en-US" dirty="0" err="1">
                <a:ea typeface="Calibri"/>
                <a:cs typeface="Calibri"/>
              </a:rPr>
              <a:t>suc</a:t>
            </a:r>
            <a:r>
              <a:rPr lang="en-US" dirty="0">
                <a:ea typeface="Calibri"/>
                <a:cs typeface="Calibri"/>
              </a:rPr>
              <a:t>h as </a:t>
            </a:r>
            <a:r>
              <a:rPr lang="en-US" dirty="0" err="1">
                <a:ea typeface="Calibri"/>
                <a:cs typeface="Calibri"/>
              </a:rPr>
              <a:t>flexable</a:t>
            </a:r>
            <a:r>
              <a:rPr lang="en-US" dirty="0">
                <a:ea typeface="Calibri"/>
                <a:cs typeface="Calibri"/>
              </a:rPr>
              <a:t> deadlines and extra time in exams. She will also have teachers and peers to talk to if she is feeling low and upset so they are able to support her (Department for Education, 2018)</a:t>
            </a:r>
          </a:p>
          <a:p>
            <a:pPr marL="285750" indent="-285750">
              <a:buFont typeface="Calibri"/>
              <a:buChar char="-"/>
            </a:pPr>
            <a:endParaRPr lang="en-US" dirty="0">
              <a:ea typeface="Calibri"/>
              <a:cs typeface="Calibri"/>
            </a:endParaRPr>
          </a:p>
          <a:p>
            <a:r>
              <a:rPr lang="en-US" dirty="0">
                <a:ea typeface="Calibri"/>
                <a:cs typeface="Calibri"/>
              </a:rPr>
              <a:t>Young care </a:t>
            </a:r>
            <a:r>
              <a:rPr lang="en-US">
                <a:ea typeface="Calibri"/>
                <a:cs typeface="Calibri"/>
              </a:rPr>
              <a:t>support</a:t>
            </a:r>
            <a:r>
              <a:rPr lang="en-US" dirty="0">
                <a:ea typeface="Calibri"/>
                <a:cs typeface="Calibri"/>
              </a:rPr>
              <a:t> services:</a:t>
            </a:r>
          </a:p>
          <a:p>
            <a:pPr marL="285750" indent="-285750">
              <a:buFont typeface="Calibri"/>
              <a:buChar char="-"/>
            </a:pPr>
            <a:r>
              <a:rPr lang="en-US" dirty="0">
                <a:ea typeface="Calibri"/>
                <a:cs typeface="Calibri"/>
              </a:rPr>
              <a:t>Referral to these services will allow Jenny to receive support from other peers, reduce isolation and help strength social attachment support</a:t>
            </a:r>
          </a:p>
        </p:txBody>
      </p:sp>
    </p:spTree>
    <p:extLst>
      <p:ext uri="{BB962C8B-B14F-4D97-AF65-F5344CB8AC3E}">
        <p14:creationId xmlns:p14="http://schemas.microsoft.com/office/powerpoint/2010/main" val="597253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450B1-5CBB-13F3-0B8F-1B03F0ED533C}"/>
              </a:ext>
            </a:extLst>
          </p:cNvPr>
          <p:cNvSpPr>
            <a:spLocks noGrp="1"/>
          </p:cNvSpPr>
          <p:nvPr>
            <p:ph type="title"/>
          </p:nvPr>
        </p:nvSpPr>
        <p:spPr>
          <a:xfrm>
            <a:off x="685801" y="3908"/>
            <a:ext cx="10131425" cy="1456267"/>
          </a:xfrm>
        </p:spPr>
        <p:txBody>
          <a:bodyPr>
            <a:normAutofit/>
          </a:bodyPr>
          <a:lstStyle/>
          <a:p>
            <a:r>
              <a:rPr lang="en-US" sz="2000" dirty="0">
                <a:latin typeface="Times New Roman"/>
                <a:ea typeface="Calibri Light"/>
                <a:cs typeface="Times New Roman"/>
              </a:rPr>
              <a:t>Biological and Environmental influences ( </a:t>
            </a:r>
            <a:r>
              <a:rPr lang="en-US" sz="2000" dirty="0" err="1">
                <a:latin typeface="Times New Roman"/>
                <a:ea typeface="Calibri Light"/>
                <a:cs typeface="Times New Roman"/>
              </a:rPr>
              <a:t>NAture</a:t>
            </a:r>
            <a:r>
              <a:rPr lang="en-US" sz="2000" dirty="0">
                <a:latin typeface="Times New Roman"/>
                <a:ea typeface="Calibri Light"/>
                <a:cs typeface="Times New Roman"/>
              </a:rPr>
              <a:t> vs Nurture)</a:t>
            </a:r>
          </a:p>
        </p:txBody>
      </p:sp>
      <p:sp>
        <p:nvSpPr>
          <p:cNvPr id="4" name="TextBox 3">
            <a:extLst>
              <a:ext uri="{FF2B5EF4-FFF2-40B4-BE49-F238E27FC236}">
                <a16:creationId xmlns:a16="http://schemas.microsoft.com/office/drawing/2014/main" id="{7969F6BD-46CC-A1A3-FBA6-5FB16058904A}"/>
              </a:ext>
            </a:extLst>
          </p:cNvPr>
          <p:cNvSpPr txBox="1"/>
          <p:nvPr/>
        </p:nvSpPr>
        <p:spPr>
          <a:xfrm>
            <a:off x="638892" y="1193402"/>
            <a:ext cx="10728573"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Biological influences (Nature):</a:t>
            </a:r>
            <a:br>
              <a:rPr lang="en-US" dirty="0">
                <a:ea typeface="Calibri"/>
                <a:cs typeface="Calibri"/>
              </a:rPr>
            </a:br>
            <a:r>
              <a:rPr lang="en-US" dirty="0">
                <a:ea typeface="Calibri"/>
                <a:cs typeface="Calibri"/>
              </a:rPr>
              <a:t>-   As Jenny is 16 years old she may experience hormonal changes as she in her in adolescences- crucial time periods </a:t>
            </a:r>
          </a:p>
          <a:p>
            <a:r>
              <a:rPr lang="en-US" dirty="0">
                <a:ea typeface="Calibri"/>
                <a:cs typeface="Calibri"/>
              </a:rPr>
              <a:t>    for a female to also start her menstrual cycle so her moods can be affected quite </a:t>
            </a:r>
            <a:r>
              <a:rPr lang="en-US">
                <a:ea typeface="Calibri"/>
                <a:cs typeface="Calibri"/>
              </a:rPr>
              <a:t>regularly</a:t>
            </a:r>
            <a:endParaRPr lang="en-US" dirty="0">
              <a:ea typeface="Calibri"/>
              <a:cs typeface="Calibri"/>
            </a:endParaRPr>
          </a:p>
          <a:p>
            <a:pPr marL="285750" indent="-285750">
              <a:buFont typeface="Calibri"/>
              <a:buChar char="-"/>
            </a:pPr>
            <a:r>
              <a:rPr lang="en-US" dirty="0">
                <a:ea typeface="Calibri"/>
                <a:cs typeface="Calibri"/>
              </a:rPr>
              <a:t>Consistent chronic stress may affect her cortisol levels and emotional resilience as she has a huge responsibility a she may be also be stressing to balance school life and exams with the care of he mothers. Her brain is also still developing so her emotional regulation system can be affected</a:t>
            </a:r>
          </a:p>
          <a:p>
            <a:pPr marL="285750" indent="-285750">
              <a:buFont typeface="Calibri"/>
              <a:buChar char="-"/>
            </a:pPr>
            <a:r>
              <a:rPr lang="en-US" dirty="0">
                <a:ea typeface="Calibri"/>
                <a:cs typeface="Calibri"/>
              </a:rPr>
              <a:t>Genetic predisposition to </a:t>
            </a:r>
            <a:r>
              <a:rPr lang="en-US">
                <a:ea typeface="Calibri"/>
                <a:cs typeface="Calibri"/>
              </a:rPr>
              <a:t>depression</a:t>
            </a:r>
            <a:r>
              <a:rPr lang="en-US" dirty="0">
                <a:ea typeface="Calibri"/>
                <a:cs typeface="Calibri"/>
              </a:rPr>
              <a:t> may increase vulnerability</a:t>
            </a:r>
          </a:p>
          <a:p>
            <a:pPr marL="285750" indent="-285750">
              <a:buFont typeface="Calibri"/>
              <a:buChar char="-"/>
            </a:pPr>
            <a:endParaRPr lang="en-US" dirty="0">
              <a:ea typeface="Calibri"/>
              <a:cs typeface="Calibri"/>
            </a:endParaRPr>
          </a:p>
          <a:p>
            <a:r>
              <a:rPr lang="en-US">
                <a:ea typeface="Calibri"/>
                <a:cs typeface="Calibri"/>
              </a:rPr>
              <a:t>Environmental</a:t>
            </a:r>
            <a:r>
              <a:rPr lang="en-US" dirty="0">
                <a:ea typeface="Calibri"/>
                <a:cs typeface="Calibri"/>
              </a:rPr>
              <a:t> influences (Nurture):</a:t>
            </a:r>
          </a:p>
          <a:p>
            <a:pPr marL="285750" indent="-285750">
              <a:buFont typeface="Calibri"/>
              <a:buChar char="-"/>
            </a:pPr>
            <a:r>
              <a:rPr lang="en-US">
                <a:ea typeface="Calibri"/>
                <a:cs typeface="Calibri"/>
              </a:rPr>
              <a:t>Bereavement</a:t>
            </a:r>
            <a:r>
              <a:rPr lang="en-US" dirty="0">
                <a:ea typeface="Calibri"/>
                <a:cs typeface="Calibri"/>
              </a:rPr>
              <a:t> of father</a:t>
            </a:r>
          </a:p>
          <a:p>
            <a:pPr marL="285750" indent="-285750">
              <a:buFont typeface="Calibri"/>
              <a:buChar char="-"/>
            </a:pPr>
            <a:r>
              <a:rPr lang="en-US" dirty="0">
                <a:ea typeface="Calibri"/>
                <a:cs typeface="Calibri"/>
              </a:rPr>
              <a:t>Long term caring </a:t>
            </a:r>
            <a:r>
              <a:rPr lang="en-US">
                <a:ea typeface="Calibri"/>
                <a:cs typeface="Calibri"/>
              </a:rPr>
              <a:t>responsibilities</a:t>
            </a:r>
            <a:endParaRPr lang="en-US" dirty="0">
              <a:ea typeface="Calibri"/>
              <a:cs typeface="Calibri"/>
            </a:endParaRPr>
          </a:p>
          <a:p>
            <a:pPr marL="285750" indent="-285750">
              <a:buFont typeface="Calibri"/>
              <a:buChar char="-"/>
            </a:pPr>
            <a:r>
              <a:rPr lang="en-US" dirty="0">
                <a:ea typeface="Calibri"/>
                <a:cs typeface="Calibri"/>
              </a:rPr>
              <a:t>Mothers low mood and mental problems</a:t>
            </a:r>
          </a:p>
          <a:p>
            <a:pPr marL="285750" indent="-285750">
              <a:buFont typeface="Calibri"/>
              <a:buChar char="-"/>
            </a:pPr>
            <a:r>
              <a:rPr lang="en-US" dirty="0">
                <a:ea typeface="Calibri"/>
                <a:cs typeface="Calibri"/>
              </a:rPr>
              <a:t>Reduced peer interactions as she's always with her mother and not </a:t>
            </a:r>
            <a:r>
              <a:rPr lang="en-US" dirty="0" err="1">
                <a:ea typeface="Calibri"/>
                <a:cs typeface="Calibri"/>
              </a:rPr>
              <a:t>socialising</a:t>
            </a:r>
            <a:r>
              <a:rPr lang="en-US" dirty="0">
                <a:ea typeface="Calibri"/>
                <a:cs typeface="Calibri"/>
              </a:rPr>
              <a:t> (Becker,2007)</a:t>
            </a:r>
          </a:p>
          <a:p>
            <a:pPr marL="285750" indent="-285750">
              <a:buFont typeface="Calibri"/>
              <a:buChar char="-"/>
            </a:pPr>
            <a:r>
              <a:rPr lang="en-US" dirty="0">
                <a:ea typeface="Calibri"/>
                <a:cs typeface="Calibri"/>
              </a:rPr>
              <a:t>Financial stress as she may not have a big income and may struggle to buy </a:t>
            </a:r>
            <a:r>
              <a:rPr lang="en-US">
                <a:ea typeface="Calibri"/>
                <a:cs typeface="Calibri"/>
              </a:rPr>
              <a:t>groceries</a:t>
            </a:r>
          </a:p>
          <a:p>
            <a:endParaRPr lang="en-US" dirty="0">
              <a:ea typeface="Calibri"/>
              <a:cs typeface="Calibri"/>
            </a:endParaRPr>
          </a:p>
          <a:p>
            <a:pPr marL="285750" indent="-285750">
              <a:buFont typeface="Calibri"/>
              <a:buChar char="-"/>
            </a:pPr>
            <a:endParaRPr lang="en-US" dirty="0">
              <a:ea typeface="Calibri"/>
              <a:cs typeface="Calibri"/>
            </a:endParaRPr>
          </a:p>
        </p:txBody>
      </p:sp>
    </p:spTree>
    <p:extLst>
      <p:ext uri="{BB962C8B-B14F-4D97-AF65-F5344CB8AC3E}">
        <p14:creationId xmlns:p14="http://schemas.microsoft.com/office/powerpoint/2010/main" val="3716200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6AC73-F044-37AC-C397-3C080C6D627C}"/>
              </a:ext>
            </a:extLst>
          </p:cNvPr>
          <p:cNvSpPr>
            <a:spLocks noGrp="1"/>
          </p:cNvSpPr>
          <p:nvPr>
            <p:ph type="title"/>
          </p:nvPr>
        </p:nvSpPr>
        <p:spPr/>
        <p:txBody>
          <a:bodyPr>
            <a:normAutofit/>
          </a:bodyPr>
          <a:lstStyle/>
          <a:p>
            <a:r>
              <a:rPr lang="en-US" sz="2400" u="sng">
                <a:latin typeface="Times New Roman"/>
                <a:ea typeface="Calibri Light"/>
                <a:cs typeface="Times New Roman"/>
              </a:rPr>
              <a:t>Evaluation</a:t>
            </a:r>
            <a:endParaRPr lang="en-US" sz="2400" u="sng" dirty="0">
              <a:latin typeface="Times New Roman"/>
              <a:ea typeface="Calibri Light"/>
              <a:cs typeface="Times New Roman"/>
            </a:endParaRPr>
          </a:p>
        </p:txBody>
      </p:sp>
      <p:sp>
        <p:nvSpPr>
          <p:cNvPr id="4" name="TextBox 3">
            <a:extLst>
              <a:ext uri="{FF2B5EF4-FFF2-40B4-BE49-F238E27FC236}">
                <a16:creationId xmlns:a16="http://schemas.microsoft.com/office/drawing/2014/main" id="{D3E685D6-71BB-D1CF-A295-5A88D85CCD12}"/>
              </a:ext>
            </a:extLst>
          </p:cNvPr>
          <p:cNvSpPr txBox="1"/>
          <p:nvPr/>
        </p:nvSpPr>
        <p:spPr>
          <a:xfrm>
            <a:off x="1024639" y="2073387"/>
            <a:ext cx="1041515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Strengths of this </a:t>
            </a:r>
            <a:r>
              <a:rPr lang="en-US">
                <a:ea typeface="Calibri"/>
                <a:cs typeface="Calibri"/>
              </a:rPr>
              <a:t>theory</a:t>
            </a:r>
            <a:r>
              <a:rPr lang="en-US" dirty="0">
                <a:ea typeface="Calibri"/>
                <a:cs typeface="Calibri"/>
              </a:rPr>
              <a:t>:</a:t>
            </a:r>
          </a:p>
          <a:p>
            <a:endParaRPr lang="en-US" dirty="0">
              <a:ea typeface="Calibri"/>
              <a:cs typeface="Calibri"/>
            </a:endParaRPr>
          </a:p>
          <a:p>
            <a:pPr marL="285750" indent="-285750">
              <a:buFont typeface="Calibri"/>
              <a:buChar char="-"/>
            </a:pPr>
            <a:r>
              <a:rPr lang="en-US">
                <a:ea typeface="Calibri"/>
                <a:cs typeface="Calibri"/>
              </a:rPr>
              <a:t>Explores and explains the emotions impact of bereavement</a:t>
            </a:r>
          </a:p>
          <a:p>
            <a:pPr marL="285750" indent="-285750">
              <a:buFont typeface="Calibri"/>
              <a:buChar char="-"/>
            </a:pPr>
            <a:r>
              <a:rPr lang="en-US">
                <a:ea typeface="Calibri"/>
                <a:cs typeface="Calibri"/>
              </a:rPr>
              <a:t>Highlights the significance of early relationship and well as secure relationship</a:t>
            </a:r>
          </a:p>
          <a:p>
            <a:pPr marL="285750" indent="-285750">
              <a:buFont typeface="Calibri"/>
              <a:buChar char="-"/>
            </a:pPr>
            <a:r>
              <a:rPr lang="en-US" dirty="0">
                <a:ea typeface="Calibri"/>
                <a:cs typeface="Calibri"/>
              </a:rPr>
              <a:t>Emphasis on secure base intervention to help reduce </a:t>
            </a:r>
            <a:r>
              <a:rPr lang="en-US">
                <a:ea typeface="Calibri"/>
                <a:cs typeface="Calibri"/>
              </a:rPr>
              <a:t>insecure</a:t>
            </a:r>
            <a:r>
              <a:rPr lang="en-US" dirty="0">
                <a:ea typeface="Calibri"/>
                <a:cs typeface="Calibri"/>
              </a:rPr>
              <a:t> attachments</a:t>
            </a:r>
          </a:p>
          <a:p>
            <a:pPr marL="285750" indent="-285750">
              <a:buFont typeface="Calibri"/>
              <a:buChar char="-"/>
            </a:pPr>
            <a:endParaRPr lang="en-US" dirty="0">
              <a:ea typeface="Calibri"/>
              <a:cs typeface="Calibri"/>
            </a:endParaRPr>
          </a:p>
          <a:p>
            <a:pPr marL="285750" indent="-285750">
              <a:buFont typeface="Calibri"/>
              <a:buChar char="-"/>
            </a:pPr>
            <a:endParaRPr lang="en-US" dirty="0">
              <a:ea typeface="Calibri"/>
              <a:cs typeface="Calibri"/>
            </a:endParaRPr>
          </a:p>
          <a:p>
            <a:r>
              <a:rPr lang="en-US">
                <a:ea typeface="Calibri"/>
                <a:cs typeface="Calibri"/>
              </a:rPr>
              <a:t>Limitations of this theory:</a:t>
            </a:r>
          </a:p>
          <a:p>
            <a:endParaRPr lang="en-US" dirty="0">
              <a:ea typeface="Calibri"/>
              <a:cs typeface="Calibri"/>
            </a:endParaRPr>
          </a:p>
          <a:p>
            <a:pPr marL="285750" indent="-285750">
              <a:buFont typeface="Calibri"/>
              <a:buChar char="-"/>
            </a:pPr>
            <a:r>
              <a:rPr lang="en-US" dirty="0">
                <a:ea typeface="Calibri"/>
                <a:cs typeface="Calibri"/>
              </a:rPr>
              <a:t>Overemphasis of the importance of early childhood attachment </a:t>
            </a:r>
            <a:r>
              <a:rPr lang="en-US">
                <a:ea typeface="Calibri"/>
                <a:cs typeface="Calibri"/>
              </a:rPr>
              <a:t>and</a:t>
            </a:r>
            <a:r>
              <a:rPr lang="en-US" dirty="0">
                <a:ea typeface="Calibri"/>
                <a:cs typeface="Calibri"/>
              </a:rPr>
              <a:t> underplay adolescence changes</a:t>
            </a:r>
          </a:p>
          <a:p>
            <a:pPr marL="285750" indent="-285750">
              <a:buFont typeface="Calibri"/>
              <a:buChar char="-"/>
            </a:pPr>
            <a:r>
              <a:rPr lang="en-US" dirty="0">
                <a:ea typeface="Calibri"/>
                <a:cs typeface="Calibri"/>
              </a:rPr>
              <a:t>Doesn’t consider social and economic </a:t>
            </a:r>
            <a:r>
              <a:rPr lang="en-US">
                <a:ea typeface="Calibri"/>
                <a:cs typeface="Calibri"/>
              </a:rPr>
              <a:t>factors</a:t>
            </a:r>
            <a:r>
              <a:rPr lang="en-US" dirty="0">
                <a:ea typeface="Calibri"/>
                <a:cs typeface="Calibri"/>
              </a:rPr>
              <a:t> that can have an effect on attachments in lifespan</a:t>
            </a:r>
          </a:p>
          <a:p>
            <a:pPr marL="285750" indent="-285750">
              <a:buFont typeface="Calibri"/>
              <a:buChar char="-"/>
            </a:pPr>
            <a:r>
              <a:rPr lang="en-US" dirty="0">
                <a:ea typeface="Calibri"/>
                <a:cs typeface="Calibri"/>
              </a:rPr>
              <a:t>Culture differences may have an affect on attachment which is not fully explored</a:t>
            </a:r>
            <a:br>
              <a:rPr lang="en-US" dirty="0">
                <a:ea typeface="Calibri"/>
                <a:cs typeface="Calibri"/>
              </a:rPr>
            </a:br>
            <a:endParaRPr lang="en-US" dirty="0">
              <a:ea typeface="Calibri"/>
              <a:cs typeface="Calibri"/>
            </a:endParaRPr>
          </a:p>
        </p:txBody>
      </p:sp>
    </p:spTree>
    <p:extLst>
      <p:ext uri="{BB962C8B-B14F-4D97-AF65-F5344CB8AC3E}">
        <p14:creationId xmlns:p14="http://schemas.microsoft.com/office/powerpoint/2010/main" val="17030987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5F4A0-4EA2-9C40-DE64-6B5719D9EAB3}"/>
              </a:ext>
            </a:extLst>
          </p:cNvPr>
          <p:cNvSpPr>
            <a:spLocks noGrp="1"/>
          </p:cNvSpPr>
          <p:nvPr>
            <p:ph type="title"/>
          </p:nvPr>
        </p:nvSpPr>
        <p:spPr>
          <a:xfrm>
            <a:off x="1955" y="-377092"/>
            <a:ext cx="10131425" cy="1456267"/>
          </a:xfrm>
        </p:spPr>
        <p:txBody>
          <a:bodyPr/>
          <a:lstStyle/>
          <a:p>
            <a:r>
              <a:rPr lang="en-US">
                <a:ea typeface="Calibri Light"/>
                <a:cs typeface="Calibri Light"/>
              </a:rPr>
              <a:t>Reference list</a:t>
            </a:r>
            <a:endParaRPr lang="en-US"/>
          </a:p>
        </p:txBody>
      </p:sp>
      <p:sp>
        <p:nvSpPr>
          <p:cNvPr id="4" name="TextBox 3">
            <a:extLst>
              <a:ext uri="{FF2B5EF4-FFF2-40B4-BE49-F238E27FC236}">
                <a16:creationId xmlns:a16="http://schemas.microsoft.com/office/drawing/2014/main" id="{692DDDCD-B7F9-CD66-FA3D-55A11E4FB92E}"/>
              </a:ext>
            </a:extLst>
          </p:cNvPr>
          <p:cNvSpPr txBox="1"/>
          <p:nvPr/>
        </p:nvSpPr>
        <p:spPr>
          <a:xfrm>
            <a:off x="349582" y="916147"/>
            <a:ext cx="11536230"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Times New Roman"/>
                <a:ea typeface="Roboto"/>
                <a:cs typeface="Times New Roman"/>
              </a:rPr>
              <a:t>Ainsworth, M. (1978). </a:t>
            </a:r>
            <a:r>
              <a:rPr lang="en-US" sz="1600" i="1">
                <a:latin typeface="Times New Roman"/>
                <a:ea typeface="Roboto"/>
                <a:cs typeface="Times New Roman"/>
              </a:rPr>
              <a:t>PATTERNS OF ATTACHMENT </a:t>
            </a:r>
            <a:r>
              <a:rPr lang="en-US" sz="1600" dirty="0">
                <a:latin typeface="Times New Roman"/>
                <a:ea typeface="+mn-lt"/>
                <a:cs typeface="Times New Roman"/>
                <a:hlinkClick r:id="rId2">
                  <a:extLst>
                    <a:ext uri="{A12FA001-AC4F-418D-AE19-62706E023703}">
                      <ahyp:hlinkClr xmlns:ahyp="http://schemas.microsoft.com/office/drawing/2018/hyperlinkcolor" val="tx"/>
                    </a:ext>
                  </a:extLst>
                </a:hlinkClick>
              </a:rPr>
              <a:t>https://mindsplain.com/wp-content/uploads/2021/01/Ainsworth-Patterns-of-Attachment.pdf</a:t>
            </a:r>
            <a:endParaRPr lang="en-US" sz="1600">
              <a:latin typeface="Times New Roman"/>
              <a:ea typeface="Roboto"/>
              <a:cs typeface="Times New Roman"/>
            </a:endParaRPr>
          </a:p>
          <a:p>
            <a:r>
              <a:rPr lang="en-US" sz="1600">
                <a:latin typeface="Times New Roman"/>
                <a:ea typeface="+mn-lt"/>
                <a:cs typeface="Times New Roman"/>
              </a:rPr>
              <a:t>Becker, S. (2007) ‘Global perspectives on children’s unpaid caregiving in the family’, Global Social Policy, 7(1), pp. 23–50. </a:t>
            </a:r>
            <a:r>
              <a:rPr lang="en-US" sz="1600" dirty="0">
                <a:latin typeface="Times New Roman"/>
                <a:ea typeface="+mn-lt"/>
                <a:cs typeface="Times New Roman"/>
                <a:hlinkClick r:id="rId3">
                  <a:extLst>
                    <a:ext uri="{A12FA001-AC4F-418D-AE19-62706E023703}">
                      <ahyp:hlinkClr xmlns:ahyp="http://schemas.microsoft.com/office/drawing/2018/hyperlinkcolor" val="tx"/>
                    </a:ext>
                  </a:extLst>
                </a:hlinkClick>
              </a:rPr>
              <a:t>https://hal.science/hal-00571799/document</a:t>
            </a:r>
            <a:endParaRPr lang="en-US" sz="1600" dirty="0">
              <a:latin typeface="Times New Roman"/>
              <a:ea typeface="+mn-lt"/>
              <a:cs typeface="Times New Roman"/>
            </a:endParaRPr>
          </a:p>
          <a:p>
            <a:r>
              <a:rPr lang="en-US" sz="1600">
                <a:latin typeface="Times New Roman"/>
                <a:ea typeface="+mn-lt"/>
                <a:cs typeface="Times New Roman"/>
              </a:rPr>
              <a:t>Bowlby, J. (1969) Attachment and Loss: Volume 1 – Attachment. London: Hogarth Press. </a:t>
            </a:r>
            <a:r>
              <a:rPr lang="en-US" sz="1600" dirty="0">
                <a:latin typeface="Times New Roman"/>
                <a:ea typeface="+mn-lt"/>
                <a:cs typeface="Times New Roman"/>
                <a:hlinkClick r:id="rId4">
                  <a:extLst>
                    <a:ext uri="{A12FA001-AC4F-418D-AE19-62706E023703}">
                      <ahyp:hlinkClr xmlns:ahyp="http://schemas.microsoft.com/office/drawing/2018/hyperlinkcolor" val="tx"/>
                    </a:ext>
                  </a:extLst>
                </a:hlinkClick>
              </a:rPr>
              <a:t>https://books.google.co.uk/books?hl=en&amp;lr=&amp;id=1h89j7-Oe5kC&amp;oi=fnd&amp;pg=PR13&amp;dq=Bowlby,+J.+(1969)+Attachment+and+Loss:+Volume+1+%E2%80%93+Attachment.+London:+Hogarth+Press.&amp;ots=8JKBijDqSw&amp;sig=HPyhTGbKpH3CXdcZxXatYs2eagE#v=onepage&amp;q=Bowlby%2C%20J.%20(1969)%20Attachment%20and%20Loss%3A%20Volume%201%20%E2%80%93%20Attachment.%20London%3A%20Hogarth%20Press.&amp;f=false</a:t>
            </a:r>
            <a:endParaRPr lang="en-US" sz="1600">
              <a:latin typeface="Times New Roman"/>
              <a:ea typeface="Calibri" panose="020F0502020204030204"/>
              <a:cs typeface="Times New Roman"/>
              <a:hlinkClick r:id="">
                <a:extLst>
                  <a:ext uri="{A12FA001-AC4F-418D-AE19-62706E023703}">
                    <ahyp:hlinkClr xmlns:ahyp="http://schemas.microsoft.com/office/drawing/2018/hyperlinkcolor" val="tx"/>
                  </a:ext>
                </a:extLst>
              </a:hlinkClick>
            </a:endParaRPr>
          </a:p>
          <a:p>
            <a:r>
              <a:rPr lang="en-US" sz="1600">
                <a:latin typeface="Times New Roman"/>
                <a:ea typeface="+mn-lt"/>
                <a:cs typeface="Times New Roman"/>
              </a:rPr>
              <a:t>Bowlby, J. (1980) Attachment and Loss: Volume 3 – Loss, Sadness and Depression. London: Hogarth Press. </a:t>
            </a:r>
            <a:r>
              <a:rPr lang="en-US" sz="1600" dirty="0">
                <a:latin typeface="Times New Roman"/>
                <a:ea typeface="+mn-lt"/>
                <a:cs typeface="Times New Roman"/>
                <a:hlinkClick r:id="rId5">
                  <a:extLst>
                    <a:ext uri="{A12FA001-AC4F-418D-AE19-62706E023703}">
                      <ahyp:hlinkClr xmlns:ahyp="http://schemas.microsoft.com/office/drawing/2018/hyperlinkcolor" val="tx"/>
                    </a:ext>
                  </a:extLst>
                </a:hlinkClick>
              </a:rPr>
              <a:t>https://books.google.co.uk/books?hl=en&amp;lr=&amp;id=bPyZyrzSzmAC&amp;oi=fnd&amp;pg=PR13&amp;dq=Bowlby,+J.+(1980)+Attachment+and+Loss:+Volume+3+%E2%80%93+Loss,+Sadness+and+Depression.+London:+Hogarth+Press.&amp;ots=4CZvWO1yLx&amp;sig=meirD9SwT0bCXMwCrKuptN95oaM#v=onepage&amp;q&amp;f=false</a:t>
            </a:r>
            <a:endParaRPr lang="en-US" sz="1600" dirty="0">
              <a:latin typeface="Times New Roman"/>
              <a:ea typeface="+mn-lt"/>
              <a:cs typeface="Times New Roman"/>
            </a:endParaRPr>
          </a:p>
          <a:p>
            <a:r>
              <a:rPr lang="en-US" sz="1600">
                <a:latin typeface="Times New Roman"/>
                <a:ea typeface="+mn-lt"/>
                <a:cs typeface="Times New Roman"/>
              </a:rPr>
              <a:t>Department for Education (2018) Young Carers’ Needs Assessment Guidance. London: DfE. </a:t>
            </a:r>
            <a:r>
              <a:rPr lang="en-US" sz="1600" dirty="0">
                <a:latin typeface="Times New Roman"/>
                <a:ea typeface="+mn-lt"/>
                <a:cs typeface="Times New Roman"/>
              </a:rPr>
              <a:t>https://www.local.gov.uk/sites/default/files/documents/LGA_Meeting%20the%20health%20and%20wellbeing%20of%20young%20carers_22%2019_January%202018.pdf</a:t>
            </a:r>
            <a:endParaRPr lang="en-US" sz="1600" dirty="0">
              <a:latin typeface="Times New Roman"/>
              <a:ea typeface="Calibri" panose="020F0502020204030204"/>
              <a:cs typeface="Times New Roman"/>
            </a:endParaRPr>
          </a:p>
          <a:p>
            <a:r>
              <a:rPr lang="en-US" sz="1600">
                <a:latin typeface="Times New Roman"/>
                <a:ea typeface="+mn-lt"/>
                <a:cs typeface="Times New Roman"/>
              </a:rPr>
              <a:t>Howe, D. (2011) Attachment Across the Lifecourse: A Brief Introduction. Basingstoke: Palgrave Macmillan. </a:t>
            </a:r>
            <a:r>
              <a:rPr lang="en-US" sz="1600" dirty="0">
                <a:latin typeface="Times New Roman"/>
                <a:ea typeface="+mn-lt"/>
                <a:cs typeface="Times New Roman"/>
                <a:hlinkClick r:id="rId6">
                  <a:extLst>
                    <a:ext uri="{A12FA001-AC4F-418D-AE19-62706E023703}">
                      <ahyp:hlinkClr xmlns:ahyp="http://schemas.microsoft.com/office/drawing/2018/hyperlinkcolor" val="tx"/>
                    </a:ext>
                  </a:extLst>
                </a:hlinkClick>
              </a:rPr>
              <a:t>https://books.google.co.uk/books?hl=en&amp;lr=&amp;id=toLMEAAAQBAJ&amp;oi=fnd&amp;pg=PP1&amp;dq=Howe,+D.+(2011)+Attachment+Across+the+Lifecourse:+A+Brief+Introduction.+Basingstoke:+Palgrave+Macmillan.&amp;ots=WhUhdKWZxr&amp;sig=b7rbO_md5k6_rQINvVPwIN8kFz8#v=onepage&amp;q&amp;f=false</a:t>
            </a:r>
            <a:endParaRPr lang="en-US" sz="1600">
              <a:latin typeface="Times New Roman"/>
              <a:ea typeface="Calibri"/>
              <a:cs typeface="Times New Roman"/>
              <a:hlinkClick r:id="rId6">
                <a:extLst>
                  <a:ext uri="{A12FA001-AC4F-418D-AE19-62706E023703}">
                    <ahyp:hlinkClr xmlns:ahyp="http://schemas.microsoft.com/office/drawing/2018/hyperlinkcolor" val="tx"/>
                  </a:ext>
                </a:extLst>
              </a:hlinkClick>
            </a:endParaRPr>
          </a:p>
          <a:p>
            <a:r>
              <a:rPr lang="en-US" sz="1600">
                <a:latin typeface="Times New Roman"/>
                <a:ea typeface="+mn-lt"/>
                <a:cs typeface="Times New Roman"/>
              </a:rPr>
              <a:t>Schaffer, H.R. (2006) Key Concepts in Developmental Psychology. London: Sage.</a:t>
            </a:r>
            <a:endParaRPr lang="en-US" sz="1600" dirty="0">
              <a:latin typeface="Times New Roman"/>
              <a:ea typeface="Calibri" panose="020F0502020204030204"/>
              <a:cs typeface="Times New Roman"/>
            </a:endParaRPr>
          </a:p>
          <a:p>
            <a:r>
              <a:rPr lang="en-US" sz="1600" dirty="0">
                <a:latin typeface="Times New Roman"/>
                <a:ea typeface="+mn-lt"/>
                <a:cs typeface="Times New Roman"/>
              </a:rPr>
              <a:t> </a:t>
            </a:r>
            <a:r>
              <a:rPr lang="en-US" sz="1600" dirty="0">
                <a:latin typeface="Times New Roman"/>
                <a:ea typeface="+mn-lt"/>
                <a:cs typeface="Times New Roman"/>
                <a:hlinkClick r:id="rId7">
                  <a:extLst>
                    <a:ext uri="{A12FA001-AC4F-418D-AE19-62706E023703}">
                      <ahyp:hlinkClr xmlns:ahyp="http://schemas.microsoft.com/office/drawing/2018/hyperlinkcolor" val="tx"/>
                    </a:ext>
                  </a:extLst>
                </a:hlinkClick>
              </a:rPr>
              <a:t>https://sk.sagepub.com/book/mono/key-concepts-in-developmental-psychology/chpt/individuality#_</a:t>
            </a:r>
          </a:p>
          <a:p>
            <a:endParaRPr lang="en-US" dirty="0">
              <a:solidFill>
                <a:srgbClr val="FFFFFF"/>
              </a:solidFill>
              <a:ea typeface="+mn-lt"/>
              <a:cs typeface="+mn-lt"/>
            </a:endParaRPr>
          </a:p>
          <a:p>
            <a:endParaRPr lang="en-US" sz="1400" dirty="0">
              <a:solidFill>
                <a:srgbClr val="1D1D1D"/>
              </a:solidFill>
              <a:highlight>
                <a:srgbClr val="FFFFFF"/>
              </a:highlight>
              <a:latin typeface="Calibri" panose="020F0502020204030204"/>
              <a:ea typeface="+mn-lt"/>
              <a:cs typeface="Calibri" panose="020F0502020204030204"/>
            </a:endParaRPr>
          </a:p>
        </p:txBody>
      </p:sp>
    </p:spTree>
    <p:extLst>
      <p:ext uri="{BB962C8B-B14F-4D97-AF65-F5344CB8AC3E}">
        <p14:creationId xmlns:p14="http://schemas.microsoft.com/office/powerpoint/2010/main" val="31339177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Celestial</vt:lpstr>
      <vt:lpstr>PowerPoint Presentation</vt:lpstr>
      <vt:lpstr>PowerPoint Presentation</vt:lpstr>
      <vt:lpstr>Bowlby attachment theory</vt:lpstr>
      <vt:lpstr>Application of Bowlby's theory to Jenny</vt:lpstr>
      <vt:lpstr>Practical strategies and interventation</vt:lpstr>
      <vt:lpstr>Biological and Environmental influences ( NAture vs Nurture)</vt:lpstr>
      <vt:lpstr>Evaluation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755</cp:revision>
  <dcterms:created xsi:type="dcterms:W3CDTF">2026-03-03T20:23:19Z</dcterms:created>
  <dcterms:modified xsi:type="dcterms:W3CDTF">2026-03-08T18:57:47Z</dcterms:modified>
</cp:coreProperties>
</file>