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3" r:id="rId6"/>
    <p:sldId id="261" r:id="rId7"/>
    <p:sldId id="262"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4AD01C-9544-4E8E-AB9D-47F2753ED84B}" type="doc">
      <dgm:prSet loTypeId="urn:microsoft.com/office/officeart/2005/8/layout/process1" loCatId="process" qsTypeId="urn:microsoft.com/office/officeart/2005/8/quickstyle/simple3" qsCatId="simple" csTypeId="urn:microsoft.com/office/officeart/2005/8/colors/accent1_2" csCatId="accent1" phldr="1"/>
      <dgm:spPr/>
      <dgm:t>
        <a:bodyPr/>
        <a:lstStyle/>
        <a:p>
          <a:endParaRPr lang="en-US"/>
        </a:p>
      </dgm:t>
    </dgm:pt>
    <dgm:pt modelId="{34C33AC0-59F5-4306-9E5B-93DF9364FA1C}">
      <dgm:prSet custT="1"/>
      <dgm:spPr/>
      <dgm:t>
        <a:bodyPr/>
        <a:lstStyle/>
        <a:p>
          <a:pPr algn="just" rtl="0"/>
          <a:r>
            <a:rPr lang="en-GB" sz="1200" b="1" dirty="0"/>
            <a:t>Marriott Hotel Chain has affirmed its dedication to endorsing certain Sustainable Development Goals (SDGs). The SDGs encompass objectives such as diminishing hunger and poverty by leveraging our economic effects, delivering high-quality education through the hotel chain and offering satisfactory employment opportunities to hundreds of thousands of colleagues worldwide. We also endorse the Sustainable Development Goal of mitigating climate change by implementing th green participation within the hotel chain. The hotel chain has chosen to prioritise seven specific Sustainable Development Goals (SDGs) – 6 (water and sanitation), 8 (economic growth), 10 (reduce inequality), 11 (make cities safe), 12 (sustainable consumption), 13 (climate action), and 17 (partnership) in order to maximise its impact. The SDG programmes enhanced the prospects of the participants in securing employment within the hospitality industry (Chia-Jung and Pei-Chun, 2014). This is relevant to Sustainable Development Goal 8, which emphasises that fostering local employment can have a positive impact on the economy. Marriott Hotel Chain has affirmed its commitment to Sustainable Development Goal 11 by asserting that our hotels possess the capacity to foster local economies, particularly in developing nations.</a:t>
          </a:r>
          <a:endParaRPr lang="en-US" sz="1200" dirty="0"/>
        </a:p>
      </dgm:t>
    </dgm:pt>
    <dgm:pt modelId="{C938CAA4-D4FD-4198-889C-7B3BB9F28156}" type="parTrans" cxnId="{AAE9DCA5-7E5C-457B-B79A-9D0FC2B3957C}">
      <dgm:prSet/>
      <dgm:spPr/>
      <dgm:t>
        <a:bodyPr/>
        <a:lstStyle/>
        <a:p>
          <a:endParaRPr lang="en-US"/>
        </a:p>
      </dgm:t>
    </dgm:pt>
    <dgm:pt modelId="{5D58B69B-D8CA-41CD-8102-6B5FF917C071}" type="sibTrans" cxnId="{AAE9DCA5-7E5C-457B-B79A-9D0FC2B3957C}">
      <dgm:prSet/>
      <dgm:spPr/>
      <dgm:t>
        <a:bodyPr/>
        <a:lstStyle/>
        <a:p>
          <a:endParaRPr lang="en-US"/>
        </a:p>
      </dgm:t>
    </dgm:pt>
    <dgm:pt modelId="{796A94AE-3365-4BC2-862A-B3B1844A2C86}">
      <dgm:prSet custT="1"/>
      <dgm:spPr/>
      <dgm:t>
        <a:bodyPr/>
        <a:lstStyle/>
        <a:p>
          <a:pPr algn="just" rtl="0"/>
          <a:r>
            <a:rPr lang="en-GB" sz="1400" b="1" dirty="0"/>
            <a:t>Efficient energy management is crucial in business operations, necessitating the active engagement of both staff and customers. He advised hotel managers not to assume that their guests shared the same understanding of the concept of "sustainability." </a:t>
          </a:r>
          <a:r>
            <a:rPr lang="en-GB" sz="1400" b="1" dirty="0" err="1"/>
            <a:t>Batle</a:t>
          </a:r>
          <a:r>
            <a:rPr lang="en-GB" sz="1400" b="1" dirty="0"/>
            <a:t>, </a:t>
          </a:r>
          <a:r>
            <a:rPr lang="en-GB" sz="1400" b="1" dirty="0" err="1"/>
            <a:t>Orfila-Sintes</a:t>
          </a:r>
          <a:r>
            <a:rPr lang="en-GB" sz="1400" b="1" dirty="0"/>
            <a:t> and Moon, 2018 suggests implementing a mutually advantageous plan instead of trying to appease the guests by making concessions. Following a comprehensive literature study, the Marriott Hotel Chain has determined that it has achieved significant sustainable outcomes in the domains of the economy, society, and the environment. Additionally, it underscores the importance of consistent exertion to surmount obstacles and maximise chances for continuous advancement.  </a:t>
          </a:r>
          <a:endParaRPr lang="en-US" sz="1400" dirty="0"/>
        </a:p>
      </dgm:t>
    </dgm:pt>
    <dgm:pt modelId="{0B29F36C-805E-4ED5-876E-398BAC80DACD}" type="parTrans" cxnId="{0B6601A4-D3E1-4B38-8DE6-0CCF844E4D17}">
      <dgm:prSet/>
      <dgm:spPr/>
      <dgm:t>
        <a:bodyPr/>
        <a:lstStyle/>
        <a:p>
          <a:endParaRPr lang="en-US"/>
        </a:p>
      </dgm:t>
    </dgm:pt>
    <dgm:pt modelId="{8C4AFE5B-AD1B-477C-9DFB-7F4F354ED6F2}" type="sibTrans" cxnId="{0B6601A4-D3E1-4B38-8DE6-0CCF844E4D17}">
      <dgm:prSet/>
      <dgm:spPr/>
      <dgm:t>
        <a:bodyPr/>
        <a:lstStyle/>
        <a:p>
          <a:endParaRPr lang="en-US"/>
        </a:p>
      </dgm:t>
    </dgm:pt>
    <dgm:pt modelId="{CDCCEB1B-55CA-48B0-90FE-F1BFA7723829}" type="pres">
      <dgm:prSet presAssocID="{FC4AD01C-9544-4E8E-AB9D-47F2753ED84B}" presName="Name0" presStyleCnt="0">
        <dgm:presLayoutVars>
          <dgm:dir/>
          <dgm:resizeHandles val="exact"/>
        </dgm:presLayoutVars>
      </dgm:prSet>
      <dgm:spPr/>
    </dgm:pt>
    <dgm:pt modelId="{A4FABB3A-1F33-497A-99BB-F44CE37E036D}" type="pres">
      <dgm:prSet presAssocID="{34C33AC0-59F5-4306-9E5B-93DF9364FA1C}" presName="node" presStyleLbl="node1" presStyleIdx="0" presStyleCnt="2" custScaleX="141154" custScaleY="103849">
        <dgm:presLayoutVars>
          <dgm:bulletEnabled val="1"/>
        </dgm:presLayoutVars>
      </dgm:prSet>
      <dgm:spPr/>
    </dgm:pt>
    <dgm:pt modelId="{C0C329EC-6A1E-4A24-BD03-EA4234C5B534}" type="pres">
      <dgm:prSet presAssocID="{5D58B69B-D8CA-41CD-8102-6B5FF917C071}" presName="sibTrans" presStyleLbl="sibTrans2D1" presStyleIdx="0" presStyleCnt="1"/>
      <dgm:spPr/>
    </dgm:pt>
    <dgm:pt modelId="{1CE28779-9FD2-4BDD-9868-EF3564ED5D57}" type="pres">
      <dgm:prSet presAssocID="{5D58B69B-D8CA-41CD-8102-6B5FF917C071}" presName="connectorText" presStyleLbl="sibTrans2D1" presStyleIdx="0" presStyleCnt="1"/>
      <dgm:spPr/>
    </dgm:pt>
    <dgm:pt modelId="{AD380E0C-7266-44EC-A404-0FC6139B9917}" type="pres">
      <dgm:prSet presAssocID="{796A94AE-3365-4BC2-862A-B3B1844A2C86}" presName="node" presStyleLbl="node1" presStyleIdx="1" presStyleCnt="2" custScaleX="129143">
        <dgm:presLayoutVars>
          <dgm:bulletEnabled val="1"/>
        </dgm:presLayoutVars>
      </dgm:prSet>
      <dgm:spPr/>
    </dgm:pt>
  </dgm:ptLst>
  <dgm:cxnLst>
    <dgm:cxn modelId="{601EA838-CDBB-4989-8E6E-8DC9721228C0}" type="presOf" srcId="{796A94AE-3365-4BC2-862A-B3B1844A2C86}" destId="{AD380E0C-7266-44EC-A404-0FC6139B9917}" srcOrd="0" destOrd="0" presId="urn:microsoft.com/office/officeart/2005/8/layout/process1"/>
    <dgm:cxn modelId="{DB4E0B8B-24E6-4980-A064-68B172AF596A}" type="presOf" srcId="{34C33AC0-59F5-4306-9E5B-93DF9364FA1C}" destId="{A4FABB3A-1F33-497A-99BB-F44CE37E036D}" srcOrd="0" destOrd="0" presId="urn:microsoft.com/office/officeart/2005/8/layout/process1"/>
    <dgm:cxn modelId="{60253D9C-B06F-4A8C-B50E-F82120328252}" type="presOf" srcId="{FC4AD01C-9544-4E8E-AB9D-47F2753ED84B}" destId="{CDCCEB1B-55CA-48B0-90FE-F1BFA7723829}" srcOrd="0" destOrd="0" presId="urn:microsoft.com/office/officeart/2005/8/layout/process1"/>
    <dgm:cxn modelId="{0B6601A4-D3E1-4B38-8DE6-0CCF844E4D17}" srcId="{FC4AD01C-9544-4E8E-AB9D-47F2753ED84B}" destId="{796A94AE-3365-4BC2-862A-B3B1844A2C86}" srcOrd="1" destOrd="0" parTransId="{0B29F36C-805E-4ED5-876E-398BAC80DACD}" sibTransId="{8C4AFE5B-AD1B-477C-9DFB-7F4F354ED6F2}"/>
    <dgm:cxn modelId="{AAE9DCA5-7E5C-457B-B79A-9D0FC2B3957C}" srcId="{FC4AD01C-9544-4E8E-AB9D-47F2753ED84B}" destId="{34C33AC0-59F5-4306-9E5B-93DF9364FA1C}" srcOrd="0" destOrd="0" parTransId="{C938CAA4-D4FD-4198-889C-7B3BB9F28156}" sibTransId="{5D58B69B-D8CA-41CD-8102-6B5FF917C071}"/>
    <dgm:cxn modelId="{B1C92DDD-FD59-4A40-A0C6-740D64F55DE2}" type="presOf" srcId="{5D58B69B-D8CA-41CD-8102-6B5FF917C071}" destId="{C0C329EC-6A1E-4A24-BD03-EA4234C5B534}" srcOrd="0" destOrd="0" presId="urn:microsoft.com/office/officeart/2005/8/layout/process1"/>
    <dgm:cxn modelId="{D38BD3E7-7A1A-4862-BEB5-69F97ECE053C}" type="presOf" srcId="{5D58B69B-D8CA-41CD-8102-6B5FF917C071}" destId="{1CE28779-9FD2-4BDD-9868-EF3564ED5D57}" srcOrd="1" destOrd="0" presId="urn:microsoft.com/office/officeart/2005/8/layout/process1"/>
    <dgm:cxn modelId="{E10CCB2B-CEB7-44C5-9CD8-57B983EF4A41}" type="presParOf" srcId="{CDCCEB1B-55CA-48B0-90FE-F1BFA7723829}" destId="{A4FABB3A-1F33-497A-99BB-F44CE37E036D}" srcOrd="0" destOrd="0" presId="urn:microsoft.com/office/officeart/2005/8/layout/process1"/>
    <dgm:cxn modelId="{E0C85459-2E4B-431B-8F0C-C15E90971960}" type="presParOf" srcId="{CDCCEB1B-55CA-48B0-90FE-F1BFA7723829}" destId="{C0C329EC-6A1E-4A24-BD03-EA4234C5B534}" srcOrd="1" destOrd="0" presId="urn:microsoft.com/office/officeart/2005/8/layout/process1"/>
    <dgm:cxn modelId="{F5B3F8F0-8F40-451B-B78A-8844C4871785}" type="presParOf" srcId="{C0C329EC-6A1E-4A24-BD03-EA4234C5B534}" destId="{1CE28779-9FD2-4BDD-9868-EF3564ED5D57}" srcOrd="0" destOrd="0" presId="urn:microsoft.com/office/officeart/2005/8/layout/process1"/>
    <dgm:cxn modelId="{002E0179-151F-46C7-A3B9-5621809602A1}" type="presParOf" srcId="{CDCCEB1B-55CA-48B0-90FE-F1BFA7723829}" destId="{AD380E0C-7266-44EC-A404-0FC6139B9917}"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382326-874F-41E9-A936-D17F98666B79}" type="doc">
      <dgm:prSet loTypeId="urn:microsoft.com/office/officeart/2005/8/layout/target3" loCatId="relationship" qsTypeId="urn:microsoft.com/office/officeart/2005/8/quickstyle/simple5" qsCatId="simple" csTypeId="urn:microsoft.com/office/officeart/2005/8/colors/accent1_2" csCatId="accent1"/>
      <dgm:spPr/>
      <dgm:t>
        <a:bodyPr/>
        <a:lstStyle/>
        <a:p>
          <a:endParaRPr lang="en-US"/>
        </a:p>
      </dgm:t>
    </dgm:pt>
    <dgm:pt modelId="{21103BE2-3244-465C-894E-DD99F6D77396}">
      <dgm:prSet/>
      <dgm:spPr/>
      <dgm:t>
        <a:bodyPr/>
        <a:lstStyle/>
        <a:p>
          <a:pPr algn="just" rtl="0"/>
          <a:r>
            <a:rPr lang="en-GB" b="1" dirty="0"/>
            <a:t>In 2022, the top management of the Marriott Hotel Chain released a report named Serve360 with a mission of doing well in every direction. Mainly, the Hotel Chain focuses on implementing its commitment to ensuring sustainable surroundings. The management believes that they have to considerate the present customers and the future customers as well. After analysing the Environment Report of 2023, the management of Marriott Hotel Chain aims the goals of reducing the water consumption by 15%, food waste by 50%, landfill waste by 30% and also net zero greenhouse gas.</a:t>
          </a:r>
          <a:endParaRPr lang="en-US" dirty="0"/>
        </a:p>
      </dgm:t>
    </dgm:pt>
    <dgm:pt modelId="{DC43E393-AA21-4DA9-8459-19AA020529D1}" type="parTrans" cxnId="{9DD6FCF2-503B-43ED-A93E-479C794EEFBF}">
      <dgm:prSet/>
      <dgm:spPr/>
      <dgm:t>
        <a:bodyPr/>
        <a:lstStyle/>
        <a:p>
          <a:endParaRPr lang="en-US"/>
        </a:p>
      </dgm:t>
    </dgm:pt>
    <dgm:pt modelId="{18620970-4E04-43BA-B41E-44DB6D02CE12}" type="sibTrans" cxnId="{9DD6FCF2-503B-43ED-A93E-479C794EEFBF}">
      <dgm:prSet/>
      <dgm:spPr/>
      <dgm:t>
        <a:bodyPr/>
        <a:lstStyle/>
        <a:p>
          <a:endParaRPr lang="en-US"/>
        </a:p>
      </dgm:t>
    </dgm:pt>
    <dgm:pt modelId="{EF61941C-5CC7-43B6-9285-1850A8F20982}" type="pres">
      <dgm:prSet presAssocID="{EA382326-874F-41E9-A936-D17F98666B79}" presName="Name0" presStyleCnt="0">
        <dgm:presLayoutVars>
          <dgm:chMax val="7"/>
          <dgm:dir/>
          <dgm:animLvl val="lvl"/>
          <dgm:resizeHandles val="exact"/>
        </dgm:presLayoutVars>
      </dgm:prSet>
      <dgm:spPr/>
    </dgm:pt>
    <dgm:pt modelId="{7C884051-09C3-49ED-9CB6-19B3E9EB4CF2}" type="pres">
      <dgm:prSet presAssocID="{21103BE2-3244-465C-894E-DD99F6D77396}" presName="circle1" presStyleLbl="node1" presStyleIdx="0" presStyleCnt="1"/>
      <dgm:spPr/>
    </dgm:pt>
    <dgm:pt modelId="{8FFB5B00-CE24-43D3-8C0E-22D23578780C}" type="pres">
      <dgm:prSet presAssocID="{21103BE2-3244-465C-894E-DD99F6D77396}" presName="space" presStyleCnt="0"/>
      <dgm:spPr/>
    </dgm:pt>
    <dgm:pt modelId="{31D5FB7A-645F-4A72-997B-D2456FF7D493}" type="pres">
      <dgm:prSet presAssocID="{21103BE2-3244-465C-894E-DD99F6D77396}" presName="rect1" presStyleLbl="alignAcc1" presStyleIdx="0" presStyleCnt="1"/>
      <dgm:spPr/>
    </dgm:pt>
    <dgm:pt modelId="{30FDCD25-5EAA-4CE2-971C-30C91047D8FA}" type="pres">
      <dgm:prSet presAssocID="{21103BE2-3244-465C-894E-DD99F6D77396}" presName="rect1ParTxNoCh" presStyleLbl="alignAcc1" presStyleIdx="0" presStyleCnt="1">
        <dgm:presLayoutVars>
          <dgm:chMax val="1"/>
          <dgm:bulletEnabled val="1"/>
        </dgm:presLayoutVars>
      </dgm:prSet>
      <dgm:spPr/>
    </dgm:pt>
  </dgm:ptLst>
  <dgm:cxnLst>
    <dgm:cxn modelId="{FF733716-675A-4AF1-9DC5-7E701D4DB71A}" type="presOf" srcId="{EA382326-874F-41E9-A936-D17F98666B79}" destId="{EF61941C-5CC7-43B6-9285-1850A8F20982}" srcOrd="0" destOrd="0" presId="urn:microsoft.com/office/officeart/2005/8/layout/target3"/>
    <dgm:cxn modelId="{D25C3179-F6DF-4849-A9AA-0375EE404BC2}" type="presOf" srcId="{21103BE2-3244-465C-894E-DD99F6D77396}" destId="{30FDCD25-5EAA-4CE2-971C-30C91047D8FA}" srcOrd="1" destOrd="0" presId="urn:microsoft.com/office/officeart/2005/8/layout/target3"/>
    <dgm:cxn modelId="{A9094A94-FFB6-47AF-A108-814855790E32}" type="presOf" srcId="{21103BE2-3244-465C-894E-DD99F6D77396}" destId="{31D5FB7A-645F-4A72-997B-D2456FF7D493}" srcOrd="0" destOrd="0" presId="urn:microsoft.com/office/officeart/2005/8/layout/target3"/>
    <dgm:cxn modelId="{9DD6FCF2-503B-43ED-A93E-479C794EEFBF}" srcId="{EA382326-874F-41E9-A936-D17F98666B79}" destId="{21103BE2-3244-465C-894E-DD99F6D77396}" srcOrd="0" destOrd="0" parTransId="{DC43E393-AA21-4DA9-8459-19AA020529D1}" sibTransId="{18620970-4E04-43BA-B41E-44DB6D02CE12}"/>
    <dgm:cxn modelId="{FEDBFA07-9A1C-47DA-8E8B-3F2D11D64B57}" type="presParOf" srcId="{EF61941C-5CC7-43B6-9285-1850A8F20982}" destId="{7C884051-09C3-49ED-9CB6-19B3E9EB4CF2}" srcOrd="0" destOrd="0" presId="urn:microsoft.com/office/officeart/2005/8/layout/target3"/>
    <dgm:cxn modelId="{5B699D48-CD8D-4930-962E-1AF03AE776BE}" type="presParOf" srcId="{EF61941C-5CC7-43B6-9285-1850A8F20982}" destId="{8FFB5B00-CE24-43D3-8C0E-22D23578780C}" srcOrd="1" destOrd="0" presId="urn:microsoft.com/office/officeart/2005/8/layout/target3"/>
    <dgm:cxn modelId="{929C5B84-417A-4045-A4B6-67C71F0D8736}" type="presParOf" srcId="{EF61941C-5CC7-43B6-9285-1850A8F20982}" destId="{31D5FB7A-645F-4A72-997B-D2456FF7D493}" srcOrd="2" destOrd="0" presId="urn:microsoft.com/office/officeart/2005/8/layout/target3"/>
    <dgm:cxn modelId="{5BA8D046-BDB6-4DED-9FBC-E0432EB3186B}" type="presParOf" srcId="{EF61941C-5CC7-43B6-9285-1850A8F20982}" destId="{30FDCD25-5EAA-4CE2-971C-30C91047D8FA}"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459E66-58FE-4195-AB97-4C82F2645AB5}" type="doc">
      <dgm:prSet loTypeId="urn:microsoft.com/office/officeart/2008/layout/VerticalCurvedList" loCatId="list" qsTypeId="urn:microsoft.com/office/officeart/2005/8/quickstyle/simple1" qsCatId="simple" csTypeId="urn:microsoft.com/office/officeart/2005/8/colors/accent1_2" csCatId="accent1"/>
      <dgm:spPr/>
      <dgm:t>
        <a:bodyPr/>
        <a:lstStyle/>
        <a:p>
          <a:endParaRPr lang="en-US"/>
        </a:p>
      </dgm:t>
    </dgm:pt>
    <dgm:pt modelId="{948E5311-4846-47A7-92CA-FFA1455B349B}">
      <dgm:prSet/>
      <dgm:spPr/>
      <dgm:t>
        <a:bodyPr/>
        <a:lstStyle/>
        <a:p>
          <a:pPr rtl="0"/>
          <a:r>
            <a:rPr lang="en-GB" b="1"/>
            <a:t>Political Impacts</a:t>
          </a:r>
          <a:r>
            <a:rPr lang="en-US" b="1"/>
            <a:t>: </a:t>
          </a:r>
          <a:r>
            <a:rPr lang="en-GB" b="1"/>
            <a:t>The political impact is evident in the growing number of initiatives undertaken by governments and regulatory bodies to promote ecologically sustainable business practices within the hotel sector. In order to maintain compliance with energy use, waste management, and environmental protection standards, MHC must proactively adapt to these developments.</a:t>
          </a:r>
          <a:endParaRPr lang="en-US"/>
        </a:p>
      </dgm:t>
    </dgm:pt>
    <dgm:pt modelId="{E08AAAA3-F11D-453F-893C-BF079417B4B8}" type="parTrans" cxnId="{DFE0A1E2-3BC2-4549-803E-E0EE128D2C2C}">
      <dgm:prSet/>
      <dgm:spPr/>
      <dgm:t>
        <a:bodyPr/>
        <a:lstStyle/>
        <a:p>
          <a:endParaRPr lang="en-US"/>
        </a:p>
      </dgm:t>
    </dgm:pt>
    <dgm:pt modelId="{B9C2BF7F-54A8-419B-88B2-E7F81CBCC004}" type="sibTrans" cxnId="{DFE0A1E2-3BC2-4549-803E-E0EE128D2C2C}">
      <dgm:prSet/>
      <dgm:spPr/>
      <dgm:t>
        <a:bodyPr/>
        <a:lstStyle/>
        <a:p>
          <a:endParaRPr lang="en-US"/>
        </a:p>
      </dgm:t>
    </dgm:pt>
    <dgm:pt modelId="{96C7E9F5-7E0E-4B57-9AAC-9D463B9354C3}">
      <dgm:prSet/>
      <dgm:spPr/>
      <dgm:t>
        <a:bodyPr/>
        <a:lstStyle/>
        <a:p>
          <a:pPr rtl="0"/>
          <a:r>
            <a:rPr lang="en-GB" b="1"/>
            <a:t>Economic Impacts</a:t>
          </a:r>
          <a:r>
            <a:rPr lang="en-US" b="1"/>
            <a:t>: </a:t>
          </a:r>
          <a:r>
            <a:rPr lang="en-GB" b="1"/>
            <a:t>Despite the significant expenditures associated with implementing sustainability measures, MHC stands to gain in the long run through increased productivity and reduced waste. Furthermore, MHC, as a firm with a strong emphasis on sustainability, is poised to benefit from the increasing customer demand for eco-friendly vacations. </a:t>
          </a:r>
          <a:endParaRPr lang="en-US"/>
        </a:p>
      </dgm:t>
    </dgm:pt>
    <dgm:pt modelId="{F2F001EA-5BF1-4983-8A57-3AE9381E8AF2}" type="parTrans" cxnId="{5E30BB20-FB63-4E02-8BDD-34F86E607786}">
      <dgm:prSet/>
      <dgm:spPr/>
      <dgm:t>
        <a:bodyPr/>
        <a:lstStyle/>
        <a:p>
          <a:endParaRPr lang="en-US"/>
        </a:p>
      </dgm:t>
    </dgm:pt>
    <dgm:pt modelId="{619FEC9D-D53C-48BC-9E89-C98A56969303}" type="sibTrans" cxnId="{5E30BB20-FB63-4E02-8BDD-34F86E607786}">
      <dgm:prSet/>
      <dgm:spPr/>
      <dgm:t>
        <a:bodyPr/>
        <a:lstStyle/>
        <a:p>
          <a:endParaRPr lang="en-US"/>
        </a:p>
      </dgm:t>
    </dgm:pt>
    <dgm:pt modelId="{9D361A4C-7F02-4829-A3A5-79A14D7C9916}" type="pres">
      <dgm:prSet presAssocID="{A5459E66-58FE-4195-AB97-4C82F2645AB5}" presName="Name0" presStyleCnt="0">
        <dgm:presLayoutVars>
          <dgm:chMax val="7"/>
          <dgm:chPref val="7"/>
          <dgm:dir/>
        </dgm:presLayoutVars>
      </dgm:prSet>
      <dgm:spPr/>
    </dgm:pt>
    <dgm:pt modelId="{5EF9F1B5-C7F3-438D-A8B1-E9E0CD793EA1}" type="pres">
      <dgm:prSet presAssocID="{A5459E66-58FE-4195-AB97-4C82F2645AB5}" presName="Name1" presStyleCnt="0"/>
      <dgm:spPr/>
    </dgm:pt>
    <dgm:pt modelId="{D4D2A1D3-8EF2-41E7-B6A3-6F7E37C70114}" type="pres">
      <dgm:prSet presAssocID="{A5459E66-58FE-4195-AB97-4C82F2645AB5}" presName="cycle" presStyleCnt="0"/>
      <dgm:spPr/>
    </dgm:pt>
    <dgm:pt modelId="{FE940BE4-9065-4517-A45E-8BD7FAF2FA23}" type="pres">
      <dgm:prSet presAssocID="{A5459E66-58FE-4195-AB97-4C82F2645AB5}" presName="srcNode" presStyleLbl="node1" presStyleIdx="0" presStyleCnt="2"/>
      <dgm:spPr/>
    </dgm:pt>
    <dgm:pt modelId="{169F4F9E-9834-4CB7-A2BD-A848B1C111C5}" type="pres">
      <dgm:prSet presAssocID="{A5459E66-58FE-4195-AB97-4C82F2645AB5}" presName="conn" presStyleLbl="parChTrans1D2" presStyleIdx="0" presStyleCnt="1"/>
      <dgm:spPr/>
    </dgm:pt>
    <dgm:pt modelId="{422A4B10-5C74-4232-A2B9-D57DD53515A7}" type="pres">
      <dgm:prSet presAssocID="{A5459E66-58FE-4195-AB97-4C82F2645AB5}" presName="extraNode" presStyleLbl="node1" presStyleIdx="0" presStyleCnt="2"/>
      <dgm:spPr/>
    </dgm:pt>
    <dgm:pt modelId="{00F4CF17-7ABB-4780-8463-E555A200992E}" type="pres">
      <dgm:prSet presAssocID="{A5459E66-58FE-4195-AB97-4C82F2645AB5}" presName="dstNode" presStyleLbl="node1" presStyleIdx="0" presStyleCnt="2"/>
      <dgm:spPr/>
    </dgm:pt>
    <dgm:pt modelId="{172766B6-56F7-45EC-ABD8-BAD384D6BB18}" type="pres">
      <dgm:prSet presAssocID="{948E5311-4846-47A7-92CA-FFA1455B349B}" presName="text_1" presStyleLbl="node1" presStyleIdx="0" presStyleCnt="2">
        <dgm:presLayoutVars>
          <dgm:bulletEnabled val="1"/>
        </dgm:presLayoutVars>
      </dgm:prSet>
      <dgm:spPr/>
    </dgm:pt>
    <dgm:pt modelId="{3D8286CD-DD3D-4481-84C4-276B805D3C02}" type="pres">
      <dgm:prSet presAssocID="{948E5311-4846-47A7-92CA-FFA1455B349B}" presName="accent_1" presStyleCnt="0"/>
      <dgm:spPr/>
    </dgm:pt>
    <dgm:pt modelId="{0850C50A-8DEE-4EB5-92A7-64C752B38BDC}" type="pres">
      <dgm:prSet presAssocID="{948E5311-4846-47A7-92CA-FFA1455B349B}" presName="accentRepeatNode" presStyleLbl="solidFgAcc1" presStyleIdx="0" presStyleCnt="2"/>
      <dgm:spPr/>
    </dgm:pt>
    <dgm:pt modelId="{055364FC-CC9D-49AF-8756-180246B2D6C7}" type="pres">
      <dgm:prSet presAssocID="{96C7E9F5-7E0E-4B57-9AAC-9D463B9354C3}" presName="text_2" presStyleLbl="node1" presStyleIdx="1" presStyleCnt="2">
        <dgm:presLayoutVars>
          <dgm:bulletEnabled val="1"/>
        </dgm:presLayoutVars>
      </dgm:prSet>
      <dgm:spPr/>
    </dgm:pt>
    <dgm:pt modelId="{40B6C1DA-2019-4AD8-96E8-7BC2F2331BA3}" type="pres">
      <dgm:prSet presAssocID="{96C7E9F5-7E0E-4B57-9AAC-9D463B9354C3}" presName="accent_2" presStyleCnt="0"/>
      <dgm:spPr/>
    </dgm:pt>
    <dgm:pt modelId="{3216254F-DEB9-4F68-8298-AD7B95FB64AF}" type="pres">
      <dgm:prSet presAssocID="{96C7E9F5-7E0E-4B57-9AAC-9D463B9354C3}" presName="accentRepeatNode" presStyleLbl="solidFgAcc1" presStyleIdx="1" presStyleCnt="2"/>
      <dgm:spPr/>
    </dgm:pt>
  </dgm:ptLst>
  <dgm:cxnLst>
    <dgm:cxn modelId="{5E30BB20-FB63-4E02-8BDD-34F86E607786}" srcId="{A5459E66-58FE-4195-AB97-4C82F2645AB5}" destId="{96C7E9F5-7E0E-4B57-9AAC-9D463B9354C3}" srcOrd="1" destOrd="0" parTransId="{F2F001EA-5BF1-4983-8A57-3AE9381E8AF2}" sibTransId="{619FEC9D-D53C-48BC-9E89-C98A56969303}"/>
    <dgm:cxn modelId="{DC26E27C-6C7F-4FFC-9871-A08E9873C6B0}" type="presOf" srcId="{96C7E9F5-7E0E-4B57-9AAC-9D463B9354C3}" destId="{055364FC-CC9D-49AF-8756-180246B2D6C7}" srcOrd="0" destOrd="0" presId="urn:microsoft.com/office/officeart/2008/layout/VerticalCurvedList"/>
    <dgm:cxn modelId="{FC1AE180-41E0-4A53-AB4F-BE64DBA30D71}" type="presOf" srcId="{948E5311-4846-47A7-92CA-FFA1455B349B}" destId="{172766B6-56F7-45EC-ABD8-BAD384D6BB18}" srcOrd="0" destOrd="0" presId="urn:microsoft.com/office/officeart/2008/layout/VerticalCurvedList"/>
    <dgm:cxn modelId="{F1649FC3-BCC9-4604-8CF3-D5188E5CD6F1}" type="presOf" srcId="{A5459E66-58FE-4195-AB97-4C82F2645AB5}" destId="{9D361A4C-7F02-4829-A3A5-79A14D7C9916}" srcOrd="0" destOrd="0" presId="urn:microsoft.com/office/officeart/2008/layout/VerticalCurvedList"/>
    <dgm:cxn modelId="{DFE0A1E2-3BC2-4549-803E-E0EE128D2C2C}" srcId="{A5459E66-58FE-4195-AB97-4C82F2645AB5}" destId="{948E5311-4846-47A7-92CA-FFA1455B349B}" srcOrd="0" destOrd="0" parTransId="{E08AAAA3-F11D-453F-893C-BF079417B4B8}" sibTransId="{B9C2BF7F-54A8-419B-88B2-E7F81CBCC004}"/>
    <dgm:cxn modelId="{2B7322EA-33A9-49C0-94D7-E003046BE0FB}" type="presOf" srcId="{B9C2BF7F-54A8-419B-88B2-E7F81CBCC004}" destId="{169F4F9E-9834-4CB7-A2BD-A848B1C111C5}" srcOrd="0" destOrd="0" presId="urn:microsoft.com/office/officeart/2008/layout/VerticalCurvedList"/>
    <dgm:cxn modelId="{1B9D7353-E626-4DD6-A15F-9790768753C5}" type="presParOf" srcId="{9D361A4C-7F02-4829-A3A5-79A14D7C9916}" destId="{5EF9F1B5-C7F3-438D-A8B1-E9E0CD793EA1}" srcOrd="0" destOrd="0" presId="urn:microsoft.com/office/officeart/2008/layout/VerticalCurvedList"/>
    <dgm:cxn modelId="{541BA788-AB23-46CA-B3CD-ECAA6B1D8A09}" type="presParOf" srcId="{5EF9F1B5-C7F3-438D-A8B1-E9E0CD793EA1}" destId="{D4D2A1D3-8EF2-41E7-B6A3-6F7E37C70114}" srcOrd="0" destOrd="0" presId="urn:microsoft.com/office/officeart/2008/layout/VerticalCurvedList"/>
    <dgm:cxn modelId="{565A3E23-CA60-4895-9DB1-7EC3CF53272C}" type="presParOf" srcId="{D4D2A1D3-8EF2-41E7-B6A3-6F7E37C70114}" destId="{FE940BE4-9065-4517-A45E-8BD7FAF2FA23}" srcOrd="0" destOrd="0" presId="urn:microsoft.com/office/officeart/2008/layout/VerticalCurvedList"/>
    <dgm:cxn modelId="{92EF524E-3E06-4923-83CC-1A6506C5C4F6}" type="presParOf" srcId="{D4D2A1D3-8EF2-41E7-B6A3-6F7E37C70114}" destId="{169F4F9E-9834-4CB7-A2BD-A848B1C111C5}" srcOrd="1" destOrd="0" presId="urn:microsoft.com/office/officeart/2008/layout/VerticalCurvedList"/>
    <dgm:cxn modelId="{666423E6-2A65-4A04-BF73-4DAA3FC3199F}" type="presParOf" srcId="{D4D2A1D3-8EF2-41E7-B6A3-6F7E37C70114}" destId="{422A4B10-5C74-4232-A2B9-D57DD53515A7}" srcOrd="2" destOrd="0" presId="urn:microsoft.com/office/officeart/2008/layout/VerticalCurvedList"/>
    <dgm:cxn modelId="{FDF7292D-41F1-4691-B978-09677700553A}" type="presParOf" srcId="{D4D2A1D3-8EF2-41E7-B6A3-6F7E37C70114}" destId="{00F4CF17-7ABB-4780-8463-E555A200992E}" srcOrd="3" destOrd="0" presId="urn:microsoft.com/office/officeart/2008/layout/VerticalCurvedList"/>
    <dgm:cxn modelId="{7D38C46F-904D-41D8-8240-DE3277501E53}" type="presParOf" srcId="{5EF9F1B5-C7F3-438D-A8B1-E9E0CD793EA1}" destId="{172766B6-56F7-45EC-ABD8-BAD384D6BB18}" srcOrd="1" destOrd="0" presId="urn:microsoft.com/office/officeart/2008/layout/VerticalCurvedList"/>
    <dgm:cxn modelId="{8E887C14-E237-4C76-BE14-8D317A41163E}" type="presParOf" srcId="{5EF9F1B5-C7F3-438D-A8B1-E9E0CD793EA1}" destId="{3D8286CD-DD3D-4481-84C4-276B805D3C02}" srcOrd="2" destOrd="0" presId="urn:microsoft.com/office/officeart/2008/layout/VerticalCurvedList"/>
    <dgm:cxn modelId="{BCFCC6FB-30A4-40D0-8E5B-AA9D3874E37F}" type="presParOf" srcId="{3D8286CD-DD3D-4481-84C4-276B805D3C02}" destId="{0850C50A-8DEE-4EB5-92A7-64C752B38BDC}" srcOrd="0" destOrd="0" presId="urn:microsoft.com/office/officeart/2008/layout/VerticalCurvedList"/>
    <dgm:cxn modelId="{16CE3C22-BF91-47F4-8DB9-668CBC36D347}" type="presParOf" srcId="{5EF9F1B5-C7F3-438D-A8B1-E9E0CD793EA1}" destId="{055364FC-CC9D-49AF-8756-180246B2D6C7}" srcOrd="3" destOrd="0" presId="urn:microsoft.com/office/officeart/2008/layout/VerticalCurvedList"/>
    <dgm:cxn modelId="{BB27B982-A3E8-4F2A-AB79-4BDD302D04D7}" type="presParOf" srcId="{5EF9F1B5-C7F3-438D-A8B1-E9E0CD793EA1}" destId="{40B6C1DA-2019-4AD8-96E8-7BC2F2331BA3}" srcOrd="4" destOrd="0" presId="urn:microsoft.com/office/officeart/2008/layout/VerticalCurvedList"/>
    <dgm:cxn modelId="{A8FDAF24-763F-451D-AE9C-957BE4D71F93}" type="presParOf" srcId="{40B6C1DA-2019-4AD8-96E8-7BC2F2331BA3}" destId="{3216254F-DEB9-4F68-8298-AD7B95FB64A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DD9D99-3607-43BB-8B0E-8BF39DD8750F}" type="doc">
      <dgm:prSet loTypeId="urn:microsoft.com/office/officeart/2008/layout/VerticalCurvedList" loCatId="list" qsTypeId="urn:microsoft.com/office/officeart/2005/8/quickstyle/simple1" qsCatId="simple" csTypeId="urn:microsoft.com/office/officeart/2005/8/colors/accent1_2" csCatId="accent1"/>
      <dgm:spPr/>
      <dgm:t>
        <a:bodyPr/>
        <a:lstStyle/>
        <a:p>
          <a:endParaRPr lang="en-US"/>
        </a:p>
      </dgm:t>
    </dgm:pt>
    <dgm:pt modelId="{7C875012-38D9-43D1-9EEB-DDDA698819EF}">
      <dgm:prSet/>
      <dgm:spPr/>
      <dgm:t>
        <a:bodyPr/>
        <a:lstStyle/>
        <a:p>
          <a:pPr rtl="0"/>
          <a:r>
            <a:rPr lang="en-GB" b="1"/>
            <a:t>Social Impacts</a:t>
          </a:r>
          <a:r>
            <a:rPr lang="en-US" b="1"/>
            <a:t>: </a:t>
          </a:r>
          <a:r>
            <a:rPr lang="en-GB" b="1"/>
            <a:t>With increasing awareness of their environmental footprint, customers are now seeking to spend their holidays in an ecologically conscientious manner. Due to MHC's commitment to sustainability, the company's image among stakeholders that prioritise ecologically responsible practices might potentially improve </a:t>
          </a:r>
          <a:r>
            <a:rPr lang="en-US" b="1"/>
            <a:t>(Cavagnaro, 2018)</a:t>
          </a:r>
          <a:r>
            <a:rPr lang="en-GB" b="1"/>
            <a:t>. Consequently, this could attract a larger number of socially concerned travellers. </a:t>
          </a:r>
          <a:endParaRPr lang="en-US"/>
        </a:p>
      </dgm:t>
    </dgm:pt>
    <dgm:pt modelId="{31296E29-6A9D-418E-89F9-A7A3AA9A9FB9}" type="parTrans" cxnId="{C66CC006-88BA-44A4-AAAB-63D0E847A2DC}">
      <dgm:prSet/>
      <dgm:spPr/>
      <dgm:t>
        <a:bodyPr/>
        <a:lstStyle/>
        <a:p>
          <a:endParaRPr lang="en-US"/>
        </a:p>
      </dgm:t>
    </dgm:pt>
    <dgm:pt modelId="{B11513A7-E1C0-4DA3-9B6B-FDB9E05EBCBD}" type="sibTrans" cxnId="{C66CC006-88BA-44A4-AAAB-63D0E847A2DC}">
      <dgm:prSet/>
      <dgm:spPr/>
      <dgm:t>
        <a:bodyPr/>
        <a:lstStyle/>
        <a:p>
          <a:endParaRPr lang="en-US"/>
        </a:p>
      </dgm:t>
    </dgm:pt>
    <dgm:pt modelId="{E20412D3-F614-4E2E-BBF8-B63C9F470F13}">
      <dgm:prSet/>
      <dgm:spPr/>
      <dgm:t>
        <a:bodyPr/>
        <a:lstStyle/>
        <a:p>
          <a:pPr rtl="0"/>
          <a:r>
            <a:rPr lang="en-GB" b="1"/>
            <a:t>Technological Impacts</a:t>
          </a:r>
          <a:r>
            <a:rPr lang="en-US" b="1"/>
            <a:t>: </a:t>
          </a:r>
          <a:r>
            <a:rPr lang="en-GB" b="1"/>
            <a:t>Through the use of advanced technologies, like as energy-efficient lighting and smart building systems, MHC has the potential to mitigate its environmental impact and enhance its sustainability performance. To sustain its competitive advantage, MHC must stay focused of cutting-edge technical advancements and allocate resources towards environmentally beneficial technologies. </a:t>
          </a:r>
          <a:endParaRPr lang="en-US"/>
        </a:p>
      </dgm:t>
    </dgm:pt>
    <dgm:pt modelId="{45C261FF-8E40-42E3-B998-D70618B41D5D}" type="parTrans" cxnId="{D30C41AF-53C8-4774-A3C8-ABBA27722811}">
      <dgm:prSet/>
      <dgm:spPr/>
      <dgm:t>
        <a:bodyPr/>
        <a:lstStyle/>
        <a:p>
          <a:endParaRPr lang="en-US"/>
        </a:p>
      </dgm:t>
    </dgm:pt>
    <dgm:pt modelId="{B8BD336D-1A09-4500-A8F1-F673D8BCCC66}" type="sibTrans" cxnId="{D30C41AF-53C8-4774-A3C8-ABBA27722811}">
      <dgm:prSet/>
      <dgm:spPr/>
      <dgm:t>
        <a:bodyPr/>
        <a:lstStyle/>
        <a:p>
          <a:endParaRPr lang="en-US"/>
        </a:p>
      </dgm:t>
    </dgm:pt>
    <dgm:pt modelId="{FC41CA9A-8DA8-40DC-8275-B91E23E11044}" type="pres">
      <dgm:prSet presAssocID="{5FDD9D99-3607-43BB-8B0E-8BF39DD8750F}" presName="Name0" presStyleCnt="0">
        <dgm:presLayoutVars>
          <dgm:chMax val="7"/>
          <dgm:chPref val="7"/>
          <dgm:dir/>
        </dgm:presLayoutVars>
      </dgm:prSet>
      <dgm:spPr/>
    </dgm:pt>
    <dgm:pt modelId="{4C848BB2-6208-4F05-8953-20B21FE0C06A}" type="pres">
      <dgm:prSet presAssocID="{5FDD9D99-3607-43BB-8B0E-8BF39DD8750F}" presName="Name1" presStyleCnt="0"/>
      <dgm:spPr/>
    </dgm:pt>
    <dgm:pt modelId="{8F9E3A41-1E7E-4565-888D-7F022E3036D4}" type="pres">
      <dgm:prSet presAssocID="{5FDD9D99-3607-43BB-8B0E-8BF39DD8750F}" presName="cycle" presStyleCnt="0"/>
      <dgm:spPr/>
    </dgm:pt>
    <dgm:pt modelId="{99AE144E-3501-4D19-A388-B6E1A6547B66}" type="pres">
      <dgm:prSet presAssocID="{5FDD9D99-3607-43BB-8B0E-8BF39DD8750F}" presName="srcNode" presStyleLbl="node1" presStyleIdx="0" presStyleCnt="2"/>
      <dgm:spPr/>
    </dgm:pt>
    <dgm:pt modelId="{28B92AA5-C823-45C6-A0AE-AA9DAA0B18E8}" type="pres">
      <dgm:prSet presAssocID="{5FDD9D99-3607-43BB-8B0E-8BF39DD8750F}" presName="conn" presStyleLbl="parChTrans1D2" presStyleIdx="0" presStyleCnt="1"/>
      <dgm:spPr/>
    </dgm:pt>
    <dgm:pt modelId="{85CD856A-6D9A-4B05-80B4-C9DC8CF2E8B6}" type="pres">
      <dgm:prSet presAssocID="{5FDD9D99-3607-43BB-8B0E-8BF39DD8750F}" presName="extraNode" presStyleLbl="node1" presStyleIdx="0" presStyleCnt="2"/>
      <dgm:spPr/>
    </dgm:pt>
    <dgm:pt modelId="{E4AAF889-C3ED-4522-980A-36817C00954F}" type="pres">
      <dgm:prSet presAssocID="{5FDD9D99-3607-43BB-8B0E-8BF39DD8750F}" presName="dstNode" presStyleLbl="node1" presStyleIdx="0" presStyleCnt="2"/>
      <dgm:spPr/>
    </dgm:pt>
    <dgm:pt modelId="{CD36CF76-876C-48EF-8E5B-816361C978EF}" type="pres">
      <dgm:prSet presAssocID="{7C875012-38D9-43D1-9EEB-DDDA698819EF}" presName="text_1" presStyleLbl="node1" presStyleIdx="0" presStyleCnt="2">
        <dgm:presLayoutVars>
          <dgm:bulletEnabled val="1"/>
        </dgm:presLayoutVars>
      </dgm:prSet>
      <dgm:spPr/>
    </dgm:pt>
    <dgm:pt modelId="{0B8AD0BD-57F0-4244-B805-4E2BA2708585}" type="pres">
      <dgm:prSet presAssocID="{7C875012-38D9-43D1-9EEB-DDDA698819EF}" presName="accent_1" presStyleCnt="0"/>
      <dgm:spPr/>
    </dgm:pt>
    <dgm:pt modelId="{A9D73EB7-D0B8-4235-8358-4A2F3510CB24}" type="pres">
      <dgm:prSet presAssocID="{7C875012-38D9-43D1-9EEB-DDDA698819EF}" presName="accentRepeatNode" presStyleLbl="solidFgAcc1" presStyleIdx="0" presStyleCnt="2"/>
      <dgm:spPr/>
    </dgm:pt>
    <dgm:pt modelId="{105829AF-0CFA-4728-8623-41557B3DA520}" type="pres">
      <dgm:prSet presAssocID="{E20412D3-F614-4E2E-BBF8-B63C9F470F13}" presName="text_2" presStyleLbl="node1" presStyleIdx="1" presStyleCnt="2">
        <dgm:presLayoutVars>
          <dgm:bulletEnabled val="1"/>
        </dgm:presLayoutVars>
      </dgm:prSet>
      <dgm:spPr/>
    </dgm:pt>
    <dgm:pt modelId="{6EB401FF-2278-40F7-9C93-A31B1DA5D8A5}" type="pres">
      <dgm:prSet presAssocID="{E20412D3-F614-4E2E-BBF8-B63C9F470F13}" presName="accent_2" presStyleCnt="0"/>
      <dgm:spPr/>
    </dgm:pt>
    <dgm:pt modelId="{4F5C0E68-D074-4C87-8E7A-0EEA959398A9}" type="pres">
      <dgm:prSet presAssocID="{E20412D3-F614-4E2E-BBF8-B63C9F470F13}" presName="accentRepeatNode" presStyleLbl="solidFgAcc1" presStyleIdx="1" presStyleCnt="2"/>
      <dgm:spPr/>
    </dgm:pt>
  </dgm:ptLst>
  <dgm:cxnLst>
    <dgm:cxn modelId="{C66CC006-88BA-44A4-AAAB-63D0E847A2DC}" srcId="{5FDD9D99-3607-43BB-8B0E-8BF39DD8750F}" destId="{7C875012-38D9-43D1-9EEB-DDDA698819EF}" srcOrd="0" destOrd="0" parTransId="{31296E29-6A9D-418E-89F9-A7A3AA9A9FB9}" sibTransId="{B11513A7-E1C0-4DA3-9B6B-FDB9E05EBCBD}"/>
    <dgm:cxn modelId="{BFC4B443-1243-4EAF-BF3D-1FF63F54B725}" type="presOf" srcId="{5FDD9D99-3607-43BB-8B0E-8BF39DD8750F}" destId="{FC41CA9A-8DA8-40DC-8275-B91E23E11044}" srcOrd="0" destOrd="0" presId="urn:microsoft.com/office/officeart/2008/layout/VerticalCurvedList"/>
    <dgm:cxn modelId="{B10C2558-EF19-4031-AB0F-8640BE49CB48}" type="presOf" srcId="{E20412D3-F614-4E2E-BBF8-B63C9F470F13}" destId="{105829AF-0CFA-4728-8623-41557B3DA520}" srcOrd="0" destOrd="0" presId="urn:microsoft.com/office/officeart/2008/layout/VerticalCurvedList"/>
    <dgm:cxn modelId="{B593A790-DFF8-4BCD-A257-A1189D286D47}" type="presOf" srcId="{B11513A7-E1C0-4DA3-9B6B-FDB9E05EBCBD}" destId="{28B92AA5-C823-45C6-A0AE-AA9DAA0B18E8}" srcOrd="0" destOrd="0" presId="urn:microsoft.com/office/officeart/2008/layout/VerticalCurvedList"/>
    <dgm:cxn modelId="{D30C41AF-53C8-4774-A3C8-ABBA27722811}" srcId="{5FDD9D99-3607-43BB-8B0E-8BF39DD8750F}" destId="{E20412D3-F614-4E2E-BBF8-B63C9F470F13}" srcOrd="1" destOrd="0" parTransId="{45C261FF-8E40-42E3-B998-D70618B41D5D}" sibTransId="{B8BD336D-1A09-4500-A8F1-F673D8BCCC66}"/>
    <dgm:cxn modelId="{7C5795FF-75F5-40A7-BCF2-0FA8C1893F37}" type="presOf" srcId="{7C875012-38D9-43D1-9EEB-DDDA698819EF}" destId="{CD36CF76-876C-48EF-8E5B-816361C978EF}" srcOrd="0" destOrd="0" presId="urn:microsoft.com/office/officeart/2008/layout/VerticalCurvedList"/>
    <dgm:cxn modelId="{16F80F7B-906A-45AE-8996-A137C35285FC}" type="presParOf" srcId="{FC41CA9A-8DA8-40DC-8275-B91E23E11044}" destId="{4C848BB2-6208-4F05-8953-20B21FE0C06A}" srcOrd="0" destOrd="0" presId="urn:microsoft.com/office/officeart/2008/layout/VerticalCurvedList"/>
    <dgm:cxn modelId="{A2EB9EA5-38DA-4409-B571-BF468D7CA247}" type="presParOf" srcId="{4C848BB2-6208-4F05-8953-20B21FE0C06A}" destId="{8F9E3A41-1E7E-4565-888D-7F022E3036D4}" srcOrd="0" destOrd="0" presId="urn:microsoft.com/office/officeart/2008/layout/VerticalCurvedList"/>
    <dgm:cxn modelId="{C1E3A6AC-7563-4717-B70B-0872CE0838B4}" type="presParOf" srcId="{8F9E3A41-1E7E-4565-888D-7F022E3036D4}" destId="{99AE144E-3501-4D19-A388-B6E1A6547B66}" srcOrd="0" destOrd="0" presId="urn:microsoft.com/office/officeart/2008/layout/VerticalCurvedList"/>
    <dgm:cxn modelId="{A8C4DC80-1E09-4ED7-95C8-91922F12E536}" type="presParOf" srcId="{8F9E3A41-1E7E-4565-888D-7F022E3036D4}" destId="{28B92AA5-C823-45C6-A0AE-AA9DAA0B18E8}" srcOrd="1" destOrd="0" presId="urn:microsoft.com/office/officeart/2008/layout/VerticalCurvedList"/>
    <dgm:cxn modelId="{A8435DEC-A8D3-4430-BDB2-96AD02D2855C}" type="presParOf" srcId="{8F9E3A41-1E7E-4565-888D-7F022E3036D4}" destId="{85CD856A-6D9A-4B05-80B4-C9DC8CF2E8B6}" srcOrd="2" destOrd="0" presId="urn:microsoft.com/office/officeart/2008/layout/VerticalCurvedList"/>
    <dgm:cxn modelId="{FC428C96-52E0-4FBD-8207-25CE5A8C8C4F}" type="presParOf" srcId="{8F9E3A41-1E7E-4565-888D-7F022E3036D4}" destId="{E4AAF889-C3ED-4522-980A-36817C00954F}" srcOrd="3" destOrd="0" presId="urn:microsoft.com/office/officeart/2008/layout/VerticalCurvedList"/>
    <dgm:cxn modelId="{188D3A2C-E280-48CC-A4AD-255FEEAF270B}" type="presParOf" srcId="{4C848BB2-6208-4F05-8953-20B21FE0C06A}" destId="{CD36CF76-876C-48EF-8E5B-816361C978EF}" srcOrd="1" destOrd="0" presId="urn:microsoft.com/office/officeart/2008/layout/VerticalCurvedList"/>
    <dgm:cxn modelId="{BD763008-A479-4B2D-900A-1C547BA08B93}" type="presParOf" srcId="{4C848BB2-6208-4F05-8953-20B21FE0C06A}" destId="{0B8AD0BD-57F0-4244-B805-4E2BA2708585}" srcOrd="2" destOrd="0" presId="urn:microsoft.com/office/officeart/2008/layout/VerticalCurvedList"/>
    <dgm:cxn modelId="{4AA59EA7-E708-43F0-A47C-94DF2F8DF123}" type="presParOf" srcId="{0B8AD0BD-57F0-4244-B805-4E2BA2708585}" destId="{A9D73EB7-D0B8-4235-8358-4A2F3510CB24}" srcOrd="0" destOrd="0" presId="urn:microsoft.com/office/officeart/2008/layout/VerticalCurvedList"/>
    <dgm:cxn modelId="{F266522B-6E37-4144-B990-729B6F9A249F}" type="presParOf" srcId="{4C848BB2-6208-4F05-8953-20B21FE0C06A}" destId="{105829AF-0CFA-4728-8623-41557B3DA520}" srcOrd="3" destOrd="0" presId="urn:microsoft.com/office/officeart/2008/layout/VerticalCurvedList"/>
    <dgm:cxn modelId="{BAA1F4DE-7C8A-4CBB-B0D7-42CC0791F211}" type="presParOf" srcId="{4C848BB2-6208-4F05-8953-20B21FE0C06A}" destId="{6EB401FF-2278-40F7-9C93-A31B1DA5D8A5}" srcOrd="4" destOrd="0" presId="urn:microsoft.com/office/officeart/2008/layout/VerticalCurvedList"/>
    <dgm:cxn modelId="{C69E256F-B390-4936-A435-877AC37AFB0A}" type="presParOf" srcId="{6EB401FF-2278-40F7-9C93-A31B1DA5D8A5}" destId="{4F5C0E68-D074-4C87-8E7A-0EEA959398A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979889-0BAB-4E7E-88FD-18C42AB977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D2C42C-A087-4B51-BB4A-0DF47E528F6D}">
      <dgm:prSet/>
      <dgm:spPr/>
      <dgm:t>
        <a:bodyPr/>
        <a:lstStyle/>
        <a:p>
          <a:pPr rtl="0"/>
          <a:r>
            <a:rPr lang="en-GB" b="1"/>
            <a:t>MHC has adopted several energy-conservation measures, such as the use of LED lighting, installation of motion sensors in communal spaces, and implementation of thermostats that autonomously regulate temperature based on occupancy levels inside the premises. In its endeavour to foster sustainability, MHC has implemented several measures and has established ambitious targets to reduce its environmental impact and enhance its dedication to social responsibility (Miguel Angel Gardetti and Ana Laura Torres, 2017). Although MHC has made significant progress in disclosing its sustainability policies, there are still constraints on the extent of information that can be shared on the company's sustainability management practices. MHC, for instance, refrains from disclosing its greenhouse gas emissions, so impeding the assessment of the company's efficacy in mitigating emissions. MHC has established a range of environmentally challenging objectives, such as decreasing water use and carbon emissions. However, no specific timeline or precise benchmarks have been set to achieve these goals (Ruël and Lombarts, 2020). </a:t>
          </a:r>
          <a:endParaRPr lang="en-US"/>
        </a:p>
      </dgm:t>
    </dgm:pt>
    <dgm:pt modelId="{E67ADD65-03A3-453A-90C1-512FD242B93D}" type="parTrans" cxnId="{E8AE6F19-A13A-4491-894F-A2E6C3358F96}">
      <dgm:prSet/>
      <dgm:spPr/>
      <dgm:t>
        <a:bodyPr/>
        <a:lstStyle/>
        <a:p>
          <a:endParaRPr lang="en-US"/>
        </a:p>
      </dgm:t>
    </dgm:pt>
    <dgm:pt modelId="{26EA4731-31E0-41EC-8531-890FF790EA4F}" type="sibTrans" cxnId="{E8AE6F19-A13A-4491-894F-A2E6C3358F96}">
      <dgm:prSet/>
      <dgm:spPr/>
      <dgm:t>
        <a:bodyPr/>
        <a:lstStyle/>
        <a:p>
          <a:endParaRPr lang="en-US"/>
        </a:p>
      </dgm:t>
    </dgm:pt>
    <dgm:pt modelId="{31FCAFA1-3702-4774-AA41-372B8E190715}" type="pres">
      <dgm:prSet presAssocID="{4E979889-0BAB-4E7E-88FD-18C42AB97710}" presName="linear" presStyleCnt="0">
        <dgm:presLayoutVars>
          <dgm:animLvl val="lvl"/>
          <dgm:resizeHandles val="exact"/>
        </dgm:presLayoutVars>
      </dgm:prSet>
      <dgm:spPr/>
    </dgm:pt>
    <dgm:pt modelId="{BE73DF9D-7D29-4490-8C61-2F5DE6ADAD1A}" type="pres">
      <dgm:prSet presAssocID="{DCD2C42C-A087-4B51-BB4A-0DF47E528F6D}" presName="parentText" presStyleLbl="node1" presStyleIdx="0" presStyleCnt="1">
        <dgm:presLayoutVars>
          <dgm:chMax val="0"/>
          <dgm:bulletEnabled val="1"/>
        </dgm:presLayoutVars>
      </dgm:prSet>
      <dgm:spPr/>
    </dgm:pt>
  </dgm:ptLst>
  <dgm:cxnLst>
    <dgm:cxn modelId="{E8AE6F19-A13A-4491-894F-A2E6C3358F96}" srcId="{4E979889-0BAB-4E7E-88FD-18C42AB97710}" destId="{DCD2C42C-A087-4B51-BB4A-0DF47E528F6D}" srcOrd="0" destOrd="0" parTransId="{E67ADD65-03A3-453A-90C1-512FD242B93D}" sibTransId="{26EA4731-31E0-41EC-8531-890FF790EA4F}"/>
    <dgm:cxn modelId="{4BD31BCF-FFCD-4033-81D0-83EFCA13978C}" type="presOf" srcId="{DCD2C42C-A087-4B51-BB4A-0DF47E528F6D}" destId="{BE73DF9D-7D29-4490-8C61-2F5DE6ADAD1A}" srcOrd="0" destOrd="0" presId="urn:microsoft.com/office/officeart/2005/8/layout/vList2"/>
    <dgm:cxn modelId="{9E22ACD7-06A2-44ED-B833-7B58824885C0}" type="presOf" srcId="{4E979889-0BAB-4E7E-88FD-18C42AB97710}" destId="{31FCAFA1-3702-4774-AA41-372B8E190715}" srcOrd="0" destOrd="0" presId="urn:microsoft.com/office/officeart/2005/8/layout/vList2"/>
    <dgm:cxn modelId="{7CDF331B-00DA-40B3-A3B7-55969BAAAB0E}" type="presParOf" srcId="{31FCAFA1-3702-4774-AA41-372B8E190715}" destId="{BE73DF9D-7D29-4490-8C61-2F5DE6ADAD1A}"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C5C9C9-C8EF-4193-99BD-B23C0C56E889}"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F1640D54-1397-4DBC-80EC-7CC90A7E305C}">
      <dgm:prSet/>
      <dgm:spPr/>
      <dgm:t>
        <a:bodyPr/>
        <a:lstStyle/>
        <a:p>
          <a:pPr rtl="0"/>
          <a:r>
            <a:rPr lang="en-GB" b="1"/>
            <a:t>Walking, cycling, and using public transportation are all environmentally advantageous forms of transportation that can help in terms of decreasing greenhouse gas emissions, traffic congestion and also air pollution. Educational and awareness-raising programmes has the capacity to enhance public comprehension of sustainability challenges and inspire individuals to make positive modifications to their lifestyles. Instances of such endeavours encompass public awareness campaigns, the integration of sustainability curricula in educational institutions, and the establishment of workplace sustainability programmes.</a:t>
          </a:r>
          <a:endParaRPr lang="en-US"/>
        </a:p>
      </dgm:t>
    </dgm:pt>
    <dgm:pt modelId="{18F4E956-A5A0-4CF2-AD2C-40D20E7F9AC5}" type="parTrans" cxnId="{09327E7A-77CD-41EC-8B7D-B4C91D6BE1EE}">
      <dgm:prSet/>
      <dgm:spPr/>
      <dgm:t>
        <a:bodyPr/>
        <a:lstStyle/>
        <a:p>
          <a:endParaRPr lang="en-US"/>
        </a:p>
      </dgm:t>
    </dgm:pt>
    <dgm:pt modelId="{25BB11B2-877A-4B92-B5D0-9A9C410330AC}" type="sibTrans" cxnId="{09327E7A-77CD-41EC-8B7D-B4C91D6BE1EE}">
      <dgm:prSet/>
      <dgm:spPr/>
      <dgm:t>
        <a:bodyPr/>
        <a:lstStyle/>
        <a:p>
          <a:endParaRPr lang="en-US"/>
        </a:p>
      </dgm:t>
    </dgm:pt>
    <dgm:pt modelId="{CD19CF09-08BA-43DF-9B36-09DD44D11282}">
      <dgm:prSet/>
      <dgm:spPr/>
      <dgm:t>
        <a:bodyPr/>
        <a:lstStyle/>
        <a:p>
          <a:pPr rtl="0"/>
          <a:r>
            <a:rPr lang="en-GB" b="1" dirty="0"/>
            <a:t>When considering sustainability, several management and policy options have to be considered. For example, the carbon tax policy has the potential to motivate people and companies to reduce their carbon footprints and adopt behaviours that are more environmentally sustainable. Governments may incentivize individuals to utilise renewable energy sources by offering subsidies, tax credits, and many other financial benefits. This could potentially lead to a higher adoption of renewable energy sources and a reduced dependence on fossil fuels.</a:t>
          </a:r>
          <a:endParaRPr lang="en-US" dirty="0"/>
        </a:p>
      </dgm:t>
    </dgm:pt>
    <dgm:pt modelId="{FF070A70-E52E-4E83-8182-8A46596796EA}" type="parTrans" cxnId="{1796D90B-0537-4879-90CB-53603D94EB1B}">
      <dgm:prSet/>
      <dgm:spPr/>
      <dgm:t>
        <a:bodyPr/>
        <a:lstStyle/>
        <a:p>
          <a:endParaRPr lang="en-US"/>
        </a:p>
      </dgm:t>
    </dgm:pt>
    <dgm:pt modelId="{DBC28C6D-1BB8-43C5-833D-AE0263A5B995}" type="sibTrans" cxnId="{1796D90B-0537-4879-90CB-53603D94EB1B}">
      <dgm:prSet/>
      <dgm:spPr/>
      <dgm:t>
        <a:bodyPr/>
        <a:lstStyle/>
        <a:p>
          <a:endParaRPr lang="en-US"/>
        </a:p>
      </dgm:t>
    </dgm:pt>
    <dgm:pt modelId="{90ACDCEE-AFE3-41F6-8EFB-E6ACE855D755}" type="pres">
      <dgm:prSet presAssocID="{50C5C9C9-C8EF-4193-99BD-B23C0C56E889}" presName="Name0" presStyleCnt="0">
        <dgm:presLayoutVars>
          <dgm:chMax val="7"/>
          <dgm:dir/>
          <dgm:animLvl val="lvl"/>
          <dgm:resizeHandles val="exact"/>
        </dgm:presLayoutVars>
      </dgm:prSet>
      <dgm:spPr/>
    </dgm:pt>
    <dgm:pt modelId="{8BA03567-3F9D-4340-9E4A-57D66CEB4AD4}" type="pres">
      <dgm:prSet presAssocID="{F1640D54-1397-4DBC-80EC-7CC90A7E305C}" presName="circle1" presStyleLbl="node1" presStyleIdx="0" presStyleCnt="2"/>
      <dgm:spPr/>
    </dgm:pt>
    <dgm:pt modelId="{60B66E2A-C601-4581-8C6F-4619D44978F7}" type="pres">
      <dgm:prSet presAssocID="{F1640D54-1397-4DBC-80EC-7CC90A7E305C}" presName="space" presStyleCnt="0"/>
      <dgm:spPr/>
    </dgm:pt>
    <dgm:pt modelId="{03006889-9370-46D7-A4D9-F07524BD0607}" type="pres">
      <dgm:prSet presAssocID="{F1640D54-1397-4DBC-80EC-7CC90A7E305C}" presName="rect1" presStyleLbl="alignAcc1" presStyleIdx="0" presStyleCnt="2"/>
      <dgm:spPr/>
    </dgm:pt>
    <dgm:pt modelId="{37DF9F61-A42D-40C4-A342-87877ABC13C3}" type="pres">
      <dgm:prSet presAssocID="{CD19CF09-08BA-43DF-9B36-09DD44D11282}" presName="vertSpace2" presStyleLbl="node1" presStyleIdx="0" presStyleCnt="2"/>
      <dgm:spPr/>
    </dgm:pt>
    <dgm:pt modelId="{CAC2F27F-CA84-4937-A24D-E4AEE06ED35F}" type="pres">
      <dgm:prSet presAssocID="{CD19CF09-08BA-43DF-9B36-09DD44D11282}" presName="circle2" presStyleLbl="node1" presStyleIdx="1" presStyleCnt="2"/>
      <dgm:spPr/>
    </dgm:pt>
    <dgm:pt modelId="{0F1CD910-6A06-4EEA-B933-8071543EE2A5}" type="pres">
      <dgm:prSet presAssocID="{CD19CF09-08BA-43DF-9B36-09DD44D11282}" presName="rect2" presStyleLbl="alignAcc1" presStyleIdx="1" presStyleCnt="2"/>
      <dgm:spPr/>
    </dgm:pt>
    <dgm:pt modelId="{4143E7AE-CFB1-417A-87DB-DAB2D15631A2}" type="pres">
      <dgm:prSet presAssocID="{F1640D54-1397-4DBC-80EC-7CC90A7E305C}" presName="rect1ParTxNoCh" presStyleLbl="alignAcc1" presStyleIdx="1" presStyleCnt="2">
        <dgm:presLayoutVars>
          <dgm:chMax val="1"/>
          <dgm:bulletEnabled val="1"/>
        </dgm:presLayoutVars>
      </dgm:prSet>
      <dgm:spPr/>
    </dgm:pt>
    <dgm:pt modelId="{7B787CF2-6F00-4613-9FD9-D87DD6822C01}" type="pres">
      <dgm:prSet presAssocID="{CD19CF09-08BA-43DF-9B36-09DD44D11282}" presName="rect2ParTxNoCh" presStyleLbl="alignAcc1" presStyleIdx="1" presStyleCnt="2">
        <dgm:presLayoutVars>
          <dgm:chMax val="1"/>
          <dgm:bulletEnabled val="1"/>
        </dgm:presLayoutVars>
      </dgm:prSet>
      <dgm:spPr/>
    </dgm:pt>
  </dgm:ptLst>
  <dgm:cxnLst>
    <dgm:cxn modelId="{1796D90B-0537-4879-90CB-53603D94EB1B}" srcId="{50C5C9C9-C8EF-4193-99BD-B23C0C56E889}" destId="{CD19CF09-08BA-43DF-9B36-09DD44D11282}" srcOrd="1" destOrd="0" parTransId="{FF070A70-E52E-4E83-8182-8A46596796EA}" sibTransId="{DBC28C6D-1BB8-43C5-833D-AE0263A5B995}"/>
    <dgm:cxn modelId="{C09CAD1B-C7F8-4D8D-961B-8F9E944B9933}" type="presOf" srcId="{50C5C9C9-C8EF-4193-99BD-B23C0C56E889}" destId="{90ACDCEE-AFE3-41F6-8EFB-E6ACE855D755}" srcOrd="0" destOrd="0" presId="urn:microsoft.com/office/officeart/2005/8/layout/target3"/>
    <dgm:cxn modelId="{27203627-A886-439E-8EDC-FF8BCB49CFB6}" type="presOf" srcId="{CD19CF09-08BA-43DF-9B36-09DD44D11282}" destId="{0F1CD910-6A06-4EEA-B933-8071543EE2A5}" srcOrd="0" destOrd="0" presId="urn:microsoft.com/office/officeart/2005/8/layout/target3"/>
    <dgm:cxn modelId="{EEE5A452-B974-40BB-9131-100745446EF5}" type="presOf" srcId="{F1640D54-1397-4DBC-80EC-7CC90A7E305C}" destId="{4143E7AE-CFB1-417A-87DB-DAB2D15631A2}" srcOrd="1" destOrd="0" presId="urn:microsoft.com/office/officeart/2005/8/layout/target3"/>
    <dgm:cxn modelId="{85A9E774-DD62-4D5B-AF8D-73D279F6B5DE}" type="presOf" srcId="{CD19CF09-08BA-43DF-9B36-09DD44D11282}" destId="{7B787CF2-6F00-4613-9FD9-D87DD6822C01}" srcOrd="1" destOrd="0" presId="urn:microsoft.com/office/officeart/2005/8/layout/target3"/>
    <dgm:cxn modelId="{09327E7A-77CD-41EC-8B7D-B4C91D6BE1EE}" srcId="{50C5C9C9-C8EF-4193-99BD-B23C0C56E889}" destId="{F1640D54-1397-4DBC-80EC-7CC90A7E305C}" srcOrd="0" destOrd="0" parTransId="{18F4E956-A5A0-4CF2-AD2C-40D20E7F9AC5}" sibTransId="{25BB11B2-877A-4B92-B5D0-9A9C410330AC}"/>
    <dgm:cxn modelId="{E88820C1-A85D-42DF-96A6-4CA8E1CC3EAF}" type="presOf" srcId="{F1640D54-1397-4DBC-80EC-7CC90A7E305C}" destId="{03006889-9370-46D7-A4D9-F07524BD0607}" srcOrd="0" destOrd="0" presId="urn:microsoft.com/office/officeart/2005/8/layout/target3"/>
    <dgm:cxn modelId="{AB003789-B4F7-48BD-A529-7B0D68CD3296}" type="presParOf" srcId="{90ACDCEE-AFE3-41F6-8EFB-E6ACE855D755}" destId="{8BA03567-3F9D-4340-9E4A-57D66CEB4AD4}" srcOrd="0" destOrd="0" presId="urn:microsoft.com/office/officeart/2005/8/layout/target3"/>
    <dgm:cxn modelId="{E415EE99-E5F4-4178-B783-1AD72AE6DF74}" type="presParOf" srcId="{90ACDCEE-AFE3-41F6-8EFB-E6ACE855D755}" destId="{60B66E2A-C601-4581-8C6F-4619D44978F7}" srcOrd="1" destOrd="0" presId="urn:microsoft.com/office/officeart/2005/8/layout/target3"/>
    <dgm:cxn modelId="{CA293712-5EFE-43E7-BD27-4C331D3F16BD}" type="presParOf" srcId="{90ACDCEE-AFE3-41F6-8EFB-E6ACE855D755}" destId="{03006889-9370-46D7-A4D9-F07524BD0607}" srcOrd="2" destOrd="0" presId="urn:microsoft.com/office/officeart/2005/8/layout/target3"/>
    <dgm:cxn modelId="{B055CC4B-A9C6-4C23-A8CF-B394588A0F2F}" type="presParOf" srcId="{90ACDCEE-AFE3-41F6-8EFB-E6ACE855D755}" destId="{37DF9F61-A42D-40C4-A342-87877ABC13C3}" srcOrd="3" destOrd="0" presId="urn:microsoft.com/office/officeart/2005/8/layout/target3"/>
    <dgm:cxn modelId="{A402FB39-84C5-4E8B-A146-941ABDD7E21B}" type="presParOf" srcId="{90ACDCEE-AFE3-41F6-8EFB-E6ACE855D755}" destId="{CAC2F27F-CA84-4937-A24D-E4AEE06ED35F}" srcOrd="4" destOrd="0" presId="urn:microsoft.com/office/officeart/2005/8/layout/target3"/>
    <dgm:cxn modelId="{9F96028F-5435-483F-928B-3BC0257CD58B}" type="presParOf" srcId="{90ACDCEE-AFE3-41F6-8EFB-E6ACE855D755}" destId="{0F1CD910-6A06-4EEA-B933-8071543EE2A5}" srcOrd="5" destOrd="0" presId="urn:microsoft.com/office/officeart/2005/8/layout/target3"/>
    <dgm:cxn modelId="{AEF57744-23C3-40B1-ADBD-093C60214942}" type="presParOf" srcId="{90ACDCEE-AFE3-41F6-8EFB-E6ACE855D755}" destId="{4143E7AE-CFB1-417A-87DB-DAB2D15631A2}" srcOrd="6" destOrd="0" presId="urn:microsoft.com/office/officeart/2005/8/layout/target3"/>
    <dgm:cxn modelId="{FF2DC7DB-E4F2-4293-A109-DAA91BF9D7D8}" type="presParOf" srcId="{90ACDCEE-AFE3-41F6-8EFB-E6ACE855D755}" destId="{7B787CF2-6F00-4613-9FD9-D87DD6822C01}"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592D2D-7487-4388-83C9-B4A49F8D5337}"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7BD59AE7-7752-4A5D-970B-AF382BC79534}">
      <dgm:prSet/>
      <dgm:spPr/>
      <dgm:t>
        <a:bodyPr/>
        <a:lstStyle/>
        <a:p>
          <a:pPr rtl="0"/>
          <a:r>
            <a:rPr lang="en-GB" b="1"/>
            <a:t>MHC must develop a comprehensive sustainability plan that outlines the company's goals and actions related to sustainability. This strategy must align with the Sustainable Development Goals (SDGs) established by the United Nations, and it should incorporate environmental, social, and economic considerations (Yusoff et al., 2018). If MHC is genuinely committed to reducing its environmental impact, it is crucial for the company to prioritise the adoption of energy-efficient equipment in its hotels. </a:t>
          </a:r>
          <a:endParaRPr lang="en-US"/>
        </a:p>
      </dgm:t>
    </dgm:pt>
    <dgm:pt modelId="{2CDB4C81-018A-4071-BB2E-23597D616D14}" type="parTrans" cxnId="{2EC395C5-1593-4586-8ABB-4C1260515876}">
      <dgm:prSet/>
      <dgm:spPr/>
      <dgm:t>
        <a:bodyPr/>
        <a:lstStyle/>
        <a:p>
          <a:endParaRPr lang="en-US"/>
        </a:p>
      </dgm:t>
    </dgm:pt>
    <dgm:pt modelId="{5A2B5716-21D3-41B9-864B-E7FC3090291A}" type="sibTrans" cxnId="{2EC395C5-1593-4586-8ABB-4C1260515876}">
      <dgm:prSet/>
      <dgm:spPr/>
      <dgm:t>
        <a:bodyPr/>
        <a:lstStyle/>
        <a:p>
          <a:endParaRPr lang="en-US"/>
        </a:p>
      </dgm:t>
    </dgm:pt>
    <dgm:pt modelId="{B0A82713-E299-438C-93C6-DEB1AC831D67}">
      <dgm:prSet/>
      <dgm:spPr/>
      <dgm:t>
        <a:bodyPr/>
        <a:lstStyle/>
        <a:p>
          <a:pPr rtl="0"/>
          <a:r>
            <a:rPr lang="en-GB" b="1"/>
            <a:t>The technologies encompass low-flow water system, fire warning, and LED lighting. By promoting the practice of guests reusing linens and towels, as well as turning off lights and electrical gadgets when not in use, MHC effectively minimises its energy use. MHC can reduce its carbon footprint by implementing solar panels (Ryan, 2013). The hotel chain possesses the capacity to promote ecologically sustainable forms of mobility, such as public transit and cycling, and to provide resources towards the establishment of electric car charging stations.</a:t>
          </a:r>
          <a:endParaRPr lang="en-US"/>
        </a:p>
      </dgm:t>
    </dgm:pt>
    <dgm:pt modelId="{0BFB2BC9-0EC7-4736-ABEC-5673841B929E}" type="parTrans" cxnId="{5997439F-4EBA-4FD1-9BF8-B99A0011CA04}">
      <dgm:prSet/>
      <dgm:spPr/>
      <dgm:t>
        <a:bodyPr/>
        <a:lstStyle/>
        <a:p>
          <a:endParaRPr lang="en-US"/>
        </a:p>
      </dgm:t>
    </dgm:pt>
    <dgm:pt modelId="{EC6BAE4E-417B-4B6B-B9B8-428DD7E06B28}" type="sibTrans" cxnId="{5997439F-4EBA-4FD1-9BF8-B99A0011CA04}">
      <dgm:prSet/>
      <dgm:spPr/>
      <dgm:t>
        <a:bodyPr/>
        <a:lstStyle/>
        <a:p>
          <a:endParaRPr lang="en-US"/>
        </a:p>
      </dgm:t>
    </dgm:pt>
    <dgm:pt modelId="{1EAECE62-8E14-4495-8D11-CC4A587C4A4B}" type="pres">
      <dgm:prSet presAssocID="{06592D2D-7487-4388-83C9-B4A49F8D5337}" presName="CompostProcess" presStyleCnt="0">
        <dgm:presLayoutVars>
          <dgm:dir/>
          <dgm:resizeHandles val="exact"/>
        </dgm:presLayoutVars>
      </dgm:prSet>
      <dgm:spPr/>
    </dgm:pt>
    <dgm:pt modelId="{C32FDD78-EDD1-45F1-9932-ACC264E71B71}" type="pres">
      <dgm:prSet presAssocID="{06592D2D-7487-4388-83C9-B4A49F8D5337}" presName="arrow" presStyleLbl="bgShp" presStyleIdx="0" presStyleCnt="1"/>
      <dgm:spPr/>
    </dgm:pt>
    <dgm:pt modelId="{69AAFC18-EF3B-443F-AA7E-83D30AD231A1}" type="pres">
      <dgm:prSet presAssocID="{06592D2D-7487-4388-83C9-B4A49F8D5337}" presName="linearProcess" presStyleCnt="0"/>
      <dgm:spPr/>
    </dgm:pt>
    <dgm:pt modelId="{45145D85-572B-4D4B-8F7C-0B7FFCA6D88D}" type="pres">
      <dgm:prSet presAssocID="{7BD59AE7-7752-4A5D-970B-AF382BC79534}" presName="textNode" presStyleLbl="node1" presStyleIdx="0" presStyleCnt="2">
        <dgm:presLayoutVars>
          <dgm:bulletEnabled val="1"/>
        </dgm:presLayoutVars>
      </dgm:prSet>
      <dgm:spPr/>
    </dgm:pt>
    <dgm:pt modelId="{92A3862B-9B3A-45F1-A38E-ECE17AE9CBDE}" type="pres">
      <dgm:prSet presAssocID="{5A2B5716-21D3-41B9-864B-E7FC3090291A}" presName="sibTrans" presStyleCnt="0"/>
      <dgm:spPr/>
    </dgm:pt>
    <dgm:pt modelId="{98D1D221-F2BD-4596-8DBA-5DFD20BA9D39}" type="pres">
      <dgm:prSet presAssocID="{B0A82713-E299-438C-93C6-DEB1AC831D67}" presName="textNode" presStyleLbl="node1" presStyleIdx="1" presStyleCnt="2">
        <dgm:presLayoutVars>
          <dgm:bulletEnabled val="1"/>
        </dgm:presLayoutVars>
      </dgm:prSet>
      <dgm:spPr/>
    </dgm:pt>
  </dgm:ptLst>
  <dgm:cxnLst>
    <dgm:cxn modelId="{DE056216-D17A-4C93-83CF-70FF516D96CB}" type="presOf" srcId="{06592D2D-7487-4388-83C9-B4A49F8D5337}" destId="{1EAECE62-8E14-4495-8D11-CC4A587C4A4B}" srcOrd="0" destOrd="0" presId="urn:microsoft.com/office/officeart/2005/8/layout/hProcess9"/>
    <dgm:cxn modelId="{EFB20766-444A-4691-A214-8033CC0EAD1F}" type="presOf" srcId="{7BD59AE7-7752-4A5D-970B-AF382BC79534}" destId="{45145D85-572B-4D4B-8F7C-0B7FFCA6D88D}" srcOrd="0" destOrd="0" presId="urn:microsoft.com/office/officeart/2005/8/layout/hProcess9"/>
    <dgm:cxn modelId="{A09A9C8C-3978-46F8-966E-E84918273348}" type="presOf" srcId="{B0A82713-E299-438C-93C6-DEB1AC831D67}" destId="{98D1D221-F2BD-4596-8DBA-5DFD20BA9D39}" srcOrd="0" destOrd="0" presId="urn:microsoft.com/office/officeart/2005/8/layout/hProcess9"/>
    <dgm:cxn modelId="{5997439F-4EBA-4FD1-9BF8-B99A0011CA04}" srcId="{06592D2D-7487-4388-83C9-B4A49F8D5337}" destId="{B0A82713-E299-438C-93C6-DEB1AC831D67}" srcOrd="1" destOrd="0" parTransId="{0BFB2BC9-0EC7-4736-ABEC-5673841B929E}" sibTransId="{EC6BAE4E-417B-4B6B-B9B8-428DD7E06B28}"/>
    <dgm:cxn modelId="{2EC395C5-1593-4586-8ABB-4C1260515876}" srcId="{06592D2D-7487-4388-83C9-B4A49F8D5337}" destId="{7BD59AE7-7752-4A5D-970B-AF382BC79534}" srcOrd="0" destOrd="0" parTransId="{2CDB4C81-018A-4071-BB2E-23597D616D14}" sibTransId="{5A2B5716-21D3-41B9-864B-E7FC3090291A}"/>
    <dgm:cxn modelId="{8AA07693-99B8-4BBD-8E94-61B6E9E15B2E}" type="presParOf" srcId="{1EAECE62-8E14-4495-8D11-CC4A587C4A4B}" destId="{C32FDD78-EDD1-45F1-9932-ACC264E71B71}" srcOrd="0" destOrd="0" presId="urn:microsoft.com/office/officeart/2005/8/layout/hProcess9"/>
    <dgm:cxn modelId="{E0B29452-628B-4BFA-90E7-684AC672FFF7}" type="presParOf" srcId="{1EAECE62-8E14-4495-8D11-CC4A587C4A4B}" destId="{69AAFC18-EF3B-443F-AA7E-83D30AD231A1}" srcOrd="1" destOrd="0" presId="urn:microsoft.com/office/officeart/2005/8/layout/hProcess9"/>
    <dgm:cxn modelId="{503C5B80-BF84-4F39-AE7C-6242CD12CE5C}" type="presParOf" srcId="{69AAFC18-EF3B-443F-AA7E-83D30AD231A1}" destId="{45145D85-572B-4D4B-8F7C-0B7FFCA6D88D}" srcOrd="0" destOrd="0" presId="urn:microsoft.com/office/officeart/2005/8/layout/hProcess9"/>
    <dgm:cxn modelId="{4D52F9A3-054C-4A1C-8386-41FA32496211}" type="presParOf" srcId="{69AAFC18-EF3B-443F-AA7E-83D30AD231A1}" destId="{92A3862B-9B3A-45F1-A38E-ECE17AE9CBDE}" srcOrd="1" destOrd="0" presId="urn:microsoft.com/office/officeart/2005/8/layout/hProcess9"/>
    <dgm:cxn modelId="{C92AD272-7BB6-4579-9DAC-4403B4925834}" type="presParOf" srcId="{69AAFC18-EF3B-443F-AA7E-83D30AD231A1}" destId="{98D1D221-F2BD-4596-8DBA-5DFD20BA9D39}"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20DBCFA-1197-4432-AEE2-628211E0621F}"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C13C8340-C7E3-4647-9438-39174D9FBE2B}">
      <dgm:prSet/>
      <dgm:spPr/>
      <dgm:t>
        <a:bodyPr/>
        <a:lstStyle/>
        <a:p>
          <a:pPr algn="just" rtl="0"/>
          <a:r>
            <a:rPr lang="en-GB" b="1" dirty="0"/>
            <a:t>The luxury hotel sector is witnessing a rise in the demand from guests who are specifically seeking hotels that prioritise environmental initiatives. Consequently, a significant number of luxury accommodation establishments have begun implementing environmentally conscious policies and practices, including transitioning to sustainable energy sources, decreasing water usage, sourcing regional and organic food, and increasing recycling efforts (</a:t>
          </a:r>
          <a:r>
            <a:rPr lang="en-GB" b="1" dirty="0" err="1"/>
            <a:t>Zotova</a:t>
          </a:r>
          <a:r>
            <a:rPr lang="en-GB" b="1" dirty="0"/>
            <a:t> et al., 2020). Several issues might provide challenges when implementing sustainable practices in the luxury hotel sector. Marriott Hotel Chain has already taken many initiatives to overcome the challenges that will support to ensure the ultimate expectation of every of every guests and also the future generations.</a:t>
          </a:r>
          <a:endParaRPr lang="en-US" dirty="0"/>
        </a:p>
      </dgm:t>
    </dgm:pt>
    <dgm:pt modelId="{42996616-E54A-48D3-A9BA-78BDFAAFCD41}" type="parTrans" cxnId="{F4D5D311-5E0B-430B-A303-74161575DB69}">
      <dgm:prSet/>
      <dgm:spPr/>
      <dgm:t>
        <a:bodyPr/>
        <a:lstStyle/>
        <a:p>
          <a:endParaRPr lang="en-US"/>
        </a:p>
      </dgm:t>
    </dgm:pt>
    <dgm:pt modelId="{4908BD8E-CDBE-4F51-9036-A4D2DD35B122}" type="sibTrans" cxnId="{F4D5D311-5E0B-430B-A303-74161575DB69}">
      <dgm:prSet/>
      <dgm:spPr/>
      <dgm:t>
        <a:bodyPr/>
        <a:lstStyle/>
        <a:p>
          <a:endParaRPr lang="en-US"/>
        </a:p>
      </dgm:t>
    </dgm:pt>
    <dgm:pt modelId="{B8D31B8D-5F8C-45E0-9C66-FCFE7D43170E}" type="pres">
      <dgm:prSet presAssocID="{420DBCFA-1197-4432-AEE2-628211E0621F}" presName="Name0" presStyleCnt="0">
        <dgm:presLayoutVars>
          <dgm:dir/>
          <dgm:resizeHandles val="exact"/>
        </dgm:presLayoutVars>
      </dgm:prSet>
      <dgm:spPr/>
    </dgm:pt>
    <dgm:pt modelId="{4A7468EA-D8D0-48E3-AE57-5FC5BE475A8E}" type="pres">
      <dgm:prSet presAssocID="{C13C8340-C7E3-4647-9438-39174D9FBE2B}" presName="node" presStyleLbl="node1" presStyleIdx="0" presStyleCnt="1">
        <dgm:presLayoutVars>
          <dgm:bulletEnabled val="1"/>
        </dgm:presLayoutVars>
      </dgm:prSet>
      <dgm:spPr/>
    </dgm:pt>
  </dgm:ptLst>
  <dgm:cxnLst>
    <dgm:cxn modelId="{F4D5D311-5E0B-430B-A303-74161575DB69}" srcId="{420DBCFA-1197-4432-AEE2-628211E0621F}" destId="{C13C8340-C7E3-4647-9438-39174D9FBE2B}" srcOrd="0" destOrd="0" parTransId="{42996616-E54A-48D3-A9BA-78BDFAAFCD41}" sibTransId="{4908BD8E-CDBE-4F51-9036-A4D2DD35B122}"/>
    <dgm:cxn modelId="{3F2AD6D3-AF51-4A11-B002-5C776F76EEE1}" type="presOf" srcId="{C13C8340-C7E3-4647-9438-39174D9FBE2B}" destId="{4A7468EA-D8D0-48E3-AE57-5FC5BE475A8E}" srcOrd="0" destOrd="0" presId="urn:microsoft.com/office/officeart/2005/8/layout/process1"/>
    <dgm:cxn modelId="{7B204EDA-DFFF-4953-B96B-43B0AACAAA2C}" type="presOf" srcId="{420DBCFA-1197-4432-AEE2-628211E0621F}" destId="{B8D31B8D-5F8C-45E0-9C66-FCFE7D43170E}" srcOrd="0" destOrd="0" presId="urn:microsoft.com/office/officeart/2005/8/layout/process1"/>
    <dgm:cxn modelId="{5C6F0493-EC39-48E2-9BEE-6178C63B2E14}" type="presParOf" srcId="{B8D31B8D-5F8C-45E0-9C66-FCFE7D43170E}" destId="{4A7468EA-D8D0-48E3-AE57-5FC5BE475A8E}"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ABB3A-1F33-497A-99BB-F44CE37E036D}">
      <dsp:nvSpPr>
        <dsp:cNvPr id="0" name=""/>
        <dsp:cNvSpPr/>
      </dsp:nvSpPr>
      <dsp:spPr>
        <a:xfrm>
          <a:off x="5797" y="162250"/>
          <a:ext cx="5290894" cy="4118709"/>
        </a:xfrm>
        <a:prstGeom prst="roundRect">
          <a:avLst>
            <a:gd name="adj" fmla="val 10000"/>
          </a:avLst>
        </a:prstGeom>
        <a:gradFill rotWithShape="0">
          <a:gsLst>
            <a:gs pos="0">
              <a:schemeClr val="accent1">
                <a:hueOff val="0"/>
                <a:satOff val="0"/>
                <a:lumOff val="0"/>
                <a:alphaOff val="0"/>
                <a:tint val="80000"/>
                <a:lumMod val="105000"/>
              </a:schemeClr>
            </a:gs>
            <a:gs pos="100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just" defTabSz="533400" rtl="0">
            <a:lnSpc>
              <a:spcPct val="90000"/>
            </a:lnSpc>
            <a:spcBef>
              <a:spcPct val="0"/>
            </a:spcBef>
            <a:spcAft>
              <a:spcPct val="35000"/>
            </a:spcAft>
            <a:buNone/>
          </a:pPr>
          <a:r>
            <a:rPr lang="en-GB" sz="1200" b="1" kern="1200" dirty="0"/>
            <a:t>Marriott Hotel Chain has affirmed its dedication to endorsing certain Sustainable Development Goals (SDGs). The SDGs encompass objectives such as diminishing hunger and poverty by leveraging our economic effects, delivering high-quality education through the hotel chain and offering satisfactory employment opportunities to hundreds of thousands of colleagues worldwide. We also endorse the Sustainable Development Goal of mitigating climate change by implementing th green participation within the hotel chain. The hotel chain has chosen to prioritise seven specific Sustainable Development Goals (SDGs) – 6 (water and sanitation), 8 (economic growth), 10 (reduce inequality), 11 (make cities safe), 12 (sustainable consumption), 13 (climate action), and 17 (partnership) in order to maximise its impact. The SDG programmes enhanced the prospects of the participants in securing employment within the hospitality industry (Chia-Jung and Pei-Chun, 2014). This is relevant to Sustainable Development Goal 8, which emphasises that fostering local employment can have a positive impact on the economy. Marriott Hotel Chain has affirmed its commitment to Sustainable Development Goal 11 by asserting that our hotels possess the capacity to foster local economies, particularly in developing nations.</a:t>
          </a:r>
          <a:endParaRPr lang="en-US" sz="1200" kern="1200" dirty="0"/>
        </a:p>
      </dsp:txBody>
      <dsp:txXfrm>
        <a:off x="126430" y="282883"/>
        <a:ext cx="5049628" cy="3877443"/>
      </dsp:txXfrm>
    </dsp:sp>
    <dsp:sp modelId="{C0C329EC-6A1E-4A24-BD03-EA4234C5B534}">
      <dsp:nvSpPr>
        <dsp:cNvPr id="0" name=""/>
        <dsp:cNvSpPr/>
      </dsp:nvSpPr>
      <dsp:spPr>
        <a:xfrm>
          <a:off x="5671524" y="1756814"/>
          <a:ext cx="794642" cy="929581"/>
        </a:xfrm>
        <a:prstGeom prst="rightArrow">
          <a:avLst>
            <a:gd name="adj1" fmla="val 60000"/>
            <a:gd name="adj2" fmla="val 50000"/>
          </a:avLst>
        </a:prstGeom>
        <a:gradFill rotWithShape="0">
          <a:gsLst>
            <a:gs pos="0">
              <a:schemeClr val="accent1">
                <a:tint val="60000"/>
                <a:hueOff val="0"/>
                <a:satOff val="0"/>
                <a:lumOff val="0"/>
                <a:alphaOff val="0"/>
                <a:tint val="80000"/>
                <a:lumMod val="105000"/>
              </a:schemeClr>
            </a:gs>
            <a:gs pos="100000">
              <a:schemeClr val="accent1">
                <a:tint val="60000"/>
                <a:hueOff val="0"/>
                <a:satOff val="0"/>
                <a:lumOff val="0"/>
                <a:alphaOff val="0"/>
                <a:tint val="9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5671524" y="1942730"/>
        <a:ext cx="556249" cy="557749"/>
      </dsp:txXfrm>
    </dsp:sp>
    <dsp:sp modelId="{AD380E0C-7266-44EC-A404-0FC6139B9917}">
      <dsp:nvSpPr>
        <dsp:cNvPr id="0" name=""/>
        <dsp:cNvSpPr/>
      </dsp:nvSpPr>
      <dsp:spPr>
        <a:xfrm>
          <a:off x="6796018" y="238577"/>
          <a:ext cx="4840684" cy="3966055"/>
        </a:xfrm>
        <a:prstGeom prst="roundRect">
          <a:avLst>
            <a:gd name="adj" fmla="val 10000"/>
          </a:avLst>
        </a:prstGeom>
        <a:gradFill rotWithShape="0">
          <a:gsLst>
            <a:gs pos="0">
              <a:schemeClr val="accent1">
                <a:hueOff val="0"/>
                <a:satOff val="0"/>
                <a:lumOff val="0"/>
                <a:alphaOff val="0"/>
                <a:tint val="80000"/>
                <a:lumMod val="105000"/>
              </a:schemeClr>
            </a:gs>
            <a:gs pos="100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just" defTabSz="622300" rtl="0">
            <a:lnSpc>
              <a:spcPct val="90000"/>
            </a:lnSpc>
            <a:spcBef>
              <a:spcPct val="0"/>
            </a:spcBef>
            <a:spcAft>
              <a:spcPct val="35000"/>
            </a:spcAft>
            <a:buNone/>
          </a:pPr>
          <a:r>
            <a:rPr lang="en-GB" sz="1400" b="1" kern="1200" dirty="0"/>
            <a:t>Efficient energy management is crucial in business operations, necessitating the active engagement of both staff and customers. He advised hotel managers not to assume that their guests shared the same understanding of the concept of "sustainability." </a:t>
          </a:r>
          <a:r>
            <a:rPr lang="en-GB" sz="1400" b="1" kern="1200" dirty="0" err="1"/>
            <a:t>Batle</a:t>
          </a:r>
          <a:r>
            <a:rPr lang="en-GB" sz="1400" b="1" kern="1200" dirty="0"/>
            <a:t>, </a:t>
          </a:r>
          <a:r>
            <a:rPr lang="en-GB" sz="1400" b="1" kern="1200" dirty="0" err="1"/>
            <a:t>Orfila-Sintes</a:t>
          </a:r>
          <a:r>
            <a:rPr lang="en-GB" sz="1400" b="1" kern="1200" dirty="0"/>
            <a:t> and Moon, 2018 suggests implementing a mutually advantageous plan instead of trying to appease the guests by making concessions. Following a comprehensive literature study, the Marriott Hotel Chain has determined that it has achieved significant sustainable outcomes in the domains of the economy, society, and the environment. Additionally, it underscores the importance of consistent exertion to surmount obstacles and maximise chances for continuous advancement.  </a:t>
          </a:r>
          <a:endParaRPr lang="en-US" sz="1400" kern="1200" dirty="0"/>
        </a:p>
      </dsp:txBody>
      <dsp:txXfrm>
        <a:off x="6912180" y="354739"/>
        <a:ext cx="4608360" cy="37337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84051-09C3-49ED-9CB6-19B3E9EB4CF2}">
      <dsp:nvSpPr>
        <dsp:cNvPr id="0" name=""/>
        <dsp:cNvSpPr/>
      </dsp:nvSpPr>
      <dsp:spPr>
        <a:xfrm>
          <a:off x="0" y="0"/>
          <a:ext cx="3636511" cy="3636511"/>
        </a:xfrm>
        <a:prstGeom prst="pie">
          <a:avLst>
            <a:gd name="adj1" fmla="val 5400000"/>
            <a:gd name="adj2" fmla="val 1620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sp>
    <dsp:sp modelId="{31D5FB7A-645F-4A72-997B-D2456FF7D493}">
      <dsp:nvSpPr>
        <dsp:cNvPr id="0" name=""/>
        <dsp:cNvSpPr/>
      </dsp:nvSpPr>
      <dsp:spPr>
        <a:xfrm>
          <a:off x="1818255" y="0"/>
          <a:ext cx="8736318" cy="3636511"/>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just" defTabSz="977900" rtl="0">
            <a:lnSpc>
              <a:spcPct val="90000"/>
            </a:lnSpc>
            <a:spcBef>
              <a:spcPct val="0"/>
            </a:spcBef>
            <a:spcAft>
              <a:spcPct val="35000"/>
            </a:spcAft>
            <a:buNone/>
          </a:pPr>
          <a:r>
            <a:rPr lang="en-GB" sz="2200" b="1" kern="1200" dirty="0"/>
            <a:t>In 2022, the top management of the Marriott Hotel Chain released a report named Serve360 with a mission of doing well in every direction. Mainly, the Hotel Chain focuses on implementing its commitment to ensuring sustainable surroundings. The management believes that they have to considerate the present customers and the future customers as well. After analysing the Environment Report of 2023, the management of Marriott Hotel Chain aims the goals of reducing the water consumption by 15%, food waste by 50%, landfill waste by 30% and also net zero greenhouse gas.</a:t>
          </a:r>
          <a:endParaRPr lang="en-US" sz="2200" kern="1200" dirty="0"/>
        </a:p>
      </dsp:txBody>
      <dsp:txXfrm>
        <a:off x="1818255" y="0"/>
        <a:ext cx="8736318" cy="3636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F4F9E-9834-4CB7-A2BD-A848B1C111C5}">
      <dsp:nvSpPr>
        <dsp:cNvPr id="0" name=""/>
        <dsp:cNvSpPr/>
      </dsp:nvSpPr>
      <dsp:spPr>
        <a:xfrm>
          <a:off x="-4876600" y="-752901"/>
          <a:ext cx="5851740" cy="5851740"/>
        </a:xfrm>
        <a:prstGeom prst="blockArc">
          <a:avLst>
            <a:gd name="adj1" fmla="val 18900000"/>
            <a:gd name="adj2" fmla="val 2700000"/>
            <a:gd name="adj3" fmla="val 369"/>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2766B6-56F7-45EC-ABD8-BAD384D6BB18}">
      <dsp:nvSpPr>
        <dsp:cNvPr id="0" name=""/>
        <dsp:cNvSpPr/>
      </dsp:nvSpPr>
      <dsp:spPr>
        <a:xfrm>
          <a:off x="798892" y="620860"/>
          <a:ext cx="9898941" cy="124154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5478" tIns="40640" rIns="40640" bIns="40640" numCol="1" spcCol="1270" anchor="ctr" anchorCtr="0">
          <a:noAutofit/>
        </a:bodyPr>
        <a:lstStyle/>
        <a:p>
          <a:pPr marL="0" lvl="0" indent="0" algn="l" defTabSz="711200" rtl="0">
            <a:lnSpc>
              <a:spcPct val="90000"/>
            </a:lnSpc>
            <a:spcBef>
              <a:spcPct val="0"/>
            </a:spcBef>
            <a:spcAft>
              <a:spcPct val="35000"/>
            </a:spcAft>
            <a:buNone/>
          </a:pPr>
          <a:r>
            <a:rPr lang="en-GB" sz="1600" b="1" kern="1200"/>
            <a:t>Political Impacts</a:t>
          </a:r>
          <a:r>
            <a:rPr lang="en-US" sz="1600" b="1" kern="1200"/>
            <a:t>: </a:t>
          </a:r>
          <a:r>
            <a:rPr lang="en-GB" sz="1600" b="1" kern="1200"/>
            <a:t>The political impact is evident in the growing number of initiatives undertaken by governments and regulatory bodies to promote ecologically sustainable business practices within the hotel sector. In order to maintain compliance with energy use, waste management, and environmental protection standards, MHC must proactively adapt to these developments.</a:t>
          </a:r>
          <a:endParaRPr lang="en-US" sz="1600" kern="1200"/>
        </a:p>
      </dsp:txBody>
      <dsp:txXfrm>
        <a:off x="798892" y="620860"/>
        <a:ext cx="9898941" cy="1241547"/>
      </dsp:txXfrm>
    </dsp:sp>
    <dsp:sp modelId="{0850C50A-8DEE-4EB5-92A7-64C752B38BDC}">
      <dsp:nvSpPr>
        <dsp:cNvPr id="0" name=""/>
        <dsp:cNvSpPr/>
      </dsp:nvSpPr>
      <dsp:spPr>
        <a:xfrm>
          <a:off x="22924" y="465667"/>
          <a:ext cx="1551934" cy="15519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55364FC-CC9D-49AF-8756-180246B2D6C7}">
      <dsp:nvSpPr>
        <dsp:cNvPr id="0" name=""/>
        <dsp:cNvSpPr/>
      </dsp:nvSpPr>
      <dsp:spPr>
        <a:xfrm>
          <a:off x="798892" y="2483529"/>
          <a:ext cx="9898941" cy="124154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5478" tIns="40640" rIns="40640" bIns="40640" numCol="1" spcCol="1270" anchor="ctr" anchorCtr="0">
          <a:noAutofit/>
        </a:bodyPr>
        <a:lstStyle/>
        <a:p>
          <a:pPr marL="0" lvl="0" indent="0" algn="l" defTabSz="711200" rtl="0">
            <a:lnSpc>
              <a:spcPct val="90000"/>
            </a:lnSpc>
            <a:spcBef>
              <a:spcPct val="0"/>
            </a:spcBef>
            <a:spcAft>
              <a:spcPct val="35000"/>
            </a:spcAft>
            <a:buNone/>
          </a:pPr>
          <a:r>
            <a:rPr lang="en-GB" sz="1600" b="1" kern="1200"/>
            <a:t>Economic Impacts</a:t>
          </a:r>
          <a:r>
            <a:rPr lang="en-US" sz="1600" b="1" kern="1200"/>
            <a:t>: </a:t>
          </a:r>
          <a:r>
            <a:rPr lang="en-GB" sz="1600" b="1" kern="1200"/>
            <a:t>Despite the significant expenditures associated with implementing sustainability measures, MHC stands to gain in the long run through increased productivity and reduced waste. Furthermore, MHC, as a firm with a strong emphasis on sustainability, is poised to benefit from the increasing customer demand for eco-friendly vacations. </a:t>
          </a:r>
          <a:endParaRPr lang="en-US" sz="1600" kern="1200"/>
        </a:p>
      </dsp:txBody>
      <dsp:txXfrm>
        <a:off x="798892" y="2483529"/>
        <a:ext cx="9898941" cy="1241547"/>
      </dsp:txXfrm>
    </dsp:sp>
    <dsp:sp modelId="{3216254F-DEB9-4F68-8298-AD7B95FB64AF}">
      <dsp:nvSpPr>
        <dsp:cNvPr id="0" name=""/>
        <dsp:cNvSpPr/>
      </dsp:nvSpPr>
      <dsp:spPr>
        <a:xfrm>
          <a:off x="22924" y="2328336"/>
          <a:ext cx="1551934" cy="15519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B92AA5-C823-45C6-A0AE-AA9DAA0B18E8}">
      <dsp:nvSpPr>
        <dsp:cNvPr id="0" name=""/>
        <dsp:cNvSpPr/>
      </dsp:nvSpPr>
      <dsp:spPr>
        <a:xfrm>
          <a:off x="-4746681" y="-732964"/>
          <a:ext cx="5695957" cy="5695957"/>
        </a:xfrm>
        <a:prstGeom prst="blockArc">
          <a:avLst>
            <a:gd name="adj1" fmla="val 18900000"/>
            <a:gd name="adj2" fmla="val 2700000"/>
            <a:gd name="adj3" fmla="val 379"/>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36CF76-876C-48EF-8E5B-816361C978EF}">
      <dsp:nvSpPr>
        <dsp:cNvPr id="0" name=""/>
        <dsp:cNvSpPr/>
      </dsp:nvSpPr>
      <dsp:spPr>
        <a:xfrm>
          <a:off x="777584" y="604301"/>
          <a:ext cx="9946617" cy="120843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9195" tIns="40640" rIns="40640" bIns="40640" numCol="1" spcCol="1270" anchor="ctr" anchorCtr="0">
          <a:noAutofit/>
        </a:bodyPr>
        <a:lstStyle/>
        <a:p>
          <a:pPr marL="0" lvl="0" indent="0" algn="l" defTabSz="711200" rtl="0">
            <a:lnSpc>
              <a:spcPct val="90000"/>
            </a:lnSpc>
            <a:spcBef>
              <a:spcPct val="0"/>
            </a:spcBef>
            <a:spcAft>
              <a:spcPct val="35000"/>
            </a:spcAft>
            <a:buNone/>
          </a:pPr>
          <a:r>
            <a:rPr lang="en-GB" sz="1600" b="1" kern="1200"/>
            <a:t>Social Impacts</a:t>
          </a:r>
          <a:r>
            <a:rPr lang="en-US" sz="1600" b="1" kern="1200"/>
            <a:t>: </a:t>
          </a:r>
          <a:r>
            <a:rPr lang="en-GB" sz="1600" b="1" kern="1200"/>
            <a:t>With increasing awareness of their environmental footprint, customers are now seeking to spend their holidays in an ecologically conscientious manner. Due to MHC's commitment to sustainability, the company's image among stakeholders that prioritise ecologically responsible practices might potentially improve </a:t>
          </a:r>
          <a:r>
            <a:rPr lang="en-US" sz="1600" b="1" kern="1200"/>
            <a:t>(Cavagnaro, 2018)</a:t>
          </a:r>
          <a:r>
            <a:rPr lang="en-GB" sz="1600" b="1" kern="1200"/>
            <a:t>. Consequently, this could attract a larger number of socially concerned travellers. </a:t>
          </a:r>
          <a:endParaRPr lang="en-US" sz="1600" kern="1200"/>
        </a:p>
      </dsp:txBody>
      <dsp:txXfrm>
        <a:off x="777584" y="604301"/>
        <a:ext cx="9946617" cy="1208434"/>
      </dsp:txXfrm>
    </dsp:sp>
    <dsp:sp modelId="{A9D73EB7-D0B8-4235-8358-4A2F3510CB24}">
      <dsp:nvSpPr>
        <dsp:cNvPr id="0" name=""/>
        <dsp:cNvSpPr/>
      </dsp:nvSpPr>
      <dsp:spPr>
        <a:xfrm>
          <a:off x="22313" y="453247"/>
          <a:ext cx="1510542" cy="1510542"/>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5829AF-0CFA-4728-8623-41557B3DA520}">
      <dsp:nvSpPr>
        <dsp:cNvPr id="0" name=""/>
        <dsp:cNvSpPr/>
      </dsp:nvSpPr>
      <dsp:spPr>
        <a:xfrm>
          <a:off x="777584" y="2417291"/>
          <a:ext cx="9946617" cy="120843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9195" tIns="40640" rIns="40640" bIns="40640" numCol="1" spcCol="1270" anchor="ctr" anchorCtr="0">
          <a:noAutofit/>
        </a:bodyPr>
        <a:lstStyle/>
        <a:p>
          <a:pPr marL="0" lvl="0" indent="0" algn="l" defTabSz="711200" rtl="0">
            <a:lnSpc>
              <a:spcPct val="90000"/>
            </a:lnSpc>
            <a:spcBef>
              <a:spcPct val="0"/>
            </a:spcBef>
            <a:spcAft>
              <a:spcPct val="35000"/>
            </a:spcAft>
            <a:buNone/>
          </a:pPr>
          <a:r>
            <a:rPr lang="en-GB" sz="1600" b="1" kern="1200"/>
            <a:t>Technological Impacts</a:t>
          </a:r>
          <a:r>
            <a:rPr lang="en-US" sz="1600" b="1" kern="1200"/>
            <a:t>: </a:t>
          </a:r>
          <a:r>
            <a:rPr lang="en-GB" sz="1600" b="1" kern="1200"/>
            <a:t>Through the use of advanced technologies, like as energy-efficient lighting and smart building systems, MHC has the potential to mitigate its environmental impact and enhance its sustainability performance. To sustain its competitive advantage, MHC must stay focused of cutting-edge technical advancements and allocate resources towards environmentally beneficial technologies. </a:t>
          </a:r>
          <a:endParaRPr lang="en-US" sz="1600" kern="1200"/>
        </a:p>
      </dsp:txBody>
      <dsp:txXfrm>
        <a:off x="777584" y="2417291"/>
        <a:ext cx="9946617" cy="1208434"/>
      </dsp:txXfrm>
    </dsp:sp>
    <dsp:sp modelId="{4F5C0E68-D074-4C87-8E7A-0EEA959398A9}">
      <dsp:nvSpPr>
        <dsp:cNvPr id="0" name=""/>
        <dsp:cNvSpPr/>
      </dsp:nvSpPr>
      <dsp:spPr>
        <a:xfrm>
          <a:off x="22313" y="2266237"/>
          <a:ext cx="1510542" cy="1510542"/>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3DF9D-7D29-4490-8C61-2F5DE6ADAD1A}">
      <dsp:nvSpPr>
        <dsp:cNvPr id="0" name=""/>
        <dsp:cNvSpPr/>
      </dsp:nvSpPr>
      <dsp:spPr>
        <a:xfrm>
          <a:off x="0" y="28155"/>
          <a:ext cx="10554574" cy="3580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b="1" kern="1200"/>
            <a:t>MHC has adopted several energy-conservation measures, such as the use of LED lighting, installation of motion sensors in communal spaces, and implementation of thermostats that autonomously regulate temperature based on occupancy levels inside the premises. In its endeavour to foster sustainability, MHC has implemented several measures and has established ambitious targets to reduce its environmental impact and enhance its dedication to social responsibility (Miguel Angel Gardetti and Ana Laura Torres, 2017). Although MHC has made significant progress in disclosing its sustainability policies, there are still constraints on the extent of information that can be shared on the company's sustainability management practices. MHC, for instance, refrains from disclosing its greenhouse gas emissions, so impeding the assessment of the company's efficacy in mitigating emissions. MHC has established a range of environmentally challenging objectives, such as decreasing water use and carbon emissions. However, no specific timeline or precise benchmarks have been set to achieve these goals (Ruël and Lombarts, 2020). </a:t>
          </a:r>
          <a:endParaRPr lang="en-US" sz="1700" kern="1200"/>
        </a:p>
      </dsp:txBody>
      <dsp:txXfrm>
        <a:off x="174771" y="202926"/>
        <a:ext cx="10205032" cy="32306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03567-3F9D-4340-9E4A-57D66CEB4AD4}">
      <dsp:nvSpPr>
        <dsp:cNvPr id="0" name=""/>
        <dsp:cNvSpPr/>
      </dsp:nvSpPr>
      <dsp:spPr>
        <a:xfrm>
          <a:off x="0" y="0"/>
          <a:ext cx="4126998" cy="4126998"/>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006889-9370-46D7-A4D9-F07524BD0607}">
      <dsp:nvSpPr>
        <dsp:cNvPr id="0" name=""/>
        <dsp:cNvSpPr/>
      </dsp:nvSpPr>
      <dsp:spPr>
        <a:xfrm>
          <a:off x="2063499" y="0"/>
          <a:ext cx="8491074" cy="4126998"/>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b="1" kern="1200"/>
            <a:t>Walking, cycling, and using public transportation are all environmentally advantageous forms of transportation that can help in terms of decreasing greenhouse gas emissions, traffic congestion and also air pollution. Educational and awareness-raising programmes has the capacity to enhance public comprehension of sustainability challenges and inspire individuals to make positive modifications to their lifestyles. Instances of such endeavours encompass public awareness campaigns, the integration of sustainability curricula in educational institutions, and the establishment of workplace sustainability programmes.</a:t>
          </a:r>
          <a:endParaRPr lang="en-US" sz="1600" kern="1200"/>
        </a:p>
      </dsp:txBody>
      <dsp:txXfrm>
        <a:off x="2063499" y="0"/>
        <a:ext cx="8491074" cy="1960324"/>
      </dsp:txXfrm>
    </dsp:sp>
    <dsp:sp modelId="{CAC2F27F-CA84-4937-A24D-E4AEE06ED35F}">
      <dsp:nvSpPr>
        <dsp:cNvPr id="0" name=""/>
        <dsp:cNvSpPr/>
      </dsp:nvSpPr>
      <dsp:spPr>
        <a:xfrm>
          <a:off x="1083336" y="1960324"/>
          <a:ext cx="1960324" cy="1960324"/>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1CD910-6A06-4EEA-B933-8071543EE2A5}">
      <dsp:nvSpPr>
        <dsp:cNvPr id="0" name=""/>
        <dsp:cNvSpPr/>
      </dsp:nvSpPr>
      <dsp:spPr>
        <a:xfrm>
          <a:off x="2063499" y="1960324"/>
          <a:ext cx="8491074" cy="1960324"/>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b="1" kern="1200" dirty="0"/>
            <a:t>When considering sustainability, several management and policy options have to be considered. For example, the carbon tax policy has the potential to motivate people and companies to reduce their carbon footprints and adopt behaviours that are more environmentally sustainable. Governments may incentivize individuals to utilise renewable energy sources by offering subsidies, tax credits, and many other financial benefits. This could potentially lead to a higher adoption of renewable energy sources and a reduced dependence on fossil fuels.</a:t>
          </a:r>
          <a:endParaRPr lang="en-US" sz="1600" kern="1200" dirty="0"/>
        </a:p>
      </dsp:txBody>
      <dsp:txXfrm>
        <a:off x="2063499" y="1960324"/>
        <a:ext cx="8491074" cy="19603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FDD78-EDD1-45F1-9932-ACC264E71B71}">
      <dsp:nvSpPr>
        <dsp:cNvPr id="0" name=""/>
        <dsp:cNvSpPr/>
      </dsp:nvSpPr>
      <dsp:spPr>
        <a:xfrm>
          <a:off x="834550" y="0"/>
          <a:ext cx="9458244" cy="423714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145D85-572B-4D4B-8F7C-0B7FFCA6D88D}">
      <dsp:nvSpPr>
        <dsp:cNvPr id="0" name=""/>
        <dsp:cNvSpPr/>
      </dsp:nvSpPr>
      <dsp:spPr>
        <a:xfrm>
          <a:off x="135" y="1271144"/>
          <a:ext cx="5427841" cy="169485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1" kern="1200"/>
            <a:t>MHC must develop a comprehensive sustainability plan that outlines the company's goals and actions related to sustainability. This strategy must align with the Sustainable Development Goals (SDGs) established by the United Nations, and it should incorporate environmental, social, and economic considerations (Yusoff et al., 2018). If MHC is genuinely committed to reducing its environmental impact, it is crucial for the company to prioritise the adoption of energy-efficient equipment in its hotels. </a:t>
          </a:r>
          <a:endParaRPr lang="en-US" sz="1200" kern="1200"/>
        </a:p>
      </dsp:txBody>
      <dsp:txXfrm>
        <a:off x="82871" y="1353880"/>
        <a:ext cx="5262369" cy="1529387"/>
      </dsp:txXfrm>
    </dsp:sp>
    <dsp:sp modelId="{98D1D221-F2BD-4596-8DBA-5DFD20BA9D39}">
      <dsp:nvSpPr>
        <dsp:cNvPr id="0" name=""/>
        <dsp:cNvSpPr/>
      </dsp:nvSpPr>
      <dsp:spPr>
        <a:xfrm>
          <a:off x="5699369" y="1271144"/>
          <a:ext cx="5427841" cy="169485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1" kern="1200"/>
            <a:t>The technologies encompass low-flow water system, fire warning, and LED lighting. By promoting the practice of guests reusing linens and towels, as well as turning off lights and electrical gadgets when not in use, MHC effectively minimises its energy use. MHC can reduce its carbon footprint by implementing solar panels (Ryan, 2013). The hotel chain possesses the capacity to promote ecologically sustainable forms of mobility, such as public transit and cycling, and to provide resources towards the establishment of electric car charging stations.</a:t>
          </a:r>
          <a:endParaRPr lang="en-US" sz="1200" kern="1200"/>
        </a:p>
      </dsp:txBody>
      <dsp:txXfrm>
        <a:off x="5782105" y="1353880"/>
        <a:ext cx="5262369" cy="15293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468EA-D8D0-48E3-AE57-5FC5BE475A8E}">
      <dsp:nvSpPr>
        <dsp:cNvPr id="0" name=""/>
        <dsp:cNvSpPr/>
      </dsp:nvSpPr>
      <dsp:spPr>
        <a:xfrm>
          <a:off x="5153" y="0"/>
          <a:ext cx="10544266" cy="363651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rtl="0">
            <a:lnSpc>
              <a:spcPct val="90000"/>
            </a:lnSpc>
            <a:spcBef>
              <a:spcPct val="0"/>
            </a:spcBef>
            <a:spcAft>
              <a:spcPct val="35000"/>
            </a:spcAft>
            <a:buNone/>
          </a:pPr>
          <a:r>
            <a:rPr lang="en-GB" sz="2100" b="1" kern="1200" dirty="0"/>
            <a:t>The luxury hotel sector is witnessing a rise in the demand from guests who are specifically seeking hotels that prioritise environmental initiatives. Consequently, a significant number of luxury accommodation establishments have begun implementing environmentally conscious policies and practices, including transitioning to sustainable energy sources, decreasing water usage, sourcing regional and organic food, and increasing recycling efforts (</a:t>
          </a:r>
          <a:r>
            <a:rPr lang="en-GB" sz="2100" b="1" kern="1200" dirty="0" err="1"/>
            <a:t>Zotova</a:t>
          </a:r>
          <a:r>
            <a:rPr lang="en-GB" sz="2100" b="1" kern="1200" dirty="0"/>
            <a:t> et al., 2020). Several issues might provide challenges when implementing sustainable practices in the luxury hotel sector. Marriott Hotel Chain has already taken many initiatives to overcome the challenges that will support to ensure the ultimate expectation of every of every guests and also the future generations.</a:t>
          </a:r>
          <a:endParaRPr lang="en-US" sz="2100" kern="1200" dirty="0"/>
        </a:p>
      </dsp:txBody>
      <dsp:txXfrm>
        <a:off x="111663" y="106510"/>
        <a:ext cx="10331246" cy="342349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B6AC07-E328-407B-95F9-FCF17B2351F8}" type="datetimeFigureOut">
              <a:rPr lang="en-US" smtClean="0"/>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2D7D4E-4ADC-4D05-A502-AC513B4A161D}" type="slidenum">
              <a:rPr lang="en-US" smtClean="0"/>
              <a:t>‹#›</a:t>
            </a:fld>
            <a:endParaRPr lang="en-US"/>
          </a:p>
        </p:txBody>
      </p:sp>
    </p:spTree>
    <p:extLst>
      <p:ext uri="{BB962C8B-B14F-4D97-AF65-F5344CB8AC3E}">
        <p14:creationId xmlns:p14="http://schemas.microsoft.com/office/powerpoint/2010/main" val="988198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competitive business era, the growth of a hotel chain can be obtained through conducting business functions by understanding the market and its demand. Hotels can gain more competitive advantages compared to the competitors by considering the sustainable issues, which are more alarming in the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 Furthermore, the management will also evaluates several elements of the macro environment that have a significant influence on the expansion of the hotel business. Hotel organisations engage in a range of activities to conserve natural ecosystems, such as conserving natural resources like water, energy, and gas. Most hotels focus on minimising plastic consumption, implementing waste management strategies, and lowering carbon emissions, increasing green participation in every department within the hotel chain.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62D7D4E-4ADC-4D05-A502-AC513B4A161D}" type="slidenum">
              <a:rPr lang="en-US" smtClean="0"/>
              <a:t>3</a:t>
            </a:fld>
            <a:endParaRPr lang="en-US"/>
          </a:p>
        </p:txBody>
      </p:sp>
    </p:spTree>
    <p:extLst>
      <p:ext uri="{BB962C8B-B14F-4D97-AF65-F5344CB8AC3E}">
        <p14:creationId xmlns:p14="http://schemas.microsoft.com/office/powerpoint/2010/main" val="360850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Marriott Hotels is a prestigious brand in the hotel market that employs several strategies to offer numerous amenities, resulting in superior guest experiences compared to its competitors. The hotel group operates around 7000 hotels worldwide and also follows the consumer-oriented strategy to capture more market position in this industry. Lately, the hotel chain's management has focused on the sustainability due to the limited availability of natural resources and the need to save the environment from various forms of pollution, such as excessive plastic waste, waste management issues, and water contamination, among others. The management of the Marriott Hotel chain has chosen to focus on following the green engage that is clearly mentioned in Serve360 environment report 2023 to ensure sustainability.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62D7D4E-4ADC-4D05-A502-AC513B4A161D}" type="slidenum">
              <a:rPr lang="en-US" smtClean="0"/>
              <a:t>4</a:t>
            </a:fld>
            <a:endParaRPr lang="en-US"/>
          </a:p>
        </p:txBody>
      </p:sp>
    </p:spTree>
    <p:extLst>
      <p:ext uri="{BB962C8B-B14F-4D97-AF65-F5344CB8AC3E}">
        <p14:creationId xmlns:p14="http://schemas.microsoft.com/office/powerpoint/2010/main" val="161425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hotel and hospitality sector includes several crucial theories and concepts that are closely linked to sustainability. Some examples of these concepts are green engagement, corporate responsibility, and stakeholder engagement. Marriott Hotel Chain ensures the green participation for the purpose of reducing their environmental impact (</a:t>
            </a:r>
            <a:r>
              <a:rPr lang="en-GB" sz="1200" kern="1200" dirty="0" err="1">
                <a:solidFill>
                  <a:schemeClr val="tx1"/>
                </a:solidFill>
                <a:effectLst/>
                <a:latin typeface="+mn-lt"/>
                <a:ea typeface="+mn-ea"/>
                <a:cs typeface="+mn-cs"/>
              </a:rPr>
              <a:t>Batle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Orfila-Sintes</a:t>
            </a:r>
            <a:r>
              <a:rPr lang="en-GB" sz="1200" kern="1200" dirty="0">
                <a:solidFill>
                  <a:schemeClr val="tx1"/>
                </a:solidFill>
                <a:effectLst/>
                <a:latin typeface="+mn-lt"/>
                <a:ea typeface="+mn-ea"/>
                <a:cs typeface="+mn-cs"/>
              </a:rPr>
              <a:t> and Moon, 2018). Green engage enables and supports these efforts that will help to get a sustainable future. By adhering to the guidance, it is feasible to diminish carbon emissions, waste generation, as well as energy and water usage. Marriott Hotel Chain's commitment to sustainability, as described in the company's corporate responsibility standards, includes specific targets for reducing carbon emissions, water use, and garbage creation. Businesses should priorities the promotion of sustainability and social responsibility, actively engaging with their stakeholders, including consumers, employees, suppliers, and investors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Cavagnaro</a:t>
            </a:r>
            <a:r>
              <a:rPr lang="en-US" sz="1200"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This category of activities encompasses actions such as promoting guest involvement in sustainability programs and including staff in sustainability training and projects.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Marriott Hotel Chain has affirmed its dedication to endorsing certain Sustainable Development Goals (SDGs). The SDGs encompass objectives such as diminishing hunger and poverty by leveraging our economic effects, delivering high-quality education through the hotel chain and offering satisfactory employment opportunities to hundreds of thousands of colleagues worldwide. We also endorse the Sustainable Development Goal of mitigating climate change by implementing the Green Engage system within the hotel chain. The hotel chain has chosen to prioritise seven specific Sustainable Development Goals (SDGs) – 6 (water and sanitation), 8 (economic growth), 10 (reduce inequality), 11 (make cities safe), 12 (sustainable consumption), 13 (climate action), and 17 (partnership) in order to maximise its impact. The SDG programmes enhanced the prospects of the participants in securing employment within the hospitality industry (Chia-Jung and Pei-Chun, 2014). This is relevant to Sustainable Development Goal 8, which emphasises that fostering local employment can have a positive impact on the economy. Marriott Hotel Chain has affirmed its commitment to Sustainable Development Goal 11 by asserting that our hotels possess the capacity to foster local economies, particularly in developing nations.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some research found that the Marriott Hotel Chain has surpassed expectations in implementing environmental concerns. Since then, numerous modifications have occurred, including the implementation of digital heating and cooling systems, water purification systems, an ISO environmental management system, and a building management system (Chia-Jung and Pei-Chun, 2014). As per the hotel's report, the outcomes encompass an escalation in the significance of public relations, along with a boost in employee morale and dedication. Given the evidence that visitors consider several factors when choosing hotels, including environmental requirements, the hotel claims that these findings have directly resulted in a rise in revenue at the facility. According to Chan and Hsu, 2016, freshwater stresses are currently prevalent in many parts of the world. Furthermore, it is anticipated that climate change will exacerbate these challenges to a greater extent. The company advises hotel establishments to reduce their water consumption. During the investigation, many approaches to conserving water supplies were examined. The techniques encompassed the use of electrical appliances, water-conserving technology, water purification, and water recycling.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a:t>
            </a:r>
            <a:r>
              <a:rPr lang="en-GB" sz="1200" kern="1200" dirty="0" err="1">
                <a:solidFill>
                  <a:schemeClr val="tx1"/>
                </a:solidFill>
                <a:effectLst/>
                <a:latin typeface="+mn-lt"/>
                <a:ea typeface="+mn-ea"/>
                <a:cs typeface="+mn-cs"/>
              </a:rPr>
              <a:t>Gálvez-Martos</a:t>
            </a:r>
            <a:r>
              <a:rPr lang="en-GB" sz="1200" kern="1200" dirty="0">
                <a:solidFill>
                  <a:schemeClr val="tx1"/>
                </a:solidFill>
                <a:effectLst/>
                <a:latin typeface="+mn-lt"/>
                <a:ea typeface="+mn-ea"/>
                <a:cs typeface="+mn-cs"/>
              </a:rPr>
              <a:t> et al., 2018 states that achieving a state of balance is crucial for ensuring sustainability in the hotel industry. Considering that clients are unlikely to choose staying at the most ecologically conscious hotel, the inquiry that emerges what the attributes of a hotel must be ensured  that is both eco-friendly and capable of satisfying the requirements of its guests. Marriott Hotel Chain is fully cognizant of the difficulties associated with maintaining the sustainability of an existing hotel and the necessity of creating an environmentally friendly hotel from scratch. This is attributed to Marriott Hotel Chain's extensive hotel portfolio and its ongoing establishment of new properties.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Efficient energy management is crucial in business operations, necessitating the active engagement of both staff and customers. He advised hotel managers not to assume that their guests shared the same understanding of the concept of "sustainability." </a:t>
            </a:r>
            <a:r>
              <a:rPr lang="en-GB" sz="1200" kern="1200" dirty="0" err="1">
                <a:solidFill>
                  <a:schemeClr val="tx1"/>
                </a:solidFill>
                <a:effectLst/>
                <a:latin typeface="+mn-lt"/>
                <a:ea typeface="+mn-ea"/>
                <a:cs typeface="+mn-cs"/>
              </a:rPr>
              <a:t>Batle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Orfila-Sintes</a:t>
            </a:r>
            <a:r>
              <a:rPr lang="en-GB" sz="1200" kern="1200" dirty="0">
                <a:solidFill>
                  <a:schemeClr val="tx1"/>
                </a:solidFill>
                <a:effectLst/>
                <a:latin typeface="+mn-lt"/>
                <a:ea typeface="+mn-ea"/>
                <a:cs typeface="+mn-cs"/>
              </a:rPr>
              <a:t> and Moon, 2018 suggests implementing a mutually advantageous plan instead of trying to appease the guests by making concessions. Following a comprehensive literature study, the Marriott Hotel Chain has determined that it has achieved significant sustainable outcomes in the domains of the economy, society, and the environment. Additionally, it underscores the importance of consistent exertion to surmount obstacles and maximise chances for continuous advancement.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62D7D4E-4ADC-4D05-A502-AC513B4A161D}" type="slidenum">
              <a:rPr lang="en-US" smtClean="0"/>
              <a:t>5</a:t>
            </a:fld>
            <a:endParaRPr lang="en-US"/>
          </a:p>
        </p:txBody>
      </p:sp>
    </p:spTree>
    <p:extLst>
      <p:ext uri="{BB962C8B-B14F-4D97-AF65-F5344CB8AC3E}">
        <p14:creationId xmlns:p14="http://schemas.microsoft.com/office/powerpoint/2010/main" val="1281089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significance of sustainability is growing in contemporary society due to its profound impact on ecosystems, economics, and cultures. Sustainability is the ability to meet current needs without compromising the ability of future generations to meet the exact needs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2022, the top management of the Marriott Hotel Chain released a report named Serve360 with a mission of doing well in every direction. Mainly, the Hotel Chain focuses on implementing its commitment to ensuring sustainable surroundings. The management believes that they have to considerate the present customers and the future customers as well. After analysing the Environment Report of 2023, the management of Marriott Hotel Chain aims the goals of reducing the water consumption by 15%, food waste by 50%, landfill waste by 30% and also net zero greenhouse gas.</a:t>
            </a:r>
          </a:p>
          <a:p>
            <a:r>
              <a:rPr lang="en-GB" sz="1200" kern="1200" dirty="0">
                <a:solidFill>
                  <a:schemeClr val="tx1"/>
                </a:solidFill>
                <a:effectLst/>
                <a:latin typeface="+mn-lt"/>
                <a:ea typeface="+mn-ea"/>
                <a:cs typeface="+mn-cs"/>
              </a:rPr>
              <a:t>This research paper will examine how eco-friendliness is impacting the luxury hotel market. Within the hospitality industry, catering to the needs of affluent clients is important, since they expect nothing less of the highest quality in their lodgings. This is where the high-end hotel industry becomes relevant. Although high-end hotels are renowned for their extravagant facilities, they are also infamous for their excessive use of garbage and energy.  This study aims to examine the influence of sustainable practices on luxury hotels, focusing on both the positive and negative effects of these practices (Han, Hsu and </a:t>
            </a:r>
            <a:r>
              <a:rPr lang="en-GB" sz="1200" kern="1200" dirty="0" err="1">
                <a:solidFill>
                  <a:schemeClr val="tx1"/>
                </a:solidFill>
                <a:effectLst/>
                <a:latin typeface="+mn-lt"/>
                <a:ea typeface="+mn-ea"/>
                <a:cs typeface="+mn-cs"/>
              </a:rPr>
              <a:t>Sheu</a:t>
            </a:r>
            <a:r>
              <a:rPr lang="en-GB" sz="1200" kern="1200" dirty="0">
                <a:solidFill>
                  <a:schemeClr val="tx1"/>
                </a:solidFill>
                <a:effectLst/>
                <a:latin typeface="+mn-lt"/>
                <a:ea typeface="+mn-ea"/>
                <a:cs typeface="+mn-cs"/>
              </a:rPr>
              <a:t>, 2010). This study will examine several sustainable practices currently being adopted in the luxury hotel industry. Two instances of these practices encompass the use of energy-efficient technology and Smart Building Systems. The findings of this study will illustrate the several methods via which luxury hotels can integrate ecologically sustainable practices into their operations, while maintaining the high level of services offered to customers and minimising negative impacts on the environment. To ensure a more promising future for everybody, it is imperative to persist in offering support for the execution of sustainable initiatives (Jones, Hillier and Comfort, 2014). The MHC has received recognition for its commitment to environmental conservation. In addition, the corporation has developed a range of measures aimed at promoting social equity, minimising resource use, and strengthening environmental performance. Here are some examples of occasions where MHC's management has effectively executed its sustainability strategy: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order to mitigate the adverse environmental effects caused by hotels, they can employ Green Participation (Kumar and Shah, 2016). Through the utilisation of this software, hotels may adopt an extensive range of environmentally conscious measures, such as minimising their consumption of power and water, effectively handling their trash, and advocating for the utilisation of sustainable resources. MHC claims that its hotels have successfully minimised their adverse effects on the environment and operating costs by using its Green Engage platform, while also enhancing guest happiness.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MHC has disclosed its carbon footprint and established targets for reducing greenhouse gas emissions (</a:t>
            </a:r>
            <a:r>
              <a:rPr lang="en-GB" sz="1200" kern="1200" dirty="0" err="1">
                <a:solidFill>
                  <a:schemeClr val="tx1"/>
                </a:solidFill>
                <a:effectLst/>
                <a:latin typeface="+mn-lt"/>
                <a:ea typeface="+mn-ea"/>
                <a:cs typeface="+mn-cs"/>
              </a:rPr>
              <a:t>Legrand</a:t>
            </a:r>
            <a:r>
              <a:rPr lang="en-GB" sz="1200" kern="1200" dirty="0">
                <a:solidFill>
                  <a:schemeClr val="tx1"/>
                </a:solidFill>
                <a:effectLst/>
                <a:latin typeface="+mn-lt"/>
                <a:ea typeface="+mn-ea"/>
                <a:cs typeface="+mn-cs"/>
              </a:rPr>
              <a:t>, Sloan and Chen, 2013). The organisation has executed a diverse range of efforts to accomplish these aims. These projects have the objective of decreasing energy consumption, increasing the utilisation of renewable resources, and enhancing the architectural design of the businesses' facilities. MHC has successfully achieved financial savings and enhanced its environmental performance via its endeavours to decrease carbon emissions (</a:t>
            </a:r>
            <a:r>
              <a:rPr lang="en-GB" sz="1200" kern="1200" dirty="0" err="1">
                <a:solidFill>
                  <a:schemeClr val="tx1"/>
                </a:solidFill>
                <a:effectLst/>
                <a:latin typeface="+mn-lt"/>
                <a:ea typeface="+mn-ea"/>
                <a:cs typeface="+mn-cs"/>
              </a:rPr>
              <a:t>Manomaivibool</a:t>
            </a:r>
            <a:r>
              <a:rPr lang="en-GB" sz="1200" kern="1200" dirty="0">
                <a:solidFill>
                  <a:schemeClr val="tx1"/>
                </a:solidFill>
                <a:effectLst/>
                <a:latin typeface="+mn-lt"/>
                <a:ea typeface="+mn-ea"/>
                <a:cs typeface="+mn-cs"/>
              </a:rPr>
              <a:t>, 2015). The MHC has implemented a sustainable sourcing policy that prioritises ethical purchasing procedures. The initiative sets forth ethical purchasing rules for commodities used by MHC hotels, including a variety of food and drinks. The organisation has established alliances with respected and reliable suppliers to showcase its dedication to environmental responsibility. The sustainability report of MHC states that the company's efforts to get materials in a sustainable way have resulted in a decrease in the organization's detrimental effects on the environment and the promotion of social equity (</a:t>
            </a:r>
            <a:r>
              <a:rPr lang="en-GB" sz="1200" kern="1200" dirty="0" err="1">
                <a:solidFill>
                  <a:schemeClr val="tx1"/>
                </a:solidFill>
                <a:effectLst/>
                <a:latin typeface="+mn-lt"/>
                <a:ea typeface="+mn-ea"/>
                <a:cs typeface="+mn-cs"/>
              </a:rPr>
              <a:t>Melissen</a:t>
            </a:r>
            <a:r>
              <a:rPr lang="en-GB" sz="1200" kern="1200" dirty="0">
                <a:solidFill>
                  <a:schemeClr val="tx1"/>
                </a:solidFill>
                <a:effectLst/>
                <a:latin typeface="+mn-lt"/>
                <a:ea typeface="+mn-ea"/>
                <a:cs typeface="+mn-cs"/>
              </a:rPr>
              <a:t> and Sauer, 2019). </a:t>
            </a:r>
            <a:endParaRPr lang="en-US" dirty="0"/>
          </a:p>
        </p:txBody>
      </p:sp>
      <p:sp>
        <p:nvSpPr>
          <p:cNvPr id="4" name="Slide Number Placeholder 3"/>
          <p:cNvSpPr>
            <a:spLocks noGrp="1"/>
          </p:cNvSpPr>
          <p:nvPr>
            <p:ph type="sldNum" sz="quarter" idx="10"/>
          </p:nvPr>
        </p:nvSpPr>
        <p:spPr/>
        <p:txBody>
          <a:bodyPr/>
          <a:lstStyle/>
          <a:p>
            <a:fld id="{762D7D4E-4ADC-4D05-A502-AC513B4A161D}" type="slidenum">
              <a:rPr lang="en-US" smtClean="0"/>
              <a:t>6</a:t>
            </a:fld>
            <a:endParaRPr lang="en-US"/>
          </a:p>
        </p:txBody>
      </p:sp>
    </p:spTree>
    <p:extLst>
      <p:ext uri="{BB962C8B-B14F-4D97-AF65-F5344CB8AC3E}">
        <p14:creationId xmlns:p14="http://schemas.microsoft.com/office/powerpoint/2010/main" val="2071912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Political Impacts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political impact is evident in the growing number of initiatives undertaken by governments and regulatory bodies to promote ecologically sustainable business practices within the hotel sector. In order to maintain compliance with energy use, waste management, and environmental protection standards, MHC must proactively adapt to these developments.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Economic Impacts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Despite the significant expenditures associated with implementing sustainability measures, MHC stands to gain in the long run through increased productivity and reduced waste. Furthermore, MHC, as a firm with a strong emphasis on sustainability, is poised to benefit from the increasing customer demand for eco-friendly vacations.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62D7D4E-4ADC-4D05-A502-AC513B4A161D}" type="slidenum">
              <a:rPr lang="en-US" smtClean="0"/>
              <a:t>7</a:t>
            </a:fld>
            <a:endParaRPr lang="en-US"/>
          </a:p>
        </p:txBody>
      </p:sp>
    </p:spTree>
    <p:extLst>
      <p:ext uri="{BB962C8B-B14F-4D97-AF65-F5344CB8AC3E}">
        <p14:creationId xmlns:p14="http://schemas.microsoft.com/office/powerpoint/2010/main" val="3964471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Social Impacts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 increasing awareness of their environmental footprint, customers are now seeking to spend their holidays in an ecologically conscientious manner. Due to MHC's commitment to sustainability, the company's image among stakeholders that prioritise ecologically responsible practices might potentially improve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Cavagnaro</a:t>
            </a:r>
            <a:r>
              <a:rPr lang="en-US" sz="1200"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Consequently, this could attract a larger number of socially concerned travellers.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Technological Impacts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 the use of advanced technologies, like as energy-efficient lighting and smart building systems, MHC has the potential to mitigate its environmental impact and enhance its sustainability performance. To sustain its competitive advantage, MHC must stay focused of cutting-edge technical advancements and allocate resources towards environmentally beneficial technologies.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62D7D4E-4ADC-4D05-A502-AC513B4A161D}" type="slidenum">
              <a:rPr lang="en-US" smtClean="0"/>
              <a:t>8</a:t>
            </a:fld>
            <a:endParaRPr lang="en-US"/>
          </a:p>
        </p:txBody>
      </p:sp>
    </p:spTree>
    <p:extLst>
      <p:ext uri="{BB962C8B-B14F-4D97-AF65-F5344CB8AC3E}">
        <p14:creationId xmlns:p14="http://schemas.microsoft.com/office/powerpoint/2010/main" val="4193785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MHC has adopted several energy-conservation measures, such as the use of LED lighting, installation of motion sensors in communal spaces, and implementation of thermostats that autonomously regulate temperature based on occupancy levels inside the premises. In its endeavour to foster sustainability, MHC has implemented several measures and has established ambitious targets to reduce its environmental impact and enhance its dedication to social responsibility (Miguel Angel </a:t>
            </a:r>
            <a:r>
              <a:rPr lang="en-GB" sz="1200" kern="1200" dirty="0" err="1">
                <a:solidFill>
                  <a:schemeClr val="tx1"/>
                </a:solidFill>
                <a:effectLst/>
                <a:latin typeface="+mn-lt"/>
                <a:ea typeface="+mn-ea"/>
                <a:cs typeface="+mn-cs"/>
              </a:rPr>
              <a:t>Gardetti</a:t>
            </a:r>
            <a:r>
              <a:rPr lang="en-GB" sz="1200" kern="1200" dirty="0">
                <a:solidFill>
                  <a:schemeClr val="tx1"/>
                </a:solidFill>
                <a:effectLst/>
                <a:latin typeface="+mn-lt"/>
                <a:ea typeface="+mn-ea"/>
                <a:cs typeface="+mn-cs"/>
              </a:rPr>
              <a:t> and Ana Laura Torres, 2017). Although MHC has made significant progress in disclosing its sustainability policies, there are still constraints on the extent of information that can be shared on the company's sustainability management practices. MHC, for instance, refrains from disclosing its greenhouse gas emissions, so impeding the assessment of the company's efficacy in mitigating emissions. MHC has established a range of environmentally challenging objectives, such as decreasing water use and carbon emissions. However, no specific timeline or precise benchmarks have been set to achieve these goals (</a:t>
            </a:r>
            <a:r>
              <a:rPr lang="en-GB" sz="1200" kern="1200" dirty="0" err="1">
                <a:solidFill>
                  <a:schemeClr val="tx1"/>
                </a:solidFill>
                <a:effectLst/>
                <a:latin typeface="+mn-lt"/>
                <a:ea typeface="+mn-ea"/>
                <a:cs typeface="+mn-cs"/>
              </a:rPr>
              <a:t>Ruël</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Lombarts</a:t>
            </a:r>
            <a:r>
              <a:rPr lang="en-GB" sz="1200" kern="1200" dirty="0">
                <a:solidFill>
                  <a:schemeClr val="tx1"/>
                </a:solidFill>
                <a:effectLst/>
                <a:latin typeface="+mn-lt"/>
                <a:ea typeface="+mn-ea"/>
                <a:cs typeface="+mn-cs"/>
              </a:rPr>
              <a:t>, 2020). The absence of sufficient information makes it challenging to oversee the development and ensure the corporation's responsibility for its activities. Although MHC has made attempts to engage with some groups, such as customers and suppliers, there is still room for improvement in the firm's interaction with stakeholders including local communities and environmental organisations. MHC might possibly gain advantages by actively engaging stakeholders to gain a deeper understanding of and effectively tackle sustainability-related concerns.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62D7D4E-4ADC-4D05-A502-AC513B4A161D}" type="slidenum">
              <a:rPr lang="en-US" smtClean="0"/>
              <a:t>9</a:t>
            </a:fld>
            <a:endParaRPr lang="en-US"/>
          </a:p>
        </p:txBody>
      </p:sp>
    </p:spTree>
    <p:extLst>
      <p:ext uri="{BB962C8B-B14F-4D97-AF65-F5344CB8AC3E}">
        <p14:creationId xmlns:p14="http://schemas.microsoft.com/office/powerpoint/2010/main" val="1432617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guarantee the ongoing preservation of the environment in the future, policymakers and managers must carefully consider the concept of sustainability. When considering sustainability, several management and policy options have to be considered. For example, the carbon tax policy has the potential to motivate people and companies to reduce their carbon footprints and adopt behaviours that are more environmentally sustainable. Governments may incentivize individuals to utilise renewable energy sources by offering subsidies, tax credits, and many other financial benefits. This could potentially lead to a higher adoption of renewable energy sources and a reduced dependence on fossil fuels. Land-use planning that prioritises sustainability enables the protection of natural resources, the promotion of biodiversity, and the mitigation of unforeseen development impacts (</a:t>
            </a:r>
            <a:r>
              <a:rPr lang="en-GB" sz="1200" kern="1200" dirty="0" err="1">
                <a:solidFill>
                  <a:schemeClr val="tx1"/>
                </a:solidFill>
                <a:effectLst/>
                <a:latin typeface="+mn-lt"/>
                <a:ea typeface="+mn-ea"/>
                <a:cs typeface="+mn-cs"/>
              </a:rPr>
              <a:t>Sheavly</a:t>
            </a:r>
            <a:r>
              <a:rPr lang="en-GB" sz="1200" kern="1200" dirty="0">
                <a:solidFill>
                  <a:schemeClr val="tx1"/>
                </a:solidFill>
                <a:effectLst/>
                <a:latin typeface="+mn-lt"/>
                <a:ea typeface="+mn-ea"/>
                <a:cs typeface="+mn-cs"/>
              </a:rPr>
              <a:t> and Register, 2020). Examples of such rules include the establishment of urban parks and nature preserves and the implementation of limits on land use in regions that are especially susceptible to environmental deterioration. A circular economy is an economic system that seeks to reduce waste by recycling and reutilizing existing materials. The adverse effects of production and consumption on the environment can be reduced by implementing management practices and policies that prioritise the principles of a circular economy (</a:t>
            </a:r>
            <a:r>
              <a:rPr lang="en-GB" sz="1200" kern="1200" dirty="0" err="1">
                <a:solidFill>
                  <a:schemeClr val="tx1"/>
                </a:solidFill>
                <a:effectLst/>
                <a:latin typeface="+mn-lt"/>
                <a:ea typeface="+mn-ea"/>
                <a:cs typeface="+mn-cs"/>
              </a:rPr>
              <a:t>Singjai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Winata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Kummer</a:t>
            </a:r>
            <a:r>
              <a:rPr lang="en-GB" sz="1200" kern="1200" dirty="0">
                <a:solidFill>
                  <a:schemeClr val="tx1"/>
                </a:solidFill>
                <a:effectLst/>
                <a:latin typeface="+mn-lt"/>
                <a:ea typeface="+mn-ea"/>
                <a:cs typeface="+mn-cs"/>
              </a:rPr>
              <a:t>, 2018). Walking, cycling, and using public transportation are all environmentally advantageous forms of transportation that can help in terms of decreasing greenhouse gas emissions, traffic congestion and also air pollution. Educational and awareness-raising programmes has the capacity to enhance public comprehension of sustainability challenges and inspire individuals to make positive modifications to their lifestyles. Instances of such endeavours encompass public awareness campaigns, the integration of sustainability curricula in educational institutions, and the establishment of workplace sustainability programmes. In order to tackle concerns related to sustainability, several legislative and administrative measures might be pursued. Adapting the appropriate approach is essential to account for the specific circumstances in each community or organisation. Alternatively, integrating the aforementioned methodologies might provide a strong basis for developing a comprehensive sustainability strategy (</a:t>
            </a:r>
            <a:r>
              <a:rPr lang="en-GB" sz="1200" kern="1200" dirty="0" err="1">
                <a:solidFill>
                  <a:schemeClr val="tx1"/>
                </a:solidFill>
                <a:effectLst/>
                <a:latin typeface="+mn-lt"/>
                <a:ea typeface="+mn-ea"/>
                <a:cs typeface="+mn-cs"/>
              </a:rPr>
              <a:t>Tzschentke</a:t>
            </a:r>
            <a:r>
              <a:rPr lang="en-GB" sz="1200" kern="1200" dirty="0">
                <a:solidFill>
                  <a:schemeClr val="tx1"/>
                </a:solidFill>
                <a:effectLst/>
                <a:latin typeface="+mn-lt"/>
                <a:ea typeface="+mn-ea"/>
                <a:cs typeface="+mn-cs"/>
              </a:rPr>
              <a:t>, Kirk and Lynch, 2014). </a:t>
            </a:r>
            <a:endParaRPr lang="en-US" dirty="0"/>
          </a:p>
        </p:txBody>
      </p:sp>
      <p:sp>
        <p:nvSpPr>
          <p:cNvPr id="4" name="Slide Number Placeholder 3"/>
          <p:cNvSpPr>
            <a:spLocks noGrp="1"/>
          </p:cNvSpPr>
          <p:nvPr>
            <p:ph type="sldNum" sz="quarter" idx="10"/>
          </p:nvPr>
        </p:nvSpPr>
        <p:spPr/>
        <p:txBody>
          <a:bodyPr/>
          <a:lstStyle/>
          <a:p>
            <a:fld id="{762D7D4E-4ADC-4D05-A502-AC513B4A161D}" type="slidenum">
              <a:rPr lang="en-US" smtClean="0"/>
              <a:t>10</a:t>
            </a:fld>
            <a:endParaRPr lang="en-US"/>
          </a:p>
        </p:txBody>
      </p:sp>
    </p:spTree>
    <p:extLst>
      <p:ext uri="{BB962C8B-B14F-4D97-AF65-F5344CB8AC3E}">
        <p14:creationId xmlns:p14="http://schemas.microsoft.com/office/powerpoint/2010/main" val="14024483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MHC's policy and management have the ability to take several paths in the future. Based on my investigation, I have formulated the following overarching proposals. MHC must develop a comprehensive sustainability plan that outlines the company's goals and actions related to sustainability. This strategy must align with the Sustainable Development Goals (SDGs) established by the United Nations, and it should incorporate environmental, social, and economic considerations (</a:t>
            </a:r>
            <a:r>
              <a:rPr lang="en-GB" sz="1200" kern="1200" dirty="0" err="1">
                <a:solidFill>
                  <a:schemeClr val="tx1"/>
                </a:solidFill>
                <a:effectLst/>
                <a:latin typeface="+mn-lt"/>
                <a:ea typeface="+mn-ea"/>
                <a:cs typeface="+mn-cs"/>
              </a:rPr>
              <a:t>Yusoff</a:t>
            </a:r>
            <a:r>
              <a:rPr lang="en-GB" sz="1200" kern="1200" dirty="0">
                <a:solidFill>
                  <a:schemeClr val="tx1"/>
                </a:solidFill>
                <a:effectLst/>
                <a:latin typeface="+mn-lt"/>
                <a:ea typeface="+mn-ea"/>
                <a:cs typeface="+mn-cs"/>
              </a:rPr>
              <a:t> et al., 2018). If MHC is genuinely committed to reducing its environmental impact, it is crucial for the company to prioritise the adoption of energy-efficient equipment in its hotels. The technologies encompass low-flow water system, fire warning, and LED lighting. By promoting the practice of guests reusing linens and towels, as well as turning off lights and electrical gadgets when not in use, MHC effectively minimises its energy use. MHC can reduce its carbon footprint by implementing solar panels (Ryan, 2013). The hotel chain possesses the capacity to promote ecologically sustainable forms of mobility, such as public transit and cycling, and to provide resources towards the establishment of electric car charging stations.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62D7D4E-4ADC-4D05-A502-AC513B4A161D}" type="slidenum">
              <a:rPr lang="en-US" smtClean="0"/>
              <a:t>11</a:t>
            </a:fld>
            <a:endParaRPr lang="en-US"/>
          </a:p>
        </p:txBody>
      </p:sp>
    </p:spTree>
    <p:extLst>
      <p:ext uri="{BB962C8B-B14F-4D97-AF65-F5344CB8AC3E}">
        <p14:creationId xmlns:p14="http://schemas.microsoft.com/office/powerpoint/2010/main" val="1557009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luxury hotel sector is witnessing a rise in the demand from guests who are specifically seeking hotels that prioritise environmental initiatives. Consequently, a significant number of luxury accommodation establishments have begun implementing environmentally conscious policies and practices, including transitioning to sustainable energy sources, decreasing water usage, sourcing regional and organic food, and increasing recycling efforts (</a:t>
            </a:r>
            <a:r>
              <a:rPr lang="en-GB" sz="1200" kern="1200" dirty="0" err="1">
                <a:solidFill>
                  <a:schemeClr val="tx1"/>
                </a:solidFill>
                <a:effectLst/>
                <a:latin typeface="+mn-lt"/>
                <a:ea typeface="+mn-ea"/>
                <a:cs typeface="+mn-cs"/>
              </a:rPr>
              <a:t>Zotova</a:t>
            </a:r>
            <a:r>
              <a:rPr lang="en-GB" sz="1200" kern="1200" dirty="0">
                <a:solidFill>
                  <a:schemeClr val="tx1"/>
                </a:solidFill>
                <a:effectLst/>
                <a:latin typeface="+mn-lt"/>
                <a:ea typeface="+mn-ea"/>
                <a:cs typeface="+mn-cs"/>
              </a:rPr>
              <a:t> et al., 2020). Several issues might provide challenges when implementing sustainable practices in the luxury hotel sector. Marriott Hotel Chain has already taken many initiatives to overcome the challenges that will support to ensure the ultimate expectation of every of every guests and also the future generations.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62D7D4E-4ADC-4D05-A502-AC513B4A161D}" type="slidenum">
              <a:rPr lang="en-US" smtClean="0"/>
              <a:t>12</a:t>
            </a:fld>
            <a:endParaRPr lang="en-US"/>
          </a:p>
        </p:txBody>
      </p:sp>
    </p:spTree>
    <p:extLst>
      <p:ext uri="{BB962C8B-B14F-4D97-AF65-F5344CB8AC3E}">
        <p14:creationId xmlns:p14="http://schemas.microsoft.com/office/powerpoint/2010/main" val="45309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Asadi</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OmSalameh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Pourhashemi</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Nilashi</a:t>
            </a:r>
            <a:r>
              <a:rPr lang="en-GB" sz="1200" kern="1200" dirty="0">
                <a:solidFill>
                  <a:schemeClr val="tx1"/>
                </a:solidFill>
                <a:effectLst/>
                <a:latin typeface="+mn-lt"/>
                <a:ea typeface="+mn-ea"/>
                <a:cs typeface="+mn-cs"/>
              </a:rPr>
              <a:t>, M., Abdullah, R., </a:t>
            </a:r>
            <a:r>
              <a:rPr lang="en-GB" sz="1200" kern="1200" dirty="0" err="1">
                <a:solidFill>
                  <a:schemeClr val="tx1"/>
                </a:solidFill>
                <a:effectLst/>
                <a:latin typeface="+mn-lt"/>
                <a:ea typeface="+mn-ea"/>
                <a:cs typeface="+mn-cs"/>
              </a:rPr>
              <a:t>Samad</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Yadegaridehkordi</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Aljojo</a:t>
            </a:r>
            <a:r>
              <a:rPr lang="en-GB" sz="1200" kern="1200" dirty="0">
                <a:solidFill>
                  <a:schemeClr val="tx1"/>
                </a:solidFill>
                <a:effectLst/>
                <a:latin typeface="+mn-lt"/>
                <a:ea typeface="+mn-ea"/>
                <a:cs typeface="+mn-cs"/>
              </a:rPr>
              <a:t>, N. and </a:t>
            </a:r>
            <a:r>
              <a:rPr lang="en-GB" sz="1200" kern="1200" dirty="0" err="1">
                <a:solidFill>
                  <a:schemeClr val="tx1"/>
                </a:solidFill>
                <a:effectLst/>
                <a:latin typeface="+mn-lt"/>
                <a:ea typeface="+mn-ea"/>
                <a:cs typeface="+mn-cs"/>
              </a:rPr>
              <a:t>Razali</a:t>
            </a:r>
            <a:r>
              <a:rPr lang="en-GB" sz="1200" kern="1200" dirty="0">
                <a:solidFill>
                  <a:schemeClr val="tx1"/>
                </a:solidFill>
                <a:effectLst/>
                <a:latin typeface="+mn-lt"/>
                <a:ea typeface="+mn-ea"/>
                <a:cs typeface="+mn-cs"/>
              </a:rPr>
              <a:t>, N.S. (2020). Investigating influence of green innovation on sustainability performance: A case on Malaysian hotel industry. </a:t>
            </a:r>
            <a:r>
              <a:rPr lang="en-GB" sz="1200" i="1" kern="1200" dirty="0">
                <a:solidFill>
                  <a:schemeClr val="tx1"/>
                </a:solidFill>
                <a:effectLst/>
                <a:latin typeface="+mn-lt"/>
                <a:ea typeface="+mn-ea"/>
                <a:cs typeface="+mn-cs"/>
              </a:rPr>
              <a:t>Journal of Cleaner Production</a:t>
            </a:r>
            <a:r>
              <a:rPr lang="en-GB" sz="1200" kern="1200" dirty="0">
                <a:solidFill>
                  <a:schemeClr val="tx1"/>
                </a:solidFill>
                <a:effectLst/>
                <a:latin typeface="+mn-lt"/>
                <a:ea typeface="+mn-ea"/>
                <a:cs typeface="+mn-cs"/>
              </a:rPr>
              <a:t>, 258(48), p.120860.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://doi.org/10.1016/j.jclepro.2020.120860.</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Babu</a:t>
            </a:r>
            <a:r>
              <a:rPr lang="en-GB" sz="1200" kern="1200" dirty="0">
                <a:solidFill>
                  <a:schemeClr val="tx1"/>
                </a:solidFill>
                <a:effectLst/>
                <a:latin typeface="+mn-lt"/>
                <a:ea typeface="+mn-ea"/>
                <a:cs typeface="+mn-cs"/>
              </a:rPr>
              <a:t>, D.E., Kaur, A. and </a:t>
            </a:r>
            <a:r>
              <a:rPr lang="en-GB" sz="1200" kern="1200" dirty="0" err="1">
                <a:solidFill>
                  <a:schemeClr val="tx1"/>
                </a:solidFill>
                <a:effectLst/>
                <a:latin typeface="+mn-lt"/>
                <a:ea typeface="+mn-ea"/>
                <a:cs typeface="+mn-cs"/>
              </a:rPr>
              <a:t>Rajendran</a:t>
            </a:r>
            <a:r>
              <a:rPr lang="en-GB" sz="1200" kern="1200" dirty="0">
                <a:solidFill>
                  <a:schemeClr val="tx1"/>
                </a:solidFill>
                <a:effectLst/>
                <a:latin typeface="+mn-lt"/>
                <a:ea typeface="+mn-ea"/>
                <a:cs typeface="+mn-cs"/>
              </a:rPr>
              <a:t>, C. (2018). Sustainability practices in tourism supply chain. </a:t>
            </a:r>
            <a:r>
              <a:rPr lang="en-GB" sz="1200" i="1" kern="1200" dirty="0">
                <a:solidFill>
                  <a:schemeClr val="tx1"/>
                </a:solidFill>
                <a:effectLst/>
                <a:latin typeface="+mn-lt"/>
                <a:ea typeface="+mn-ea"/>
                <a:cs typeface="+mn-cs"/>
              </a:rPr>
              <a:t>Benchmarking: An International Journal</a:t>
            </a:r>
            <a:r>
              <a:rPr lang="en-GB" sz="1200" kern="1200" dirty="0">
                <a:solidFill>
                  <a:schemeClr val="tx1"/>
                </a:solidFill>
                <a:effectLst/>
                <a:latin typeface="+mn-lt"/>
                <a:ea typeface="+mn-ea"/>
                <a:cs typeface="+mn-cs"/>
              </a:rPr>
              <a:t>, 25(4), pp.1148–1170.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://doi.org/10.1108/bij-06-2016-0084.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Baker, S. (2016). </a:t>
            </a:r>
            <a:r>
              <a:rPr lang="en-GB" sz="1200" i="1" kern="1200" dirty="0">
                <a:solidFill>
                  <a:schemeClr val="tx1"/>
                </a:solidFill>
                <a:effectLst/>
                <a:latin typeface="+mn-lt"/>
                <a:ea typeface="+mn-ea"/>
                <a:cs typeface="+mn-cs"/>
              </a:rPr>
              <a:t>Sustainable development</a:t>
            </a:r>
            <a:r>
              <a:rPr lang="en-GB" sz="1200" kern="1200" dirty="0">
                <a:solidFill>
                  <a:schemeClr val="tx1"/>
                </a:solidFill>
                <a:effectLst/>
                <a:latin typeface="+mn-lt"/>
                <a:ea typeface="+mn-ea"/>
                <a:cs typeface="+mn-cs"/>
              </a:rPr>
              <a:t>. London ; New York: </a:t>
            </a:r>
            <a:r>
              <a:rPr lang="en-GB" sz="1200" kern="1200" dirty="0" err="1">
                <a:solidFill>
                  <a:schemeClr val="tx1"/>
                </a:solidFill>
                <a:effectLst/>
                <a:latin typeface="+mn-lt"/>
                <a:ea typeface="+mn-ea"/>
                <a:cs typeface="+mn-cs"/>
              </a:rPr>
              <a:t>Routledge</a:t>
            </a:r>
            <a:r>
              <a:rPr lang="en-GB" sz="1200" kern="1200" dirty="0">
                <a:solidFill>
                  <a:schemeClr val="tx1"/>
                </a:solidFill>
                <a:effectLst/>
                <a:latin typeface="+mn-lt"/>
                <a:ea typeface="+mn-ea"/>
                <a:cs typeface="+mn-cs"/>
              </a:rPr>
              <a:t>, Taylor &amp; Francis Group.</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Batle</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Orfila-Sintes</a:t>
            </a:r>
            <a:r>
              <a:rPr lang="en-GB" sz="1200" kern="1200" dirty="0">
                <a:solidFill>
                  <a:schemeClr val="tx1"/>
                </a:solidFill>
                <a:effectLst/>
                <a:latin typeface="+mn-lt"/>
                <a:ea typeface="+mn-ea"/>
                <a:cs typeface="+mn-cs"/>
              </a:rPr>
              <a:t>, F. and Moon, C.J. (2018). Environmental management best practices: Towards social innovation.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69(57), pp.14–20.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://doi.org/10.1016/j.ijhm.2017.10.013.</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Bohdanowicz</a:t>
            </a:r>
            <a:r>
              <a:rPr lang="en-GB" sz="1200" kern="1200" dirty="0">
                <a:solidFill>
                  <a:schemeClr val="tx1"/>
                </a:solidFill>
                <a:effectLst/>
                <a:latin typeface="+mn-lt"/>
                <a:ea typeface="+mn-ea"/>
                <a:cs typeface="+mn-cs"/>
              </a:rPr>
              <a:t>, P. (2015). Environmental awareness and initiatives in the Swedish and Polish hotel industries—survey results.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25(4), pp.662–682.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://doi.org/10.1016/j.ijhm.2005.06.006.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Cavagnaro</a:t>
            </a:r>
            <a:r>
              <a:rPr lang="en-GB" sz="1200" kern="1200" dirty="0">
                <a:solidFill>
                  <a:schemeClr val="tx1"/>
                </a:solidFill>
                <a:effectLst/>
                <a:latin typeface="+mn-lt"/>
                <a:ea typeface="+mn-ea"/>
                <a:cs typeface="+mn-cs"/>
              </a:rPr>
              <a:t>, E. (2018). </a:t>
            </a:r>
            <a:r>
              <a:rPr lang="en-GB" sz="1200" i="1" kern="1200" dirty="0">
                <a:solidFill>
                  <a:schemeClr val="tx1"/>
                </a:solidFill>
                <a:effectLst/>
                <a:latin typeface="+mn-lt"/>
                <a:ea typeface="+mn-ea"/>
                <a:cs typeface="+mn-cs"/>
              </a:rPr>
              <a:t>Sustainable value creation in hospitality : guests on earth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Wolvercote</a:t>
            </a:r>
            <a:r>
              <a:rPr lang="en-GB" sz="1200" kern="1200" dirty="0">
                <a:solidFill>
                  <a:schemeClr val="tx1"/>
                </a:solidFill>
                <a:effectLst/>
                <a:latin typeface="+mn-lt"/>
                <a:ea typeface="+mn-ea"/>
                <a:cs typeface="+mn-cs"/>
              </a:rPr>
              <a:t>, Oxford: </a:t>
            </a:r>
            <a:r>
              <a:rPr lang="en-GB" sz="1200" kern="1200" dirty="0" err="1">
                <a:solidFill>
                  <a:schemeClr val="tx1"/>
                </a:solidFill>
                <a:effectLst/>
                <a:latin typeface="+mn-lt"/>
                <a:ea typeface="+mn-ea"/>
                <a:cs typeface="+mn-cs"/>
              </a:rPr>
              <a:t>Goodfellow</a:t>
            </a:r>
            <a:r>
              <a:rPr lang="en-GB" sz="1200" kern="1200" dirty="0">
                <a:solidFill>
                  <a:schemeClr val="tx1"/>
                </a:solidFill>
                <a:effectLst/>
                <a:latin typeface="+mn-lt"/>
                <a:ea typeface="+mn-ea"/>
                <a:cs typeface="+mn-cs"/>
              </a:rPr>
              <a:t> Publishers Limited.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Chan, E.S.W. and Hsu, C.H.C. (2016). Environmental management research in hospitality.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28(5), pp.886–923.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://doi.org/10.1108/ijchm-02-2015-0076.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Chan, E.S.W., Hon, A.H.Y., Chan, W. and </a:t>
            </a:r>
            <a:r>
              <a:rPr lang="en-GB" sz="1200" kern="1200" dirty="0" err="1">
                <a:solidFill>
                  <a:schemeClr val="tx1"/>
                </a:solidFill>
                <a:effectLst/>
                <a:latin typeface="+mn-lt"/>
                <a:ea typeface="+mn-ea"/>
                <a:cs typeface="+mn-cs"/>
              </a:rPr>
              <a:t>Okumus</a:t>
            </a:r>
            <a:r>
              <a:rPr lang="en-GB" sz="1200" kern="1200" dirty="0">
                <a:solidFill>
                  <a:schemeClr val="tx1"/>
                </a:solidFill>
                <a:effectLst/>
                <a:latin typeface="+mn-lt"/>
                <a:ea typeface="+mn-ea"/>
                <a:cs typeface="+mn-cs"/>
              </a:rPr>
              <a:t>, F. (2014). What drives employees’ intentions to implement green practices in hotels? The role of knowledge, awareness, concern and ecological behaviour.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40(41), pp.20–28.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://doi.org/10.1016/j.ijhm.2014.03.001.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Chia-Jung, C. and Pei-Chun, C. (2014). Preferences and Willingness to Pay for Green Hotel Attributes in Tourist Choice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The Case of Taiwan. </a:t>
            </a:r>
            <a:r>
              <a:rPr lang="en-GB" sz="1200" i="1" kern="1200" dirty="0">
                <a:solidFill>
                  <a:schemeClr val="tx1"/>
                </a:solidFill>
                <a:effectLst/>
                <a:latin typeface="+mn-lt"/>
                <a:ea typeface="+mn-ea"/>
                <a:cs typeface="+mn-cs"/>
              </a:rPr>
              <a:t>Journal of Travel &amp; Tourism Marketing</a:t>
            </a:r>
            <a:r>
              <a:rPr lang="en-GB" sz="1200" kern="1200" dirty="0">
                <a:solidFill>
                  <a:schemeClr val="tx1"/>
                </a:solidFill>
                <a:effectLst/>
                <a:latin typeface="+mn-lt"/>
                <a:ea typeface="+mn-ea"/>
                <a:cs typeface="+mn-cs"/>
              </a:rPr>
              <a:t>, 31(8), pp.937–957.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://doi.org/10.1080/10548408.2014.895479.</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Gálvez-Martos</a:t>
            </a:r>
            <a:r>
              <a:rPr lang="en-GB" sz="1200" kern="1200" dirty="0">
                <a:solidFill>
                  <a:schemeClr val="tx1"/>
                </a:solidFill>
                <a:effectLst/>
                <a:latin typeface="+mn-lt"/>
                <a:ea typeface="+mn-ea"/>
                <a:cs typeface="+mn-cs"/>
              </a:rPr>
              <a:t>, J.-L., Styles, D., </a:t>
            </a:r>
            <a:r>
              <a:rPr lang="en-GB" sz="1200" kern="1200" dirty="0" err="1">
                <a:solidFill>
                  <a:schemeClr val="tx1"/>
                </a:solidFill>
                <a:effectLst/>
                <a:latin typeface="+mn-lt"/>
                <a:ea typeface="+mn-ea"/>
                <a:cs typeface="+mn-cs"/>
              </a:rPr>
              <a:t>Schoenberger</a:t>
            </a:r>
            <a:r>
              <a:rPr lang="en-GB" sz="1200" kern="1200" dirty="0">
                <a:solidFill>
                  <a:schemeClr val="tx1"/>
                </a:solidFill>
                <a:effectLst/>
                <a:latin typeface="+mn-lt"/>
                <a:ea typeface="+mn-ea"/>
                <a:cs typeface="+mn-cs"/>
              </a:rPr>
              <a:t>, H. and </a:t>
            </a:r>
            <a:r>
              <a:rPr lang="en-GB" sz="1200" kern="1200" dirty="0" err="1">
                <a:solidFill>
                  <a:schemeClr val="tx1"/>
                </a:solidFill>
                <a:effectLst/>
                <a:latin typeface="+mn-lt"/>
                <a:ea typeface="+mn-ea"/>
                <a:cs typeface="+mn-cs"/>
              </a:rPr>
              <a:t>Zeschmar-Lahl</a:t>
            </a:r>
            <a:r>
              <a:rPr lang="en-GB" sz="1200" kern="1200" dirty="0">
                <a:solidFill>
                  <a:schemeClr val="tx1"/>
                </a:solidFill>
                <a:effectLst/>
                <a:latin typeface="+mn-lt"/>
                <a:ea typeface="+mn-ea"/>
                <a:cs typeface="+mn-cs"/>
              </a:rPr>
              <a:t>, B. (2018). Construction and demolition waste best management practice in Europe. </a:t>
            </a:r>
            <a:r>
              <a:rPr lang="en-GB" sz="1200" i="1" kern="1200" dirty="0">
                <a:solidFill>
                  <a:schemeClr val="tx1"/>
                </a:solidFill>
                <a:effectLst/>
                <a:latin typeface="+mn-lt"/>
                <a:ea typeface="+mn-ea"/>
                <a:cs typeface="+mn-cs"/>
              </a:rPr>
              <a:t>Resources, Conservation and Recycling</a:t>
            </a:r>
            <a:r>
              <a:rPr lang="en-GB" sz="1200" kern="1200" dirty="0">
                <a:solidFill>
                  <a:schemeClr val="tx1"/>
                </a:solidFill>
                <a:effectLst/>
                <a:latin typeface="+mn-lt"/>
                <a:ea typeface="+mn-ea"/>
                <a:cs typeface="+mn-cs"/>
              </a:rPr>
              <a:t>, 136(56), pp.166–178.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://doi.org/10.1016/j.resconrec.2018.04.016.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Guix</a:t>
            </a:r>
            <a:r>
              <a:rPr lang="en-GB" sz="1200" kern="1200" dirty="0">
                <a:solidFill>
                  <a:schemeClr val="tx1"/>
                </a:solidFill>
                <a:effectLst/>
                <a:latin typeface="+mn-lt"/>
                <a:ea typeface="+mn-ea"/>
                <a:cs typeface="+mn-cs"/>
              </a:rPr>
              <a:t>, M., Font, X. and Bonilla-</a:t>
            </a:r>
            <a:r>
              <a:rPr lang="en-GB" sz="1200" kern="1200" dirty="0" err="1">
                <a:solidFill>
                  <a:schemeClr val="tx1"/>
                </a:solidFill>
                <a:effectLst/>
                <a:latin typeface="+mn-lt"/>
                <a:ea typeface="+mn-ea"/>
                <a:cs typeface="+mn-cs"/>
              </a:rPr>
              <a:t>Priego</a:t>
            </a:r>
            <a:r>
              <a:rPr lang="en-GB" sz="1200" kern="1200" dirty="0">
                <a:solidFill>
                  <a:schemeClr val="tx1"/>
                </a:solidFill>
                <a:effectLst/>
                <a:latin typeface="+mn-lt"/>
                <a:ea typeface="+mn-ea"/>
                <a:cs typeface="+mn-cs"/>
              </a:rPr>
              <a:t>, M.J. (2019). Materiality: stakeholder accountability choices in hotels’ sustainability reports.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12(32).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://doi.org/10.1108/ijchm-05-2018-0366.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Han, H., Hsu, L.-T. and </a:t>
            </a:r>
            <a:r>
              <a:rPr lang="en-GB" sz="1200" kern="1200" dirty="0" err="1">
                <a:solidFill>
                  <a:schemeClr val="tx1"/>
                </a:solidFill>
                <a:effectLst/>
                <a:latin typeface="+mn-lt"/>
                <a:ea typeface="+mn-ea"/>
                <a:cs typeface="+mn-cs"/>
              </a:rPr>
              <a:t>Sheu</a:t>
            </a:r>
            <a:r>
              <a:rPr lang="en-GB" sz="1200" kern="1200" dirty="0">
                <a:solidFill>
                  <a:schemeClr val="tx1"/>
                </a:solidFill>
                <a:effectLst/>
                <a:latin typeface="+mn-lt"/>
                <a:ea typeface="+mn-ea"/>
                <a:cs typeface="+mn-cs"/>
              </a:rPr>
              <a:t>, C. (2010). Application of the Theory of Planned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to green hotel choice: Testing the effect of environmental friendly activities. </a:t>
            </a:r>
            <a:r>
              <a:rPr lang="en-GB" sz="1200" i="1" kern="1200" dirty="0">
                <a:solidFill>
                  <a:schemeClr val="tx1"/>
                </a:solidFill>
                <a:effectLst/>
                <a:latin typeface="+mn-lt"/>
                <a:ea typeface="+mn-ea"/>
                <a:cs typeface="+mn-cs"/>
              </a:rPr>
              <a:t>Tourism Management</a:t>
            </a:r>
            <a:r>
              <a:rPr lang="en-GB" sz="1200" kern="1200" dirty="0">
                <a:solidFill>
                  <a:schemeClr val="tx1"/>
                </a:solidFill>
                <a:effectLst/>
                <a:latin typeface="+mn-lt"/>
                <a:ea typeface="+mn-ea"/>
                <a:cs typeface="+mn-cs"/>
              </a:rPr>
              <a:t>, 31(3), pp.325–334.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://doi.org/10.1016/j.tourman.2009.03.013.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Jones, P., Hillier, D. and Comfort, D. (2014). Sustainability in the global hotel industry.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26(1), pp.5–17.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Kumar, V. and Shah, D. (2016). Building and sustaining profitable customer loyalty for the 21st century. </a:t>
            </a:r>
            <a:r>
              <a:rPr lang="en-GB" sz="1200" i="1" kern="1200" dirty="0">
                <a:solidFill>
                  <a:schemeClr val="tx1"/>
                </a:solidFill>
                <a:effectLst/>
                <a:latin typeface="+mn-lt"/>
                <a:ea typeface="+mn-ea"/>
                <a:cs typeface="+mn-cs"/>
              </a:rPr>
              <a:t>Journal of Retailing</a:t>
            </a:r>
            <a:r>
              <a:rPr lang="en-GB" sz="1200" kern="1200" dirty="0">
                <a:solidFill>
                  <a:schemeClr val="tx1"/>
                </a:solidFill>
                <a:effectLst/>
                <a:latin typeface="+mn-lt"/>
                <a:ea typeface="+mn-ea"/>
                <a:cs typeface="+mn-cs"/>
              </a:rPr>
              <a:t>, [online] 80(4), pp.317–329.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://doi.org/10.1016/j.jretai.2004.10.007.</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Legrand</a:t>
            </a:r>
            <a:r>
              <a:rPr lang="en-GB" sz="1200" kern="1200" dirty="0">
                <a:solidFill>
                  <a:schemeClr val="tx1"/>
                </a:solidFill>
                <a:effectLst/>
                <a:latin typeface="+mn-lt"/>
                <a:ea typeface="+mn-ea"/>
                <a:cs typeface="+mn-cs"/>
              </a:rPr>
              <a:t>, W., Sloan, P. and Chen, J.S. (2013). </a:t>
            </a:r>
            <a:r>
              <a:rPr lang="en-GB" sz="1200" i="1" kern="1200" dirty="0">
                <a:solidFill>
                  <a:schemeClr val="tx1"/>
                </a:solidFill>
                <a:effectLst/>
                <a:latin typeface="+mn-lt"/>
                <a:ea typeface="+mn-ea"/>
                <a:cs typeface="+mn-cs"/>
              </a:rPr>
              <a:t>Sustainability in the Hospitality Industry 2nd Ed Principles of Sustainable Operations</a:t>
            </a:r>
            <a:r>
              <a:rPr lang="en-GB" sz="1200" kern="1200" dirty="0">
                <a:solidFill>
                  <a:schemeClr val="tx1"/>
                </a:solidFill>
                <a:effectLst/>
                <a:latin typeface="+mn-lt"/>
                <a:ea typeface="+mn-ea"/>
                <a:cs typeface="+mn-cs"/>
              </a:rPr>
              <a:t>. Florence Taylor And Francis Ann </a:t>
            </a:r>
            <a:r>
              <a:rPr lang="en-GB" sz="1200" kern="1200" dirty="0" err="1">
                <a:solidFill>
                  <a:schemeClr val="tx1"/>
                </a:solidFill>
                <a:effectLst/>
                <a:latin typeface="+mn-lt"/>
                <a:ea typeface="+mn-ea"/>
                <a:cs typeface="+mn-cs"/>
              </a:rPr>
              <a:t>Arbor</a:t>
            </a:r>
            <a:r>
              <a:rPr lang="en-GB" sz="1200" kern="1200" dirty="0">
                <a:solidFill>
                  <a:schemeClr val="tx1"/>
                </a:solidFill>
                <a:effectLst/>
                <a:latin typeface="+mn-lt"/>
                <a:ea typeface="+mn-ea"/>
                <a:cs typeface="+mn-cs"/>
              </a:rPr>
              <a:t>, Michigan </a:t>
            </a:r>
            <a:r>
              <a:rPr lang="en-GB" sz="1200" kern="1200" dirty="0" err="1">
                <a:solidFill>
                  <a:schemeClr val="tx1"/>
                </a:solidFill>
                <a:effectLst/>
                <a:latin typeface="+mn-lt"/>
                <a:ea typeface="+mn-ea"/>
                <a:cs typeface="+mn-cs"/>
              </a:rPr>
              <a:t>Proquest</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Manomaivibool</a:t>
            </a:r>
            <a:r>
              <a:rPr lang="en-GB" sz="1200" kern="1200" dirty="0">
                <a:solidFill>
                  <a:schemeClr val="tx1"/>
                </a:solidFill>
                <a:effectLst/>
                <a:latin typeface="+mn-lt"/>
                <a:ea typeface="+mn-ea"/>
                <a:cs typeface="+mn-cs"/>
              </a:rPr>
              <a:t>, P. (2015). Wasteful tourism in developing economy? A present situation and sustainable scenarios. </a:t>
            </a:r>
            <a:r>
              <a:rPr lang="en-GB" sz="1200" i="1" kern="1200" dirty="0">
                <a:solidFill>
                  <a:schemeClr val="tx1"/>
                </a:solidFill>
                <a:effectLst/>
                <a:latin typeface="+mn-lt"/>
                <a:ea typeface="+mn-ea"/>
                <a:cs typeface="+mn-cs"/>
              </a:rPr>
              <a:t>Resources, Conservation and Recycling</a:t>
            </a:r>
            <a:r>
              <a:rPr lang="en-GB" sz="1200" kern="1200" dirty="0">
                <a:solidFill>
                  <a:schemeClr val="tx1"/>
                </a:solidFill>
                <a:effectLst/>
                <a:latin typeface="+mn-lt"/>
                <a:ea typeface="+mn-ea"/>
                <a:cs typeface="+mn-cs"/>
              </a:rPr>
              <a:t>, 103(32), pp.69–76.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://doi.org/10.1016/j.resconrec.2015.07.020.</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Melissen</a:t>
            </a:r>
            <a:r>
              <a:rPr lang="en-GB" sz="1200" kern="1200" dirty="0">
                <a:solidFill>
                  <a:schemeClr val="tx1"/>
                </a:solidFill>
                <a:effectLst/>
                <a:latin typeface="+mn-lt"/>
                <a:ea typeface="+mn-ea"/>
                <a:cs typeface="+mn-cs"/>
              </a:rPr>
              <a:t>, F. and Sauer, L. (2019). </a:t>
            </a:r>
            <a:r>
              <a:rPr lang="en-GB" sz="1200" i="1" kern="1200" dirty="0">
                <a:solidFill>
                  <a:schemeClr val="tx1"/>
                </a:solidFill>
                <a:effectLst/>
                <a:latin typeface="+mn-lt"/>
                <a:ea typeface="+mn-ea"/>
                <a:cs typeface="+mn-cs"/>
              </a:rPr>
              <a:t>Improving sustainability in the hospitality industry</a:t>
            </a:r>
            <a:r>
              <a:rPr lang="en-GB" sz="1200" kern="1200" dirty="0">
                <a:solidFill>
                  <a:schemeClr val="tx1"/>
                </a:solidFill>
                <a:effectLst/>
                <a:latin typeface="+mn-lt"/>
                <a:ea typeface="+mn-ea"/>
                <a:cs typeface="+mn-cs"/>
              </a:rPr>
              <a:t>. Abingdon, Oxon: </a:t>
            </a:r>
            <a:r>
              <a:rPr lang="en-GB" sz="1200" kern="1200" dirty="0" err="1">
                <a:solidFill>
                  <a:schemeClr val="tx1"/>
                </a:solidFill>
                <a:effectLst/>
                <a:latin typeface="+mn-lt"/>
                <a:ea typeface="+mn-ea"/>
                <a:cs typeface="+mn-cs"/>
              </a:rPr>
              <a:t>Routledge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Miguel Angel </a:t>
            </a:r>
            <a:r>
              <a:rPr lang="en-GB" sz="1200" kern="1200" dirty="0" err="1">
                <a:solidFill>
                  <a:schemeClr val="tx1"/>
                </a:solidFill>
                <a:effectLst/>
                <a:latin typeface="+mn-lt"/>
                <a:ea typeface="+mn-ea"/>
                <a:cs typeface="+mn-cs"/>
              </a:rPr>
              <a:t>Gardetti</a:t>
            </a:r>
            <a:r>
              <a:rPr lang="en-GB" sz="1200" kern="1200" dirty="0">
                <a:solidFill>
                  <a:schemeClr val="tx1"/>
                </a:solidFill>
                <a:effectLst/>
                <a:latin typeface="+mn-lt"/>
                <a:ea typeface="+mn-ea"/>
                <a:cs typeface="+mn-cs"/>
              </a:rPr>
              <a:t> and Ana Laura Torres (2017). </a:t>
            </a:r>
            <a:r>
              <a:rPr lang="en-GB" sz="1200" i="1" kern="1200" dirty="0">
                <a:solidFill>
                  <a:schemeClr val="tx1"/>
                </a:solidFill>
                <a:effectLst/>
                <a:latin typeface="+mn-lt"/>
                <a:ea typeface="+mn-ea"/>
                <a:cs typeface="+mn-cs"/>
              </a:rPr>
              <a:t>Sustainability in Hospitality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Routledge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RuëlH</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Lombarts</a:t>
            </a:r>
            <a:r>
              <a:rPr lang="en-GB" sz="1200" kern="1200" dirty="0">
                <a:solidFill>
                  <a:schemeClr val="tx1"/>
                </a:solidFill>
                <a:effectLst/>
                <a:latin typeface="+mn-lt"/>
                <a:ea typeface="+mn-ea"/>
                <a:cs typeface="+mn-cs"/>
              </a:rPr>
              <a:t>, A. (2020). </a:t>
            </a:r>
            <a:r>
              <a:rPr lang="en-GB" sz="1200" i="1" kern="1200" dirty="0">
                <a:solidFill>
                  <a:schemeClr val="tx1"/>
                </a:solidFill>
                <a:effectLst/>
                <a:latin typeface="+mn-lt"/>
                <a:ea typeface="+mn-ea"/>
                <a:cs typeface="+mn-cs"/>
              </a:rPr>
              <a:t>Sustainable hospitality management : designing meaningful encounters with talent and technology</a:t>
            </a:r>
            <a:r>
              <a:rPr lang="en-GB" sz="1200" kern="1200" dirty="0">
                <a:solidFill>
                  <a:schemeClr val="tx1"/>
                </a:solidFill>
                <a:effectLst/>
                <a:latin typeface="+mn-lt"/>
                <a:ea typeface="+mn-ea"/>
                <a:cs typeface="+mn-cs"/>
              </a:rPr>
              <a:t>. United Kingdom: Emerald Publishing.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Ryan, P. (2013). Sustainability partnerships: eco‐strategy theory in practice? </a:t>
            </a:r>
            <a:r>
              <a:rPr lang="en-GB" sz="1200" i="1" kern="1200" dirty="0">
                <a:solidFill>
                  <a:schemeClr val="tx1"/>
                </a:solidFill>
                <a:effectLst/>
                <a:latin typeface="+mn-lt"/>
                <a:ea typeface="+mn-ea"/>
                <a:cs typeface="+mn-cs"/>
              </a:rPr>
              <a:t>Management of Environmental Quality: An International Journal</a:t>
            </a:r>
            <a:r>
              <a:rPr lang="en-GB" sz="1200" kern="1200" dirty="0">
                <a:solidFill>
                  <a:schemeClr val="tx1"/>
                </a:solidFill>
                <a:effectLst/>
                <a:latin typeface="+mn-lt"/>
                <a:ea typeface="+mn-ea"/>
                <a:cs typeface="+mn-cs"/>
              </a:rPr>
              <a:t>, 14(2), pp.256–278.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://doi.org/10.1108/14777830310472204.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Sheavly</a:t>
            </a:r>
            <a:r>
              <a:rPr lang="en-GB" sz="1200" kern="1200" dirty="0">
                <a:solidFill>
                  <a:schemeClr val="tx1"/>
                </a:solidFill>
                <a:effectLst/>
                <a:latin typeface="+mn-lt"/>
                <a:ea typeface="+mn-ea"/>
                <a:cs typeface="+mn-cs"/>
              </a:rPr>
              <a:t>, S.B. and Register, K.M. (2020). Marine Debris &amp; Plastics: Environmental Concerns, Sources, Impacts and Solutions. </a:t>
            </a:r>
            <a:r>
              <a:rPr lang="en-GB" sz="1200" i="1" kern="1200" dirty="0">
                <a:solidFill>
                  <a:schemeClr val="tx1"/>
                </a:solidFill>
                <a:effectLst/>
                <a:latin typeface="+mn-lt"/>
                <a:ea typeface="+mn-ea"/>
                <a:cs typeface="+mn-cs"/>
              </a:rPr>
              <a:t>Journal of Polymers and the Environment</a:t>
            </a:r>
            <a:r>
              <a:rPr lang="en-GB" sz="1200" kern="1200" dirty="0">
                <a:solidFill>
                  <a:schemeClr val="tx1"/>
                </a:solidFill>
                <a:effectLst/>
                <a:latin typeface="+mn-lt"/>
                <a:ea typeface="+mn-ea"/>
                <a:cs typeface="+mn-cs"/>
              </a:rPr>
              <a:t>, [online] 15(4), pp.301–305.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://doi.org/10.1007/s10924-007-0074-3.</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Singjai</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Winata</a:t>
            </a:r>
            <a:r>
              <a:rPr lang="en-GB" sz="1200" kern="1200" dirty="0">
                <a:solidFill>
                  <a:schemeClr val="tx1"/>
                </a:solidFill>
                <a:effectLst/>
                <a:latin typeface="+mn-lt"/>
                <a:ea typeface="+mn-ea"/>
                <a:cs typeface="+mn-cs"/>
              </a:rPr>
              <a:t>, L. and </a:t>
            </a:r>
            <a:r>
              <a:rPr lang="en-GB" sz="1200" kern="1200" dirty="0" err="1">
                <a:solidFill>
                  <a:schemeClr val="tx1"/>
                </a:solidFill>
                <a:effectLst/>
                <a:latin typeface="+mn-lt"/>
                <a:ea typeface="+mn-ea"/>
                <a:cs typeface="+mn-cs"/>
              </a:rPr>
              <a:t>Kummer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Tyge</a:t>
            </a:r>
            <a:r>
              <a:rPr lang="en-GB" sz="1200" kern="1200" dirty="0">
                <a:solidFill>
                  <a:schemeClr val="tx1"/>
                </a:solidFill>
                <a:effectLst/>
                <a:latin typeface="+mn-lt"/>
                <a:ea typeface="+mn-ea"/>
                <a:cs typeface="+mn-cs"/>
              </a:rPr>
              <a:t>-F. (2018). Green initiatives and their competitive advantage for the hotel industry in developing countries.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75(51), pp.131–143.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://doi.org/10.1016/j.ijhm.2018.03.007.</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Tzschentke</a:t>
            </a:r>
            <a:r>
              <a:rPr lang="en-GB" sz="1200" kern="1200" dirty="0">
                <a:solidFill>
                  <a:schemeClr val="tx1"/>
                </a:solidFill>
                <a:effectLst/>
                <a:latin typeface="+mn-lt"/>
                <a:ea typeface="+mn-ea"/>
                <a:cs typeface="+mn-cs"/>
              </a:rPr>
              <a:t>, N.A., Kirk, D. and Lynch, P.A. (2014). Going green: Decisional factors in small hospitality operations.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27(1), pp.126–133.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://doi.org/10.1016/j.ijhm.2007.07.010.</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Yusoff</a:t>
            </a:r>
            <a:r>
              <a:rPr lang="en-GB" sz="1200" kern="1200" dirty="0">
                <a:solidFill>
                  <a:schemeClr val="tx1"/>
                </a:solidFill>
                <a:effectLst/>
                <a:latin typeface="+mn-lt"/>
                <a:ea typeface="+mn-ea"/>
                <a:cs typeface="+mn-cs"/>
              </a:rPr>
              <a:t>, Y.M., </a:t>
            </a:r>
            <a:r>
              <a:rPr lang="en-GB" sz="1200" kern="1200" dirty="0" err="1">
                <a:solidFill>
                  <a:schemeClr val="tx1"/>
                </a:solidFill>
                <a:effectLst/>
                <a:latin typeface="+mn-lt"/>
                <a:ea typeface="+mn-ea"/>
                <a:cs typeface="+mn-cs"/>
              </a:rPr>
              <a:t>Nejati</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Kee</a:t>
            </a:r>
            <a:r>
              <a:rPr lang="en-GB" sz="1200" kern="1200" dirty="0">
                <a:solidFill>
                  <a:schemeClr val="tx1"/>
                </a:solidFill>
                <a:effectLst/>
                <a:latin typeface="+mn-lt"/>
                <a:ea typeface="+mn-ea"/>
                <a:cs typeface="+mn-cs"/>
              </a:rPr>
              <a:t>, D.M.H. and </a:t>
            </a:r>
            <a:r>
              <a:rPr lang="en-GB" sz="1200" kern="1200" dirty="0" err="1">
                <a:solidFill>
                  <a:schemeClr val="tx1"/>
                </a:solidFill>
                <a:effectLst/>
                <a:latin typeface="+mn-lt"/>
                <a:ea typeface="+mn-ea"/>
                <a:cs typeface="+mn-cs"/>
              </a:rPr>
              <a:t>Amran</a:t>
            </a:r>
            <a:r>
              <a:rPr lang="en-GB" sz="1200" kern="1200" dirty="0">
                <a:solidFill>
                  <a:schemeClr val="tx1"/>
                </a:solidFill>
                <a:effectLst/>
                <a:latin typeface="+mn-lt"/>
                <a:ea typeface="+mn-ea"/>
                <a:cs typeface="+mn-cs"/>
              </a:rPr>
              <a:t>, A. (2018). Linking Green Human Resource Management Practices to Environmental Performance in Hotel Industry. </a:t>
            </a:r>
            <a:r>
              <a:rPr lang="en-GB" sz="1200" i="1" kern="1200" dirty="0">
                <a:solidFill>
                  <a:schemeClr val="tx1"/>
                </a:solidFill>
                <a:effectLst/>
                <a:latin typeface="+mn-lt"/>
                <a:ea typeface="+mn-ea"/>
                <a:cs typeface="+mn-cs"/>
              </a:rPr>
              <a:t>Global Business Review</a:t>
            </a:r>
            <a:r>
              <a:rPr lang="en-GB" sz="1200" kern="1200" dirty="0">
                <a:solidFill>
                  <a:schemeClr val="tx1"/>
                </a:solidFill>
                <a:effectLst/>
                <a:latin typeface="+mn-lt"/>
                <a:ea typeface="+mn-ea"/>
                <a:cs typeface="+mn-cs"/>
              </a:rPr>
              <a:t>, 21(3), p.097215091877929.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://doi.org/10.1177/0972150918779294.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Zotova</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Pétrin-Desrosiers</a:t>
            </a:r>
            <a:r>
              <a:rPr lang="en-GB" sz="1200" kern="1200" dirty="0">
                <a:solidFill>
                  <a:schemeClr val="tx1"/>
                </a:solidFill>
                <a:effectLst/>
                <a:latin typeface="+mn-lt"/>
                <a:ea typeface="+mn-ea"/>
                <a:cs typeface="+mn-cs"/>
              </a:rPr>
              <a:t>, C., </a:t>
            </a:r>
            <a:r>
              <a:rPr lang="en-GB" sz="1200" kern="1200" dirty="0" err="1">
                <a:solidFill>
                  <a:schemeClr val="tx1"/>
                </a:solidFill>
                <a:effectLst/>
                <a:latin typeface="+mn-lt"/>
                <a:ea typeface="+mn-ea"/>
                <a:cs typeface="+mn-cs"/>
              </a:rPr>
              <a:t>Gopfert</a:t>
            </a:r>
            <a:r>
              <a:rPr lang="en-GB" sz="1200" kern="1200" dirty="0">
                <a:solidFill>
                  <a:schemeClr val="tx1"/>
                </a:solidFill>
                <a:effectLst/>
                <a:latin typeface="+mn-lt"/>
                <a:ea typeface="+mn-ea"/>
                <a:cs typeface="+mn-cs"/>
              </a:rPr>
              <a:t>, A. and Van Hove, M. (2020). Carbon-neutral medical conferences should be the norm. </a:t>
            </a:r>
            <a:r>
              <a:rPr lang="en-GB" sz="1200" i="1" kern="1200" dirty="0">
                <a:solidFill>
                  <a:schemeClr val="tx1"/>
                </a:solidFill>
                <a:effectLst/>
                <a:latin typeface="+mn-lt"/>
                <a:ea typeface="+mn-ea"/>
                <a:cs typeface="+mn-cs"/>
              </a:rPr>
              <a:t>The Lancet Planetary Health</a:t>
            </a:r>
            <a:r>
              <a:rPr lang="en-GB" sz="1200" kern="1200" dirty="0">
                <a:solidFill>
                  <a:schemeClr val="tx1"/>
                </a:solidFill>
                <a:effectLst/>
                <a:latin typeface="+mn-lt"/>
                <a:ea typeface="+mn-ea"/>
                <a:cs typeface="+mn-cs"/>
              </a:rPr>
              <a:t>, 4(2), pp.e48–e50.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://doi.org/10.1016/s2542-5196(20)30003-6.</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762D7D4E-4ADC-4D05-A502-AC513B4A161D}" type="slidenum">
              <a:rPr lang="en-US" smtClean="0"/>
              <a:t>13</a:t>
            </a:fld>
            <a:endParaRPr lang="en-US"/>
          </a:p>
        </p:txBody>
      </p:sp>
    </p:spTree>
    <p:extLst>
      <p:ext uri="{BB962C8B-B14F-4D97-AF65-F5344CB8AC3E}">
        <p14:creationId xmlns:p14="http://schemas.microsoft.com/office/powerpoint/2010/main" val="1865385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2/22/2024</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2/22/2024</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_Toc157155128"/><Relationship Id="rId7" Type="http://schemas.openxmlformats.org/officeDocument/2006/relationships/hyperlink" Target="#_Toc157155132"/><Relationship Id="rId2" Type="http://schemas.openxmlformats.org/officeDocument/2006/relationships/hyperlink" Target="#_Toc157155127"/><Relationship Id="rId1" Type="http://schemas.openxmlformats.org/officeDocument/2006/relationships/slideLayout" Target="../slideLayouts/slideLayout2.xml"/><Relationship Id="rId6" Type="http://schemas.openxmlformats.org/officeDocument/2006/relationships/hyperlink" Target="#_Toc157155131"/><Relationship Id="rId5" Type="http://schemas.openxmlformats.org/officeDocument/2006/relationships/hyperlink" Target="#_Toc157155130"/><Relationship Id="rId4" Type="http://schemas.openxmlformats.org/officeDocument/2006/relationships/hyperlink" Target="#_Toc157155129"/></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sz="2800" dirty="0"/>
              <a:t>BA (</a:t>
            </a:r>
            <a:r>
              <a:rPr lang="en-GB" sz="2800" dirty="0" err="1"/>
              <a:t>Hons</a:t>
            </a:r>
            <a:r>
              <a:rPr lang="en-GB" sz="2800" dirty="0"/>
              <a:t>) International Hotel Management</a:t>
            </a:r>
            <a:br>
              <a:rPr lang="en-US" sz="2800" dirty="0"/>
            </a:br>
            <a:r>
              <a:rPr lang="en-GB" sz="2800" dirty="0"/>
              <a:t>Assignment Title: Contemporary Themes in the hotel and hospitality sector</a:t>
            </a:r>
            <a:br>
              <a:rPr lang="en-GB" sz="2800" dirty="0"/>
            </a:br>
            <a:r>
              <a:rPr lang="en-GB" sz="2800" dirty="0"/>
              <a:t>Module Code: BMIH6001</a:t>
            </a:r>
            <a:br>
              <a:rPr lang="en-US" dirty="0"/>
            </a:br>
            <a:endParaRPr lang="en-US" dirty="0"/>
          </a:p>
        </p:txBody>
      </p:sp>
      <p:sp>
        <p:nvSpPr>
          <p:cNvPr id="3" name="Subtitle 2"/>
          <p:cNvSpPr>
            <a:spLocks noGrp="1"/>
          </p:cNvSpPr>
          <p:nvPr>
            <p:ph type="subTitle" idx="1"/>
          </p:nvPr>
        </p:nvSpPr>
        <p:spPr/>
        <p:txBody>
          <a:bodyPr>
            <a:noAutofit/>
          </a:bodyPr>
          <a:lstStyle/>
          <a:p>
            <a:pPr algn="just"/>
            <a:r>
              <a:rPr lang="en-GB" b="1" dirty="0"/>
              <a:t>Student Name: Shanaz Begum </a:t>
            </a:r>
            <a:r>
              <a:rPr lang="en-GB" b="1" dirty="0" err="1"/>
              <a:t>Seikh</a:t>
            </a:r>
            <a:r>
              <a:rPr lang="en-GB" b="1" dirty="0"/>
              <a:t> </a:t>
            </a:r>
            <a:r>
              <a:rPr lang="en-GB" b="1" dirty="0" err="1"/>
              <a:t>Nesa</a:t>
            </a:r>
            <a:endParaRPr lang="en-US" dirty="0"/>
          </a:p>
          <a:p>
            <a:pPr algn="just"/>
            <a:r>
              <a:rPr lang="en-GB" b="1" dirty="0"/>
              <a:t>Student ID: 2012084</a:t>
            </a:r>
            <a:endParaRPr lang="en-US" dirty="0"/>
          </a:p>
        </p:txBody>
      </p:sp>
    </p:spTree>
    <p:extLst>
      <p:ext uri="{BB962C8B-B14F-4D97-AF65-F5344CB8AC3E}">
        <p14:creationId xmlns:p14="http://schemas.microsoft.com/office/powerpoint/2010/main" val="2497029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sp>
        <p:nvSpPr>
          <p:cNvPr id="4" name="Rectangle 1"/>
          <p:cNvSpPr>
            <a:spLocks noGrp="1" noChangeArrowheads="1"/>
          </p:cNvSpPr>
          <p:nvPr>
            <p:ph idx="1"/>
          </p:nvPr>
        </p:nvSpPr>
        <p:spPr bwMode="auto">
          <a:xfrm>
            <a:off x="463640" y="2823947"/>
            <a:ext cx="10918358"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sz="2400" b="1"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hlinkClick r:id="rId2"/>
              </a:rPr>
              <a:t>Introduction</a:t>
            </a:r>
            <a:endParaRPr kumimoji="0" lang="en-US" sz="2400" b="1" i="0" u="none" strike="noStrike" cap="none" normalizeH="0" baseline="0" dirty="0">
              <a:ln>
                <a:noFill/>
              </a:ln>
              <a:solidFill>
                <a:schemeClr val="tx1"/>
              </a:solidFill>
              <a:effectLst/>
              <a:latin typeface="+mn-lt"/>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sz="2400" b="1"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hlinkClick r:id="rId3"/>
              </a:rPr>
              <a:t>Literature Overview</a:t>
            </a:r>
            <a:endParaRPr kumimoji="0" lang="en-US" sz="2400" b="1" i="0" u="none" strike="noStrike" cap="none" normalizeH="0" baseline="0" dirty="0">
              <a:ln>
                <a:noFill/>
              </a:ln>
              <a:solidFill>
                <a:schemeClr val="tx1"/>
              </a:solidFill>
              <a:effectLst/>
              <a:latin typeface="+mn-lt"/>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sz="2400" b="1"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hlinkClick r:id="rId4"/>
              </a:rPr>
              <a:t>Implementing the Contemporary theme to the Marriott Hotel Chain</a:t>
            </a:r>
            <a:endParaRPr kumimoji="0" lang="en-US" sz="2400" b="1" i="0" u="none" strike="noStrike" cap="none" normalizeH="0" baseline="0" dirty="0">
              <a:ln>
                <a:noFill/>
              </a:ln>
              <a:solidFill>
                <a:schemeClr val="tx1"/>
              </a:solidFill>
              <a:effectLst/>
              <a:latin typeface="+mn-lt"/>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sz="2400" b="1"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hlinkClick r:id="rId5"/>
              </a:rPr>
              <a:t>Assessing the future policy as well as management options to deal with the theme</a:t>
            </a:r>
            <a:endParaRPr kumimoji="0" lang="en-US" sz="2400" b="1" i="0" u="none" strike="noStrike" cap="none" normalizeH="0" baseline="0" dirty="0">
              <a:ln>
                <a:noFill/>
              </a:ln>
              <a:solidFill>
                <a:schemeClr val="tx1"/>
              </a:solidFill>
              <a:effectLst/>
              <a:latin typeface="+mn-lt"/>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sz="2400" b="1"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hlinkClick r:id="rId6"/>
              </a:rPr>
              <a:t>Conclusion</a:t>
            </a:r>
            <a:endParaRPr kumimoji="0" lang="en-GB" sz="2400" b="1"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hlinkClick r:id="rId7"/>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sz="2400" b="1"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hlinkClick r:id="rId7"/>
              </a:rPr>
              <a:t>Reference List</a:t>
            </a:r>
            <a:r>
              <a:rPr kumimoji="0" lang="en-US" sz="2400" b="1" i="0" u="none" strike="noStrike" cap="none" normalizeH="0" baseline="0" dirty="0">
                <a:ln>
                  <a:noFill/>
                </a:ln>
                <a:solidFill>
                  <a:schemeClr val="tx1"/>
                </a:solidFill>
                <a:effectLst/>
                <a:latin typeface="+mn-lt"/>
              </a:rPr>
              <a:t> </a:t>
            </a:r>
          </a:p>
        </p:txBody>
      </p:sp>
    </p:spTree>
    <p:extLst>
      <p:ext uri="{BB962C8B-B14F-4D97-AF65-F5344CB8AC3E}">
        <p14:creationId xmlns:p14="http://schemas.microsoft.com/office/powerpoint/2010/main" val="3346725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rmAutofit/>
          </a:bodyPr>
          <a:lstStyle/>
          <a:p>
            <a:pPr algn="just"/>
            <a:r>
              <a:rPr lang="en-GB" sz="2000" b="1" dirty="0"/>
              <a:t>In the competitive business era, the growth of a hotel chain can be obtained through conducting business functions by understanding the market and its demand. Hotels can gain more competitive advantages compared to the competitors by considering the sustainable issues, which are more alarming in the 21</a:t>
            </a:r>
            <a:r>
              <a:rPr lang="en-GB" sz="2000" b="1" baseline="30000" dirty="0"/>
              <a:t>st</a:t>
            </a:r>
            <a:r>
              <a:rPr lang="en-GB" sz="2000" b="1" dirty="0"/>
              <a:t> century. Furthermore, the management will also evaluates several elements of the macro environment that have a significant influence on the expansion of the hotel business. Hotel organisations engage in a range of activities to conserve natural ecosystems, such as conserving natural resources like water, energy, and gas. Most hotels focus on minimising plastic consumption, implementing waste management strategies, and lowering carbon emissions, among others. </a:t>
            </a:r>
            <a:endParaRPr lang="en-US" sz="2000" b="1" dirty="0"/>
          </a:p>
        </p:txBody>
      </p:sp>
    </p:spTree>
    <p:extLst>
      <p:ext uri="{BB962C8B-B14F-4D97-AF65-F5344CB8AC3E}">
        <p14:creationId xmlns:p14="http://schemas.microsoft.com/office/powerpoint/2010/main" val="2769180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Background of the Hotel</a:t>
            </a:r>
          </a:p>
        </p:txBody>
      </p:sp>
      <p:sp>
        <p:nvSpPr>
          <p:cNvPr id="3" name="Content Placeholder 2"/>
          <p:cNvSpPr>
            <a:spLocks noGrp="1"/>
          </p:cNvSpPr>
          <p:nvPr>
            <p:ph idx="1"/>
          </p:nvPr>
        </p:nvSpPr>
        <p:spPr>
          <a:xfrm>
            <a:off x="818713" y="2222287"/>
            <a:ext cx="7385130" cy="3959572"/>
          </a:xfrm>
        </p:spPr>
        <p:txBody>
          <a:bodyPr>
            <a:normAutofit/>
          </a:bodyPr>
          <a:lstStyle/>
          <a:p>
            <a:pPr algn="just"/>
            <a:r>
              <a:rPr lang="en-GB" b="1" dirty="0"/>
              <a:t>Marriott Hotels is a prestigious brand in the hotel market that employs several strategies to offer numerous amenities, resulting in superior guest experiences compared to its competitors. The hotel group operates around 7000 hotels worldwide and also follows the consumer-oriented strategy to capture more market position in this industry. Lately, the hotel chain's management has focused on the sustainability due to the limited availability of natural resources and the need to save the environment from various forms of pollution, such as excessive plastic waste, waste management issues, and water contamination, among others. The management of the Marriott Hotel chain has chosen to focus on following the green engage that is clearly mentioned in Serve360 environment report 2023 to ensure sustainability.</a:t>
            </a:r>
            <a:endParaRPr lang="en-US" b="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1869" y="2054915"/>
            <a:ext cx="2409825" cy="189547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4298" y="4344531"/>
            <a:ext cx="3427390" cy="1243811"/>
          </a:xfrm>
          <a:prstGeom prst="rect">
            <a:avLst/>
          </a:prstGeom>
        </p:spPr>
      </p:pic>
    </p:spTree>
    <p:extLst>
      <p:ext uri="{BB962C8B-B14F-4D97-AF65-F5344CB8AC3E}">
        <p14:creationId xmlns:p14="http://schemas.microsoft.com/office/powerpoint/2010/main" val="2389492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Literature Review</a:t>
            </a:r>
          </a:p>
        </p:txBody>
      </p:sp>
      <p:graphicFrame>
        <p:nvGraphicFramePr>
          <p:cNvPr id="7" name="Content Placeholder 6"/>
          <p:cNvGraphicFramePr>
            <a:graphicFrameLocks noGrp="1"/>
          </p:cNvGraphicFramePr>
          <p:nvPr>
            <p:ph idx="1"/>
          </p:nvPr>
        </p:nvGraphicFramePr>
        <p:xfrm>
          <a:off x="283335" y="2137893"/>
          <a:ext cx="11642501" cy="4443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3902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sz="3600" dirty="0"/>
              <a:t>Implementing the Contemporary theme to the Marriott Hotel Chain</a:t>
            </a:r>
            <a:endParaRPr lang="en-US"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28314708"/>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992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 Analysis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15353741"/>
              </p:ext>
            </p:extLst>
          </p:nvPr>
        </p:nvGraphicFramePr>
        <p:xfrm>
          <a:off x="818712" y="2222287"/>
          <a:ext cx="10720758" cy="4345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4640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77693609"/>
              </p:ext>
            </p:extLst>
          </p:nvPr>
        </p:nvGraphicFramePr>
        <p:xfrm>
          <a:off x="818712" y="2222287"/>
          <a:ext cx="10746516" cy="4230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5972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Implementing the Contemporary theme to the Marriott Hotel Chain</a:t>
            </a:r>
            <a:endParaRPr lang="en-US"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638484247"/>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0516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sz="2800" dirty="0"/>
              <a:t>Assessing the future policy as well as management options to deal with the theme</a:t>
            </a:r>
            <a:endParaRPr lang="en-US"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5626902"/>
              </p:ext>
            </p:extLst>
          </p:nvPr>
        </p:nvGraphicFramePr>
        <p:xfrm>
          <a:off x="818712" y="2222287"/>
          <a:ext cx="10554574" cy="41269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8887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sz="2800" dirty="0"/>
              <a:t>Assessing the future policy as well as management options to deal with the theme</a:t>
            </a:r>
            <a:endParaRPr lang="en-US"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64568094"/>
              </p:ext>
            </p:extLst>
          </p:nvPr>
        </p:nvGraphicFramePr>
        <p:xfrm>
          <a:off x="528034" y="2137893"/>
          <a:ext cx="11127346" cy="4237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5361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39440486"/>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144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818711" y="2222287"/>
            <a:ext cx="10891067" cy="4328638"/>
          </a:xfrm>
        </p:spPr>
        <p:txBody>
          <a:bodyPr>
            <a:normAutofit fontScale="62500" lnSpcReduction="20000"/>
          </a:bodyPr>
          <a:lstStyle/>
          <a:p>
            <a:r>
              <a:rPr lang="en-GB" dirty="0" err="1"/>
              <a:t>Asadi</a:t>
            </a:r>
            <a:r>
              <a:rPr lang="en-GB" dirty="0"/>
              <a:t>, S., </a:t>
            </a:r>
            <a:r>
              <a:rPr lang="en-GB" dirty="0" err="1"/>
              <a:t>OmSalameh</a:t>
            </a:r>
            <a:r>
              <a:rPr lang="en-GB" dirty="0"/>
              <a:t> </a:t>
            </a:r>
            <a:r>
              <a:rPr lang="en-GB" dirty="0" err="1"/>
              <a:t>Pourhashemi</a:t>
            </a:r>
            <a:r>
              <a:rPr lang="en-GB" dirty="0"/>
              <a:t>, S., </a:t>
            </a:r>
            <a:r>
              <a:rPr lang="en-GB" dirty="0" err="1"/>
              <a:t>Nilashi</a:t>
            </a:r>
            <a:r>
              <a:rPr lang="en-GB" dirty="0"/>
              <a:t>, M., Abdullah, R., </a:t>
            </a:r>
            <a:r>
              <a:rPr lang="en-GB" dirty="0" err="1"/>
              <a:t>Samad</a:t>
            </a:r>
            <a:r>
              <a:rPr lang="en-GB" dirty="0"/>
              <a:t>, S., </a:t>
            </a:r>
            <a:r>
              <a:rPr lang="en-GB" dirty="0" err="1"/>
              <a:t>Yadegaridehkordi</a:t>
            </a:r>
            <a:r>
              <a:rPr lang="en-GB" dirty="0"/>
              <a:t>, E., </a:t>
            </a:r>
            <a:r>
              <a:rPr lang="en-GB" dirty="0" err="1"/>
              <a:t>Aljojo</a:t>
            </a:r>
            <a:r>
              <a:rPr lang="en-GB" dirty="0"/>
              <a:t>, N. and </a:t>
            </a:r>
            <a:r>
              <a:rPr lang="en-GB" dirty="0" err="1"/>
              <a:t>Razali</a:t>
            </a:r>
            <a:r>
              <a:rPr lang="en-GB" dirty="0"/>
              <a:t>, N.S. (2020). Investigating influence of green innovation on sustainability performance: A case on Malaysian hotel industry. </a:t>
            </a:r>
            <a:r>
              <a:rPr lang="en-GB" i="1" dirty="0"/>
              <a:t>Journal of Cleaner Production</a:t>
            </a:r>
            <a:r>
              <a:rPr lang="en-GB" dirty="0"/>
              <a:t>, 258(48), p.120860. </a:t>
            </a:r>
            <a:r>
              <a:rPr lang="en-GB" dirty="0" err="1"/>
              <a:t>doi:https</a:t>
            </a:r>
            <a:r>
              <a:rPr lang="en-GB" dirty="0"/>
              <a:t>://doi.org/10.1016/j.jclepro.2020.120860.</a:t>
            </a:r>
            <a:endParaRPr lang="en-US" dirty="0"/>
          </a:p>
          <a:p>
            <a:r>
              <a:rPr lang="en-GB" dirty="0" err="1"/>
              <a:t>Babu</a:t>
            </a:r>
            <a:r>
              <a:rPr lang="en-GB" dirty="0"/>
              <a:t>, D.E., Kaur, A. and </a:t>
            </a:r>
            <a:r>
              <a:rPr lang="en-GB" dirty="0" err="1"/>
              <a:t>Rajendran</a:t>
            </a:r>
            <a:r>
              <a:rPr lang="en-GB" dirty="0"/>
              <a:t>, C. (2018). Sustainability practices in tourism supply chain. </a:t>
            </a:r>
            <a:r>
              <a:rPr lang="en-GB" i="1" dirty="0"/>
              <a:t>Benchmarking: An International Journal</a:t>
            </a:r>
            <a:r>
              <a:rPr lang="en-GB" dirty="0"/>
              <a:t>, 25(4), pp.1148–1170. </a:t>
            </a:r>
            <a:r>
              <a:rPr lang="en-GB" dirty="0" err="1"/>
              <a:t>doi:https</a:t>
            </a:r>
            <a:r>
              <a:rPr lang="en-GB" dirty="0"/>
              <a:t>://doi.org/10.1108/bij-06-2016-0084.</a:t>
            </a:r>
            <a:endParaRPr lang="en-US" dirty="0"/>
          </a:p>
          <a:p>
            <a:r>
              <a:rPr lang="en-GB" dirty="0"/>
              <a:t>Baker, S. (2016). </a:t>
            </a:r>
            <a:r>
              <a:rPr lang="en-GB" i="1" dirty="0"/>
              <a:t>Sustainable development</a:t>
            </a:r>
            <a:r>
              <a:rPr lang="en-GB" dirty="0"/>
              <a:t>. London ; New York: </a:t>
            </a:r>
            <a:r>
              <a:rPr lang="en-GB" dirty="0" err="1"/>
              <a:t>Routledge</a:t>
            </a:r>
            <a:r>
              <a:rPr lang="en-GB" dirty="0"/>
              <a:t>, Taylor &amp; Francis Group.</a:t>
            </a:r>
            <a:endParaRPr lang="en-US" dirty="0"/>
          </a:p>
          <a:p>
            <a:r>
              <a:rPr lang="en-GB" dirty="0" err="1"/>
              <a:t>Batle</a:t>
            </a:r>
            <a:r>
              <a:rPr lang="en-GB" dirty="0"/>
              <a:t>, J., </a:t>
            </a:r>
            <a:r>
              <a:rPr lang="en-GB" dirty="0" err="1"/>
              <a:t>Orfila-Sintes</a:t>
            </a:r>
            <a:r>
              <a:rPr lang="en-GB" dirty="0"/>
              <a:t>, F. and Moon, C.J. (2018). Environmental management best practices: Towards social innovation. </a:t>
            </a:r>
            <a:r>
              <a:rPr lang="en-GB" i="1" dirty="0"/>
              <a:t>International Journal of Hospitality Management</a:t>
            </a:r>
            <a:r>
              <a:rPr lang="en-GB" dirty="0"/>
              <a:t>, 69(57), pp.14–20. </a:t>
            </a:r>
            <a:r>
              <a:rPr lang="en-GB" dirty="0" err="1"/>
              <a:t>doi:https</a:t>
            </a:r>
            <a:r>
              <a:rPr lang="en-GB" dirty="0"/>
              <a:t>://doi.org/10.1016/j.ijhm.2017.10.013.</a:t>
            </a:r>
            <a:endParaRPr lang="en-US" dirty="0"/>
          </a:p>
          <a:p>
            <a:r>
              <a:rPr lang="en-GB" dirty="0" err="1"/>
              <a:t>Bohdanowicz</a:t>
            </a:r>
            <a:r>
              <a:rPr lang="en-GB" dirty="0"/>
              <a:t>, P. (2015). Environmental awareness and initiatives in the Swedish and Polish hotel industries—survey results. </a:t>
            </a:r>
            <a:r>
              <a:rPr lang="en-GB" i="1" dirty="0"/>
              <a:t>International Journal of Hospitality Management</a:t>
            </a:r>
            <a:r>
              <a:rPr lang="en-GB" dirty="0"/>
              <a:t>, 25(4), pp.662–682. </a:t>
            </a:r>
            <a:r>
              <a:rPr lang="en-GB" dirty="0" err="1"/>
              <a:t>doi:https</a:t>
            </a:r>
            <a:r>
              <a:rPr lang="en-GB" dirty="0"/>
              <a:t>://doi.org/10.1016/j.ijhm.2005.06.006.</a:t>
            </a:r>
            <a:endParaRPr lang="en-US" dirty="0"/>
          </a:p>
          <a:p>
            <a:r>
              <a:rPr lang="en-GB" dirty="0" err="1"/>
              <a:t>Cavagnaro</a:t>
            </a:r>
            <a:r>
              <a:rPr lang="en-GB" dirty="0"/>
              <a:t>, E. (2018). </a:t>
            </a:r>
            <a:r>
              <a:rPr lang="en-GB" i="1" dirty="0"/>
              <a:t>Sustainable value creation in hospitality : guests on earth</a:t>
            </a:r>
            <a:r>
              <a:rPr lang="en-GB" dirty="0"/>
              <a:t>. </a:t>
            </a:r>
            <a:r>
              <a:rPr lang="en-GB" dirty="0" err="1"/>
              <a:t>Wolvercote</a:t>
            </a:r>
            <a:r>
              <a:rPr lang="en-GB" dirty="0"/>
              <a:t>, Oxford: </a:t>
            </a:r>
            <a:r>
              <a:rPr lang="en-GB" dirty="0" err="1"/>
              <a:t>Goodfellow</a:t>
            </a:r>
            <a:r>
              <a:rPr lang="en-GB" dirty="0"/>
              <a:t> Publishers Limited.</a:t>
            </a:r>
            <a:endParaRPr lang="en-US" dirty="0"/>
          </a:p>
          <a:p>
            <a:r>
              <a:rPr lang="en-GB" dirty="0"/>
              <a:t>Chan, E.S.W. and Hsu, C.H.C. (2016). Environmental management research in hospitality. </a:t>
            </a:r>
            <a:r>
              <a:rPr lang="en-GB" i="1" dirty="0"/>
              <a:t>International Journal of Contemporary Hospitality Management</a:t>
            </a:r>
            <a:r>
              <a:rPr lang="en-GB" dirty="0"/>
              <a:t>, 28(5), pp.886–923. </a:t>
            </a:r>
            <a:r>
              <a:rPr lang="en-GB" dirty="0" err="1"/>
              <a:t>doi:https</a:t>
            </a:r>
            <a:r>
              <a:rPr lang="en-GB" dirty="0"/>
              <a:t>://doi.org/10.1108/ijchm-02-2015-0076.</a:t>
            </a:r>
            <a:endParaRPr lang="en-US" dirty="0"/>
          </a:p>
          <a:p>
            <a:r>
              <a:rPr lang="en-GB" dirty="0"/>
              <a:t>Chan, E.S.W., Hon, A.H.Y., Chan, W. and </a:t>
            </a:r>
            <a:r>
              <a:rPr lang="en-GB" dirty="0" err="1"/>
              <a:t>Okumus</a:t>
            </a:r>
            <a:r>
              <a:rPr lang="en-GB" dirty="0"/>
              <a:t>, F. (2014). What drives employees’ intentions to implement green practices in hotels? The role of knowledge, awareness, concern and ecological behaviour. </a:t>
            </a:r>
            <a:r>
              <a:rPr lang="en-GB" i="1" dirty="0"/>
              <a:t>International Journal of Hospitality Management</a:t>
            </a:r>
            <a:r>
              <a:rPr lang="en-GB" dirty="0"/>
              <a:t>, 40(41), pp.20–28. </a:t>
            </a:r>
            <a:r>
              <a:rPr lang="en-GB" dirty="0" err="1"/>
              <a:t>doi:https</a:t>
            </a:r>
            <a:r>
              <a:rPr lang="en-GB" dirty="0"/>
              <a:t>://doi.org/10.1016/j.ijhm.2014.03.001.</a:t>
            </a:r>
            <a:endParaRPr lang="en-US" dirty="0"/>
          </a:p>
          <a:p>
            <a:r>
              <a:rPr lang="en-GB" dirty="0"/>
              <a:t>Chia-Jung, C. and Pei-Chun, C. (2014). Preferences and Willingness to Pay for Green Hotel Attributes in Tourist Choice </a:t>
            </a:r>
            <a:r>
              <a:rPr lang="en-GB" dirty="0" err="1"/>
              <a:t>Behavior</a:t>
            </a:r>
            <a:r>
              <a:rPr lang="en-GB" dirty="0"/>
              <a:t>: The Case of Taiwan. </a:t>
            </a:r>
            <a:r>
              <a:rPr lang="en-GB" i="1" dirty="0"/>
              <a:t>Journal of Travel &amp; Tourism Marketing</a:t>
            </a:r>
            <a:r>
              <a:rPr lang="en-GB" dirty="0"/>
              <a:t>, 31(8), pp.937–957. </a:t>
            </a:r>
            <a:r>
              <a:rPr lang="en-GB" dirty="0" err="1"/>
              <a:t>doi:https</a:t>
            </a:r>
            <a:r>
              <a:rPr lang="en-GB" dirty="0"/>
              <a:t>://doi.org/10.1080/10548408.2014.895479.</a:t>
            </a:r>
            <a:endParaRPr lang="en-US" dirty="0"/>
          </a:p>
          <a:p>
            <a:r>
              <a:rPr lang="en-GB" dirty="0" err="1"/>
              <a:t>Gálvez-Martos</a:t>
            </a:r>
            <a:r>
              <a:rPr lang="en-GB" dirty="0"/>
              <a:t>, J.-L., Styles, D., </a:t>
            </a:r>
            <a:r>
              <a:rPr lang="en-GB" dirty="0" err="1"/>
              <a:t>Schoenberger</a:t>
            </a:r>
            <a:r>
              <a:rPr lang="en-GB" dirty="0"/>
              <a:t>, H. and </a:t>
            </a:r>
            <a:r>
              <a:rPr lang="en-GB" dirty="0" err="1"/>
              <a:t>Zeschmar-Lahl</a:t>
            </a:r>
            <a:r>
              <a:rPr lang="en-GB" dirty="0"/>
              <a:t>, B. (2018). Construction and demolition waste best management practice in Europe. </a:t>
            </a:r>
            <a:r>
              <a:rPr lang="en-GB" i="1" dirty="0"/>
              <a:t>Resources, Conservation and Recycling</a:t>
            </a:r>
            <a:r>
              <a:rPr lang="en-GB" dirty="0"/>
              <a:t>, 136(56), pp.166–178. </a:t>
            </a:r>
            <a:r>
              <a:rPr lang="en-GB" dirty="0" err="1"/>
              <a:t>doi:https</a:t>
            </a:r>
            <a:r>
              <a:rPr lang="en-GB" dirty="0"/>
              <a:t>://doi.org/10.1016/j.resconrec.2018.04.016.</a:t>
            </a:r>
            <a:endParaRPr lang="en-US" dirty="0"/>
          </a:p>
          <a:p>
            <a:endParaRPr lang="en-US" dirty="0"/>
          </a:p>
        </p:txBody>
      </p:sp>
    </p:spTree>
    <p:extLst>
      <p:ext uri="{BB962C8B-B14F-4D97-AF65-F5344CB8AC3E}">
        <p14:creationId xmlns:p14="http://schemas.microsoft.com/office/powerpoint/2010/main" val="36396606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105</TotalTime>
  <Words>6393</Words>
  <Application>Microsoft Office PowerPoint</Application>
  <PresentationFormat>Widescreen</PresentationFormat>
  <Paragraphs>107</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Gothic</vt:lpstr>
      <vt:lpstr>Wingdings 2</vt:lpstr>
      <vt:lpstr>Quotable</vt:lpstr>
      <vt:lpstr>BA (Hons) International Hotel Management Assignment Title: Contemporary Themes in the hotel and hospitality sector Module Code: BMIH6001 </vt:lpstr>
      <vt:lpstr>Table of Contents</vt:lpstr>
      <vt:lpstr>Introduction</vt:lpstr>
      <vt:lpstr>Background of the Hotel</vt:lpstr>
      <vt:lpstr>Literature Review</vt:lpstr>
      <vt:lpstr>Implementing the Contemporary theme to the Marriott Hotel Chain</vt:lpstr>
      <vt:lpstr>PEST Analysis</vt:lpstr>
      <vt:lpstr>PEST Analysis</vt:lpstr>
      <vt:lpstr>Implementing the Contemporary theme to the Marriott Hotel Chain</vt:lpstr>
      <vt:lpstr>Assessing the future policy as well as management options to deal with the theme</vt:lpstr>
      <vt:lpstr>Assessing the future policy as well as management options to deal with the theme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Shanaz</cp:lastModifiedBy>
  <cp:revision>9</cp:revision>
  <dcterms:created xsi:type="dcterms:W3CDTF">2024-01-26T17:54:43Z</dcterms:created>
  <dcterms:modified xsi:type="dcterms:W3CDTF">2024-02-22T21:23:13Z</dcterms:modified>
</cp:coreProperties>
</file>