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12" r:id="rId4"/>
  </p:sldMasterIdLst>
  <p:notesMasterIdLst>
    <p:notesMasterId r:id="rId14"/>
  </p:notesMasterIdLst>
  <p:sldIdLst>
    <p:sldId id="257" r:id="rId5"/>
    <p:sldId id="262" r:id="rId6"/>
    <p:sldId id="270" r:id="rId7"/>
    <p:sldId id="266" r:id="rId8"/>
    <p:sldId id="258" r:id="rId9"/>
    <p:sldId id="259" r:id="rId10"/>
    <p:sldId id="265" r:id="rId11"/>
    <p:sldId id="268" r:id="rId12"/>
    <p:sldId id="260"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61927" autoAdjust="0"/>
  </p:normalViewPr>
  <p:slideViewPr>
    <p:cSldViewPr snapToGrid="0">
      <p:cViewPr varScale="1">
        <p:scale>
          <a:sx n="70" d="100"/>
          <a:sy n="70" d="100"/>
        </p:scale>
        <p:origin x="1410" y="72"/>
      </p:cViewPr>
      <p:guideLst/>
    </p:cSldViewPr>
  </p:slideViewPr>
  <p:notesTextViewPr>
    <p:cViewPr>
      <p:scale>
        <a:sx n="1" d="1"/>
        <a:sy n="1" d="1"/>
      </p:scale>
      <p:origin x="0" y="-99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A9E6D38-C86B-49E1-AFB4-AC30D60DE33A}" type="datetimeFigureOut">
              <a:rPr lang="en-GB" smtClean="0"/>
              <a:t>06/02/2021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7F62191-4F3E-4622-88D6-3CE078693CFF}" type="slidenum">
              <a:rPr lang="en-GB" smtClean="0"/>
              <a:t>‹#›</a:t>
            </a:fld>
            <a:endParaRPr lang="en-GB"/>
          </a:p>
        </p:txBody>
      </p:sp>
    </p:spTree>
    <p:extLst>
      <p:ext uri="{BB962C8B-B14F-4D97-AF65-F5344CB8AC3E}">
        <p14:creationId xmlns:p14="http://schemas.microsoft.com/office/powerpoint/2010/main" val="39188155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b="1" dirty="0"/>
              <a:t>Birmingham has a Museums Trust which decides on the policy and exhibitions for all of the 8 city museums. </a:t>
            </a:r>
          </a:p>
          <a:p>
            <a:r>
              <a:rPr lang="en-GB" sz="1800" b="1" dirty="0"/>
              <a:t>Two of these museums are Boulton’s parents home at Sarehole Mill and his later home at Soho House.</a:t>
            </a:r>
          </a:p>
          <a:p>
            <a:r>
              <a:rPr lang="en-GB" sz="1800" b="1" dirty="0"/>
              <a:t>Soho House was next to his Soho Manufactory which operated between 1766-1848 and was demolished in 1863. </a:t>
            </a:r>
          </a:p>
          <a:p>
            <a:r>
              <a:rPr lang="en-GB" sz="1800" b="1" dirty="0"/>
              <a:t>The exquisite buttons, made with Wedgewood inserts and varied enamelling techniques, that you can see here, were created at the Soho Manufactory: this was one of the British Industrial Revolutions first examples of mass-manufacturing on production-lines and was Soho was a working masterpiece long before the Henry Ford production lines appeared in America. </a:t>
            </a:r>
          </a:p>
          <a:p>
            <a:endParaRPr lang="en-GB" sz="1800" b="1" dirty="0"/>
          </a:p>
          <a:p>
            <a:r>
              <a:rPr lang="en-GB" sz="1800" b="1" dirty="0"/>
              <a:t>But getting back to Boulton's first manufacturing site, it is now Sarehole Mill Museum, in a leafy middle class suburb of Birmingham.</a:t>
            </a:r>
          </a:p>
          <a:p>
            <a:r>
              <a:rPr lang="en-GB" sz="1800" b="1" dirty="0"/>
              <a:t>The Museums Trust has chosen to run it as site which Phillip Stone, of the Institute for Dark Tourism Research, may consider to represent the lightest shade of Dark Tourism where incidental tourists are unaware of the history hidden behind the friendly welcome. </a:t>
            </a:r>
          </a:p>
          <a:p>
            <a:endParaRPr lang="en-GB" sz="1800" b="1" dirty="0"/>
          </a:p>
          <a:p>
            <a:r>
              <a:rPr lang="en-GB" sz="1800" b="1" dirty="0"/>
              <a:t>The Museum Trust seem here to have installed a ‘taboo’ at Sarehole to avoid what Sara McDowell might explain as a current day alternative to remembering something which is ‘too shameful to discuss’ and is therefore ‘hidden…from the public, often for their own protection’. </a:t>
            </a:r>
          </a:p>
          <a:p>
            <a:endParaRPr lang="en-GB" sz="1800" b="1" dirty="0"/>
          </a:p>
          <a:p>
            <a:r>
              <a:rPr lang="en-GB" sz="1800" b="1" dirty="0"/>
              <a:t>Yet at Boulton’s other Birmingham home, Soho House in Handsworth, near the site of the 1970’s race riots, the Museum Trust display a multitude of dark items relating to the Birmingham trades which supported British Slavery: For some reason the Trust have elected Soho House to be their dark tourist destination. </a:t>
            </a:r>
          </a:p>
          <a:p>
            <a:endParaRPr lang="en-GB" sz="1800" b="1" dirty="0"/>
          </a:p>
          <a:p>
            <a:r>
              <a:rPr lang="en-GB" sz="1800" b="1" dirty="0"/>
              <a:t>Though why they have selected a lighter shade of tourism for a middle-class area and assigned dark touristic memorabilia to a deprived multi-cultural neighbourhood, perhaps should be questioned.</a:t>
            </a:r>
          </a:p>
          <a:p>
            <a:endParaRPr lang="en-GB" sz="1800" b="1" dirty="0"/>
          </a:p>
          <a:p>
            <a:r>
              <a:rPr lang="en-GB" sz="1800" b="1" dirty="0"/>
              <a:t>In the 18</a:t>
            </a:r>
            <a:r>
              <a:rPr lang="en-GB" sz="1800" b="1" baseline="30000" dirty="0"/>
              <a:t>th</a:t>
            </a:r>
            <a:r>
              <a:rPr lang="en-GB" sz="1800" b="1" dirty="0"/>
              <a:t> Century, when Matthew Boulton worked in Birmingham, his mills and factories were noisy and dirty places which rolled metal ingots to make sheets of metal. </a:t>
            </a:r>
          </a:p>
          <a:p>
            <a:r>
              <a:rPr lang="en-GB" sz="1800" b="1" dirty="0"/>
              <a:t>When the flattened sheets were transferred to the Press Shop they were stamped and formed into the components for local industries such as the jewellery, gun and toy-trades. </a:t>
            </a:r>
          </a:p>
          <a:p>
            <a:endParaRPr lang="en-GB" sz="1800" b="1" dirty="0"/>
          </a:p>
          <a:p>
            <a:r>
              <a:rPr lang="en-GB" sz="1800" b="1" dirty="0"/>
              <a:t>The toy-trade made small metal objects that were of toy-size, they did not make many toys for children, they specialised in buttons, buckles, snuff boxes, pin trays and fancy ornaments.</a:t>
            </a:r>
          </a:p>
          <a:p>
            <a:r>
              <a:rPr lang="en-GB" sz="1800" b="1" dirty="0"/>
              <a:t>At Sarehole and Soho, Boulton made made goods which were small in size and light in weight because they were the easiest products to ship to his far flung markets in Europe, South America and Africa.</a:t>
            </a:r>
          </a:p>
        </p:txBody>
      </p:sp>
      <p:sp>
        <p:nvSpPr>
          <p:cNvPr id="4" name="Slide Number Placeholder 3"/>
          <p:cNvSpPr>
            <a:spLocks noGrp="1"/>
          </p:cNvSpPr>
          <p:nvPr>
            <p:ph type="sldNum" sz="quarter" idx="5"/>
          </p:nvPr>
        </p:nvSpPr>
        <p:spPr/>
        <p:txBody>
          <a:bodyPr/>
          <a:lstStyle/>
          <a:p>
            <a:fld id="{C7F62191-4F3E-4622-88D6-3CE078693CFF}" type="slidenum">
              <a:rPr lang="en-GB" smtClean="0"/>
              <a:t>1</a:t>
            </a:fld>
            <a:endParaRPr lang="en-GB"/>
          </a:p>
        </p:txBody>
      </p:sp>
    </p:spTree>
    <p:extLst>
      <p:ext uri="{BB962C8B-B14F-4D97-AF65-F5344CB8AC3E}">
        <p14:creationId xmlns:p14="http://schemas.microsoft.com/office/powerpoint/2010/main" val="2622595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2000" b="1" dirty="0"/>
              <a:t>There had been mills at Sarehole since the 14th Century, but there are no images available of them, nor of the old mill at Sarehole, that was rented by Boulton’s father in 1756.</a:t>
            </a:r>
          </a:p>
          <a:p>
            <a:endParaRPr lang="en-GB" sz="2000" b="1" dirty="0"/>
          </a:p>
          <a:p>
            <a:r>
              <a:rPr lang="en-GB" sz="2000" b="1" dirty="0"/>
              <a:t>Initially the mills there had ground corn, but later as the industrial revolution evolved, iron and brass working was introduced and Matthew Boulton’s father made buttons on the site:</a:t>
            </a:r>
          </a:p>
          <a:p>
            <a:r>
              <a:rPr lang="en-GB" sz="2000" b="1" dirty="0"/>
              <a:t>on his death in 1759, the mill and the business was taken over by 31-year-old Matthew Boulton.</a:t>
            </a:r>
          </a:p>
          <a:p>
            <a:endParaRPr lang="en-GB" sz="2000" dirty="0"/>
          </a:p>
        </p:txBody>
      </p:sp>
      <p:sp>
        <p:nvSpPr>
          <p:cNvPr id="4" name="Slide Number Placeholder 3"/>
          <p:cNvSpPr>
            <a:spLocks noGrp="1"/>
          </p:cNvSpPr>
          <p:nvPr>
            <p:ph type="sldNum" sz="quarter" idx="5"/>
          </p:nvPr>
        </p:nvSpPr>
        <p:spPr/>
        <p:txBody>
          <a:bodyPr/>
          <a:lstStyle/>
          <a:p>
            <a:fld id="{C7F62191-4F3E-4622-88D6-3CE078693CFF}" type="slidenum">
              <a:rPr lang="en-GB" smtClean="0"/>
              <a:t>2</a:t>
            </a:fld>
            <a:endParaRPr lang="en-GB"/>
          </a:p>
        </p:txBody>
      </p:sp>
    </p:spTree>
    <p:extLst>
      <p:ext uri="{BB962C8B-B14F-4D97-AF65-F5344CB8AC3E}">
        <p14:creationId xmlns:p14="http://schemas.microsoft.com/office/powerpoint/2010/main" val="29127761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br>
              <a:rPr lang="en-US" sz="1200" b="1" i="0" kern="1200" dirty="0">
                <a:solidFill>
                  <a:schemeClr val="tx1"/>
                </a:solidFill>
                <a:effectLst/>
                <a:latin typeface="+mn-lt"/>
                <a:ea typeface="+mn-ea"/>
                <a:cs typeface="+mn-cs"/>
              </a:rPr>
            </a:br>
            <a:r>
              <a:rPr lang="en-US" sz="1200" b="1" i="0" kern="1200" dirty="0">
                <a:solidFill>
                  <a:schemeClr val="tx1"/>
                </a:solidFill>
                <a:effectLst/>
                <a:latin typeface="+mn-lt"/>
                <a:ea typeface="+mn-ea"/>
                <a:cs typeface="+mn-cs"/>
              </a:rPr>
              <a:t>During the Industrial Revolution, Sarehole Mill contributed to Britain's rise as an industrial nation and to its success in the slave trade.</a:t>
            </a:r>
          </a:p>
          <a:p>
            <a:pPr fontAlgn="base"/>
            <a:r>
              <a:rPr lang="en-US" sz="1200" b="1" i="0" kern="1200" dirty="0">
                <a:solidFill>
                  <a:schemeClr val="tx1"/>
                </a:solidFill>
                <a:effectLst/>
                <a:latin typeface="+mn-lt"/>
                <a:ea typeface="+mn-ea"/>
                <a:cs typeface="+mn-cs"/>
              </a:rPr>
              <a:t>The Abolitionist, the same Matthew Boulton, made manilas that slave traders used to exchange for African slaves.</a:t>
            </a:r>
          </a:p>
          <a:p>
            <a:pPr fontAlgn="base"/>
            <a:endParaRPr lang="en-US" sz="1200" b="1" i="0" kern="1200" dirty="0">
              <a:solidFill>
                <a:schemeClr val="tx1"/>
              </a:solidFill>
              <a:effectLst/>
              <a:latin typeface="+mn-lt"/>
              <a:ea typeface="+mn-ea"/>
              <a:cs typeface="+mn-cs"/>
            </a:endParaRPr>
          </a:p>
          <a:p>
            <a:pPr fontAlgn="base"/>
            <a:r>
              <a:rPr lang="en-US" sz="1200" b="1" i="0" kern="1200" dirty="0">
                <a:solidFill>
                  <a:schemeClr val="tx1"/>
                </a:solidFill>
                <a:effectLst/>
                <a:latin typeface="+mn-lt"/>
                <a:ea typeface="+mn-ea"/>
                <a:cs typeface="+mn-cs"/>
              </a:rPr>
              <a:t>Boulton also made branding irons, manilas, fetters, chains, padlocks and components for guns as well machinery to make the pots and kettles used on West Indian slave plantations.</a:t>
            </a:r>
          </a:p>
          <a:p>
            <a:pPr fontAlgn="base"/>
            <a:r>
              <a:rPr lang="en-US" sz="1200" b="1" i="0" kern="1200" dirty="0">
                <a:solidFill>
                  <a:schemeClr val="tx1"/>
                </a:solidFill>
                <a:effectLst/>
                <a:latin typeface="+mn-lt"/>
                <a:ea typeface="+mn-ea"/>
                <a:cs typeface="+mn-cs"/>
              </a:rPr>
              <a:t>These boiling pots and kettles were used in the production of sugar and rum to be exported in the final stage of the triangular-passage of Atlantic which was ‘the British slave trade’.</a:t>
            </a:r>
          </a:p>
          <a:p>
            <a:pPr fontAlgn="base"/>
            <a:endParaRPr lang="en-US" sz="1200" b="1" i="0" kern="1200" dirty="0">
              <a:solidFill>
                <a:schemeClr val="tx1"/>
              </a:solidFill>
              <a:effectLst/>
              <a:latin typeface="+mn-lt"/>
              <a:ea typeface="+mn-ea"/>
              <a:cs typeface="+mn-cs"/>
            </a:endParaRPr>
          </a:p>
          <a:p>
            <a:pPr fontAlgn="base"/>
            <a:r>
              <a:rPr lang="en-US" sz="1200" b="1" i="0" kern="1200" dirty="0">
                <a:solidFill>
                  <a:schemeClr val="tx1"/>
                </a:solidFill>
                <a:effectLst/>
                <a:latin typeface="+mn-lt"/>
                <a:ea typeface="+mn-ea"/>
                <a:cs typeface="+mn-cs"/>
              </a:rPr>
              <a:t>The introduction of Bouton’s machinery improved plantation-productivity, it reduced the number of slaves required to make sugar and rum and thereby enhanced the profits:</a:t>
            </a:r>
          </a:p>
          <a:p>
            <a:pPr fontAlgn="base"/>
            <a:r>
              <a:rPr lang="en-US" sz="1200" b="1" i="0" kern="1200" dirty="0">
                <a:solidFill>
                  <a:schemeClr val="tx1"/>
                </a:solidFill>
                <a:effectLst/>
                <a:latin typeface="+mn-lt"/>
                <a:ea typeface="+mn-ea"/>
                <a:cs typeface="+mn-cs"/>
              </a:rPr>
              <a:t>Boulton may have been an Abolitionist but it was his business to make made and sell goods to slave -traders.</a:t>
            </a:r>
          </a:p>
          <a:p>
            <a:pPr fontAlgn="base"/>
            <a:endParaRPr lang="en-US" sz="1200" b="1" i="0" kern="1200" dirty="0">
              <a:solidFill>
                <a:schemeClr val="tx1"/>
              </a:solidFill>
              <a:effectLst/>
              <a:latin typeface="+mn-lt"/>
              <a:ea typeface="+mn-ea"/>
              <a:cs typeface="+mn-cs"/>
            </a:endParaRPr>
          </a:p>
          <a:p>
            <a:pPr fontAlgn="base"/>
            <a:r>
              <a:rPr lang="en-US" sz="1200" b="1" i="0" kern="1200" dirty="0">
                <a:solidFill>
                  <a:schemeClr val="tx1"/>
                </a:solidFill>
                <a:effectLst/>
                <a:latin typeface="+mn-lt"/>
                <a:ea typeface="+mn-ea"/>
                <a:cs typeface="+mn-cs"/>
              </a:rPr>
              <a:t>How strange it is that </a:t>
            </a:r>
            <a:r>
              <a:rPr lang="en-US" sz="1200" b="1" i="0" kern="1200" dirty="0" err="1">
                <a:solidFill>
                  <a:schemeClr val="tx1"/>
                </a:solidFill>
                <a:effectLst/>
                <a:latin typeface="+mn-lt"/>
                <a:ea typeface="+mn-ea"/>
                <a:cs typeface="+mn-cs"/>
              </a:rPr>
              <a:t>Sarehole</a:t>
            </a:r>
            <a:r>
              <a:rPr lang="en-US" sz="1200" b="1" i="0" kern="1200" dirty="0">
                <a:solidFill>
                  <a:schemeClr val="tx1"/>
                </a:solidFill>
                <a:effectLst/>
                <a:latin typeface="+mn-lt"/>
                <a:ea typeface="+mn-ea"/>
                <a:cs typeface="+mn-cs"/>
              </a:rPr>
              <a:t> Mill Museum, in its middle-class street, has no branding irons, manilas or shackles on show in it’s 18</a:t>
            </a:r>
            <a:r>
              <a:rPr lang="en-US" sz="1200" b="1" i="0" kern="1200" baseline="30000" dirty="0">
                <a:solidFill>
                  <a:schemeClr val="tx1"/>
                </a:solidFill>
                <a:effectLst/>
                <a:latin typeface="+mn-lt"/>
                <a:ea typeface="+mn-ea"/>
                <a:cs typeface="+mn-cs"/>
              </a:rPr>
              <a:t>th</a:t>
            </a:r>
            <a:r>
              <a:rPr lang="en-US" sz="1200" b="1" i="0" kern="1200" dirty="0">
                <a:solidFill>
                  <a:schemeClr val="tx1"/>
                </a:solidFill>
                <a:effectLst/>
                <a:latin typeface="+mn-lt"/>
                <a:ea typeface="+mn-ea"/>
                <a:cs typeface="+mn-cs"/>
              </a:rPr>
              <a:t> and 19</a:t>
            </a:r>
            <a:r>
              <a:rPr lang="en-US" sz="1200" b="1" i="0" kern="1200" baseline="30000" dirty="0">
                <a:solidFill>
                  <a:schemeClr val="tx1"/>
                </a:solidFill>
                <a:effectLst/>
                <a:latin typeface="+mn-lt"/>
                <a:ea typeface="+mn-ea"/>
                <a:cs typeface="+mn-cs"/>
              </a:rPr>
              <a:t>th</a:t>
            </a:r>
            <a:r>
              <a:rPr lang="en-US" sz="1200" b="1" i="0" kern="1200" dirty="0">
                <a:solidFill>
                  <a:schemeClr val="tx1"/>
                </a:solidFill>
                <a:effectLst/>
                <a:latin typeface="+mn-lt"/>
                <a:ea typeface="+mn-ea"/>
                <a:cs typeface="+mn-cs"/>
              </a:rPr>
              <a:t> Century displays?</a:t>
            </a:r>
          </a:p>
          <a:p>
            <a:pPr fontAlgn="base"/>
            <a:r>
              <a:rPr lang="en-US" sz="1200" b="1" i="0" kern="1200" dirty="0">
                <a:solidFill>
                  <a:schemeClr val="tx1"/>
                </a:solidFill>
                <a:effectLst/>
                <a:latin typeface="+mn-lt"/>
                <a:ea typeface="+mn-ea"/>
                <a:cs typeface="+mn-cs"/>
              </a:rPr>
              <a:t>Have Birmingham Museums Trust not conducted a full program of research to discover what was made here or could it be their conscious decision that the dark nature of the use of </a:t>
            </a:r>
            <a:r>
              <a:rPr lang="en-US" sz="1200" b="1" i="0" kern="1200" dirty="0" err="1">
                <a:solidFill>
                  <a:schemeClr val="tx1"/>
                </a:solidFill>
                <a:effectLst/>
                <a:latin typeface="+mn-lt"/>
                <a:ea typeface="+mn-ea"/>
                <a:cs typeface="+mn-cs"/>
              </a:rPr>
              <a:t>Sarehole</a:t>
            </a:r>
            <a:r>
              <a:rPr lang="en-US" sz="1200" b="1" i="0" kern="1200" dirty="0">
                <a:solidFill>
                  <a:schemeClr val="tx1"/>
                </a:solidFill>
                <a:effectLst/>
                <a:latin typeface="+mn-lt"/>
                <a:ea typeface="+mn-ea"/>
                <a:cs typeface="+mn-cs"/>
              </a:rPr>
              <a:t> Mill should be deliberately whitewashed so not to offend the </a:t>
            </a:r>
            <a:r>
              <a:rPr lang="en-US" sz="1200" b="1" i="0" kern="1200" dirty="0" err="1">
                <a:solidFill>
                  <a:schemeClr val="tx1"/>
                </a:solidFill>
                <a:effectLst/>
                <a:latin typeface="+mn-lt"/>
                <a:ea typeface="+mn-ea"/>
                <a:cs typeface="+mn-cs"/>
              </a:rPr>
              <a:t>neighbours</a:t>
            </a:r>
            <a:r>
              <a:rPr lang="en-US" sz="1200" b="1" i="0" kern="1200" dirty="0">
                <a:solidFill>
                  <a:schemeClr val="tx1"/>
                </a:solidFill>
                <a:effectLst/>
                <a:latin typeface="+mn-lt"/>
                <a:ea typeface="+mn-ea"/>
                <a:cs typeface="+mn-cs"/>
              </a:rPr>
              <a:t>? </a:t>
            </a:r>
          </a:p>
          <a:p>
            <a:pPr fontAlgn="base"/>
            <a:endParaRPr lang="en-US" sz="1200" b="1" i="0" kern="1200" dirty="0">
              <a:solidFill>
                <a:schemeClr val="tx1"/>
              </a:solidFill>
              <a:effectLst/>
              <a:latin typeface="+mn-lt"/>
              <a:ea typeface="+mn-ea"/>
              <a:cs typeface="+mn-cs"/>
            </a:endParaRPr>
          </a:p>
          <a:p>
            <a:pPr fontAlgn="base"/>
            <a:r>
              <a:rPr lang="en-US" sz="1200" b="1" i="0" kern="1200" dirty="0">
                <a:solidFill>
                  <a:schemeClr val="tx1"/>
                </a:solidFill>
                <a:effectLst/>
                <a:latin typeface="+mn-lt"/>
                <a:ea typeface="+mn-ea"/>
                <a:cs typeface="+mn-cs"/>
              </a:rPr>
              <a:t>The largely British and Minority Ethnic population who live near to Soho House Museum have not protested about the Trust displaying objects of Dark Tourism in Handsworth</a:t>
            </a:r>
          </a:p>
          <a:p>
            <a:pPr fontAlgn="base"/>
            <a:r>
              <a:rPr lang="en-US" sz="1200" b="1" i="0" kern="1200" dirty="0">
                <a:solidFill>
                  <a:schemeClr val="tx1"/>
                </a:solidFill>
                <a:effectLst/>
                <a:latin typeface="+mn-lt"/>
                <a:ea typeface="+mn-ea"/>
                <a:cs typeface="+mn-cs"/>
              </a:rPr>
              <a:t>So, it maybe the Museum Trust does not feel any pressure to ‘take the knee’ and correct what is displayed at </a:t>
            </a:r>
            <a:r>
              <a:rPr lang="en-US" sz="1200" b="1" i="0" kern="1200" dirty="0" err="1">
                <a:solidFill>
                  <a:schemeClr val="tx1"/>
                </a:solidFill>
                <a:effectLst/>
                <a:latin typeface="+mn-lt"/>
                <a:ea typeface="+mn-ea"/>
                <a:cs typeface="+mn-cs"/>
              </a:rPr>
              <a:t>Sarehole</a:t>
            </a:r>
            <a:r>
              <a:rPr lang="en-US" sz="1200" b="1" i="0" kern="1200" dirty="0">
                <a:solidFill>
                  <a:schemeClr val="tx1"/>
                </a:solidFill>
                <a:effectLst/>
                <a:latin typeface="+mn-lt"/>
                <a:ea typeface="+mn-ea"/>
                <a:cs typeface="+mn-cs"/>
              </a:rPr>
              <a:t> Mill in the middle-class suburb of Hall Green.</a:t>
            </a:r>
            <a:endParaRPr lang="en-GB" b="1" dirty="0"/>
          </a:p>
        </p:txBody>
      </p:sp>
      <p:sp>
        <p:nvSpPr>
          <p:cNvPr id="4" name="Slide Number Placeholder 3"/>
          <p:cNvSpPr>
            <a:spLocks noGrp="1"/>
          </p:cNvSpPr>
          <p:nvPr>
            <p:ph type="sldNum" sz="quarter" idx="5"/>
          </p:nvPr>
        </p:nvSpPr>
        <p:spPr/>
        <p:txBody>
          <a:bodyPr/>
          <a:lstStyle/>
          <a:p>
            <a:fld id="{C7F62191-4F3E-4622-88D6-3CE078693CFF}" type="slidenum">
              <a:rPr lang="en-GB" smtClean="0"/>
              <a:t>3</a:t>
            </a:fld>
            <a:endParaRPr lang="en-GB"/>
          </a:p>
        </p:txBody>
      </p:sp>
    </p:spTree>
    <p:extLst>
      <p:ext uri="{BB962C8B-B14F-4D97-AF65-F5344CB8AC3E}">
        <p14:creationId xmlns:p14="http://schemas.microsoft.com/office/powerpoint/2010/main" val="216541954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This is a very detailed timeline for Sarehole Mill but if you focus solely on the colour coding you will see </a:t>
            </a:r>
          </a:p>
          <a:p>
            <a:r>
              <a:rPr lang="en-GB" b="1" dirty="0"/>
              <a:t>- Yellow represents the time when corn was ground at the mill:</a:t>
            </a:r>
          </a:p>
          <a:p>
            <a:r>
              <a:rPr lang="en-GB" b="1" dirty="0"/>
              <a:t>- Grey shows when it made metal goods </a:t>
            </a:r>
          </a:p>
          <a:p>
            <a:r>
              <a:rPr lang="en-GB" b="1" dirty="0"/>
              <a:t>- and Yellow and Grey together, show when the mill had dual purpose and worked with both grain and metal at the same time. </a:t>
            </a:r>
          </a:p>
          <a:p>
            <a:endParaRPr lang="en-GB" b="1" dirty="0"/>
          </a:p>
          <a:p>
            <a:r>
              <a:rPr lang="en-GB" b="1" dirty="0"/>
              <a:t>Can you see how most of the milling at Sarehole has related to the processing metal for industry and the milling of flour is a lesser activity?</a:t>
            </a:r>
          </a:p>
          <a:p>
            <a:endParaRPr lang="en-GB" b="1" dirty="0"/>
          </a:p>
          <a:p>
            <a:r>
              <a:rPr lang="en-GB" b="1" dirty="0"/>
              <a:t>The statistics, shown here, must surely raise further questions as to why the Trust decided to show this mill as light dark-tourism venue, when it is a site with obvious proven darkness. </a:t>
            </a:r>
          </a:p>
          <a:p>
            <a:endParaRPr lang="en-GB" dirty="0"/>
          </a:p>
        </p:txBody>
      </p:sp>
      <p:sp>
        <p:nvSpPr>
          <p:cNvPr id="4" name="Slide Number Placeholder 3"/>
          <p:cNvSpPr>
            <a:spLocks noGrp="1"/>
          </p:cNvSpPr>
          <p:nvPr>
            <p:ph type="sldNum" sz="quarter" idx="5"/>
          </p:nvPr>
        </p:nvSpPr>
        <p:spPr/>
        <p:txBody>
          <a:bodyPr/>
          <a:lstStyle/>
          <a:p>
            <a:fld id="{C7F62191-4F3E-4622-88D6-3CE078693CFF}" type="slidenum">
              <a:rPr lang="en-GB" smtClean="0"/>
              <a:t>4</a:t>
            </a:fld>
            <a:endParaRPr lang="en-GB"/>
          </a:p>
        </p:txBody>
      </p:sp>
    </p:spTree>
    <p:extLst>
      <p:ext uri="{BB962C8B-B14F-4D97-AF65-F5344CB8AC3E}">
        <p14:creationId xmlns:p14="http://schemas.microsoft.com/office/powerpoint/2010/main" val="20068588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l">
              <a:buNone/>
            </a:pPr>
            <a:r>
              <a:rPr lang="en-US" sz="1200" b="1" dirty="0"/>
              <a:t>If we check on the Museum trust website to find out why it ignores the difficult heritage of the mill, particularly that of Boulton’s time, we learn from </a:t>
            </a:r>
            <a:endParaRPr lang="en-GB" sz="1200" b="1" dirty="0"/>
          </a:p>
          <a:p>
            <a:pPr marL="0" indent="0" algn="l">
              <a:buNone/>
            </a:pPr>
            <a:r>
              <a:rPr lang="en-GB" sz="1200" b="1" dirty="0"/>
              <a:t>Natalie Eaves, the Museum Learning and Engagement Officer, that Sarehole Mill operated to make and sell flour. The taboo is firmly in place.</a:t>
            </a:r>
          </a:p>
          <a:p>
            <a:pPr marL="0" indent="0" algn="l">
              <a:buNone/>
            </a:pPr>
            <a:endParaRPr lang="en-GB" sz="1200" b="1" dirty="0"/>
          </a:p>
          <a:p>
            <a:pPr marL="0" indent="0" algn="l">
              <a:buNone/>
            </a:pPr>
            <a:r>
              <a:rPr lang="en-GB" sz="1200" b="1" dirty="0"/>
              <a:t>Eaves tells us that at Sarehole Mill our forefathers also baked and sold bread and, if the photographs from the website are to be believed, they also made pizza!</a:t>
            </a:r>
          </a:p>
          <a:p>
            <a:pPr marL="0" indent="0" algn="l">
              <a:buNone/>
            </a:pPr>
            <a:endParaRPr lang="en-GB" sz="1200" b="1" dirty="0"/>
          </a:p>
          <a:p>
            <a:pPr marL="0" indent="0" algn="l">
              <a:buNone/>
            </a:pPr>
            <a:r>
              <a:rPr lang="en-GB" sz="1200" b="1" dirty="0"/>
              <a:t>Why is there no mention of the dark heritage that lurks here?</a:t>
            </a:r>
          </a:p>
          <a:p>
            <a:endParaRPr lang="en-GB" dirty="0"/>
          </a:p>
        </p:txBody>
      </p:sp>
      <p:sp>
        <p:nvSpPr>
          <p:cNvPr id="4" name="Slide Number Placeholder 3"/>
          <p:cNvSpPr>
            <a:spLocks noGrp="1"/>
          </p:cNvSpPr>
          <p:nvPr>
            <p:ph type="sldNum" sz="quarter" idx="5"/>
          </p:nvPr>
        </p:nvSpPr>
        <p:spPr/>
        <p:txBody>
          <a:bodyPr/>
          <a:lstStyle/>
          <a:p>
            <a:fld id="{C7F62191-4F3E-4622-88D6-3CE078693CFF}" type="slidenum">
              <a:rPr lang="en-GB" smtClean="0"/>
              <a:t>5</a:t>
            </a:fld>
            <a:endParaRPr lang="en-GB"/>
          </a:p>
        </p:txBody>
      </p:sp>
    </p:spTree>
    <p:extLst>
      <p:ext uri="{BB962C8B-B14F-4D97-AF65-F5344CB8AC3E}">
        <p14:creationId xmlns:p14="http://schemas.microsoft.com/office/powerpoint/2010/main" val="1543836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sz="1200" b="1" dirty="0"/>
              <a:t>The Trust has obviously decided to portray the passive side of </a:t>
            </a:r>
            <a:r>
              <a:rPr lang="en-US" sz="1200" b="1" dirty="0" err="1"/>
              <a:t>Sarehole</a:t>
            </a:r>
            <a:r>
              <a:rPr lang="en-US" sz="1200" b="1" dirty="0"/>
              <a:t> Mill and it celebrates the links it has to a well-known author.</a:t>
            </a:r>
          </a:p>
          <a:p>
            <a:pPr marL="0" indent="0">
              <a:buNone/>
            </a:pPr>
            <a:endParaRPr lang="en-US" sz="1200" b="1" dirty="0"/>
          </a:p>
          <a:p>
            <a:pPr marL="0" indent="0">
              <a:buNone/>
            </a:pPr>
            <a:r>
              <a:rPr lang="en-US" sz="1200" b="1" dirty="0"/>
              <a:t>In 1895, the mother of J.R.R. Tolkien, travelled with her children from South Africa to Birmingham to visit their paternal grandparents.</a:t>
            </a:r>
          </a:p>
          <a:p>
            <a:pPr marL="0" indent="0">
              <a:buNone/>
            </a:pPr>
            <a:r>
              <a:rPr lang="en-US" sz="1200" b="1" dirty="0"/>
              <a:t>Her husband was left in South Africa and unexpectedly died of typhoid, so the Tolkien family remained in Birmingham.</a:t>
            </a:r>
          </a:p>
          <a:p>
            <a:pPr marL="0" indent="0">
              <a:buNone/>
            </a:pPr>
            <a:endParaRPr lang="en-US" sz="1200" b="1" dirty="0"/>
          </a:p>
          <a:p>
            <a:pPr marL="0" indent="0">
              <a:buNone/>
            </a:pPr>
            <a:r>
              <a:rPr lang="en-US" sz="1200" b="1" dirty="0"/>
              <a:t>In 1966, the author J.R.R. Tolkien was interviewed for the Guardian Newspaper and he talked about his childhood at </a:t>
            </a:r>
            <a:r>
              <a:rPr lang="en-US" sz="1200" b="1" dirty="0" err="1"/>
              <a:t>Sarehole</a:t>
            </a:r>
            <a:r>
              <a:rPr lang="en-US" sz="1200" b="1" dirty="0"/>
              <a:t> between 1896 and 1902.</a:t>
            </a:r>
          </a:p>
          <a:p>
            <a:pPr marL="0" indent="0">
              <a:buNone/>
            </a:pPr>
            <a:r>
              <a:rPr lang="en-US" sz="1200" b="1" dirty="0"/>
              <a:t>Tolkien told how he used his memories, of the mill, in his books, The Hobbit and The Lord of the Rings and he described the area around Sarehole Mill, as ‘a kind of lost paradise’.</a:t>
            </a:r>
            <a:endParaRPr lang="en-GB" b="1" dirty="0"/>
          </a:p>
          <a:p>
            <a:endParaRPr lang="en-US" b="1" dirty="0"/>
          </a:p>
          <a:p>
            <a:r>
              <a:rPr lang="en-US" b="1" dirty="0"/>
              <a:t>He remembered </a:t>
            </a:r>
            <a:r>
              <a:rPr lang="en-US" b="1" dirty="0" err="1"/>
              <a:t>Sarehole</a:t>
            </a:r>
            <a:r>
              <a:rPr lang="en-US" b="1" dirty="0"/>
              <a:t> had ‘… an old mill that really did grind corn… a wonderful dell with flowers and a few old-fashioned village houses’.</a:t>
            </a:r>
          </a:p>
          <a:p>
            <a:r>
              <a:rPr lang="en-US" b="1" dirty="0"/>
              <a:t>The museum has selected to adopt this Tolkien-Themed approach and thereby avoid admitting to any difficult heritage.</a:t>
            </a:r>
            <a:endParaRPr lang="en-GB" b="1" dirty="0"/>
          </a:p>
        </p:txBody>
      </p:sp>
      <p:sp>
        <p:nvSpPr>
          <p:cNvPr id="4" name="Slide Number Placeholder 3"/>
          <p:cNvSpPr>
            <a:spLocks noGrp="1"/>
          </p:cNvSpPr>
          <p:nvPr>
            <p:ph type="sldNum" sz="quarter" idx="5"/>
          </p:nvPr>
        </p:nvSpPr>
        <p:spPr/>
        <p:txBody>
          <a:bodyPr/>
          <a:lstStyle/>
          <a:p>
            <a:fld id="{C7F62191-4F3E-4622-88D6-3CE078693CFF}" type="slidenum">
              <a:rPr lang="en-GB" smtClean="0"/>
              <a:t>6</a:t>
            </a:fld>
            <a:endParaRPr lang="en-GB"/>
          </a:p>
        </p:txBody>
      </p:sp>
    </p:spTree>
    <p:extLst>
      <p:ext uri="{BB962C8B-B14F-4D97-AF65-F5344CB8AC3E}">
        <p14:creationId xmlns:p14="http://schemas.microsoft.com/office/powerpoint/2010/main" val="348479035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The clean image of Sarehole Mill promotes a pretty Tolkienesque-world where visitors can take the Hobbit House trail and join a tour to see replicas of machines which may, or may not, have been there when the mill was Tolkien’s ‘lost paradise’.</a:t>
            </a:r>
          </a:p>
          <a:p>
            <a:endParaRPr lang="en-GB" b="1" dirty="0"/>
          </a:p>
          <a:p>
            <a:r>
              <a:rPr lang="en-GB" b="1" dirty="0"/>
              <a:t>No where are metal rolling mills to be seen.</a:t>
            </a:r>
          </a:p>
          <a:p>
            <a:r>
              <a:rPr lang="en-GB" b="1" dirty="0"/>
              <a:t>There is nothing to show how a slave-trading-manila was cut on a guillotine from a piece of metal bar and the ends then snubbed on an anvil by a blacksmith with a hammer before final being bent into a curl which would fit on the wrist of an African slave-trader as if it were a bracelet.</a:t>
            </a:r>
          </a:p>
          <a:p>
            <a:r>
              <a:rPr lang="en-GB" b="1" dirty="0"/>
              <a:t>There are no packages or boxes of branding irons and shackles presented as if ready to export from Birmingham and send to 18</a:t>
            </a:r>
            <a:r>
              <a:rPr lang="en-GB" b="1" baseline="30000" dirty="0"/>
              <a:t>th</a:t>
            </a:r>
            <a:r>
              <a:rPr lang="en-GB" b="1" dirty="0"/>
              <a:t> Century Africa. </a:t>
            </a:r>
          </a:p>
          <a:p>
            <a:endParaRPr lang="en-GB" b="1" dirty="0"/>
          </a:p>
          <a:p>
            <a:r>
              <a:rPr lang="en-GB" b="1" dirty="0"/>
              <a:t>But the stone flour-grinding wheel looks genuine even if it was cast in concrete on site, circa 1970, and distressed to give it apparent authenticity. </a:t>
            </a:r>
          </a:p>
        </p:txBody>
      </p:sp>
      <p:sp>
        <p:nvSpPr>
          <p:cNvPr id="4" name="Slide Number Placeholder 3"/>
          <p:cNvSpPr>
            <a:spLocks noGrp="1"/>
          </p:cNvSpPr>
          <p:nvPr>
            <p:ph type="sldNum" sz="quarter" idx="5"/>
          </p:nvPr>
        </p:nvSpPr>
        <p:spPr/>
        <p:txBody>
          <a:bodyPr/>
          <a:lstStyle/>
          <a:p>
            <a:fld id="{C7F62191-4F3E-4622-88D6-3CE078693CFF}" type="slidenum">
              <a:rPr lang="en-GB" smtClean="0"/>
              <a:t>7</a:t>
            </a:fld>
            <a:endParaRPr lang="en-GB"/>
          </a:p>
        </p:txBody>
      </p:sp>
    </p:spTree>
    <p:extLst>
      <p:ext uri="{BB962C8B-B14F-4D97-AF65-F5344CB8AC3E}">
        <p14:creationId xmlns:p14="http://schemas.microsoft.com/office/powerpoint/2010/main" val="252130957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If you have been to Sarehole in the 21</a:t>
            </a:r>
            <a:r>
              <a:rPr lang="en-GB" b="1" baseline="30000" dirty="0"/>
              <a:t>st</a:t>
            </a:r>
            <a:r>
              <a:rPr lang="en-GB" b="1" dirty="0"/>
              <a:t> Century, you will know there are lots of things to do there!</a:t>
            </a:r>
          </a:p>
          <a:p>
            <a:r>
              <a:rPr lang="en-GB" b="1" dirty="0"/>
              <a:t>You can try </a:t>
            </a:r>
          </a:p>
          <a:p>
            <a:pPr marL="171450" indent="-171450">
              <a:buFont typeface="Arial" panose="020B0604020202020204" pitchFamily="34" charset="0"/>
              <a:buChar char="•"/>
            </a:pPr>
            <a:r>
              <a:rPr lang="en-GB" b="1" dirty="0"/>
              <a:t>Arts and Crafts</a:t>
            </a:r>
          </a:p>
          <a:p>
            <a:pPr marL="171450" indent="-171450">
              <a:buFont typeface="Arial" panose="020B0604020202020204" pitchFamily="34" charset="0"/>
              <a:buChar char="•"/>
            </a:pPr>
            <a:r>
              <a:rPr lang="en-GB" b="1" dirty="0"/>
              <a:t>Buy some Sarehole-inspired honey from the gift shop</a:t>
            </a:r>
          </a:p>
          <a:p>
            <a:pPr marL="171450" indent="-171450">
              <a:buFont typeface="Arial" panose="020B0604020202020204" pitchFamily="34" charset="0"/>
              <a:buChar char="•"/>
            </a:pPr>
            <a:r>
              <a:rPr lang="en-GB" b="1" dirty="0"/>
              <a:t>Dance at a Fairy and Goblin event</a:t>
            </a:r>
          </a:p>
          <a:p>
            <a:pPr marL="171450" indent="-171450">
              <a:buFont typeface="Arial" panose="020B0604020202020204" pitchFamily="34" charset="0"/>
              <a:buChar char="•"/>
            </a:pPr>
            <a:r>
              <a:rPr lang="en-GB" b="1" dirty="0"/>
              <a:t>Visit the Covid-safe café</a:t>
            </a:r>
          </a:p>
          <a:p>
            <a:pPr marL="171450" indent="-171450">
              <a:buFont typeface="Arial" panose="020B0604020202020204" pitchFamily="34" charset="0"/>
              <a:buChar char="•"/>
            </a:pPr>
            <a:r>
              <a:rPr lang="en-GB" b="1" dirty="0"/>
              <a:t>Give away, for free, the skills it has taken you a lifetime to learn    OR</a:t>
            </a:r>
          </a:p>
          <a:p>
            <a:pPr marL="171450" indent="-171450">
              <a:buFont typeface="Arial" panose="020B0604020202020204" pitchFamily="34" charset="0"/>
              <a:buChar char="•"/>
            </a:pPr>
            <a:r>
              <a:rPr lang="en-GB" b="1" dirty="0"/>
              <a:t>Take some school-children on a disingenuous museum tour about the milling of flour on the new-old machines which create a false living-history.</a:t>
            </a:r>
          </a:p>
          <a:p>
            <a:endParaRPr lang="en-GB" b="1" dirty="0"/>
          </a:p>
          <a:p>
            <a:r>
              <a:rPr lang="en-GB" b="1" dirty="0"/>
              <a:t>It is possible to learn there, how to make a Tolkien-Middle-Earth bookmark or even, weather permitting, take a pony ride around the site.</a:t>
            </a:r>
          </a:p>
          <a:p>
            <a:r>
              <a:rPr lang="en-GB" b="1" dirty="0"/>
              <a:t>But if you visit, please don’t plan to investigate the 18</a:t>
            </a:r>
            <a:r>
              <a:rPr lang="en-GB" b="1" baseline="30000" dirty="0"/>
              <a:t>th</a:t>
            </a:r>
            <a:r>
              <a:rPr lang="en-GB" b="1" dirty="0"/>
              <a:t> Century iron working machinery or items made for the slave trade, because they are across the city in the assigned to be darker Soho House Museum.</a:t>
            </a:r>
          </a:p>
          <a:p>
            <a:endParaRPr lang="en-GB" b="1" dirty="0"/>
          </a:p>
          <a:p>
            <a:r>
              <a:rPr lang="en-GB" b="1" dirty="0"/>
              <a:t>Incidental visitors to Sarehole Mill will be pleased to see colourful and fun displays about flour and baking, but the visitors who want to see the reality that was Sarehole Mill in its darkest days, will not find the Museum to be representative of the history of this old industrial mill.</a:t>
            </a:r>
          </a:p>
          <a:p>
            <a:endParaRPr lang="en-GB" b="1" dirty="0"/>
          </a:p>
          <a:p>
            <a:r>
              <a:rPr lang="en-GB" b="1" dirty="0"/>
              <a:t>Dark Tourists and those who seek to know the real historiography of Sarehole should plan for disappointment, because the grime of the slave trade and the dirt of manufacturing they will be expecting to see has been eradicated ….but, in recompense, they can buy a nice Sarehole-milled Canadian-</a:t>
            </a:r>
            <a:r>
              <a:rPr lang="en-GB" b="1" dirty="0" err="1"/>
              <a:t>wheatflour</a:t>
            </a:r>
            <a:r>
              <a:rPr lang="en-GB" b="1" dirty="0"/>
              <a:t> loaf, or authentic Victorian-Birmingham pizza which have been made on site by volunteers with funds going to the coffers of the Birmingham Museum Trust.</a:t>
            </a:r>
          </a:p>
          <a:p>
            <a:endParaRPr lang="en-GB" b="1" dirty="0"/>
          </a:p>
          <a:p>
            <a:r>
              <a:rPr lang="en-GB" b="1" dirty="0"/>
              <a:t>Will make up for the lack of historical accuracy which may have been expected from a museum in a city with an extensive dark past and a red-brick university which prides itself on the factuality of it’s Cultural and Changing Tourism Courses? </a:t>
            </a:r>
          </a:p>
          <a:p>
            <a:r>
              <a:rPr lang="en-GB" b="1" dirty="0"/>
              <a:t>Birmingham University says </a:t>
            </a:r>
            <a:r>
              <a:rPr lang="en-GB" b="1"/>
              <a:t>it provides courses </a:t>
            </a:r>
            <a:r>
              <a:rPr lang="en-GB" b="1" dirty="0"/>
              <a:t>which illuminate how ‘</a:t>
            </a:r>
            <a:r>
              <a:rPr lang="en-US" sz="1200" b="0" i="0" kern="1200" dirty="0">
                <a:solidFill>
                  <a:schemeClr val="tx1"/>
                </a:solidFill>
                <a:effectLst/>
                <a:latin typeface="+mn-lt"/>
                <a:ea typeface="+mn-ea"/>
                <a:cs typeface="+mn-cs"/>
              </a:rPr>
              <a:t>societies interact with the past, or at least (with) commodified and mediated versions of the past’</a:t>
            </a:r>
            <a:r>
              <a:rPr lang="en-GB" b="1" dirty="0"/>
              <a:t>. </a:t>
            </a:r>
          </a:p>
          <a:p>
            <a:endParaRPr lang="en-GB" b="1" dirty="0"/>
          </a:p>
          <a:p>
            <a:r>
              <a:rPr lang="en-GB" b="1" dirty="0"/>
              <a:t>Could it be that urgent liaison between the grand Birmingham house of learning and the Public Relations people of the Museum Trust, is needed?</a:t>
            </a:r>
          </a:p>
          <a:p>
            <a:endParaRPr lang="en-GB" b="1" dirty="0"/>
          </a:p>
          <a:p>
            <a:r>
              <a:rPr lang="en-GB" b="1" dirty="0"/>
              <a:t>How sad it is to be forced to conclude that something, somewhere, has definitely been lost in the telling at Sarehole Mill. </a:t>
            </a:r>
          </a:p>
        </p:txBody>
      </p:sp>
      <p:sp>
        <p:nvSpPr>
          <p:cNvPr id="4" name="Slide Number Placeholder 3"/>
          <p:cNvSpPr>
            <a:spLocks noGrp="1"/>
          </p:cNvSpPr>
          <p:nvPr>
            <p:ph type="sldNum" sz="quarter" idx="5"/>
          </p:nvPr>
        </p:nvSpPr>
        <p:spPr/>
        <p:txBody>
          <a:bodyPr/>
          <a:lstStyle/>
          <a:p>
            <a:fld id="{C7F62191-4F3E-4622-88D6-3CE078693CFF}" type="slidenum">
              <a:rPr lang="en-GB" smtClean="0"/>
              <a:t>8</a:t>
            </a:fld>
            <a:endParaRPr lang="en-GB"/>
          </a:p>
        </p:txBody>
      </p:sp>
    </p:spTree>
    <p:extLst>
      <p:ext uri="{BB962C8B-B14F-4D97-AF65-F5344CB8AC3E}">
        <p14:creationId xmlns:p14="http://schemas.microsoft.com/office/powerpoint/2010/main" val="171346898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7F62191-4F3E-4622-88D6-3CE078693CFF}" type="slidenum">
              <a:rPr lang="en-GB" smtClean="0"/>
              <a:t>9</a:t>
            </a:fld>
            <a:endParaRPr lang="en-GB"/>
          </a:p>
        </p:txBody>
      </p:sp>
    </p:spTree>
    <p:extLst>
      <p:ext uri="{BB962C8B-B14F-4D97-AF65-F5344CB8AC3E}">
        <p14:creationId xmlns:p14="http://schemas.microsoft.com/office/powerpoint/2010/main" val="23572354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ED291B17-9318-49DB-B28B-6E5994AE9581}" type="datetime1">
              <a:rPr lang="en-US" smtClean="0"/>
              <a:t>2/6/2021</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900175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78DD82B9-B8EE-4375-B6FF-88FA6ABB15D9}" type="datetime1">
              <a:rPr lang="en-US" smtClean="0"/>
              <a:t>2/6/2021</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524434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B2497495-0637-405E-AE64-5CC7506D51F5}" type="datetime1">
              <a:rPr lang="en-US" smtClean="0"/>
              <a:t>2/6/2021</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666809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BFFD690-9426-415D-8B65-26881E07B2D4}" type="datetime1">
              <a:rPr lang="en-US" smtClean="0"/>
              <a:t>2/6/2021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833232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C4989A-474C-40DE-95B9-011C28B71673}" type="datetime1">
              <a:rPr lang="en-US" smtClean="0"/>
              <a:t>2/6/2021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480465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DB4ED54-5B5E-4A04-93D3-5772E3CE3818}" type="datetime1">
              <a:rPr lang="en-US" smtClean="0"/>
              <a:t>2/6/2021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29363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DE50D6-574B-40AF-946F-D52A04ADE379}" type="datetime1">
              <a:rPr lang="en-US" smtClean="0"/>
              <a:t>2/6/2021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294949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D82884F1-FFEA-405F-9602-3DCA865EDA4E}" type="datetime1">
              <a:rPr lang="en-US" smtClean="0"/>
              <a:t>2/6/2021</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2617666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18DB4A-8810-4A10-AD5C-D5E2C667F5B3}" type="datetime1">
              <a:rPr lang="en-US" smtClean="0"/>
              <a:t>2/6/2021</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5732895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ED4963-E985-44C4-B8C4-FDD613B7C2F8}" type="datetime1">
              <a:rPr lang="en-US" smtClean="0"/>
              <a:t>2/6/2021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835911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ED291B17-9318-49DB-B28B-6E5994AE9581}" type="datetime1">
              <a:rPr lang="en-US" smtClean="0"/>
              <a:t>2/6/2021</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888496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ED291B17-9318-49DB-B28B-6E5994AE9581}" type="datetime1">
              <a:rPr lang="en-US" smtClean="0"/>
              <a:t>2/6/2021</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000897896"/>
      </p:ext>
    </p:extLst>
  </p:cSld>
  <p:clrMap bg1="lt1" tx1="dk1" bg2="lt2" tx2="dk2" accent1="accent1" accent2="accent2" accent3="accent3" accent4="accent4" accent5="accent5" accent6="accent6" hlink="hlink" folHlink="folHlink"/>
  <p:sldLayoutIdLst>
    <p:sldLayoutId id="2147483756" r:id="rId1"/>
    <p:sldLayoutId id="2147483757" r:id="rId2"/>
    <p:sldLayoutId id="2147483758" r:id="rId3"/>
    <p:sldLayoutId id="2147483759" r:id="rId4"/>
    <p:sldLayoutId id="2147483711" r:id="rId5"/>
    <p:sldLayoutId id="2147483760" r:id="rId6"/>
    <p:sldLayoutId id="2147483762" r:id="rId7"/>
    <p:sldLayoutId id="2147483706" r:id="rId8"/>
    <p:sldLayoutId id="2147483709" r:id="rId9"/>
    <p:sldLayoutId id="2147483707" r:id="rId10"/>
    <p:sldLayoutId id="2147483708" r:id="rId11"/>
  </p:sldLayoutIdLst>
  <p:hf sldNum="0" hdr="0" ftr="0" dt="0"/>
  <p:txStyles>
    <p:titleStyle>
      <a:lvl1pPr algn="l" defTabSz="457200" rtl="0" eaLnBrk="1" latinLnBrk="0" hangingPunct="1">
        <a:lnSpc>
          <a:spcPct val="100000"/>
        </a:lnSpc>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5.xml"/><Relationship Id="rId5" Type="http://schemas.openxmlformats.org/officeDocument/2006/relationships/image" Target="../media/image5.jpeg"/><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5.xml"/><Relationship Id="rId5" Type="http://schemas.openxmlformats.org/officeDocument/2006/relationships/image" Target="../media/image8.jpeg"/><Relationship Id="rId4" Type="http://schemas.openxmlformats.org/officeDocument/2006/relationships/image" Target="../media/image7.jpeg"/></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7.xml"/><Relationship Id="rId1" Type="http://schemas.openxmlformats.org/officeDocument/2006/relationships/slideLayout" Target="../slideLayouts/slideLayout4.xml"/><Relationship Id="rId4" Type="http://schemas.openxmlformats.org/officeDocument/2006/relationships/image" Target="../media/image13.jpeg"/></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D6D7A0BC-0046-4CAA-8E7F-DCAFE511EA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C21E816-31F5-48BB-BD02-D15F2F18B48A}"/>
              </a:ext>
            </a:extLst>
          </p:cNvPr>
          <p:cNvSpPr>
            <a:spLocks noGrp="1"/>
          </p:cNvSpPr>
          <p:nvPr>
            <p:ph type="ctrTitle"/>
          </p:nvPr>
        </p:nvSpPr>
        <p:spPr>
          <a:xfrm>
            <a:off x="581191" y="1020431"/>
            <a:ext cx="10993549" cy="1475013"/>
          </a:xfrm>
        </p:spPr>
        <p:txBody>
          <a:bodyPr>
            <a:normAutofit/>
          </a:bodyPr>
          <a:lstStyle/>
          <a:p>
            <a:r>
              <a:rPr lang="en-US" dirty="0"/>
              <a:t>Matthew Boulton and </a:t>
            </a:r>
            <a:br>
              <a:rPr lang="en-US" dirty="0"/>
            </a:br>
            <a:r>
              <a:rPr lang="en-US" dirty="0"/>
              <a:t>Sarehole Mill, Birmingham                                </a:t>
            </a:r>
            <a:r>
              <a:rPr lang="en-US" sz="1100" dirty="0"/>
              <a:t>Janet White</a:t>
            </a:r>
          </a:p>
        </p:txBody>
      </p:sp>
      <p:sp>
        <p:nvSpPr>
          <p:cNvPr id="3" name="Subtitle 2">
            <a:extLst>
              <a:ext uri="{FF2B5EF4-FFF2-40B4-BE49-F238E27FC236}">
                <a16:creationId xmlns:a16="http://schemas.microsoft.com/office/drawing/2014/main" id="{835D6E6B-3353-491C-A3C6-F278D6CED8B3}"/>
              </a:ext>
            </a:extLst>
          </p:cNvPr>
          <p:cNvSpPr>
            <a:spLocks noGrp="1"/>
          </p:cNvSpPr>
          <p:nvPr>
            <p:ph type="subTitle" idx="1"/>
          </p:nvPr>
        </p:nvSpPr>
        <p:spPr>
          <a:xfrm>
            <a:off x="581194" y="2495445"/>
            <a:ext cx="10993546" cy="468233"/>
          </a:xfrm>
        </p:spPr>
        <p:txBody>
          <a:bodyPr>
            <a:normAutofit/>
          </a:bodyPr>
          <a:lstStyle/>
          <a:p>
            <a:r>
              <a:rPr lang="en-US" dirty="0"/>
              <a:t>HPHE6103 Difficult Heritage/Dark Tourism</a:t>
            </a:r>
          </a:p>
        </p:txBody>
      </p:sp>
      <p:sp>
        <p:nvSpPr>
          <p:cNvPr id="20" name="Rectangle 19">
            <a:extLst>
              <a:ext uri="{FF2B5EF4-FFF2-40B4-BE49-F238E27FC236}">
                <a16:creationId xmlns:a16="http://schemas.microsoft.com/office/drawing/2014/main" id="{E7C6334F-6411-41EC-AD7D-179EDD8B5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1">
            <a:extLst>
              <a:ext uri="{FF2B5EF4-FFF2-40B4-BE49-F238E27FC236}">
                <a16:creationId xmlns:a16="http://schemas.microsoft.com/office/drawing/2014/main" id="{E6B02CEE-3AF8-4349-9B3E-8970E6DF62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3">
            <a:extLst>
              <a:ext uri="{FF2B5EF4-FFF2-40B4-BE49-F238E27FC236}">
                <a16:creationId xmlns:a16="http://schemas.microsoft.com/office/drawing/2014/main" id="{AAA01CF0-3FB5-44EB-B7DE-F2E86374C2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pic>
        <p:nvPicPr>
          <p:cNvPr id="6" name="Picture 5" descr="abstract image">
            <a:extLst>
              <a:ext uri="{FF2B5EF4-FFF2-40B4-BE49-F238E27FC236}">
                <a16:creationId xmlns:a16="http://schemas.microsoft.com/office/drawing/2014/main" id="{F1A8C364-94D4-4630-BAD0-78722F347055}"/>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448733" y="3081867"/>
            <a:ext cx="11260667" cy="3310466"/>
          </a:xfrm>
          <a:prstGeom prst="rect">
            <a:avLst/>
          </a:prstGeom>
        </p:spPr>
      </p:pic>
      <p:pic>
        <p:nvPicPr>
          <p:cNvPr id="4" name="Picture 3">
            <a:extLst>
              <a:ext uri="{FF2B5EF4-FFF2-40B4-BE49-F238E27FC236}">
                <a16:creationId xmlns:a16="http://schemas.microsoft.com/office/drawing/2014/main" id="{8859BAB2-9B3C-4D50-A65A-87825607AC77}"/>
              </a:ext>
            </a:extLst>
          </p:cNvPr>
          <p:cNvPicPr>
            <a:picLocks noChangeAspect="1"/>
          </p:cNvPicPr>
          <p:nvPr/>
        </p:nvPicPr>
        <p:blipFill>
          <a:blip r:embed="rId4"/>
          <a:stretch>
            <a:fillRect/>
          </a:stretch>
        </p:blipFill>
        <p:spPr>
          <a:xfrm>
            <a:off x="446535" y="3078310"/>
            <a:ext cx="11260667" cy="3314023"/>
          </a:xfrm>
          <a:prstGeom prst="rect">
            <a:avLst/>
          </a:prstGeom>
        </p:spPr>
      </p:pic>
    </p:spTree>
    <p:extLst>
      <p:ext uri="{BB962C8B-B14F-4D97-AF65-F5344CB8AC3E}">
        <p14:creationId xmlns:p14="http://schemas.microsoft.com/office/powerpoint/2010/main" val="24758055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76EEFA-BFC7-4FF9-8DBE-B0FD1C2F7669}"/>
              </a:ext>
            </a:extLst>
          </p:cNvPr>
          <p:cNvSpPr>
            <a:spLocks noGrp="1"/>
          </p:cNvSpPr>
          <p:nvPr>
            <p:ph type="title"/>
          </p:nvPr>
        </p:nvSpPr>
        <p:spPr>
          <a:xfrm>
            <a:off x="581193" y="729657"/>
            <a:ext cx="11029616" cy="1286847"/>
          </a:xfrm>
        </p:spPr>
        <p:txBody>
          <a:bodyPr>
            <a:normAutofit fontScale="90000"/>
          </a:bodyPr>
          <a:lstStyle/>
          <a:p>
            <a:pPr algn="ctr"/>
            <a:r>
              <a:rPr lang="en-GB" dirty="0"/>
              <a:t>Sarehole old mill was leased by Boulton’s father in 1756. </a:t>
            </a:r>
            <a:br>
              <a:rPr lang="en-GB" dirty="0"/>
            </a:br>
            <a:r>
              <a:rPr lang="en-GB" dirty="0"/>
              <a:t>Boulton left </a:t>
            </a:r>
            <a:r>
              <a:rPr lang="en-GB" dirty="0" err="1"/>
              <a:t>sarehole</a:t>
            </a:r>
            <a:r>
              <a:rPr lang="en-GB" dirty="0"/>
              <a:t> mill to move To Soho House in 1766 </a:t>
            </a:r>
            <a:br>
              <a:rPr lang="en-GB" dirty="0"/>
            </a:br>
            <a:r>
              <a:rPr lang="en-GB" dirty="0"/>
              <a:t>  </a:t>
            </a:r>
            <a:r>
              <a:rPr lang="en-GB" dirty="0" err="1"/>
              <a:t>sarehole</a:t>
            </a:r>
            <a:r>
              <a:rPr lang="en-GB" dirty="0"/>
              <a:t> Mill and Soho House are now both museums</a:t>
            </a:r>
          </a:p>
        </p:txBody>
      </p:sp>
      <p:sp>
        <p:nvSpPr>
          <p:cNvPr id="3" name="Text Placeholder 2">
            <a:extLst>
              <a:ext uri="{FF2B5EF4-FFF2-40B4-BE49-F238E27FC236}">
                <a16:creationId xmlns:a16="http://schemas.microsoft.com/office/drawing/2014/main" id="{67F3A705-E595-4005-95AF-0B23198C7961}"/>
              </a:ext>
            </a:extLst>
          </p:cNvPr>
          <p:cNvSpPr>
            <a:spLocks noGrp="1"/>
          </p:cNvSpPr>
          <p:nvPr>
            <p:ph type="body" idx="1"/>
          </p:nvPr>
        </p:nvSpPr>
        <p:spPr>
          <a:xfrm>
            <a:off x="581191" y="2142699"/>
            <a:ext cx="5194769" cy="665976"/>
          </a:xfrm>
        </p:spPr>
        <p:txBody>
          <a:bodyPr/>
          <a:lstStyle/>
          <a:p>
            <a:r>
              <a:rPr lang="en-GB" b="1" dirty="0"/>
              <a:t>Sarehole new Mill built 1765</a:t>
            </a:r>
          </a:p>
        </p:txBody>
      </p:sp>
      <p:sp>
        <p:nvSpPr>
          <p:cNvPr id="5" name="Text Placeholder 4">
            <a:extLst>
              <a:ext uri="{FF2B5EF4-FFF2-40B4-BE49-F238E27FC236}">
                <a16:creationId xmlns:a16="http://schemas.microsoft.com/office/drawing/2014/main" id="{DE49D4F9-8DC0-4D99-8174-1613A7C83F97}"/>
              </a:ext>
            </a:extLst>
          </p:cNvPr>
          <p:cNvSpPr>
            <a:spLocks noGrp="1"/>
          </p:cNvSpPr>
          <p:nvPr>
            <p:ph type="body" sz="quarter" idx="3"/>
          </p:nvPr>
        </p:nvSpPr>
        <p:spPr>
          <a:xfrm>
            <a:off x="3993417" y="2138290"/>
            <a:ext cx="3565085" cy="665975"/>
          </a:xfrm>
        </p:spPr>
        <p:txBody>
          <a:bodyPr/>
          <a:lstStyle/>
          <a:p>
            <a:r>
              <a:rPr lang="en-GB" b="1" dirty="0"/>
              <a:t>Matthew Boulton, 1728 - 1809</a:t>
            </a:r>
          </a:p>
        </p:txBody>
      </p:sp>
      <p:pic>
        <p:nvPicPr>
          <p:cNvPr id="11" name="Content Placeholder 10">
            <a:extLst>
              <a:ext uri="{FF2B5EF4-FFF2-40B4-BE49-F238E27FC236}">
                <a16:creationId xmlns:a16="http://schemas.microsoft.com/office/drawing/2014/main" id="{1D606AE7-3D7C-469C-A169-D1E1441E3D96}"/>
              </a:ext>
            </a:extLst>
          </p:cNvPr>
          <p:cNvPicPr>
            <a:picLocks noGrp="1" noChangeAspect="1"/>
          </p:cNvPicPr>
          <p:nvPr>
            <p:ph sz="quarter" idx="4"/>
          </p:nvPr>
        </p:nvPicPr>
        <p:blipFill>
          <a:blip r:embed="rId3"/>
          <a:stretch>
            <a:fillRect/>
          </a:stretch>
        </p:blipFill>
        <p:spPr>
          <a:xfrm>
            <a:off x="3993418" y="2926050"/>
            <a:ext cx="3396012" cy="2014439"/>
          </a:xfrm>
          <a:prstGeom prst="rect">
            <a:avLst/>
          </a:prstGeom>
        </p:spPr>
      </p:pic>
      <p:pic>
        <p:nvPicPr>
          <p:cNvPr id="8" name="Picture 7" descr="Sarehole%20mill">
            <a:extLst>
              <a:ext uri="{FF2B5EF4-FFF2-40B4-BE49-F238E27FC236}">
                <a16:creationId xmlns:a16="http://schemas.microsoft.com/office/drawing/2014/main" id="{3A0E3B5A-19BD-4B13-B6D4-787187608F84}"/>
              </a:ext>
            </a:extLst>
          </p:cNvPr>
          <p:cNvPicPr/>
          <p:nvPr/>
        </p:nvPicPr>
        <p:blipFill>
          <a:blip r:embed="rId4">
            <a:extLst>
              <a:ext uri="{28A0092B-C50C-407E-A947-70E740481C1C}">
                <a14:useLocalDpi xmlns:a14="http://schemas.microsoft.com/office/drawing/2010/main" val="0"/>
              </a:ext>
            </a:extLst>
          </a:blip>
          <a:srcRect/>
          <a:stretch>
            <a:fillRect/>
          </a:stretch>
        </p:blipFill>
        <p:spPr bwMode="auto">
          <a:xfrm>
            <a:off x="581191" y="2926051"/>
            <a:ext cx="3144648" cy="2014439"/>
          </a:xfrm>
          <a:prstGeom prst="rect">
            <a:avLst/>
          </a:prstGeom>
          <a:noFill/>
          <a:ln>
            <a:noFill/>
          </a:ln>
        </p:spPr>
      </p:pic>
      <p:pic>
        <p:nvPicPr>
          <p:cNvPr id="1026" name="Picture 2">
            <a:extLst>
              <a:ext uri="{FF2B5EF4-FFF2-40B4-BE49-F238E27FC236}">
                <a16:creationId xmlns:a16="http://schemas.microsoft.com/office/drawing/2014/main" id="{A96ABC65-9824-4C03-991D-E66C87947AB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657009" y="2924493"/>
            <a:ext cx="3493212" cy="2015996"/>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1FEEBD95-684E-4E0C-BF32-FEDB8EF563CE}"/>
              </a:ext>
            </a:extLst>
          </p:cNvPr>
          <p:cNvSpPr txBox="1"/>
          <p:nvPr/>
        </p:nvSpPr>
        <p:spPr>
          <a:xfrm>
            <a:off x="7657009" y="2277259"/>
            <a:ext cx="3738871" cy="400110"/>
          </a:xfrm>
          <a:prstGeom prst="rect">
            <a:avLst/>
          </a:prstGeom>
          <a:noFill/>
        </p:spPr>
        <p:txBody>
          <a:bodyPr wrap="square" rtlCol="0">
            <a:spAutoFit/>
          </a:bodyPr>
          <a:lstStyle/>
          <a:p>
            <a:r>
              <a:rPr lang="en-GB" sz="2000" b="1" dirty="0"/>
              <a:t>Soho House built C.1756 e</a:t>
            </a:r>
          </a:p>
        </p:txBody>
      </p:sp>
    </p:spTree>
    <p:extLst>
      <p:ext uri="{BB962C8B-B14F-4D97-AF65-F5344CB8AC3E}">
        <p14:creationId xmlns:p14="http://schemas.microsoft.com/office/powerpoint/2010/main" val="19960231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1C3676-6484-4688-A7D3-7466EA55184C}"/>
              </a:ext>
            </a:extLst>
          </p:cNvPr>
          <p:cNvSpPr>
            <a:spLocks noGrp="1"/>
          </p:cNvSpPr>
          <p:nvPr>
            <p:ph type="title"/>
          </p:nvPr>
        </p:nvSpPr>
        <p:spPr>
          <a:xfrm>
            <a:off x="581193" y="729658"/>
            <a:ext cx="11029616" cy="553373"/>
          </a:xfrm>
        </p:spPr>
        <p:txBody>
          <a:bodyPr/>
          <a:lstStyle/>
          <a:p>
            <a:r>
              <a:rPr lang="en-GB" dirty="0"/>
              <a:t>   Matthew Boulton made many products at Sarehole Mill</a:t>
            </a:r>
          </a:p>
        </p:txBody>
      </p:sp>
      <p:sp>
        <p:nvSpPr>
          <p:cNvPr id="3" name="Text Placeholder 2">
            <a:extLst>
              <a:ext uri="{FF2B5EF4-FFF2-40B4-BE49-F238E27FC236}">
                <a16:creationId xmlns:a16="http://schemas.microsoft.com/office/drawing/2014/main" id="{A22A62A1-7734-4189-A701-F606CA6E0648}"/>
              </a:ext>
            </a:extLst>
          </p:cNvPr>
          <p:cNvSpPr>
            <a:spLocks noGrp="1"/>
          </p:cNvSpPr>
          <p:nvPr>
            <p:ph type="body" idx="1"/>
          </p:nvPr>
        </p:nvSpPr>
        <p:spPr>
          <a:xfrm>
            <a:off x="464024" y="1405719"/>
            <a:ext cx="11345923" cy="553373"/>
          </a:xfrm>
        </p:spPr>
        <p:txBody>
          <a:bodyPr/>
          <a:lstStyle/>
          <a:p>
            <a:pPr algn="ctr"/>
            <a:r>
              <a:rPr lang="en-GB" dirty="0"/>
              <a:t>Some of these contribute to the dark heritage of the Industrial Revolution and of Sarehole Mill which made an array of horrors, such as ….</a:t>
            </a:r>
          </a:p>
        </p:txBody>
      </p:sp>
      <p:pic>
        <p:nvPicPr>
          <p:cNvPr id="3076" name="Picture 4" descr="Image result for Slave Trade metal items made in birmingham ">
            <a:extLst>
              <a:ext uri="{FF2B5EF4-FFF2-40B4-BE49-F238E27FC236}">
                <a16:creationId xmlns:a16="http://schemas.microsoft.com/office/drawing/2014/main" id="{ACC816AA-31B0-45E1-8402-AC309F943B0B}"/>
              </a:ext>
            </a:extLst>
          </p:cNvPr>
          <p:cNvPicPr>
            <a:picLocks noGrp="1" noChangeAspect="1" noChangeArrowheads="1"/>
          </p:cNvPicPr>
          <p:nvPr>
            <p:ph sz="quarter" idx="4"/>
          </p:nvPr>
        </p:nvPicPr>
        <p:blipFill>
          <a:blip r:embed="rId3">
            <a:extLst>
              <a:ext uri="{28A0092B-C50C-407E-A947-70E740481C1C}">
                <a14:useLocalDpi xmlns:a14="http://schemas.microsoft.com/office/drawing/2010/main" val="0"/>
              </a:ext>
            </a:extLst>
          </a:blip>
          <a:srcRect/>
          <a:stretch>
            <a:fillRect/>
          </a:stretch>
        </p:blipFill>
        <p:spPr bwMode="auto">
          <a:xfrm>
            <a:off x="6410933" y="2926053"/>
            <a:ext cx="5399014" cy="2833302"/>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Image result for Slave Trade metal items made in birmingham ">
            <a:extLst>
              <a:ext uri="{FF2B5EF4-FFF2-40B4-BE49-F238E27FC236}">
                <a16:creationId xmlns:a16="http://schemas.microsoft.com/office/drawing/2014/main" id="{27904F52-8F50-4424-9EDB-83115FD64F3B}"/>
              </a:ext>
            </a:extLst>
          </p:cNvPr>
          <p:cNvPicPr>
            <a:picLocks noGrp="1" noChangeAspect="1" noChangeArrowheads="1"/>
          </p:cNvPicPr>
          <p:nvPr>
            <p:ph sz="half" idx="2"/>
          </p:nvPr>
        </p:nvPicPr>
        <p:blipFill>
          <a:blip r:embed="rId4">
            <a:extLst>
              <a:ext uri="{28A0092B-C50C-407E-A947-70E740481C1C}">
                <a14:useLocalDpi xmlns:a14="http://schemas.microsoft.com/office/drawing/2010/main" val="0"/>
              </a:ext>
            </a:extLst>
          </a:blip>
          <a:srcRect/>
          <a:stretch>
            <a:fillRect/>
          </a:stretch>
        </p:blipFill>
        <p:spPr bwMode="auto">
          <a:xfrm>
            <a:off x="3350526" y="2926053"/>
            <a:ext cx="2533934" cy="2833301"/>
          </a:xfrm>
          <a:prstGeom prst="rect">
            <a:avLst/>
          </a:prstGeom>
          <a:noFill/>
          <a:extLst>
            <a:ext uri="{909E8E84-426E-40DD-AFC4-6F175D3DCCD1}">
              <a14:hiddenFill xmlns:a14="http://schemas.microsoft.com/office/drawing/2010/main">
                <a:solidFill>
                  <a:srgbClr val="FFFFFF"/>
                </a:solidFill>
              </a14:hiddenFill>
            </a:ext>
          </a:extLst>
        </p:spPr>
      </p:pic>
      <p:pic>
        <p:nvPicPr>
          <p:cNvPr id="3080" name="Picture 8" descr="See the source image">
            <a:extLst>
              <a:ext uri="{FF2B5EF4-FFF2-40B4-BE49-F238E27FC236}">
                <a16:creationId xmlns:a16="http://schemas.microsoft.com/office/drawing/2014/main" id="{E2F91538-58E4-4B55-9D05-B454C1422B0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89340" y="2913947"/>
            <a:ext cx="2134713" cy="2845406"/>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BF8EDE96-3D32-4E76-ADD1-5877B542C348}"/>
              </a:ext>
            </a:extLst>
          </p:cNvPr>
          <p:cNvSpPr txBox="1"/>
          <p:nvPr/>
        </p:nvSpPr>
        <p:spPr>
          <a:xfrm>
            <a:off x="689340" y="2251881"/>
            <a:ext cx="11120607" cy="646331"/>
          </a:xfrm>
          <a:prstGeom prst="rect">
            <a:avLst/>
          </a:prstGeom>
          <a:noFill/>
        </p:spPr>
        <p:txBody>
          <a:bodyPr wrap="square" rtlCol="0">
            <a:spAutoFit/>
          </a:bodyPr>
          <a:lstStyle/>
          <a:p>
            <a:r>
              <a:rPr lang="en-GB" dirty="0"/>
              <a:t>Branding irons to mark        Manilas: a form of African             Shackles and chains used by traders and slave           ownership of slaves              slave exchange currency           owners to limit the freedom of movement of slaves</a:t>
            </a:r>
          </a:p>
        </p:txBody>
      </p:sp>
    </p:spTree>
    <p:extLst>
      <p:ext uri="{BB962C8B-B14F-4D97-AF65-F5344CB8AC3E}">
        <p14:creationId xmlns:p14="http://schemas.microsoft.com/office/powerpoint/2010/main" val="37350352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327505-561F-4D8E-8B85-41A8BB2E7371}"/>
              </a:ext>
            </a:extLst>
          </p:cNvPr>
          <p:cNvSpPr>
            <a:spLocks noGrp="1"/>
          </p:cNvSpPr>
          <p:nvPr>
            <p:ph type="title"/>
          </p:nvPr>
        </p:nvSpPr>
        <p:spPr/>
        <p:txBody>
          <a:bodyPr>
            <a:normAutofit/>
          </a:bodyPr>
          <a:lstStyle/>
          <a:p>
            <a:r>
              <a:rPr lang="en-GB" dirty="0"/>
              <a:t>                    Timeline Sarehole mill Bronze Age to 1969</a:t>
            </a:r>
            <a:br>
              <a:rPr lang="en-GB" dirty="0"/>
            </a:br>
            <a:r>
              <a:rPr lang="en-GB" dirty="0"/>
              <a:t>   </a:t>
            </a:r>
            <a:r>
              <a:rPr lang="en-GB" sz="2200" dirty="0"/>
              <a:t>Colour code Key - grinding of corn in yellow and Industrial use in grey</a:t>
            </a:r>
          </a:p>
        </p:txBody>
      </p:sp>
      <p:pic>
        <p:nvPicPr>
          <p:cNvPr id="7" name="Content Placeholder 6">
            <a:extLst>
              <a:ext uri="{FF2B5EF4-FFF2-40B4-BE49-F238E27FC236}">
                <a16:creationId xmlns:a16="http://schemas.microsoft.com/office/drawing/2014/main" id="{6E3E5259-ED43-4DAE-8D74-6E529253F7D5}"/>
              </a:ext>
            </a:extLst>
          </p:cNvPr>
          <p:cNvPicPr>
            <a:picLocks noGrp="1" noChangeAspect="1"/>
          </p:cNvPicPr>
          <p:nvPr>
            <p:ph sz="half" idx="2"/>
          </p:nvPr>
        </p:nvPicPr>
        <p:blipFill>
          <a:blip r:embed="rId3"/>
          <a:stretch>
            <a:fillRect/>
          </a:stretch>
        </p:blipFill>
        <p:spPr>
          <a:xfrm>
            <a:off x="245660" y="1856575"/>
            <a:ext cx="11791665" cy="3889132"/>
          </a:xfrm>
          <a:prstGeom prst="rect">
            <a:avLst/>
          </a:prstGeom>
        </p:spPr>
      </p:pic>
    </p:spTree>
    <p:extLst>
      <p:ext uri="{BB962C8B-B14F-4D97-AF65-F5344CB8AC3E}">
        <p14:creationId xmlns:p14="http://schemas.microsoft.com/office/powerpoint/2010/main" val="20781444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562972-3449-42D1-8185-B4BEFD52AB44}"/>
              </a:ext>
            </a:extLst>
          </p:cNvPr>
          <p:cNvSpPr>
            <a:spLocks noGrp="1"/>
          </p:cNvSpPr>
          <p:nvPr>
            <p:ph type="title"/>
          </p:nvPr>
        </p:nvSpPr>
        <p:spPr>
          <a:xfrm>
            <a:off x="581192" y="702155"/>
            <a:ext cx="11029616" cy="1522430"/>
          </a:xfrm>
        </p:spPr>
        <p:txBody>
          <a:bodyPr>
            <a:normAutofit/>
          </a:bodyPr>
          <a:lstStyle/>
          <a:p>
            <a:r>
              <a:rPr lang="en-US" dirty="0"/>
              <a:t>So, it is surprising that the difficult heritage of, particularly that of Boulton’s time,  </a:t>
            </a:r>
            <a:br>
              <a:rPr lang="en-US" dirty="0"/>
            </a:br>
            <a:r>
              <a:rPr lang="en-US" dirty="0"/>
              <a:t>has been let out!</a:t>
            </a:r>
          </a:p>
        </p:txBody>
      </p:sp>
      <p:sp>
        <p:nvSpPr>
          <p:cNvPr id="5" name="Content Placeholder 4">
            <a:extLst>
              <a:ext uri="{FF2B5EF4-FFF2-40B4-BE49-F238E27FC236}">
                <a16:creationId xmlns:a16="http://schemas.microsoft.com/office/drawing/2014/main" id="{15AF8019-99EB-4444-A816-E01DB2147807}"/>
              </a:ext>
            </a:extLst>
          </p:cNvPr>
          <p:cNvSpPr>
            <a:spLocks noGrp="1"/>
          </p:cNvSpPr>
          <p:nvPr>
            <p:ph idx="1"/>
          </p:nvPr>
        </p:nvSpPr>
        <p:spPr>
          <a:xfrm>
            <a:off x="6414448" y="1733266"/>
            <a:ext cx="5196359" cy="5909480"/>
          </a:xfrm>
        </p:spPr>
        <p:txBody>
          <a:bodyPr>
            <a:normAutofit/>
          </a:bodyPr>
          <a:lstStyle/>
          <a:p>
            <a:pPr marL="0" indent="0">
              <a:buNone/>
            </a:pPr>
            <a:r>
              <a:rPr lang="en-GB" dirty="0"/>
              <a:t> </a:t>
            </a:r>
            <a:endParaRPr lang="en-GB" sz="3200" dirty="0"/>
          </a:p>
          <a:p>
            <a:pPr marL="0" indent="0" algn="r">
              <a:buNone/>
            </a:pPr>
            <a:r>
              <a:rPr lang="en-GB" sz="3200" dirty="0"/>
              <a:t>Birmingham City Museum website suggests…</a:t>
            </a:r>
          </a:p>
          <a:p>
            <a:pPr marL="0" indent="0" algn="r">
              <a:buNone/>
            </a:pPr>
            <a:r>
              <a:rPr lang="en-GB" sz="3200" dirty="0"/>
              <a:t> </a:t>
            </a:r>
            <a:r>
              <a:rPr lang="en-GB" sz="3200" b="1" dirty="0"/>
              <a:t>‘You can now learn how the Mill  operated… and made and sold flour… and bread.’</a:t>
            </a:r>
          </a:p>
          <a:p>
            <a:pPr marL="0" indent="0" algn="r">
              <a:buNone/>
            </a:pPr>
            <a:r>
              <a:rPr lang="en-GB" sz="2400" dirty="0"/>
              <a:t> </a:t>
            </a:r>
          </a:p>
          <a:p>
            <a:pPr marL="0" indent="0" algn="r">
              <a:buNone/>
            </a:pPr>
            <a:r>
              <a:rPr lang="en-GB" sz="2400" dirty="0"/>
              <a:t> </a:t>
            </a:r>
          </a:p>
          <a:p>
            <a:endParaRPr lang="en-GB" dirty="0"/>
          </a:p>
        </p:txBody>
      </p:sp>
      <p:pic>
        <p:nvPicPr>
          <p:cNvPr id="2050" name="Picture 2">
            <a:extLst>
              <a:ext uri="{FF2B5EF4-FFF2-40B4-BE49-F238E27FC236}">
                <a16:creationId xmlns:a16="http://schemas.microsoft.com/office/drawing/2014/main" id="{F9E86E3D-1458-465E-A509-E3D599A1C6E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0305" y="2604751"/>
            <a:ext cx="5325696" cy="38779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37846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674CBD-FE92-472A-8128-EBF1D30F485B}"/>
              </a:ext>
            </a:extLst>
          </p:cNvPr>
          <p:cNvSpPr>
            <a:spLocks noGrp="1"/>
          </p:cNvSpPr>
          <p:nvPr>
            <p:ph type="title"/>
          </p:nvPr>
        </p:nvSpPr>
        <p:spPr/>
        <p:txBody>
          <a:bodyPr/>
          <a:lstStyle/>
          <a:p>
            <a:r>
              <a:rPr lang="en-GB" dirty="0"/>
              <a:t>The Sarehole mill memories of J.R.R. Tolkien, 1892-1973</a:t>
            </a:r>
          </a:p>
        </p:txBody>
      </p:sp>
      <p:pic>
        <p:nvPicPr>
          <p:cNvPr id="1026" name="Picture 2" descr="See the source image">
            <a:extLst>
              <a:ext uri="{FF2B5EF4-FFF2-40B4-BE49-F238E27FC236}">
                <a16:creationId xmlns:a16="http://schemas.microsoft.com/office/drawing/2014/main" id="{8F3543A8-8F69-44EF-A1F0-12520B31E3B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9318" y="1992573"/>
            <a:ext cx="3241238" cy="3993430"/>
          </a:xfrm>
          <a:prstGeom prst="rect">
            <a:avLst/>
          </a:prstGeom>
          <a:noFill/>
          <a:extLst>
            <a:ext uri="{909E8E84-426E-40DD-AFC4-6F175D3DCCD1}">
              <a14:hiddenFill xmlns:a14="http://schemas.microsoft.com/office/drawing/2010/main">
                <a:solidFill>
                  <a:srgbClr val="FFFFFF"/>
                </a:solidFill>
              </a14:hiddenFill>
            </a:ext>
          </a:extLst>
        </p:spPr>
      </p:pic>
      <p:sp>
        <p:nvSpPr>
          <p:cNvPr id="7" name="Content Placeholder 2">
            <a:extLst>
              <a:ext uri="{FF2B5EF4-FFF2-40B4-BE49-F238E27FC236}">
                <a16:creationId xmlns:a16="http://schemas.microsoft.com/office/drawing/2014/main" id="{861BF977-1A6F-4C89-A6CA-1EFFFE715BD7}"/>
              </a:ext>
            </a:extLst>
          </p:cNvPr>
          <p:cNvSpPr>
            <a:spLocks noGrp="1"/>
          </p:cNvSpPr>
          <p:nvPr>
            <p:ph idx="1"/>
          </p:nvPr>
        </p:nvSpPr>
        <p:spPr>
          <a:xfrm>
            <a:off x="4203509" y="1992573"/>
            <a:ext cx="7407465" cy="4163271"/>
          </a:xfrm>
        </p:spPr>
        <p:txBody>
          <a:bodyPr>
            <a:normAutofit fontScale="70000" lnSpcReduction="20000"/>
          </a:bodyPr>
          <a:lstStyle/>
          <a:p>
            <a:pPr marL="0" indent="0">
              <a:buNone/>
            </a:pPr>
            <a:r>
              <a:rPr lang="en-US" sz="4200" dirty="0"/>
              <a:t>In an interview with the Guardian Newspaper in 1966, Tolkien talked about his childhood, circa 1902, at Sarehole and told how he used memories of the mill in his books, The Hobbit and The Lord of the Rings.</a:t>
            </a:r>
          </a:p>
          <a:p>
            <a:pPr marL="0" indent="0">
              <a:buNone/>
            </a:pPr>
            <a:r>
              <a:rPr lang="en-US" sz="4200" dirty="0"/>
              <a:t>Tolkien described the area around Sarehole Mill, as </a:t>
            </a:r>
            <a:r>
              <a:rPr lang="en-US" sz="4200" b="1" dirty="0"/>
              <a:t>‘a kind of lost paradise’.</a:t>
            </a:r>
            <a:endParaRPr lang="en-GB" dirty="0"/>
          </a:p>
        </p:txBody>
      </p:sp>
    </p:spTree>
    <p:extLst>
      <p:ext uri="{BB962C8B-B14F-4D97-AF65-F5344CB8AC3E}">
        <p14:creationId xmlns:p14="http://schemas.microsoft.com/office/powerpoint/2010/main" val="42181924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B80E0E-9DF0-4BF6-AF40-DDBA955211B1}"/>
              </a:ext>
            </a:extLst>
          </p:cNvPr>
          <p:cNvSpPr>
            <a:spLocks noGrp="1"/>
          </p:cNvSpPr>
          <p:nvPr>
            <p:ph type="title"/>
          </p:nvPr>
        </p:nvSpPr>
        <p:spPr>
          <a:xfrm>
            <a:off x="449682" y="729657"/>
            <a:ext cx="11161127" cy="1740587"/>
          </a:xfrm>
        </p:spPr>
        <p:txBody>
          <a:bodyPr>
            <a:normAutofit fontScale="90000"/>
          </a:bodyPr>
          <a:lstStyle/>
          <a:p>
            <a:r>
              <a:rPr lang="en-GB" b="1" dirty="0"/>
              <a:t>At Sarehole mill you can take a Hobbit House experience   or</a:t>
            </a:r>
            <a:br>
              <a:rPr lang="en-GB" b="1" dirty="0"/>
            </a:br>
            <a:r>
              <a:rPr lang="en-GB" b="1" dirty="0"/>
              <a:t>see replicas of machinery like that used years ago</a:t>
            </a:r>
            <a:br>
              <a:rPr lang="en-GB" b="1" dirty="0"/>
            </a:br>
            <a:endParaRPr lang="en-GB" dirty="0"/>
          </a:p>
        </p:txBody>
      </p:sp>
      <p:pic>
        <p:nvPicPr>
          <p:cNvPr id="5" name="Picture 2" descr="See the source image">
            <a:extLst>
              <a:ext uri="{FF2B5EF4-FFF2-40B4-BE49-F238E27FC236}">
                <a16:creationId xmlns:a16="http://schemas.microsoft.com/office/drawing/2014/main" id="{4499C37E-C57A-47AD-B53E-3D603FA818CC}"/>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bwMode="auto">
          <a:xfrm>
            <a:off x="449682" y="2228003"/>
            <a:ext cx="4954831" cy="3298059"/>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4" descr="See the source image">
            <a:extLst>
              <a:ext uri="{FF2B5EF4-FFF2-40B4-BE49-F238E27FC236}">
                <a16:creationId xmlns:a16="http://schemas.microsoft.com/office/drawing/2014/main" id="{F65537B8-E405-4D61-B728-040856175F44}"/>
              </a:ext>
            </a:extLst>
          </p:cNvPr>
          <p:cNvPicPr>
            <a:picLocks noGrp="1" noChangeAspect="1" noChangeArrowheads="1"/>
          </p:cNvPicPr>
          <p:nvPr>
            <p:ph sz="half" idx="2"/>
          </p:nvPr>
        </p:nvPicPr>
        <p:blipFill>
          <a:blip r:embed="rId4">
            <a:extLst>
              <a:ext uri="{28A0092B-C50C-407E-A947-70E740481C1C}">
                <a14:useLocalDpi xmlns:a14="http://schemas.microsoft.com/office/drawing/2010/main" val="0"/>
              </a:ext>
            </a:extLst>
          </a:blip>
          <a:srcRect/>
          <a:stretch>
            <a:fillRect/>
          </a:stretch>
        </p:blipFill>
        <p:spPr bwMode="auto">
          <a:xfrm>
            <a:off x="5785106" y="2228004"/>
            <a:ext cx="5825869" cy="32770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214832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6C5B8-D88E-43AC-823C-AE93764BE440}"/>
              </a:ext>
            </a:extLst>
          </p:cNvPr>
          <p:cNvSpPr>
            <a:spLocks noGrp="1"/>
          </p:cNvSpPr>
          <p:nvPr>
            <p:ph type="title"/>
          </p:nvPr>
        </p:nvSpPr>
        <p:spPr>
          <a:xfrm>
            <a:off x="581193" y="729657"/>
            <a:ext cx="11029616" cy="757949"/>
          </a:xfrm>
        </p:spPr>
        <p:txBody>
          <a:bodyPr>
            <a:normAutofit/>
          </a:bodyPr>
          <a:lstStyle/>
          <a:p>
            <a:r>
              <a:rPr lang="en-GB" dirty="0"/>
              <a:t>In the 21</a:t>
            </a:r>
            <a:r>
              <a:rPr lang="en-GB" baseline="30000" dirty="0"/>
              <a:t>st</a:t>
            </a:r>
            <a:r>
              <a:rPr lang="en-GB" dirty="0"/>
              <a:t> Century there’s lots to do at Sarehole Mill</a:t>
            </a:r>
          </a:p>
        </p:txBody>
      </p:sp>
      <p:pic>
        <p:nvPicPr>
          <p:cNvPr id="6" name="Content Placeholder 5">
            <a:extLst>
              <a:ext uri="{FF2B5EF4-FFF2-40B4-BE49-F238E27FC236}">
                <a16:creationId xmlns:a16="http://schemas.microsoft.com/office/drawing/2014/main" id="{3C5340C0-ABF7-4719-A4A2-29F25DF2FACF}"/>
              </a:ext>
            </a:extLst>
          </p:cNvPr>
          <p:cNvPicPr>
            <a:picLocks noGrp="1" noChangeAspect="1"/>
          </p:cNvPicPr>
          <p:nvPr>
            <p:ph sz="half" idx="1"/>
          </p:nvPr>
        </p:nvPicPr>
        <p:blipFill>
          <a:blip r:embed="rId3"/>
          <a:stretch>
            <a:fillRect/>
          </a:stretch>
        </p:blipFill>
        <p:spPr>
          <a:xfrm>
            <a:off x="581194" y="1624084"/>
            <a:ext cx="11029616" cy="5035479"/>
          </a:xfrm>
          <a:prstGeom prst="rect">
            <a:avLst/>
          </a:prstGeom>
        </p:spPr>
      </p:pic>
    </p:spTree>
    <p:extLst>
      <p:ext uri="{BB962C8B-B14F-4D97-AF65-F5344CB8AC3E}">
        <p14:creationId xmlns:p14="http://schemas.microsoft.com/office/powerpoint/2010/main" val="27895445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18D731-095F-4C52-8DD2-52693DEF6209}"/>
              </a:ext>
            </a:extLst>
          </p:cNvPr>
          <p:cNvSpPr>
            <a:spLocks noGrp="1"/>
          </p:cNvSpPr>
          <p:nvPr>
            <p:ph type="title"/>
          </p:nvPr>
        </p:nvSpPr>
        <p:spPr>
          <a:xfrm>
            <a:off x="581192" y="702156"/>
            <a:ext cx="11029616" cy="478058"/>
          </a:xfrm>
        </p:spPr>
        <p:txBody>
          <a:bodyPr>
            <a:normAutofit fontScale="90000"/>
          </a:bodyPr>
          <a:lstStyle/>
          <a:p>
            <a:r>
              <a:rPr lang="en-GB" dirty="0"/>
              <a:t>Bibliography</a:t>
            </a:r>
          </a:p>
        </p:txBody>
      </p:sp>
      <p:sp>
        <p:nvSpPr>
          <p:cNvPr id="3" name="Content Placeholder 2">
            <a:extLst>
              <a:ext uri="{FF2B5EF4-FFF2-40B4-BE49-F238E27FC236}">
                <a16:creationId xmlns:a16="http://schemas.microsoft.com/office/drawing/2014/main" id="{2661C11F-C391-47CD-B40B-8D19BC699079}"/>
              </a:ext>
            </a:extLst>
          </p:cNvPr>
          <p:cNvSpPr>
            <a:spLocks noGrp="1"/>
          </p:cNvSpPr>
          <p:nvPr>
            <p:ph idx="1"/>
          </p:nvPr>
        </p:nvSpPr>
        <p:spPr>
          <a:xfrm>
            <a:off x="581192" y="1265274"/>
            <a:ext cx="11029615" cy="4710076"/>
          </a:xfrm>
        </p:spPr>
        <p:txBody>
          <a:bodyPr>
            <a:normAutofit fontScale="62500" lnSpcReduction="20000"/>
          </a:bodyPr>
          <a:lstStyle/>
          <a:p>
            <a:r>
              <a:rPr lang="en-US" dirty="0"/>
              <a:t>McDowell, Sara, </a:t>
            </a:r>
            <a:r>
              <a:rPr lang="en-US" i="1" dirty="0"/>
              <a:t>Places of Pain and Shame: Dealing with 'Difficult' Heritage. Negotiating Places of Pain in Post-Conflict Northern Ireland</a:t>
            </a:r>
            <a:r>
              <a:rPr lang="en-US" dirty="0"/>
              <a:t>, ed. by Logan, William, Reeve, Keir, Bookcraft Ltd edn 2nd (Gloucestershire: , 2009).</a:t>
            </a:r>
            <a:endParaRPr lang="en-GB" dirty="0"/>
          </a:p>
          <a:p>
            <a:r>
              <a:rPr lang="en-GB" dirty="0"/>
              <a:t>Noszlopy, George T., Waterhouse, Fiona, </a:t>
            </a:r>
            <a:r>
              <a:rPr lang="en-GB" i="1" dirty="0"/>
              <a:t>Birmingham: Public Sculpture Trail</a:t>
            </a:r>
            <a:r>
              <a:rPr lang="en-GB" dirty="0"/>
              <a:t> (Liverpool: Liverpool University Press, 2007).</a:t>
            </a:r>
            <a:endParaRPr lang="en-US" dirty="0"/>
          </a:p>
          <a:p>
            <a:r>
              <a:rPr lang="en-US" dirty="0"/>
              <a:t>Price, Victor J., </a:t>
            </a:r>
            <a:r>
              <a:rPr lang="en-US" i="1" dirty="0"/>
              <a:t>Birmingham Yesterday: Its Places and People</a:t>
            </a:r>
            <a:r>
              <a:rPr lang="en-US" dirty="0"/>
              <a:t> (Studley Warwickshire: Brewin Books, 1991), p. 6.</a:t>
            </a:r>
          </a:p>
          <a:p>
            <a:r>
              <a:rPr lang="en-US" dirty="0"/>
              <a:t>Rose, Julia, </a:t>
            </a:r>
            <a:r>
              <a:rPr lang="en-US" i="1" dirty="0"/>
              <a:t>Interpreting Difficult History at Museums and Historic Sites</a:t>
            </a:r>
            <a:r>
              <a:rPr lang="en-US" dirty="0"/>
              <a:t> (London: Rowman &amp; Littlefield, 2016).</a:t>
            </a:r>
          </a:p>
          <a:p>
            <a:endParaRPr lang="en-US" dirty="0"/>
          </a:p>
          <a:p>
            <a:r>
              <a:rPr lang="en-US" dirty="0"/>
              <a:t>Phillip Stone, ' A Dark Tourism Spectrum: Towards a typology of death and macabre related tourist sites, attractions and exhibitions', </a:t>
            </a:r>
            <a:r>
              <a:rPr lang="en-US" i="1" dirty="0"/>
              <a:t>Tourism: An Interdisciplinary International Journal</a:t>
            </a:r>
            <a:r>
              <a:rPr lang="en-US" dirty="0"/>
              <a:t>, 54.2, (2006), 145-160.</a:t>
            </a:r>
          </a:p>
          <a:p>
            <a:pPr marL="0" indent="0">
              <a:buNone/>
            </a:pPr>
            <a:endParaRPr lang="en-US" dirty="0"/>
          </a:p>
          <a:p>
            <a:r>
              <a:rPr lang="en-US" dirty="0"/>
              <a:t>, </a:t>
            </a:r>
            <a:r>
              <a:rPr lang="en-US" i="1" dirty="0"/>
              <a:t>Acocks Green History Society: Sarehole Mill</a:t>
            </a:r>
            <a:r>
              <a:rPr lang="en-US" dirty="0"/>
              <a:t> (2021) &lt;https://aghs.jimdofree.com/watermills-of-the-cole-valley/sarehole-mill/&gt; [accessed 31 January 2021].</a:t>
            </a:r>
          </a:p>
          <a:p>
            <a:r>
              <a:rPr lang="en-US" dirty="0"/>
              <a:t>, </a:t>
            </a:r>
            <a:r>
              <a:rPr lang="en-US" i="1" dirty="0"/>
              <a:t>Historic England: Sarehole Mill</a:t>
            </a:r>
            <a:r>
              <a:rPr lang="en-US" dirty="0"/>
              <a:t> (2021) &lt;https://www.pastscape.org.uk/hob.aspx?hob_id=329268&amp;sort=4&amp;search=all&amp;criteria=sarehole_mill&amp;rational=q&amp;recordsperpage=50&gt; [accessed 31 January 2021].</a:t>
            </a:r>
          </a:p>
          <a:p>
            <a:r>
              <a:rPr lang="en-US" dirty="0"/>
              <a:t>, </a:t>
            </a:r>
            <a:r>
              <a:rPr lang="en-US" i="1" dirty="0"/>
              <a:t>Matthew Boulton and the Formation of the Birmingham Assay Office</a:t>
            </a:r>
            <a:r>
              <a:rPr lang="en-US" dirty="0"/>
              <a:t> (2021) &lt;https://www.revolutionaryplayers.org.uk/matthew-boulton-and-the-formation-of-birmingham-assay-office/&gt; [accessed 31 January 2021].</a:t>
            </a:r>
          </a:p>
          <a:p>
            <a:r>
              <a:rPr lang="en-US" dirty="0"/>
              <a:t>, </a:t>
            </a:r>
            <a:r>
              <a:rPr lang="en-US" i="1" dirty="0"/>
              <a:t>Sarehole Mill</a:t>
            </a:r>
            <a:r>
              <a:rPr lang="en-US" dirty="0"/>
              <a:t> (2021) &lt;https://www.birminghammuseums.org.uk/sarehole/&gt; [accessed 31 January 2021].</a:t>
            </a:r>
          </a:p>
          <a:p>
            <a:r>
              <a:rPr lang="en-US" dirty="0"/>
              <a:t>, </a:t>
            </a:r>
            <a:r>
              <a:rPr lang="en-US" i="1" dirty="0"/>
              <a:t>Sheriff Boulton: Upholder of the law.</a:t>
            </a:r>
            <a:r>
              <a:rPr lang="en-US" dirty="0"/>
              <a:t> (2021) &lt;http://sohomint.info/index.html&gt; [accessed 31 January 2021].</a:t>
            </a:r>
          </a:p>
          <a:p>
            <a:r>
              <a:rPr lang="en-US" dirty="0"/>
              <a:t>, </a:t>
            </a:r>
            <a:r>
              <a:rPr lang="en-US" i="1" dirty="0"/>
              <a:t>Tourism and Cultural Change In 'IIICH research' Research at Ironbridge Research seminars Doctoral researchers World Heritage Understanding Intangible Cultural Heritage Valuing Heritage Tourism and Cultural Change Heritages of Conflict Industrial Heritage Futures Imagined and Mediated Pasts Histories of Heritage </a:t>
            </a:r>
            <a:r>
              <a:rPr lang="en-US" i="1" dirty="0" err="1"/>
              <a:t>Heritage</a:t>
            </a:r>
            <a:r>
              <a:rPr lang="en-US" i="1" dirty="0"/>
              <a:t> Policy Trans-Atlantic Dialogues in Cultural Heritage Back to 'Ironbridge Institute: Tourism is one of the central means by which we engage with our own pasts and the pasts of others.</a:t>
            </a:r>
            <a:r>
              <a:rPr lang="en-US" dirty="0"/>
              <a:t> (2021) &lt;https://www.birmingham.ac.uk/schools/historycultures/departments/ironbridge/research/tourism-and-cultural-change.aspx&gt; [accessed 5 February 2021].</a:t>
            </a:r>
            <a:endParaRPr lang="en-GB" dirty="0"/>
          </a:p>
        </p:txBody>
      </p:sp>
    </p:spTree>
    <p:extLst>
      <p:ext uri="{BB962C8B-B14F-4D97-AF65-F5344CB8AC3E}">
        <p14:creationId xmlns:p14="http://schemas.microsoft.com/office/powerpoint/2010/main" val="1266768676"/>
      </p:ext>
    </p:extLst>
  </p:cSld>
  <p:clrMapOvr>
    <a:masterClrMapping/>
  </p:clrMapOvr>
</p:sld>
</file>

<file path=ppt/theme/theme1.xml><?xml version="1.0" encoding="utf-8"?>
<a:theme xmlns:a="http://schemas.openxmlformats.org/drawingml/2006/main" name="DividendVTI">
  <a:themeElements>
    <a:clrScheme name="Blue II">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Dividend">
      <a:majorFont>
        <a:latin typeface="Franklin Gothic Demi"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D289AE2-D2AE-49D1-AFAC-3A79F6794255}">
  <ds:schemaRefs>
    <ds:schemaRef ds:uri="http://purl.org/dc/terms/"/>
    <ds:schemaRef ds:uri="http://schemas.openxmlformats.org/package/2006/metadata/core-properties"/>
    <ds:schemaRef ds:uri="16c05727-aa75-4e4a-9b5f-8a80a1165891"/>
    <ds:schemaRef ds:uri="http://purl.org/dc/dcmitype/"/>
    <ds:schemaRef ds:uri="http://schemas.microsoft.com/office/infopath/2007/PartnerControls"/>
    <ds:schemaRef ds:uri="http://schemas.microsoft.com/office/2006/documentManagement/types"/>
    <ds:schemaRef ds:uri="http://purl.org/dc/elements/1.1/"/>
    <ds:schemaRef ds:uri="http://schemas.microsoft.com/office/2006/metadata/properties"/>
    <ds:schemaRef ds:uri="71af3243-3dd4-4a8d-8c0d-dd76da1f02a5"/>
    <ds:schemaRef ds:uri="http://www.w3.org/XML/1998/namespace"/>
  </ds:schemaRefs>
</ds:datastoreItem>
</file>

<file path=customXml/itemProps2.xml><?xml version="1.0" encoding="utf-8"?>
<ds:datastoreItem xmlns:ds="http://schemas.openxmlformats.org/officeDocument/2006/customXml" ds:itemID="{927BD4C1-B6B1-4715-ABF9-E660A51A4EA0}">
  <ds:schemaRefs>
    <ds:schemaRef ds:uri="http://schemas.microsoft.com/sharepoint/v3/contenttype/forms"/>
  </ds:schemaRefs>
</ds:datastoreItem>
</file>

<file path=customXml/itemProps3.xml><?xml version="1.0" encoding="utf-8"?>
<ds:datastoreItem xmlns:ds="http://schemas.openxmlformats.org/officeDocument/2006/customXml" ds:itemID="{41E7CA09-9778-4414-AE97-8064B12DA30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{211D1E68-4E76-422C-B06C-F226CC61D965}tf33552983_win32</Template>
  <TotalTime>1342</TotalTime>
  <Words>2615</Words>
  <Application>Microsoft Office PowerPoint</Application>
  <PresentationFormat>Widescreen</PresentationFormat>
  <Paragraphs>134</Paragraphs>
  <Slides>9</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Arial</vt:lpstr>
      <vt:lpstr>Calibri</vt:lpstr>
      <vt:lpstr>Franklin Gothic Book</vt:lpstr>
      <vt:lpstr>Franklin Gothic Demi</vt:lpstr>
      <vt:lpstr>Wingdings 2</vt:lpstr>
      <vt:lpstr>DividendVTI</vt:lpstr>
      <vt:lpstr>Matthew Boulton and  Sarehole Mill, Birmingham                                Janet White</vt:lpstr>
      <vt:lpstr>Sarehole old mill was leased by Boulton’s father in 1756.  Boulton left sarehole mill to move To Soho House in 1766    sarehole Mill and Soho House are now both museums</vt:lpstr>
      <vt:lpstr>   Matthew Boulton made many products at Sarehole Mill</vt:lpstr>
      <vt:lpstr>                    Timeline Sarehole mill Bronze Age to 1969    Colour code Key - grinding of corn in yellow and Industrial use in grey</vt:lpstr>
      <vt:lpstr>So, it is surprising that the difficult heritage of, particularly that of Boulton’s time,   has been let out!</vt:lpstr>
      <vt:lpstr>The Sarehole mill memories of J.R.R. Tolkien, 1892-1973</vt:lpstr>
      <vt:lpstr>At Sarehole mill you can take a Hobbit House experience   or see replicas of machinery like that used years ago </vt:lpstr>
      <vt:lpstr>In the 21st Century there’s lots to do at Sarehole Mill</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Sarehole Mill, Birmingham                                Janet White</dc:title>
  <dc:creator>Jan White</dc:creator>
  <cp:lastModifiedBy>Jan White</cp:lastModifiedBy>
  <cp:revision>69</cp:revision>
  <cp:lastPrinted>2021-02-05T10:22:05Z</cp:lastPrinted>
  <dcterms:created xsi:type="dcterms:W3CDTF">2021-01-31T12:50:55Z</dcterms:created>
  <dcterms:modified xsi:type="dcterms:W3CDTF">2021-02-06T11:44:44Z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