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8" r:id="rId6"/>
    <p:sldId id="257" r:id="rId7"/>
    <p:sldId id="262" r:id="rId8"/>
    <p:sldId id="264" r:id="rId9"/>
    <p:sldId id="265" r:id="rId10"/>
    <p:sldId id="267" r:id="rId11"/>
    <p:sldId id="263" r:id="rId12"/>
    <p:sldId id="266" r:id="rId13"/>
    <p:sldId id="258"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771" autoAdjust="0"/>
    <p:restoredTop sz="94660"/>
  </p:normalViewPr>
  <p:slideViewPr>
    <p:cSldViewPr snapToGrid="0">
      <p:cViewPr varScale="1">
        <p:scale>
          <a:sx n="86" d="100"/>
          <a:sy n="86" d="100"/>
        </p:scale>
        <p:origin x="48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ice Keogh" userId="ccd27917b89bb5cc" providerId="LiveId" clId="{AF89A2A5-DFD6-401A-9D3A-BA1B170C6000}"/>
    <pc:docChg chg="custSel modSld">
      <pc:chgData name="Laurice Keogh" userId="ccd27917b89bb5cc" providerId="LiveId" clId="{AF89A2A5-DFD6-401A-9D3A-BA1B170C6000}" dt="2023-11-30T11:06:19.932" v="23" actId="20577"/>
      <pc:docMkLst>
        <pc:docMk/>
      </pc:docMkLst>
      <pc:sldChg chg="modSp mod">
        <pc:chgData name="Laurice Keogh" userId="ccd27917b89bb5cc" providerId="LiveId" clId="{AF89A2A5-DFD6-401A-9D3A-BA1B170C6000}" dt="2023-11-30T11:06:19.932" v="23" actId="20577"/>
        <pc:sldMkLst>
          <pc:docMk/>
          <pc:sldMk cId="342780963" sldId="256"/>
        </pc:sldMkLst>
        <pc:spChg chg="mod">
          <ac:chgData name="Laurice Keogh" userId="ccd27917b89bb5cc" providerId="LiveId" clId="{AF89A2A5-DFD6-401A-9D3A-BA1B170C6000}" dt="2023-11-30T11:06:19.932" v="23" actId="20577"/>
          <ac:spMkLst>
            <pc:docMk/>
            <pc:sldMk cId="342780963" sldId="256"/>
            <ac:spMk id="2" creationId="{5AF51F6B-651B-4B63-A4AC-41940FE0973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5ABE9-3BF5-4D07-9EFB-1A1DA24C9E7F}"/>
              </a:ext>
            </a:extLst>
          </p:cNvPr>
          <p:cNvSpPr>
            <a:spLocks noGrp="1"/>
          </p:cNvSpPr>
          <p:nvPr>
            <p:ph type="ctrTitle"/>
          </p:nvPr>
        </p:nvSpPr>
        <p:spPr>
          <a:xfrm>
            <a:off x="685800" y="503238"/>
            <a:ext cx="4371975" cy="2387600"/>
          </a:xfrm>
        </p:spPr>
        <p:txBody>
          <a:bodyPr anchor="ctr">
            <a:normAutofit/>
          </a:bodyPr>
          <a:lstStyle>
            <a:lvl1pPr algn="l">
              <a:defRPr sz="5400"/>
            </a:lvl1pPr>
          </a:lstStyle>
          <a:p>
            <a:r>
              <a:rPr lang="en-US"/>
              <a:t>Click to edit Master title style</a:t>
            </a:r>
            <a:endParaRPr lang="en-GB"/>
          </a:p>
        </p:txBody>
      </p:sp>
      <p:sp>
        <p:nvSpPr>
          <p:cNvPr id="3" name="Subtitle 2">
            <a:extLst>
              <a:ext uri="{FF2B5EF4-FFF2-40B4-BE49-F238E27FC236}">
                <a16:creationId xmlns:a16="http://schemas.microsoft.com/office/drawing/2014/main" id="{DDD37707-B1F6-43BB-8AB4-3CD3B062CB93}"/>
              </a:ext>
            </a:extLst>
          </p:cNvPr>
          <p:cNvSpPr>
            <a:spLocks noGrp="1"/>
          </p:cNvSpPr>
          <p:nvPr>
            <p:ph type="subTitle" idx="1"/>
          </p:nvPr>
        </p:nvSpPr>
        <p:spPr>
          <a:xfrm>
            <a:off x="685800" y="3573463"/>
            <a:ext cx="11106150" cy="81942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56569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2805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1825625"/>
            <a:ext cx="10515600" cy="3406251"/>
          </a:xfrm>
        </p:spPr>
        <p:txBody>
          <a:bodyPr/>
          <a:lstStyle>
            <a:lvl1pPr>
              <a:defRPr>
                <a:solidFill>
                  <a:schemeClr val="accent3"/>
                </a:solidFill>
              </a:defRPr>
            </a:lvl1pPr>
            <a:lvl2pPr>
              <a:defRPr>
                <a:solidFill>
                  <a:schemeClr val="accent3"/>
                </a:solidFill>
              </a:defRPr>
            </a:lvl2pPr>
            <a:lvl3pPr>
              <a:defRPr>
                <a:solidFill>
                  <a:schemeClr val="accent3"/>
                </a:solidFill>
              </a:defRPr>
            </a:lvl3pPr>
            <a:lvl4pPr>
              <a:defRPr>
                <a:solidFill>
                  <a:schemeClr val="accent3"/>
                </a:solidFill>
              </a:defRPr>
            </a:lvl4pPr>
            <a:lvl5pPr>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79829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3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29/11/2023</a:t>
            </a:fld>
            <a:endParaRPr lang="en-GB"/>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4126314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p:txBody>
          <a:bodyPr/>
          <a:lstStyle>
            <a:lvl1pPr>
              <a:defRPr>
                <a:solidFill>
                  <a:schemeClr val="accent2"/>
                </a:solidFill>
              </a:defRPr>
            </a:lvl1pPr>
            <a:lvl2pPr>
              <a:defRPr>
                <a:solidFill>
                  <a:schemeClr val="accent2"/>
                </a:solidFill>
              </a:defRPr>
            </a:lvl2pPr>
            <a:lvl3pPr>
              <a:defRPr>
                <a:solidFill>
                  <a:schemeClr val="accent2"/>
                </a:solidFill>
              </a:defRPr>
            </a:lvl3pPr>
            <a:lvl4pPr>
              <a:defRPr>
                <a:solidFill>
                  <a:schemeClr val="accent2"/>
                </a:solidFill>
              </a:defRPr>
            </a:lvl4pPr>
            <a:lvl5pPr>
              <a:defRPr>
                <a:solidFill>
                  <a:schemeClr val="accent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CC8EE4-4FBC-4373-90AC-0D3B3F867D3E}"/>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29/11/2023</a:t>
            </a:fld>
            <a:endParaRPr lang="en-GB"/>
          </a:p>
        </p:txBody>
      </p:sp>
      <p:sp>
        <p:nvSpPr>
          <p:cNvPr id="5" name="Footer Placeholder 4">
            <a:extLst>
              <a:ext uri="{FF2B5EF4-FFF2-40B4-BE49-F238E27FC236}">
                <a16:creationId xmlns:a16="http://schemas.microsoft.com/office/drawing/2014/main" id="{D90B02D1-CB99-476C-95CB-C78E1CC5DD5D}"/>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2D4290E7-A4B2-4600-80E4-E7FE5029FC33}"/>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6770892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D73B0-7734-466F-95DB-8949A7696394}"/>
              </a:ext>
            </a:extLst>
          </p:cNvPr>
          <p:cNvSpPr>
            <a:spLocks noGrp="1"/>
          </p:cNvSpPr>
          <p:nvPr>
            <p:ph type="title"/>
          </p:nvPr>
        </p:nvSpPr>
        <p:spPr>
          <a:xfrm>
            <a:off x="838200" y="365125"/>
            <a:ext cx="10515600" cy="1358900"/>
          </a:xfrm>
        </p:spPr>
        <p:txBody>
          <a:bodyPr/>
          <a:lstStyle>
            <a:lvl1pPr>
              <a:defRPr>
                <a:solidFill>
                  <a:schemeClr val="accent3"/>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9E2403-F652-4EAF-91DF-DB7A50E9F87B}"/>
              </a:ext>
            </a:extLst>
          </p:cNvPr>
          <p:cNvSpPr>
            <a:spLocks noGrp="1"/>
          </p:cNvSpPr>
          <p:nvPr>
            <p:ph idx="1"/>
          </p:nvPr>
        </p:nvSpPr>
        <p:spPr>
          <a:xfrm>
            <a:off x="838200" y="3028949"/>
            <a:ext cx="10515600" cy="3463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16357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838200" y="177008"/>
            <a:ext cx="10515600" cy="1057903"/>
          </a:xfrm>
        </p:spPr>
        <p:txBody>
          <a:bodyPr anchor="b"/>
          <a:lstStyle>
            <a:lvl1pPr>
              <a:defRPr sz="6000">
                <a:solidFill>
                  <a:schemeClr val="accent3"/>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831850" y="1404595"/>
            <a:ext cx="10515600" cy="4685056"/>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280302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40C7-E696-4387-B996-35981CD595F0}"/>
              </a:ext>
            </a:extLst>
          </p:cNvPr>
          <p:cNvSpPr>
            <a:spLocks noGrp="1"/>
          </p:cNvSpPr>
          <p:nvPr>
            <p:ph type="title"/>
          </p:nvPr>
        </p:nvSpPr>
        <p:spPr>
          <a:xfrm>
            <a:off x="1350324" y="177008"/>
            <a:ext cx="10515600" cy="963635"/>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4A98B-F053-43A0-9DA0-36B716DE1171}"/>
              </a:ext>
            </a:extLst>
          </p:cNvPr>
          <p:cNvSpPr>
            <a:spLocks noGrp="1"/>
          </p:cNvSpPr>
          <p:nvPr>
            <p:ph type="body" idx="1"/>
          </p:nvPr>
        </p:nvSpPr>
        <p:spPr>
          <a:xfrm>
            <a:off x="1350324" y="1310326"/>
            <a:ext cx="10515600" cy="4044099"/>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47550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7BEB-1C73-4C22-B288-5BD8626AB2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96423B-B3BD-45C0-B589-410C9131F6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C73D64-0FDB-4288-B837-D6134ACC0B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FC1F7C-2140-49FB-B26E-3E3676676BA0}"/>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29/11/2023</a:t>
            </a:fld>
            <a:endParaRPr lang="en-GB"/>
          </a:p>
        </p:txBody>
      </p:sp>
      <p:sp>
        <p:nvSpPr>
          <p:cNvPr id="6" name="Footer Placeholder 5">
            <a:extLst>
              <a:ext uri="{FF2B5EF4-FFF2-40B4-BE49-F238E27FC236}">
                <a16:creationId xmlns:a16="http://schemas.microsoft.com/office/drawing/2014/main" id="{D61FEBEC-298F-433D-9E6A-615AB837650C}"/>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CD0E2890-AEF7-432A-BDBE-55144995D222}"/>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1608592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839788" y="365125"/>
            <a:ext cx="10515600" cy="1325563"/>
          </a:xfrm>
        </p:spPr>
        <p:txBody>
          <a:bodyPr/>
          <a:lstStyle>
            <a:lvl1pPr>
              <a:defRPr>
                <a:solidFill>
                  <a:schemeClr val="accent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839788" y="1876720"/>
            <a:ext cx="5157787"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839788" y="2891574"/>
            <a:ext cx="5157787"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172200" y="1876720"/>
            <a:ext cx="5183188" cy="823912"/>
          </a:xfrm>
        </p:spPr>
        <p:txBody>
          <a:bodyPr anchor="b"/>
          <a:lstStyle>
            <a:lvl1pPr marL="0" indent="0">
              <a:buNone/>
              <a:defRPr sz="2400" b="1">
                <a:solidFill>
                  <a:schemeClr val="accent3"/>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172200" y="2891574"/>
            <a:ext cx="5183188" cy="36845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0886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B600-1C58-4CD7-9A71-80B3DE17E699}"/>
              </a:ext>
            </a:extLst>
          </p:cNvPr>
          <p:cNvSpPr>
            <a:spLocks noGrp="1"/>
          </p:cNvSpPr>
          <p:nvPr>
            <p:ph type="title"/>
          </p:nvPr>
        </p:nvSpPr>
        <p:spPr>
          <a:xfrm>
            <a:off x="696913" y="365125"/>
            <a:ext cx="5157787" cy="1325563"/>
          </a:xfrm>
        </p:spPr>
        <p:txBody>
          <a:bodyPr/>
          <a:lstStyle>
            <a:lvl1pPr>
              <a:defRPr>
                <a:solidFill>
                  <a:schemeClr val="bg2"/>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3BCBB4-BBF4-4775-92A3-F08F92C46F60}"/>
              </a:ext>
            </a:extLst>
          </p:cNvPr>
          <p:cNvSpPr>
            <a:spLocks noGrp="1"/>
          </p:cNvSpPr>
          <p:nvPr>
            <p:ph type="body" idx="1"/>
          </p:nvPr>
        </p:nvSpPr>
        <p:spPr>
          <a:xfrm>
            <a:off x="696913" y="1819128"/>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B3D997-87B9-4BC1-83D8-12524D6B1540}"/>
              </a:ext>
            </a:extLst>
          </p:cNvPr>
          <p:cNvSpPr>
            <a:spLocks noGrp="1"/>
          </p:cNvSpPr>
          <p:nvPr>
            <p:ph sz="half" idx="2"/>
          </p:nvPr>
        </p:nvSpPr>
        <p:spPr>
          <a:xfrm>
            <a:off x="696913" y="2771480"/>
            <a:ext cx="5157787" cy="3924594"/>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A56218-BAA0-4BE7-A733-90B0E5B569EC}"/>
              </a:ext>
            </a:extLst>
          </p:cNvPr>
          <p:cNvSpPr>
            <a:spLocks noGrp="1"/>
          </p:cNvSpPr>
          <p:nvPr>
            <p:ph type="body" sz="quarter" idx="3"/>
          </p:nvPr>
        </p:nvSpPr>
        <p:spPr>
          <a:xfrm>
            <a:off x="6486525" y="365125"/>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6B6864-3448-4C6D-98EC-F3DC76051F1A}"/>
              </a:ext>
            </a:extLst>
          </p:cNvPr>
          <p:cNvSpPr>
            <a:spLocks noGrp="1"/>
          </p:cNvSpPr>
          <p:nvPr>
            <p:ph sz="quarter" idx="4"/>
          </p:nvPr>
        </p:nvSpPr>
        <p:spPr>
          <a:xfrm>
            <a:off x="6486525" y="1357461"/>
            <a:ext cx="5183188" cy="53386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36574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lvl1pPr>
              <a:defRPr>
                <a:solidFill>
                  <a:schemeClr val="accent2"/>
                </a:solidFill>
              </a:defRPr>
            </a:lvl1pPr>
          </a:lstStyle>
          <a:p>
            <a:r>
              <a:rPr lang="en-US"/>
              <a:t>Click to edit Master title style</a:t>
            </a:r>
            <a:endParaRPr lang="en-GB"/>
          </a:p>
        </p:txBody>
      </p:sp>
    </p:spTree>
    <p:extLst>
      <p:ext uri="{BB962C8B-B14F-4D97-AF65-F5344CB8AC3E}">
        <p14:creationId xmlns:p14="http://schemas.microsoft.com/office/powerpoint/2010/main" val="1442082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1_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82B25-79E4-44C4-B400-244BCBE44B50}"/>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26077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32797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accent2"/>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457201"/>
            <a:ext cx="6172200" cy="5403850"/>
          </a:xfrm>
        </p:spPr>
        <p:txBody>
          <a:bodyPr/>
          <a:lstStyle>
            <a:lvl1pPr>
              <a:defRPr sz="3200">
                <a:solidFill>
                  <a:schemeClr val="bg1"/>
                </a:solidFill>
              </a:defRPr>
            </a:lvl1pPr>
            <a:lvl2pPr>
              <a:defRPr sz="2800">
                <a:solidFill>
                  <a:schemeClr val="bg1"/>
                </a:solidFill>
              </a:defRPr>
            </a:lvl2pPr>
            <a:lvl3pPr>
              <a:defRPr sz="2400">
                <a:solidFill>
                  <a:schemeClr val="bg1"/>
                </a:solidFill>
              </a:defRPr>
            </a:lvl3pPr>
            <a:lvl4pPr>
              <a:defRPr sz="2000">
                <a:solidFill>
                  <a:schemeClr val="bg1"/>
                </a:solidFill>
              </a:defRPr>
            </a:lvl4pPr>
            <a:lvl5pPr>
              <a:defRPr sz="2000">
                <a:solidFill>
                  <a:schemeClr val="bg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03448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1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64146-3D36-43B0-9AA0-212B4629E816}"/>
              </a:ext>
            </a:extLst>
          </p:cNvPr>
          <p:cNvSpPr>
            <a:spLocks noGrp="1"/>
          </p:cNvSpPr>
          <p:nvPr>
            <p:ph type="title"/>
          </p:nvPr>
        </p:nvSpPr>
        <p:spPr>
          <a:xfrm>
            <a:off x="839788" y="457200"/>
            <a:ext cx="3932237" cy="1600200"/>
          </a:xfrm>
        </p:spPr>
        <p:txBody>
          <a:bodyPr anchor="b"/>
          <a:lstStyle>
            <a:lvl1pPr>
              <a:defRPr sz="3200">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E9FDA0-A377-4F90-BDF4-B662410363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BED02B-99C3-49CD-A118-035A906CA4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98643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165896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8EAF-BA3D-4A30-B935-71F4D42DA1B2}"/>
              </a:ext>
            </a:extLst>
          </p:cNvPr>
          <p:cNvSpPr>
            <a:spLocks noGrp="1"/>
          </p:cNvSpPr>
          <p:nvPr>
            <p:ph type="title"/>
          </p:nvPr>
        </p:nvSpPr>
        <p:spPr>
          <a:xfrm>
            <a:off x="839788" y="457200"/>
            <a:ext cx="3932237" cy="1112838"/>
          </a:xfrm>
        </p:spPr>
        <p:txBody>
          <a:bodyPr anchor="b"/>
          <a:lstStyle>
            <a:lvl1pPr>
              <a:defRPr sz="3200">
                <a:solidFill>
                  <a:schemeClr val="bg1"/>
                </a:solidFill>
              </a:defRPr>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D4474A-AE78-4828-9BBA-005CD04F04E1}"/>
              </a:ext>
            </a:extLst>
          </p:cNvPr>
          <p:cNvSpPr>
            <a:spLocks noGrp="1"/>
          </p:cNvSpPr>
          <p:nvPr>
            <p:ph type="pic" idx="1"/>
          </p:nvPr>
        </p:nvSpPr>
        <p:spPr>
          <a:xfrm>
            <a:off x="4985225" y="457200"/>
            <a:ext cx="7005670" cy="6113250"/>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669C191-4ABD-4CAC-BEB5-60948F8888FB}"/>
              </a:ext>
            </a:extLst>
          </p:cNvPr>
          <p:cNvSpPr>
            <a:spLocks noGrp="1"/>
          </p:cNvSpPr>
          <p:nvPr>
            <p:ph type="body" sz="half" idx="2"/>
          </p:nvPr>
        </p:nvSpPr>
        <p:spPr>
          <a:xfrm>
            <a:off x="839788" y="1696825"/>
            <a:ext cx="3932237" cy="4873625"/>
          </a:xfrm>
        </p:spPr>
        <p:txBody>
          <a:bodyPr/>
          <a:lstStyle>
            <a:lvl1pPr marL="0" indent="0">
              <a:buNone/>
              <a:defRPr sz="1600">
                <a:solidFill>
                  <a:schemeClr val="accent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274133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horz"/>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57242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1_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1286F-6C0E-406D-8478-09807E6DCF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5E3ACC-E4F4-497B-B30E-95B2817A3B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85CCA2-2A0F-4F73-BDB8-BC06FE528F1A}"/>
              </a:ext>
            </a:extLst>
          </p:cNvPr>
          <p:cNvSpPr>
            <a:spLocks noGrp="1"/>
          </p:cNvSpPr>
          <p:nvPr>
            <p:ph type="dt" sz="half" idx="10"/>
          </p:nvPr>
        </p:nvSpPr>
        <p:spPr>
          <a:xfrm>
            <a:off x="838200" y="6356350"/>
            <a:ext cx="2743200" cy="365125"/>
          </a:xfrm>
          <a:prstGeom prst="rect">
            <a:avLst/>
          </a:prstGeom>
        </p:spPr>
        <p:txBody>
          <a:bodyPr/>
          <a:lstStyle/>
          <a:p>
            <a:fld id="{2FED09E2-3357-44DB-8329-73A2D6A809E9}" type="datetimeFigureOut">
              <a:rPr lang="en-GB" smtClean="0"/>
              <a:t>29/11/2023</a:t>
            </a:fld>
            <a:endParaRPr lang="en-GB"/>
          </a:p>
        </p:txBody>
      </p:sp>
      <p:sp>
        <p:nvSpPr>
          <p:cNvPr id="5" name="Footer Placeholder 4">
            <a:extLst>
              <a:ext uri="{FF2B5EF4-FFF2-40B4-BE49-F238E27FC236}">
                <a16:creationId xmlns:a16="http://schemas.microsoft.com/office/drawing/2014/main" id="{DEEC4640-420B-44A5-94D3-199A506E55BA}"/>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1165BEAB-2BD8-4C49-B4C9-12B3D4184AEC}"/>
              </a:ext>
            </a:extLst>
          </p:cNvPr>
          <p:cNvSpPr>
            <a:spLocks noGrp="1"/>
          </p:cNvSpPr>
          <p:nvPr>
            <p:ph type="sldNum" sz="quarter" idx="12"/>
          </p:nvPr>
        </p:nvSpPr>
        <p:spPr>
          <a:xfrm>
            <a:off x="8610600" y="6356350"/>
            <a:ext cx="2743200" cy="365125"/>
          </a:xfrm>
          <a:prstGeom prst="rect">
            <a:avLst/>
          </a:prstGeom>
        </p:spPr>
        <p:txBody>
          <a:bodyPr/>
          <a:lstStyle/>
          <a:p>
            <a:fld id="{5CE3938A-3876-4DDD-B5E1-DC450C1BC28F}" type="slidenum">
              <a:rPr lang="en-GB" smtClean="0"/>
              <a:t>‹#›</a:t>
            </a:fld>
            <a:endParaRPr lang="en-GB"/>
          </a:p>
        </p:txBody>
      </p:sp>
    </p:spTree>
    <p:extLst>
      <p:ext uri="{BB962C8B-B14F-4D97-AF65-F5344CB8AC3E}">
        <p14:creationId xmlns:p14="http://schemas.microsoft.com/office/powerpoint/2010/main" val="13333673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0EBBC7-0811-47AE-80BE-B395A7C20960}"/>
              </a:ext>
            </a:extLst>
          </p:cNvPr>
          <p:cNvSpPr>
            <a:spLocks noGrp="1"/>
          </p:cNvSpPr>
          <p:nvPr>
            <p:ph type="title" orient="vert"/>
          </p:nvPr>
        </p:nvSpPr>
        <p:spPr>
          <a:xfrm>
            <a:off x="838200" y="365125"/>
            <a:ext cx="2628900" cy="5811838"/>
          </a:xfrm>
        </p:spPr>
        <p:txBody>
          <a:bodyPr vert="horz"/>
          <a:lstStyle>
            <a:lvl1pPr>
              <a:defRPr>
                <a:solidFill>
                  <a:schemeClr val="bg2"/>
                </a:solidFill>
              </a:defRPr>
            </a:lvl1p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A53EA9-1ABC-47F8-8EB5-55F687031FF2}"/>
              </a:ext>
            </a:extLst>
          </p:cNvPr>
          <p:cNvSpPr>
            <a:spLocks noGrp="1"/>
          </p:cNvSpPr>
          <p:nvPr>
            <p:ph type="body" orient="vert" idx="1"/>
          </p:nvPr>
        </p:nvSpPr>
        <p:spPr>
          <a:xfrm>
            <a:off x="3977325" y="353178"/>
            <a:ext cx="7734300" cy="5811838"/>
          </a:xfrm>
        </p:spPr>
        <p:txBody>
          <a:bodyPr vert="horz"/>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5701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652463" y="365125"/>
            <a:ext cx="10515600" cy="662397"/>
          </a:xfrm>
        </p:spPr>
        <p:txBody>
          <a:bodyPr/>
          <a:lstStyle>
            <a:lvl1pPr>
              <a:defRPr sz="4200">
                <a:solidFill>
                  <a:schemeClr val="bg2"/>
                </a:solidFill>
              </a:defRPr>
            </a:lvl1pPr>
          </a:lstStyle>
          <a:p>
            <a:r>
              <a:rPr lang="en-US"/>
              <a:t>Click to edit Master title style</a:t>
            </a:r>
            <a:endParaRPr lang="en-US" dirty="0"/>
          </a:p>
        </p:txBody>
      </p:sp>
      <p:sp>
        <p:nvSpPr>
          <p:cNvPr id="3" name="Text Placeholder 2"/>
          <p:cNvSpPr>
            <a:spLocks noGrp="1"/>
          </p:cNvSpPr>
          <p:nvPr>
            <p:ph type="body" idx="1"/>
          </p:nvPr>
        </p:nvSpPr>
        <p:spPr>
          <a:xfrm>
            <a:off x="624314"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039945"/>
            <a:ext cx="3551892"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375546" y="1216230"/>
            <a:ext cx="3580041"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375546" y="2039945"/>
            <a:ext cx="3580041"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8123380" y="1216230"/>
            <a:ext cx="3444306" cy="576262"/>
          </a:xfrm>
        </p:spPr>
        <p:txBody>
          <a:bodyPr anchor="t">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8123380" y="2052432"/>
            <a:ext cx="3444306" cy="4605952"/>
          </a:xfrm>
        </p:spPr>
        <p:txBody>
          <a:bodyPr anchor="t">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1894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92125D-D36D-4F10-8B1D-68A99F17AF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689EDD-03E2-4475-B7BA-7F4A71ABC2D4}"/>
              </a:ext>
            </a:extLst>
          </p:cNvPr>
          <p:cNvSpPr>
            <a:spLocks noGrp="1"/>
          </p:cNvSpPr>
          <p:nvPr>
            <p:ph type="body" idx="1"/>
          </p:nvPr>
        </p:nvSpPr>
        <p:spPr>
          <a:xfrm>
            <a:off x="838200" y="1825625"/>
            <a:ext cx="10515600"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713833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Lst>
  <p:txStyles>
    <p:titleStyle>
      <a:lvl1pPr algn="l" defTabSz="914400" rtl="0" eaLnBrk="1" latinLnBrk="0" hangingPunct="1">
        <a:lnSpc>
          <a:spcPct val="90000"/>
        </a:lnSpc>
        <a:spcBef>
          <a:spcPct val="0"/>
        </a:spcBef>
        <a:buNone/>
        <a:defRPr sz="440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51F6B-651B-4B63-A4AC-41940FE09736}"/>
              </a:ext>
            </a:extLst>
          </p:cNvPr>
          <p:cNvSpPr>
            <a:spLocks noGrp="1"/>
          </p:cNvSpPr>
          <p:nvPr>
            <p:ph type="ctrTitle"/>
          </p:nvPr>
        </p:nvSpPr>
        <p:spPr/>
        <p:txBody>
          <a:bodyPr>
            <a:normAutofit/>
          </a:bodyPr>
          <a:lstStyle/>
          <a:p>
            <a:r>
              <a:rPr lang="en-GB" dirty="0">
                <a:solidFill>
                  <a:schemeClr val="tx1"/>
                </a:solidFill>
                <a:ea typeface="Calibri"/>
                <a:cs typeface="Calibri"/>
              </a:rPr>
              <a:t>Group Work Presentation</a:t>
            </a:r>
            <a:endParaRPr lang="en-GB" dirty="0">
              <a:solidFill>
                <a:schemeClr val="tx1"/>
              </a:solidFill>
            </a:endParaRPr>
          </a:p>
        </p:txBody>
      </p:sp>
      <p:sp>
        <p:nvSpPr>
          <p:cNvPr id="3" name="Subtitle 2">
            <a:extLst>
              <a:ext uri="{FF2B5EF4-FFF2-40B4-BE49-F238E27FC236}">
                <a16:creationId xmlns:a16="http://schemas.microsoft.com/office/drawing/2014/main" id="{10967D89-255D-4BFA-BC59-97F18D4B1034}"/>
              </a:ext>
            </a:extLst>
          </p:cNvPr>
          <p:cNvSpPr>
            <a:spLocks noGrp="1"/>
          </p:cNvSpPr>
          <p:nvPr>
            <p:ph type="subTitle" idx="1"/>
          </p:nvPr>
        </p:nvSpPr>
        <p:spPr/>
        <p:txBody>
          <a:bodyPr vert="horz" lIns="91440" tIns="45720" rIns="91440" bIns="45720" rtlCol="0" anchor="t">
            <a:normAutofit/>
          </a:bodyPr>
          <a:lstStyle/>
          <a:p>
            <a:r>
              <a:rPr lang="en-GB" dirty="0">
                <a:ea typeface="Calibri Light"/>
                <a:cs typeface="Calibri Light"/>
              </a:rPr>
              <a:t>Laurice Keogh</a:t>
            </a:r>
            <a:endParaRPr lang="en-GB" dirty="0"/>
          </a:p>
        </p:txBody>
      </p:sp>
    </p:spTree>
    <p:extLst>
      <p:ext uri="{BB962C8B-B14F-4D97-AF65-F5344CB8AC3E}">
        <p14:creationId xmlns:p14="http://schemas.microsoft.com/office/powerpoint/2010/main" val="342780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7AE6D-18D1-75A6-52E0-07DFF77579CB}"/>
              </a:ext>
            </a:extLst>
          </p:cNvPr>
          <p:cNvSpPr>
            <a:spLocks noGrp="1"/>
          </p:cNvSpPr>
          <p:nvPr>
            <p:ph type="title"/>
          </p:nvPr>
        </p:nvSpPr>
        <p:spPr/>
        <p:txBody>
          <a:bodyPr/>
          <a:lstStyle/>
          <a:p>
            <a:r>
              <a:rPr lang="en-US" dirty="0"/>
              <a:t>The use of GIS</a:t>
            </a:r>
            <a:endParaRPr lang="en-GB" dirty="0"/>
          </a:p>
        </p:txBody>
      </p:sp>
      <p:sp>
        <p:nvSpPr>
          <p:cNvPr id="3" name="Content Placeholder 2">
            <a:extLst>
              <a:ext uri="{FF2B5EF4-FFF2-40B4-BE49-F238E27FC236}">
                <a16:creationId xmlns:a16="http://schemas.microsoft.com/office/drawing/2014/main" id="{0590128B-1252-CA43-23A8-561ABFF789C1}"/>
              </a:ext>
            </a:extLst>
          </p:cNvPr>
          <p:cNvSpPr>
            <a:spLocks noGrp="1"/>
          </p:cNvSpPr>
          <p:nvPr>
            <p:ph idx="1"/>
          </p:nvPr>
        </p:nvSpPr>
        <p:spPr/>
        <p:txBody>
          <a:bodyPr/>
          <a:lstStyle/>
          <a:p>
            <a:r>
              <a:rPr lang="en-US" dirty="0"/>
              <a:t>Geographical information systems allow for retrieval, storage, analysis and presentation of geographical data. </a:t>
            </a:r>
          </a:p>
          <a:p>
            <a:r>
              <a:rPr lang="en-US" dirty="0"/>
              <a:t>GIS allows informed decisions to be made from visual information.</a:t>
            </a:r>
            <a:endParaRPr lang="en-GB" dirty="0"/>
          </a:p>
        </p:txBody>
      </p:sp>
    </p:spTree>
    <p:extLst>
      <p:ext uri="{BB962C8B-B14F-4D97-AF65-F5344CB8AC3E}">
        <p14:creationId xmlns:p14="http://schemas.microsoft.com/office/powerpoint/2010/main" val="3285122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4F1-007C-257C-50BA-540B5B3F980A}"/>
              </a:ext>
            </a:extLst>
          </p:cNvPr>
          <p:cNvSpPr>
            <a:spLocks noGrp="1"/>
          </p:cNvSpPr>
          <p:nvPr>
            <p:ph type="title"/>
          </p:nvPr>
        </p:nvSpPr>
        <p:spPr/>
        <p:txBody>
          <a:bodyPr/>
          <a:lstStyle/>
          <a:p>
            <a:r>
              <a:rPr lang="en-GB" dirty="0">
                <a:ea typeface="Calibri"/>
                <a:cs typeface="Calibri"/>
              </a:rPr>
              <a:t>Overview of group work</a:t>
            </a:r>
            <a:endParaRPr lang="en-GB" dirty="0"/>
          </a:p>
        </p:txBody>
      </p:sp>
      <p:sp>
        <p:nvSpPr>
          <p:cNvPr id="3" name="Content Placeholder 2">
            <a:extLst>
              <a:ext uri="{FF2B5EF4-FFF2-40B4-BE49-F238E27FC236}">
                <a16:creationId xmlns:a16="http://schemas.microsoft.com/office/drawing/2014/main" id="{68DC1457-6AE7-EC3E-3F14-BECDA0167FED}"/>
              </a:ext>
            </a:extLst>
          </p:cNvPr>
          <p:cNvSpPr>
            <a:spLocks noGrp="1"/>
          </p:cNvSpPr>
          <p:nvPr>
            <p:ph idx="1"/>
          </p:nvPr>
        </p:nvSpPr>
        <p:spPr/>
        <p:txBody>
          <a:bodyPr vert="horz" lIns="91440" tIns="45720" rIns="91440" bIns="45720" rtlCol="0" anchor="t">
            <a:normAutofit fontScale="92500" lnSpcReduction="20000"/>
          </a:bodyPr>
          <a:lstStyle/>
          <a:p>
            <a:r>
              <a:rPr lang="en-GB" dirty="0">
                <a:cs typeface="Calibri Light"/>
              </a:rPr>
              <a:t>Investigate MMR vaccination uptake on an all-Wales level for each of the health boards/unitary authorities.</a:t>
            </a:r>
          </a:p>
          <a:p>
            <a:r>
              <a:rPr lang="en-GB" dirty="0">
                <a:cs typeface="Calibri Light"/>
              </a:rPr>
              <a:t>The MMR vaccinations work to protect against Measles, Mumps and Rubella. </a:t>
            </a:r>
          </a:p>
          <a:p>
            <a:r>
              <a:rPr lang="en-GB" dirty="0">
                <a:cs typeface="Calibri Light"/>
              </a:rPr>
              <a:t>We chose this subject area because of the recent outbreaks of Measles in Wales. We wonder whether the areas having outbreaks are the areas with a lesser uptake on MMR vaccinations. </a:t>
            </a:r>
          </a:p>
          <a:p>
            <a:r>
              <a:rPr lang="en-GB" dirty="0">
                <a:cs typeface="Calibri Light"/>
              </a:rPr>
              <a:t>We decided to initially gather MSOA data to investigate this because LSOA would be too detailed and more difficult to differentiate between the areas. </a:t>
            </a:r>
          </a:p>
          <a:p>
            <a:r>
              <a:rPr lang="en-GB" dirty="0">
                <a:cs typeface="Calibri Light"/>
              </a:rPr>
              <a:t>We agreed that 2011 data is the most accurate to look at because the 2021 census data is incomplete and may bring inconsistencies. 2011 is a more accurate picture. </a:t>
            </a:r>
          </a:p>
          <a:p>
            <a:r>
              <a:rPr lang="en-GB" dirty="0">
                <a:cs typeface="Calibri Light"/>
              </a:rPr>
              <a:t>We gathered data from UK data services, Health Maps Wales, </a:t>
            </a:r>
            <a:r>
              <a:rPr lang="en-GB" dirty="0" err="1">
                <a:cs typeface="Calibri Light"/>
              </a:rPr>
              <a:t>InFuse</a:t>
            </a:r>
            <a:r>
              <a:rPr lang="en-GB" dirty="0">
                <a:cs typeface="Calibri Light"/>
              </a:rPr>
              <a:t>, Annual PEDW Data Tables, </a:t>
            </a:r>
            <a:r>
              <a:rPr lang="en-GB" dirty="0" err="1">
                <a:cs typeface="Calibri Light"/>
              </a:rPr>
              <a:t>StatsWales</a:t>
            </a:r>
            <a:r>
              <a:rPr lang="en-GB" dirty="0">
                <a:cs typeface="Calibri Light"/>
              </a:rPr>
              <a:t>.</a:t>
            </a:r>
          </a:p>
          <a:p>
            <a:endParaRPr lang="en-GB" dirty="0">
              <a:cs typeface="Calibri Ligh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971002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2D676-FA62-1EDD-927C-4AF6198EC1F1}"/>
              </a:ext>
            </a:extLst>
          </p:cNvPr>
          <p:cNvSpPr>
            <a:spLocks noGrp="1"/>
          </p:cNvSpPr>
          <p:nvPr>
            <p:ph type="title"/>
          </p:nvPr>
        </p:nvSpPr>
        <p:spPr/>
        <p:txBody>
          <a:bodyPr/>
          <a:lstStyle/>
          <a:p>
            <a:r>
              <a:rPr lang="en-GB" dirty="0">
                <a:cs typeface="Calibri"/>
              </a:rPr>
              <a:t>Datasets gathered as a group</a:t>
            </a:r>
            <a:endParaRPr lang="en-GB" dirty="0"/>
          </a:p>
        </p:txBody>
      </p:sp>
      <p:sp>
        <p:nvSpPr>
          <p:cNvPr id="3" name="Content Placeholder 2">
            <a:extLst>
              <a:ext uri="{FF2B5EF4-FFF2-40B4-BE49-F238E27FC236}">
                <a16:creationId xmlns:a16="http://schemas.microsoft.com/office/drawing/2014/main" id="{A824EB5D-EA59-36BD-2759-C779770A7D9E}"/>
              </a:ext>
            </a:extLst>
          </p:cNvPr>
          <p:cNvSpPr>
            <a:spLocks noGrp="1"/>
          </p:cNvSpPr>
          <p:nvPr>
            <p:ph idx="1"/>
          </p:nvPr>
        </p:nvSpPr>
        <p:spPr/>
        <p:txBody>
          <a:bodyPr vert="horz" lIns="91440" tIns="45720" rIns="91440" bIns="45720" rtlCol="0" anchor="t">
            <a:normAutofit/>
          </a:bodyPr>
          <a:lstStyle/>
          <a:p>
            <a:r>
              <a:rPr lang="en-GB" sz="2200" dirty="0">
                <a:cs typeface="Calibri Light"/>
              </a:rPr>
              <a:t>As a group we gathered some initial datasets which would be useful for our project. These datasets include:</a:t>
            </a:r>
            <a:endParaRPr lang="en-US" sz="2200" dirty="0">
              <a:cs typeface="Calibri Light"/>
            </a:endParaRPr>
          </a:p>
          <a:p>
            <a:r>
              <a:rPr lang="en-GB" sz="2200" dirty="0">
                <a:cs typeface="Calibri Light"/>
              </a:rPr>
              <a:t>Demographics from Infuse which is downloaded in .csv format. Show whether MMR vaccinations are more prominent in certain groups of people.</a:t>
            </a:r>
          </a:p>
          <a:p>
            <a:r>
              <a:rPr lang="en-GB" sz="2200" dirty="0">
                <a:cs typeface="Calibri Light"/>
              </a:rPr>
              <a:t>PHW WIMD 2014 (closer to 2011 than 2019 is) .xlsx to see if there’s correlation </a:t>
            </a:r>
          </a:p>
          <a:p>
            <a:r>
              <a:rPr lang="en-GB" sz="2200" dirty="0">
                <a:cs typeface="Calibri Light"/>
              </a:rPr>
              <a:t>We gathered health care data from Health Maps Wales relating to the 1st and 2nd doses. This data was collected because this is key to our investigation. This data can be compared to demographics for a more detailed look in to why there might be a decline in vaccinations. </a:t>
            </a:r>
          </a:p>
          <a:p>
            <a:r>
              <a:rPr lang="en-GB" sz="2200" dirty="0">
                <a:cs typeface="Calibri Light"/>
              </a:rPr>
              <a:t>We needed to download the Wales boundary .</a:t>
            </a:r>
            <a:r>
              <a:rPr lang="en-GB" sz="2200" dirty="0" err="1">
                <a:cs typeface="Calibri Light"/>
              </a:rPr>
              <a:t>shp</a:t>
            </a:r>
            <a:r>
              <a:rPr lang="en-GB" sz="2200" dirty="0">
                <a:cs typeface="Calibri Light"/>
              </a:rPr>
              <a:t> file and the MSOA .</a:t>
            </a:r>
            <a:r>
              <a:rPr lang="en-GB" sz="2200" dirty="0" err="1">
                <a:cs typeface="Calibri Light"/>
              </a:rPr>
              <a:t>shp</a:t>
            </a:r>
            <a:r>
              <a:rPr lang="en-GB" sz="2200" dirty="0">
                <a:cs typeface="Calibri Light"/>
              </a:rPr>
              <a:t> file as a starting point for our workspace. This data was gathered from the UK data service. </a:t>
            </a:r>
          </a:p>
        </p:txBody>
      </p:sp>
    </p:spTree>
    <p:extLst>
      <p:ext uri="{BB962C8B-B14F-4D97-AF65-F5344CB8AC3E}">
        <p14:creationId xmlns:p14="http://schemas.microsoft.com/office/powerpoint/2010/main" val="1721818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5FC20-0257-9AC4-FBC7-B652469A827C}"/>
              </a:ext>
            </a:extLst>
          </p:cNvPr>
          <p:cNvSpPr>
            <a:spLocks noGrp="1"/>
          </p:cNvSpPr>
          <p:nvPr>
            <p:ph type="title"/>
          </p:nvPr>
        </p:nvSpPr>
        <p:spPr/>
        <p:txBody>
          <a:bodyPr/>
          <a:lstStyle/>
          <a:p>
            <a:r>
              <a:rPr lang="en-GB" dirty="0">
                <a:cs typeface="Calibri"/>
              </a:rPr>
              <a:t>Types of data involved in Geo-Information systems</a:t>
            </a:r>
            <a:endParaRPr lang="en-GB" dirty="0"/>
          </a:p>
        </p:txBody>
      </p:sp>
      <p:sp>
        <p:nvSpPr>
          <p:cNvPr id="3" name="Content Placeholder 2">
            <a:extLst>
              <a:ext uri="{FF2B5EF4-FFF2-40B4-BE49-F238E27FC236}">
                <a16:creationId xmlns:a16="http://schemas.microsoft.com/office/drawing/2014/main" id="{93A89270-956D-A4D7-9148-8D7E396312D9}"/>
              </a:ext>
            </a:extLst>
          </p:cNvPr>
          <p:cNvSpPr>
            <a:spLocks noGrp="1"/>
          </p:cNvSpPr>
          <p:nvPr>
            <p:ph idx="1"/>
          </p:nvPr>
        </p:nvSpPr>
        <p:spPr/>
        <p:txBody>
          <a:bodyPr vert="horz" lIns="91440" tIns="45720" rIns="91440" bIns="45720" rtlCol="0" anchor="t">
            <a:normAutofit/>
          </a:bodyPr>
          <a:lstStyle/>
          <a:p>
            <a:r>
              <a:rPr lang="en-GB" dirty="0">
                <a:cs typeface="Calibri Light"/>
              </a:rPr>
              <a:t>The files must include geographical/spatial references to go on the </a:t>
            </a:r>
            <a:r>
              <a:rPr lang="en-GB">
                <a:cs typeface="Calibri Light"/>
              </a:rPr>
              <a:t>map. This allows for geocoding which is a type of spatial </a:t>
            </a:r>
            <a:r>
              <a:rPr lang="en-GB" dirty="0">
                <a:cs typeface="Calibri Light"/>
              </a:rPr>
              <a:t>analysis </a:t>
            </a:r>
            <a:r>
              <a:rPr lang="en-GB">
                <a:cs typeface="Calibri Light"/>
              </a:rPr>
              <a:t>allowing different datasets to link on a field.</a:t>
            </a:r>
            <a:endParaRPr lang="en-GB" dirty="0">
              <a:cs typeface="Calibri Light"/>
            </a:endParaRPr>
          </a:p>
          <a:p>
            <a:r>
              <a:rPr lang="en-GB" dirty="0">
                <a:cs typeface="Calibri Light"/>
              </a:rPr>
              <a:t>Vector and Raster files store spatial data. They contain points, lines, and polygons. Points are made up of a pair of co-ordinates such as latitude or longitude. The boundaries we see on the map are made from polygons. </a:t>
            </a:r>
          </a:p>
          <a:p>
            <a:r>
              <a:rPr lang="en-GB" dirty="0">
                <a:cs typeface="Calibri Light"/>
              </a:rPr>
              <a:t>Raster files usually visualise as pixels. </a:t>
            </a:r>
          </a:p>
          <a:p>
            <a:pPr marL="0" indent="0">
              <a:buNone/>
            </a:pPr>
            <a:endParaRPr lang="en-GB" dirty="0">
              <a:cs typeface="Calibri Light"/>
            </a:endParaRPr>
          </a:p>
        </p:txBody>
      </p:sp>
    </p:spTree>
    <p:extLst>
      <p:ext uri="{BB962C8B-B14F-4D97-AF65-F5344CB8AC3E}">
        <p14:creationId xmlns:p14="http://schemas.microsoft.com/office/powerpoint/2010/main" val="262939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91B2-7909-3621-6F9A-B7FC104595B3}"/>
              </a:ext>
            </a:extLst>
          </p:cNvPr>
          <p:cNvSpPr>
            <a:spLocks noGrp="1"/>
          </p:cNvSpPr>
          <p:nvPr>
            <p:ph type="title"/>
          </p:nvPr>
        </p:nvSpPr>
        <p:spPr/>
        <p:txBody>
          <a:bodyPr/>
          <a:lstStyle/>
          <a:p>
            <a:r>
              <a:rPr lang="en-GB" dirty="0">
                <a:cs typeface="Calibri"/>
              </a:rPr>
              <a:t>The different file types - .</a:t>
            </a:r>
            <a:r>
              <a:rPr lang="en-GB" dirty="0" err="1">
                <a:cs typeface="Calibri"/>
              </a:rPr>
              <a:t>shp</a:t>
            </a:r>
            <a:r>
              <a:rPr lang="en-GB" dirty="0">
                <a:cs typeface="Calibri"/>
              </a:rPr>
              <a:t> and .tab</a:t>
            </a:r>
            <a:endParaRPr lang="en-US" dirty="0"/>
          </a:p>
        </p:txBody>
      </p:sp>
      <p:sp>
        <p:nvSpPr>
          <p:cNvPr id="3" name="Content Placeholder 2">
            <a:extLst>
              <a:ext uri="{FF2B5EF4-FFF2-40B4-BE49-F238E27FC236}">
                <a16:creationId xmlns:a16="http://schemas.microsoft.com/office/drawing/2014/main" id="{493086A6-FA8D-CB2F-AB19-86484B046B23}"/>
              </a:ext>
            </a:extLst>
          </p:cNvPr>
          <p:cNvSpPr>
            <a:spLocks noGrp="1"/>
          </p:cNvSpPr>
          <p:nvPr>
            <p:ph idx="1"/>
          </p:nvPr>
        </p:nvSpPr>
        <p:spPr/>
        <p:txBody>
          <a:bodyPr vert="horz" lIns="91440" tIns="45720" rIns="91440" bIns="45720" rtlCol="0" anchor="t">
            <a:normAutofit/>
          </a:bodyPr>
          <a:lstStyle/>
          <a:p>
            <a:r>
              <a:rPr lang="en-GB" dirty="0">
                <a:cs typeface="Calibri Light"/>
              </a:rPr>
              <a:t>.</a:t>
            </a:r>
            <a:r>
              <a:rPr lang="en-GB" dirty="0" err="1">
                <a:cs typeface="Calibri Light"/>
              </a:rPr>
              <a:t>shp</a:t>
            </a:r>
            <a:r>
              <a:rPr lang="en-GB" dirty="0">
                <a:cs typeface="Calibri Light"/>
              </a:rPr>
              <a:t> and </a:t>
            </a:r>
            <a:r>
              <a:rPr lang="en-GB" dirty="0" err="1">
                <a:cs typeface="Calibri Light"/>
              </a:rPr>
              <a:t>mapinfo</a:t>
            </a:r>
            <a:r>
              <a:rPr lang="en-GB" dirty="0">
                <a:cs typeface="Calibri Light"/>
              </a:rPr>
              <a:t> .tab files are in vector format.</a:t>
            </a:r>
          </a:p>
          <a:p>
            <a:r>
              <a:rPr lang="en-GB" dirty="0">
                <a:cs typeface="Calibri Light"/>
              </a:rPr>
              <a:t>.tab was a format designed by MapInfo. </a:t>
            </a:r>
          </a:p>
          <a:p>
            <a:r>
              <a:rPr lang="en-GB" dirty="0">
                <a:cs typeface="Calibri Light"/>
              </a:rPr>
              <a:t>They hold the shape, location and attributes of geographical data. </a:t>
            </a:r>
          </a:p>
          <a:p>
            <a:pPr marL="0" indent="0">
              <a:buNone/>
            </a:pPr>
            <a:endParaRPr lang="en-GB" dirty="0">
              <a:cs typeface="Calibri Light"/>
            </a:endParaRPr>
          </a:p>
        </p:txBody>
      </p:sp>
    </p:spTree>
    <p:extLst>
      <p:ext uri="{BB962C8B-B14F-4D97-AF65-F5344CB8AC3E}">
        <p14:creationId xmlns:p14="http://schemas.microsoft.com/office/powerpoint/2010/main" val="646326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FE35-1BC8-0369-A94A-3CC53737E50D}"/>
              </a:ext>
            </a:extLst>
          </p:cNvPr>
          <p:cNvSpPr>
            <a:spLocks noGrp="1"/>
          </p:cNvSpPr>
          <p:nvPr>
            <p:ph type="title"/>
          </p:nvPr>
        </p:nvSpPr>
        <p:spPr/>
        <p:txBody>
          <a:bodyPr>
            <a:normAutofit/>
          </a:bodyPr>
          <a:lstStyle/>
          <a:p>
            <a:r>
              <a:rPr lang="en-GB" dirty="0">
                <a:cs typeface="Calibri"/>
              </a:rPr>
              <a:t>What data have I downloaded as .</a:t>
            </a:r>
            <a:r>
              <a:rPr lang="en-GB" dirty="0" err="1">
                <a:cs typeface="Calibri"/>
              </a:rPr>
              <a:t>shp</a:t>
            </a:r>
            <a:r>
              <a:rPr lang="en-GB" dirty="0">
                <a:cs typeface="Calibri"/>
              </a:rPr>
              <a:t> or .tab and why is it needed? </a:t>
            </a:r>
            <a:endParaRPr lang="en-GB" dirty="0"/>
          </a:p>
        </p:txBody>
      </p:sp>
      <p:sp>
        <p:nvSpPr>
          <p:cNvPr id="3" name="Content Placeholder 2">
            <a:extLst>
              <a:ext uri="{FF2B5EF4-FFF2-40B4-BE49-F238E27FC236}">
                <a16:creationId xmlns:a16="http://schemas.microsoft.com/office/drawing/2014/main" id="{02F45A8C-718D-9ABD-064C-53FDBE2DAAB6}"/>
              </a:ext>
            </a:extLst>
          </p:cNvPr>
          <p:cNvSpPr>
            <a:spLocks noGrp="1"/>
          </p:cNvSpPr>
          <p:nvPr>
            <p:ph idx="1"/>
          </p:nvPr>
        </p:nvSpPr>
        <p:spPr/>
        <p:txBody>
          <a:bodyPr>
            <a:normAutofit/>
          </a:bodyPr>
          <a:lstStyle/>
          <a:p>
            <a:r>
              <a:rPr lang="en-GB" dirty="0">
                <a:cs typeface="Calibri Light"/>
              </a:rPr>
              <a:t>We have downloaded .</a:t>
            </a:r>
            <a:r>
              <a:rPr lang="en-GB" dirty="0" err="1">
                <a:cs typeface="Calibri Light"/>
              </a:rPr>
              <a:t>shp</a:t>
            </a:r>
            <a:r>
              <a:rPr lang="en-GB" dirty="0">
                <a:cs typeface="Calibri Light"/>
              </a:rPr>
              <a:t> type MSOA boundary data from Data Map Wales because LSOA is too detailed </a:t>
            </a:r>
            <a:r>
              <a:rPr lang="en-GB" dirty="0" err="1">
                <a:cs typeface="Calibri Light"/>
              </a:rPr>
              <a:t>initally</a:t>
            </a:r>
            <a:r>
              <a:rPr lang="en-GB" dirty="0">
                <a:cs typeface="Calibri Light"/>
              </a:rPr>
              <a:t>. This data is essential for comparing demographic and deprivation data to where there's low uptake of MMR vaccines. </a:t>
            </a:r>
          </a:p>
        </p:txBody>
      </p:sp>
    </p:spTree>
    <p:extLst>
      <p:ext uri="{BB962C8B-B14F-4D97-AF65-F5344CB8AC3E}">
        <p14:creationId xmlns:p14="http://schemas.microsoft.com/office/powerpoint/2010/main" val="2613581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1597C-4F63-0212-BBC5-56D29AF1A90D}"/>
              </a:ext>
            </a:extLst>
          </p:cNvPr>
          <p:cNvSpPr>
            <a:spLocks noGrp="1"/>
          </p:cNvSpPr>
          <p:nvPr>
            <p:ph type="title"/>
          </p:nvPr>
        </p:nvSpPr>
        <p:spPr/>
        <p:txBody>
          <a:bodyPr/>
          <a:lstStyle/>
          <a:p>
            <a:r>
              <a:rPr lang="en-GB" dirty="0">
                <a:cs typeface="Calibri"/>
              </a:rPr>
              <a:t>The different file types and the use of Microsoft Excel - .xlsx and .csv</a:t>
            </a:r>
          </a:p>
        </p:txBody>
      </p:sp>
      <p:sp>
        <p:nvSpPr>
          <p:cNvPr id="3" name="Content Placeholder 2">
            <a:extLst>
              <a:ext uri="{FF2B5EF4-FFF2-40B4-BE49-F238E27FC236}">
                <a16:creationId xmlns:a16="http://schemas.microsoft.com/office/drawing/2014/main" id="{FCBE2376-FC29-088C-021C-016A3892BD40}"/>
              </a:ext>
            </a:extLst>
          </p:cNvPr>
          <p:cNvSpPr>
            <a:spLocks noGrp="1"/>
          </p:cNvSpPr>
          <p:nvPr>
            <p:ph idx="1"/>
          </p:nvPr>
        </p:nvSpPr>
        <p:spPr/>
        <p:txBody>
          <a:bodyPr vert="horz" lIns="91440" tIns="45720" rIns="91440" bIns="45720" rtlCol="0" anchor="t">
            <a:normAutofit fontScale="92500" lnSpcReduction="10000"/>
          </a:bodyPr>
          <a:lstStyle/>
          <a:p>
            <a:r>
              <a:rPr lang="en-GB" dirty="0">
                <a:cs typeface="Calibri Light"/>
              </a:rPr>
              <a:t>For this project we will look at 4 main file types for when we are gathering data.</a:t>
            </a:r>
          </a:p>
          <a:p>
            <a:r>
              <a:rPr lang="en-GB">
                <a:cs typeface="Calibri Light"/>
              </a:rPr>
              <a:t>The first file type is .xlsx which is an excel format file. Microsoft Excel is a useful tool for data acquisition because it allows easy cleaning of data. Unnecessary fields should be removed from the dataset prior to uploading to MapInfo and Excel allows for this.</a:t>
            </a:r>
            <a:r>
              <a:rPr lang="en-GB" dirty="0">
                <a:cs typeface="Calibri Light"/>
              </a:rPr>
              <a:t> Excel also allows the use of functions where you can create calculated fields from the data before importing it into MapInfo. </a:t>
            </a:r>
          </a:p>
          <a:p>
            <a:r>
              <a:rPr lang="en-GB" dirty="0">
                <a:cs typeface="Calibri Light"/>
              </a:rPr>
              <a:t>.Csv files are another common file type for downloads. .Csv files can be opened and edited within excel which is another useful feature of software. </a:t>
            </a:r>
          </a:p>
          <a:p>
            <a:r>
              <a:rPr lang="en-GB" dirty="0">
                <a:cs typeface="Calibri Light"/>
              </a:rPr>
              <a:t>Both .xlsx files and .csv files need to include geographical information such </a:t>
            </a:r>
            <a:r>
              <a:rPr lang="en-GB">
                <a:cs typeface="Calibri Light"/>
              </a:rPr>
              <a:t>as longitude and latitude to be mapped as it is vector data.</a:t>
            </a:r>
          </a:p>
        </p:txBody>
      </p:sp>
    </p:spTree>
    <p:extLst>
      <p:ext uri="{BB962C8B-B14F-4D97-AF65-F5344CB8AC3E}">
        <p14:creationId xmlns:p14="http://schemas.microsoft.com/office/powerpoint/2010/main" val="2744399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FE35-1BC8-0369-A94A-3CC53737E50D}"/>
              </a:ext>
            </a:extLst>
          </p:cNvPr>
          <p:cNvSpPr>
            <a:spLocks noGrp="1"/>
          </p:cNvSpPr>
          <p:nvPr>
            <p:ph type="title"/>
          </p:nvPr>
        </p:nvSpPr>
        <p:spPr/>
        <p:txBody>
          <a:bodyPr>
            <a:normAutofit/>
          </a:bodyPr>
          <a:lstStyle/>
          <a:p>
            <a:r>
              <a:rPr lang="en-GB" dirty="0">
                <a:cs typeface="Calibri"/>
              </a:rPr>
              <a:t>Examples of .xlsx &amp; .csv files and why is it needed? </a:t>
            </a:r>
            <a:endParaRPr lang="en-GB" dirty="0"/>
          </a:p>
        </p:txBody>
      </p:sp>
      <p:sp>
        <p:nvSpPr>
          <p:cNvPr id="3" name="Content Placeholder 2">
            <a:extLst>
              <a:ext uri="{FF2B5EF4-FFF2-40B4-BE49-F238E27FC236}">
                <a16:creationId xmlns:a16="http://schemas.microsoft.com/office/drawing/2014/main" id="{02F45A8C-718D-9ABD-064C-53FDBE2DAAB6}"/>
              </a:ext>
            </a:extLst>
          </p:cNvPr>
          <p:cNvSpPr>
            <a:spLocks noGrp="1"/>
          </p:cNvSpPr>
          <p:nvPr>
            <p:ph idx="1"/>
          </p:nvPr>
        </p:nvSpPr>
        <p:spPr/>
        <p:txBody>
          <a:bodyPr vert="horz" lIns="91440" tIns="45720" rIns="91440" bIns="45720" rtlCol="0" anchor="t">
            <a:normAutofit/>
          </a:bodyPr>
          <a:lstStyle/>
          <a:p>
            <a:r>
              <a:rPr lang="en-GB" dirty="0">
                <a:cs typeface="Calibri Light"/>
              </a:rPr>
              <a:t>I have downloaded .csv type demographic data including employment status, education, and car/van availability from </a:t>
            </a:r>
            <a:r>
              <a:rPr lang="en-GB" dirty="0" err="1">
                <a:cs typeface="Calibri Light"/>
              </a:rPr>
              <a:t>InFuse</a:t>
            </a:r>
            <a:r>
              <a:rPr lang="en-GB" dirty="0">
                <a:cs typeface="Calibri Light"/>
              </a:rPr>
              <a:t>. This data will be used to create a Townsend deprivation Index. Functions in excel will allow me to calculate this score and I will use thematic mapping to display. I aim to colour sections of the map based on ranges. This will help find patterns of correlation between deprivation to MMR vaccinations. </a:t>
            </a:r>
          </a:p>
          <a:p>
            <a:r>
              <a:rPr lang="en-GB" dirty="0">
                <a:cs typeface="Calibri Light"/>
              </a:rPr>
              <a:t>Population data was downloaded from </a:t>
            </a:r>
            <a:r>
              <a:rPr lang="en-GB" dirty="0" err="1">
                <a:cs typeface="Calibri Light"/>
              </a:rPr>
              <a:t>StatsWales</a:t>
            </a:r>
            <a:r>
              <a:rPr lang="en-GB" dirty="0">
                <a:cs typeface="Calibri Light"/>
              </a:rPr>
              <a:t> and it could be .xlsx or .csv. I aim to create a percentage population of Wales for each </a:t>
            </a:r>
            <a:r>
              <a:rPr lang="en-GB" dirty="0" err="1">
                <a:cs typeface="Calibri Light"/>
              </a:rPr>
              <a:t>Healthboard</a:t>
            </a:r>
            <a:r>
              <a:rPr lang="en-GB" dirty="0">
                <a:cs typeface="Calibri Light"/>
              </a:rPr>
              <a:t>/Unitary Area and apply this as a thematic map as ranges where the areas are coloured based on most to least populated. </a:t>
            </a:r>
          </a:p>
        </p:txBody>
      </p:sp>
    </p:spTree>
    <p:extLst>
      <p:ext uri="{BB962C8B-B14F-4D97-AF65-F5344CB8AC3E}">
        <p14:creationId xmlns:p14="http://schemas.microsoft.com/office/powerpoint/2010/main" val="2876965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E73E-F7B7-1836-8C89-60E9DFAFA635}"/>
              </a:ext>
            </a:extLst>
          </p:cNvPr>
          <p:cNvSpPr>
            <a:spLocks noGrp="1"/>
          </p:cNvSpPr>
          <p:nvPr>
            <p:ph type="title"/>
          </p:nvPr>
        </p:nvSpPr>
        <p:spPr/>
        <p:txBody>
          <a:bodyPr/>
          <a:lstStyle/>
          <a:p>
            <a:r>
              <a:rPr lang="en-GB" dirty="0">
                <a:ea typeface="Calibri"/>
                <a:cs typeface="Calibri"/>
              </a:rPr>
              <a:t>Introduction to my chosen investigation</a:t>
            </a:r>
            <a:endParaRPr lang="en-GB" dirty="0"/>
          </a:p>
        </p:txBody>
      </p:sp>
      <p:sp>
        <p:nvSpPr>
          <p:cNvPr id="5" name="Content Placeholder 2">
            <a:extLst>
              <a:ext uri="{FF2B5EF4-FFF2-40B4-BE49-F238E27FC236}">
                <a16:creationId xmlns:a16="http://schemas.microsoft.com/office/drawing/2014/main" id="{50DBE086-D528-BE43-17F9-8817D7D1F9DB}"/>
              </a:ext>
            </a:extLst>
          </p:cNvPr>
          <p:cNvSpPr>
            <a:spLocks noGrp="1"/>
          </p:cNvSpPr>
          <p:nvPr>
            <p:ph idx="1"/>
          </p:nvPr>
        </p:nvSpPr>
        <p:spPr>
          <a:xfrm>
            <a:off x="838200" y="1825625"/>
            <a:ext cx="10515600" cy="4667250"/>
          </a:xfrm>
        </p:spPr>
        <p:txBody>
          <a:bodyPr vert="horz" lIns="91440" tIns="45720" rIns="91440" bIns="45720" rtlCol="0" anchor="t">
            <a:normAutofit/>
          </a:bodyPr>
          <a:lstStyle/>
          <a:p>
            <a:r>
              <a:rPr lang="en-GB" dirty="0">
                <a:cs typeface="Calibri Light"/>
              </a:rPr>
              <a:t>I am going to investigate what factors led to the Measles outbreak in 2012 for Swansea. Specifically, I would like to see what role demographics, deprivation, and MMR uptake or lack thereof played in this. LSOA will be useful for my individual project for a more in depth look at a smaller area. </a:t>
            </a:r>
          </a:p>
          <a:p>
            <a:r>
              <a:rPr lang="en-GB" dirty="0">
                <a:cs typeface="Calibri Light"/>
              </a:rPr>
              <a:t>I will use thematic mapping and the use of the SQL function in MapInfo to query the data and gain visual insight through layers on the map.</a:t>
            </a:r>
          </a:p>
        </p:txBody>
      </p:sp>
    </p:spTree>
    <p:extLst>
      <p:ext uri="{BB962C8B-B14F-4D97-AF65-F5344CB8AC3E}">
        <p14:creationId xmlns:p14="http://schemas.microsoft.com/office/powerpoint/2010/main" val="2350434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4D72C-42C7-6A9E-B196-082E9CA1A9CC}"/>
              </a:ext>
            </a:extLst>
          </p:cNvPr>
          <p:cNvSpPr>
            <a:spLocks noGrp="1"/>
          </p:cNvSpPr>
          <p:nvPr>
            <p:ph type="title"/>
          </p:nvPr>
        </p:nvSpPr>
        <p:spPr/>
        <p:txBody>
          <a:bodyPr>
            <a:normAutofit fontScale="90000"/>
          </a:bodyPr>
          <a:lstStyle/>
          <a:p>
            <a:r>
              <a:rPr lang="en-GB" dirty="0">
                <a:ea typeface="Calibri"/>
                <a:cs typeface="Calibri"/>
              </a:rPr>
              <a:t>What solutions could be suggested if my hypothesis about deprivation having an impact on the uptake of MMR?</a:t>
            </a:r>
            <a:endParaRPr lang="en-GB" dirty="0"/>
          </a:p>
        </p:txBody>
      </p:sp>
      <p:sp>
        <p:nvSpPr>
          <p:cNvPr id="3" name="Content Placeholder 2">
            <a:extLst>
              <a:ext uri="{FF2B5EF4-FFF2-40B4-BE49-F238E27FC236}">
                <a16:creationId xmlns:a16="http://schemas.microsoft.com/office/drawing/2014/main" id="{6D788EF1-B78C-9534-E319-58246E4F126A}"/>
              </a:ext>
            </a:extLst>
          </p:cNvPr>
          <p:cNvSpPr>
            <a:spLocks noGrp="1"/>
          </p:cNvSpPr>
          <p:nvPr>
            <p:ph idx="1"/>
          </p:nvPr>
        </p:nvSpPr>
        <p:spPr/>
        <p:txBody>
          <a:bodyPr/>
          <a:lstStyle/>
          <a:p>
            <a:r>
              <a:rPr lang="en-US" dirty="0"/>
              <a:t>I will investigate which demographic groups should be targeted for the MMR vaccine as a priority. I would advise that these groups of people be contacted with an appointment. </a:t>
            </a:r>
          </a:p>
          <a:p>
            <a:r>
              <a:rPr lang="en-US" dirty="0"/>
              <a:t>I will investigate whether deprivation has an impact on the uptake of MMR vaccinations. I would suggest mobile vaccination hubs for these areas to encourage uptake. </a:t>
            </a:r>
          </a:p>
        </p:txBody>
      </p:sp>
    </p:spTree>
    <p:extLst>
      <p:ext uri="{BB962C8B-B14F-4D97-AF65-F5344CB8AC3E}">
        <p14:creationId xmlns:p14="http://schemas.microsoft.com/office/powerpoint/2010/main" val="2235536122"/>
      </p:ext>
    </p:extLst>
  </p:cSld>
  <p:clrMapOvr>
    <a:masterClrMapping/>
  </p:clrMapOvr>
</p:sld>
</file>

<file path=ppt/theme/theme1.xml><?xml version="1.0" encoding="utf-8"?>
<a:theme xmlns:a="http://schemas.openxmlformats.org/drawingml/2006/main" name="dhcw">
  <a:themeElements>
    <a:clrScheme name="DHCW">
      <a:dk1>
        <a:srgbClr val="13A3C9"/>
      </a:dk1>
      <a:lt1>
        <a:srgbClr val="FFFFFF"/>
      </a:lt1>
      <a:dk2>
        <a:srgbClr val="2C3E72"/>
      </a:dk2>
      <a:lt2>
        <a:srgbClr val="FFFFFF"/>
      </a:lt2>
      <a:accent1>
        <a:srgbClr val="7F7F7F"/>
      </a:accent1>
      <a:accent2>
        <a:srgbClr val="2C3E72"/>
      </a:accent2>
      <a:accent3>
        <a:srgbClr val="13A3C9"/>
      </a:accent3>
      <a:accent4>
        <a:srgbClr val="2C3E72"/>
      </a:accent4>
      <a:accent5>
        <a:srgbClr val="F8CA4D"/>
      </a:accent5>
      <a:accent6>
        <a:srgbClr val="70CBE0"/>
      </a:accent6>
      <a:hlink>
        <a:srgbClr val="12A3C9"/>
      </a:hlink>
      <a:folHlink>
        <a:srgbClr val="12A3C9"/>
      </a:folHlink>
    </a:clrScheme>
    <a:fontScheme name="Custom 2">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HCW-SlideSet2022" id="{7BD4D4C7-2237-458A-AFA1-38E4DE641802}" vid="{30E5487E-15E2-4311-85D4-C1AB0EDECD5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D377AB59904E4A84571201235C800C" ma:contentTypeVersion="19" ma:contentTypeDescription="Create a new document." ma:contentTypeScope="" ma:versionID="f3d726e004f5b208149c64355c096f6a">
  <xsd:schema xmlns:xsd="http://www.w3.org/2001/XMLSchema" xmlns:xs="http://www.w3.org/2001/XMLSchema" xmlns:p="http://schemas.microsoft.com/office/2006/metadata/properties" xmlns:ns2="521d9ff8-e0e4-4f5c-8249-cd1c3b45e615" xmlns:ns3="f60c554f-8d64-4c8e-9220-9a447885f1fb" targetNamespace="http://schemas.microsoft.com/office/2006/metadata/properties" ma:root="true" ma:fieldsID="49a384f7807fd60c0e8746134cb9c83c" ns2:_="" ns3:_="">
    <xsd:import namespace="521d9ff8-e0e4-4f5c-8249-cd1c3b45e615"/>
    <xsd:import namespace="f60c554f-8d64-4c8e-9220-9a447885f1fb"/>
    <xsd:element name="properties">
      <xsd:complexType>
        <xsd:sequence>
          <xsd:element name="documentManagement">
            <xsd:complexType>
              <xsd:all>
                <xsd:element ref="ns2:Thumbnail" minOccurs="0"/>
                <xsd:element ref="ns2:Information" minOccurs="0"/>
                <xsd:element ref="ns2:For_x0020_Print_x0020_or_x0020_Online_x002f__x0020_Web" minOccurs="0"/>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3:TaxCatchAll"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21d9ff8-e0e4-4f5c-8249-cd1c3b45e615" elementFormDefault="qualified">
    <xsd:import namespace="http://schemas.microsoft.com/office/2006/documentManagement/types"/>
    <xsd:import namespace="http://schemas.microsoft.com/office/infopath/2007/PartnerControls"/>
    <xsd:element name="Thumbnail" ma:index="1" nillable="true" ma:displayName="Thumbnail" ma:format="Thumbnail" ma:internalName="Thumbnail">
      <xsd:simpleType>
        <xsd:restriction base="dms:Unknown"/>
      </xsd:simpleType>
    </xsd:element>
    <xsd:element name="Information" ma:index="8" nillable="true" ma:displayName="Information" ma:hidden="true" ma:internalName="Information" ma:readOnly="false">
      <xsd:simpleType>
        <xsd:restriction base="dms:Note"/>
      </xsd:simpleType>
    </xsd:element>
    <xsd:element name="For_x0020_Print_x0020_or_x0020_Online_x002f__x0020_Web" ma:index="9" nillable="true" ma:displayName="For Print or Online/ Web" ma:default="For use in printed documents only" ma:format="RadioButtons" ma:hidden="true" ma:internalName="For_x0020_Print_x0020_or_x0020_Online_x002f__x0020_Web" ma:readOnly="false">
      <xsd:simpleType>
        <xsd:restriction base="dms:Choice">
          <xsd:enumeration value="For use in printed documents only"/>
          <xsd:enumeration value="For use online/web only"/>
        </xsd:restriction>
      </xsd:simple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hidden="true" ma:internalName="MediaServiceAutoTags" ma:readOnly="true">
      <xsd:simpleType>
        <xsd:restriction base="dms:Text"/>
      </xsd:simpleType>
    </xsd:element>
    <xsd:element name="MediaServiceOCR" ma:index="14" nillable="true" ma:displayName="Extracted Text" ma:hidden="true" ma:internalName="MediaServiceOCR"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MediaLengthInSeconds" ma:index="18" nillable="true" ma:displayName="Length (seconds)" ma:hidden="true" ma:internalName="MediaLengthInSeconds" ma:readOnly="true">
      <xsd:simpleType>
        <xsd:restriction base="dms:Unknown"/>
      </xsd:simpleType>
    </xsd:element>
    <xsd:element name="lcf76f155ced4ddcb4097134ff3c332f" ma:index="23"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f60c554f-8d64-4c8e-9220-9a447885f1fb" elementFormDefault="qualified">
    <xsd:import namespace="http://schemas.microsoft.com/office/2006/documentManagement/types"/>
    <xsd:import namespace="http://schemas.microsoft.com/office/infopath/2007/PartnerControls"/>
    <xsd:element name="SharedWithUsers" ma:index="19"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hidden="true" ma:internalName="SharedWithDetails" ma:readOnly="true">
      <xsd:simpleType>
        <xsd:restriction base="dms:Note"/>
      </xsd:simpleType>
    </xsd:element>
    <xsd:element name="TaxCatchAll" ma:index="21" nillable="true" ma:displayName="Taxonomy Catch All Column" ma:hidden="true" ma:list="{618f0450-cd53-4277-9bc2-a3042936bb62}" ma:internalName="TaxCatchAll" ma:readOnly="false" ma:showField="CatchAllData" ma:web="f60c554f-8d64-4c8e-9220-9a447885f1f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Information xmlns="521d9ff8-e0e4-4f5c-8249-cd1c3b45e615">Please download and save to your own PC before editing</Information>
    <For_x0020_Print_x0020_or_x0020_Online_x002f__x0020_Web xmlns="521d9ff8-e0e4-4f5c-8249-cd1c3b45e615">For use in printed documents only</For_x0020_Print_x0020_or_x0020_Online_x002f__x0020_Web>
    <Thumbnail xmlns="521d9ff8-e0e4-4f5c-8249-cd1c3b45e615">{"type":"thumbnail","fileName":"basic-design-07.png","nativeFile":{},"fieldName":"Thumbnail","serverUrl":"https://nhswales365.sharepoint.com","fieldId":"1db8d53b-ed93-4da3-8cce-148be0b7f791","serverRelativeUrl":"/sites/DHCW_CORP_Graphics/SiteAssets/Lists/521d9ff8-e0e4-4f5c-8249-cd1c3b45e615/basic-design-07.png","id":"8ae0c834-f21d-4a41-92a4-6eefc3a6091a"}</Thumbnail>
    <TaxCatchAll xmlns="f60c554f-8d64-4c8e-9220-9a447885f1fb" xsi:nil="true"/>
    <lcf76f155ced4ddcb4097134ff3c332f xmlns="521d9ff8-e0e4-4f5c-8249-cd1c3b45e615">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468A626-E9CD-42F3-BAD9-C288408CB7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21d9ff8-e0e4-4f5c-8249-cd1c3b45e615"/>
    <ds:schemaRef ds:uri="f60c554f-8d64-4c8e-9220-9a447885f1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FB4789-825D-488C-95E9-AE8381423F8D}">
  <ds:schemaRefs>
    <ds:schemaRef ds:uri="http://schemas.microsoft.com/office/2006/metadata/properties"/>
    <ds:schemaRef ds:uri="http://schemas.microsoft.com/office/infopath/2007/PartnerControls"/>
    <ds:schemaRef ds:uri="521d9ff8-e0e4-4f5c-8249-cd1c3b45e615"/>
    <ds:schemaRef ds:uri="f60c554f-8d64-4c8e-9220-9a447885f1fb"/>
  </ds:schemaRefs>
</ds:datastoreItem>
</file>

<file path=customXml/itemProps3.xml><?xml version="1.0" encoding="utf-8"?>
<ds:datastoreItem xmlns:ds="http://schemas.openxmlformats.org/officeDocument/2006/customXml" ds:itemID="{35E82CA7-F3BB-4D5E-949E-1808516CAA9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DHCW-SlideSet2022</Template>
  <TotalTime>776</TotalTime>
  <Words>1001</Words>
  <Application>Microsoft Office PowerPoint</Application>
  <PresentationFormat>Widescreen</PresentationFormat>
  <Paragraphs>43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dhcw</vt:lpstr>
      <vt:lpstr>Group Work Presentation</vt:lpstr>
      <vt:lpstr>The use of GIS</vt:lpstr>
      <vt:lpstr>Overview of group work</vt:lpstr>
      <vt:lpstr>Datasets gathered as a group</vt:lpstr>
      <vt:lpstr>Types of data involved in Geo-Information systems</vt:lpstr>
      <vt:lpstr>The different file types - .shp and .tab</vt:lpstr>
      <vt:lpstr>What data have I downloaded as .shp or .tab and why is it needed? </vt:lpstr>
      <vt:lpstr>The different file types and the use of Microsoft Excel - .xlsx and .csv</vt:lpstr>
      <vt:lpstr>Examples of .xlsx &amp; .csv files and why is it needed? </vt:lpstr>
      <vt:lpstr>Introduction to my chosen investigation</vt:lpstr>
      <vt:lpstr>What solutions could be suggested if my hypothesis about deprivation having an impact on the uptake of MMR?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Protheroe-Hewitt (DHCW - Demographics)</dc:creator>
  <cp:lastModifiedBy>Laurice Keogh (2115745)</cp:lastModifiedBy>
  <cp:revision>639</cp:revision>
  <dcterms:created xsi:type="dcterms:W3CDTF">2023-04-19T15:19:31Z</dcterms:created>
  <dcterms:modified xsi:type="dcterms:W3CDTF">2023-11-30T11:06:23Z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0x010100F4D377AB59904E4A84571201235C800C</vt:lpwstr>
  </property>
</Properties>
</file>