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88" r:id="rId3"/>
    <p:sldId id="257" r:id="rId4"/>
    <p:sldId id="258" r:id="rId5"/>
    <p:sldId id="261" r:id="rId6"/>
    <p:sldId id="262" r:id="rId7"/>
    <p:sldId id="283" r:id="rId8"/>
    <p:sldId id="264" r:id="rId9"/>
    <p:sldId id="289" r:id="rId10"/>
    <p:sldId id="293" r:id="rId11"/>
    <p:sldId id="266" r:id="rId12"/>
    <p:sldId id="284" r:id="rId13"/>
    <p:sldId id="285" r:id="rId14"/>
    <p:sldId id="287" r:id="rId15"/>
    <p:sldId id="286" r:id="rId16"/>
    <p:sldId id="268" r:id="rId17"/>
    <p:sldId id="272" r:id="rId18"/>
    <p:sldId id="294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1080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3A33A2-15A9-4EAC-B445-8A29EAB8B80E}" type="datetimeFigureOut">
              <a:rPr lang="en-US" smtClean="0"/>
              <a:pPr/>
              <a:t>9/19/2023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75708C-15FC-4BE5-B865-2AE133FF8B3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75708C-15FC-4BE5-B865-2AE133FF8B3E}" type="slidenum">
              <a:rPr lang="en-GB" smtClean="0"/>
              <a:pPr/>
              <a:t>1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75708C-15FC-4BE5-B865-2AE133FF8B3E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75708C-15FC-4BE5-B865-2AE133FF8B3E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75708C-15FC-4BE5-B865-2AE133FF8B3E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75708C-15FC-4BE5-B865-2AE133FF8B3E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75708C-15FC-4BE5-B865-2AE133FF8B3E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75708C-15FC-4BE5-B865-2AE133FF8B3E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75708C-15FC-4BE5-B865-2AE133FF8B3E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75708C-15FC-4BE5-B865-2AE133FF8B3E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wmf"/><Relationship Id="rId5" Type="http://schemas.openxmlformats.org/officeDocument/2006/relationships/image" Target="../media/image3.wmf"/><Relationship Id="rId4" Type="http://schemas.openxmlformats.org/officeDocument/2006/relationships/image" Target="../media/image2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Materialities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Archaeological generalisations about hunter-gatherers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800" dirty="0"/>
              <a:t>What was the archaeologists’ response to the anthropological </a:t>
            </a:r>
            <a:r>
              <a:rPr lang="en-US" sz="2800" dirty="0" err="1"/>
              <a:t>generalisations</a:t>
            </a:r>
            <a:r>
              <a:rPr lang="en-US" sz="2800" dirty="0"/>
              <a:t> about “nomadic style” (Lee 1968) and “storing” (</a:t>
            </a:r>
            <a:r>
              <a:rPr lang="en-US" sz="2800" dirty="0" err="1"/>
              <a:t>Testart</a:t>
            </a:r>
            <a:r>
              <a:rPr lang="en-US" sz="2800" dirty="0"/>
              <a:t> 1982) hunter-gatherers?</a:t>
            </a:r>
            <a:br>
              <a:rPr lang="en-US" sz="2800" dirty="0"/>
            </a:b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Immediate return hunter-gatherers</a:t>
            </a:r>
            <a:br>
              <a:rPr lang="en-GB" dirty="0"/>
            </a:br>
            <a:r>
              <a:rPr lang="en-US" sz="1800" dirty="0"/>
              <a:t>Woodburn, J. (1988) African Hunter-Gatherer Social </a:t>
            </a:r>
            <a:r>
              <a:rPr lang="en-US" sz="1800" dirty="0" err="1"/>
              <a:t>Organisation</a:t>
            </a:r>
            <a:r>
              <a:rPr lang="en-US" sz="1800" dirty="0"/>
              <a:t> - Is It Best Understood as a Product of Encapsulation? in T. </a:t>
            </a:r>
            <a:r>
              <a:rPr lang="en-US" sz="1800" dirty="0" err="1"/>
              <a:t>Ingold</a:t>
            </a:r>
            <a:r>
              <a:rPr lang="en-US" sz="1800" dirty="0"/>
              <a:t>, D. Riches and J. Woodburn (eds.) </a:t>
            </a:r>
            <a:r>
              <a:rPr lang="en-US" sz="1800" b="1" dirty="0"/>
              <a:t>Hunters and Gatherers I - History, Evolution and Social Change</a:t>
            </a:r>
            <a:r>
              <a:rPr lang="en-US" sz="1800" dirty="0"/>
              <a:t> pp 31-65 Berg: Oxford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US" sz="3100" dirty="0"/>
          </a:p>
          <a:p>
            <a:r>
              <a:rPr lang="en-US" sz="3100" dirty="0"/>
              <a:t>"activities oriented to the present...are stressed; in which people deploy their </a:t>
            </a:r>
            <a:r>
              <a:rPr lang="en-US" sz="3100" dirty="0" err="1"/>
              <a:t>labour</a:t>
            </a:r>
            <a:r>
              <a:rPr lang="en-US" sz="3100" dirty="0"/>
              <a:t> to obtain food and other resources which will be used on the day they are obtained … in which people use simple, portable, utilitarian, easily acquired, replaceable tools and weapons …in which people do </a:t>
            </a:r>
            <a:r>
              <a:rPr lang="en-US" sz="3100" i="1" dirty="0"/>
              <a:t>not</a:t>
            </a:r>
            <a:r>
              <a:rPr lang="en-US" sz="3100" dirty="0"/>
              <a:t> hold valued assets which represent a yield, a return for </a:t>
            </a:r>
            <a:r>
              <a:rPr lang="en-US" sz="3100" dirty="0" err="1"/>
              <a:t>labour</a:t>
            </a:r>
            <a:r>
              <a:rPr lang="en-US" sz="3100" dirty="0"/>
              <a:t> applied over time…in which people are systematically disengaged from assets, from the potential in assets for creating dependency" (Woodburn 1988:32). </a:t>
            </a:r>
            <a:endParaRPr lang="en-GB" sz="3100" dirty="0"/>
          </a:p>
          <a:p>
            <a:endParaRPr lang="en-GB" dirty="0"/>
          </a:p>
        </p:txBody>
      </p:sp>
      <p:pic>
        <p:nvPicPr>
          <p:cNvPr id="1026" name="Picture 2" descr="C:\Documents and Settings\loaner.HD-D620-XX\Local Settings\Temporary Internet Files\Content.IE5\BLTE6AT0\MCj0417444000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48600" y="5486400"/>
            <a:ext cx="930913" cy="114809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Delayed return hunter-gatherers</a:t>
            </a:r>
            <a:br>
              <a:rPr lang="en-GB" dirty="0"/>
            </a:br>
            <a:r>
              <a:rPr lang="en-US" dirty="0"/>
              <a:t> </a:t>
            </a:r>
            <a:r>
              <a:rPr lang="en-US" sz="1800" dirty="0"/>
              <a:t>Woodburn, J. (1988) African Hunter-Gatherer Social </a:t>
            </a:r>
            <a:r>
              <a:rPr lang="en-US" sz="1800" dirty="0" err="1"/>
              <a:t>Organisation</a:t>
            </a:r>
            <a:r>
              <a:rPr lang="en-US" sz="1800" dirty="0"/>
              <a:t> - Is It Best Understood as a Product of Encapsulation? in T. </a:t>
            </a:r>
            <a:r>
              <a:rPr lang="en-US" sz="1800" dirty="0" err="1"/>
              <a:t>Ingold</a:t>
            </a:r>
            <a:r>
              <a:rPr lang="en-US" sz="1800" dirty="0"/>
              <a:t>, D. Riches and J. Woodburn (eds.) </a:t>
            </a:r>
            <a:r>
              <a:rPr lang="en-US" sz="1800" b="1" dirty="0"/>
              <a:t>Hunters and Gatherers I - History, Evolution and Social Change</a:t>
            </a:r>
            <a:r>
              <a:rPr lang="en-US" sz="1800" dirty="0"/>
              <a:t> pp 31-65 Berg: Oxford</a:t>
            </a:r>
            <a:endParaRPr lang="en-GB" sz="1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sz="2800" dirty="0"/>
          </a:p>
          <a:p>
            <a:endParaRPr lang="en-US" sz="2800" dirty="0"/>
          </a:p>
          <a:p>
            <a:r>
              <a:rPr lang="en-US" sz="2800" dirty="0"/>
              <a:t>"activities are oriented to the past and future as well as to the present; in which people hold rights over valued assets of some sort, which either represent a yield, a return for </a:t>
            </a:r>
            <a:r>
              <a:rPr lang="en-US" sz="2800" dirty="0" err="1"/>
              <a:t>labour</a:t>
            </a:r>
            <a:r>
              <a:rPr lang="en-US" sz="2800" dirty="0"/>
              <a:t> applied over time or, if not, are held and managed in a way which resembles and has similar social implications to delayed yields on </a:t>
            </a:r>
            <a:r>
              <a:rPr lang="en-US" sz="2800" dirty="0" err="1"/>
              <a:t>labour</a:t>
            </a:r>
            <a:r>
              <a:rPr lang="en-US" sz="2800" dirty="0"/>
              <a:t>." (Woodburn 1988:32).</a:t>
            </a:r>
            <a:endParaRPr lang="en-GB" sz="2800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Simple and complex hunter-gatherers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Price and Brown translated the anthropologists’ models of nomadic style (immediate return) and storing (delayed return) hunter-gatherers into </a:t>
            </a:r>
            <a:r>
              <a:rPr lang="en-US" b="1" i="1" dirty="0"/>
              <a:t>simple</a:t>
            </a:r>
            <a:r>
              <a:rPr lang="en-US" dirty="0"/>
              <a:t> and </a:t>
            </a:r>
            <a:r>
              <a:rPr lang="en-US" b="1" i="1" dirty="0"/>
              <a:t>complex</a:t>
            </a:r>
            <a:r>
              <a:rPr lang="en-US" b="1" dirty="0"/>
              <a:t> </a:t>
            </a:r>
            <a:r>
              <a:rPr lang="en-US" dirty="0"/>
              <a:t>hunter-gatherers for archaeological purposes. 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200" dirty="0"/>
              <a:t>Rowley-</a:t>
            </a:r>
            <a:r>
              <a:rPr lang="en-US" sz="2200" dirty="0" err="1"/>
              <a:t>Conwy</a:t>
            </a:r>
            <a:r>
              <a:rPr lang="en-US" sz="2200" dirty="0"/>
              <a:t>, P. (1981) Mesolithic Danish Bacon: Permanent and Temporary Sites in the Danish Mesolithic </a:t>
            </a:r>
            <a:r>
              <a:rPr lang="en-US" sz="2200" b="1" dirty="0"/>
              <a:t>BAR Int. Series</a:t>
            </a:r>
            <a:r>
              <a:rPr lang="en-US" sz="2200" dirty="0"/>
              <a:t> 96 Oxford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Having assumed before that all past hunter-gatherers were simple (nomadic style, immediate return) Peter Rowley-</a:t>
            </a:r>
            <a:r>
              <a:rPr lang="en-US" dirty="0" err="1"/>
              <a:t>Conwy</a:t>
            </a:r>
            <a:r>
              <a:rPr lang="en-US" dirty="0"/>
              <a:t> found conceptual space in which to talk about the existence of complex hunter-gatherers in the archaeological record of Scandinavia, NW Europe…</a:t>
            </a:r>
          </a:p>
          <a:p>
            <a:endParaRPr lang="en-US" dirty="0"/>
          </a:p>
          <a:p>
            <a:r>
              <a:rPr lang="en-US" dirty="0"/>
              <a:t>The </a:t>
            </a:r>
            <a:r>
              <a:rPr lang="en-US" dirty="0" err="1"/>
              <a:t>Ertebølle</a:t>
            </a:r>
            <a:endParaRPr lang="en-GB" dirty="0"/>
          </a:p>
          <a:p>
            <a:endParaRPr lang="en-GB" dirty="0"/>
          </a:p>
        </p:txBody>
      </p:sp>
      <p:pic>
        <p:nvPicPr>
          <p:cNvPr id="4098" name="Picture 2" descr="C:\Documents and Settings\loaner.HD-D620-XX\Local Settings\Temporary Internet Files\Content.IE5\BLTE6AT0\MCj0417444000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29170" y="4648200"/>
            <a:ext cx="1614830" cy="1991563"/>
          </a:xfrm>
          <a:prstGeom prst="rect">
            <a:avLst/>
          </a:prstGeom>
          <a:noFill/>
        </p:spPr>
      </p:pic>
      <p:pic>
        <p:nvPicPr>
          <p:cNvPr id="4099" name="Picture 3" descr="C:\Documents and Settings\loaner.HD-D620-XX\Local Settings\Temporary Internet Files\Content.IE5\VPOMFHUW\MCj0417468000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58000" y="4953000"/>
            <a:ext cx="1615745" cy="1718158"/>
          </a:xfrm>
          <a:prstGeom prst="rect">
            <a:avLst/>
          </a:prstGeom>
          <a:noFill/>
        </p:spPr>
      </p:pic>
      <p:pic>
        <p:nvPicPr>
          <p:cNvPr id="4100" name="Picture 4" descr="C:\Documents and Settings\loaner.HD-D620-XX\Local Settings\Temporary Internet Files\Content.IE5\JRJYX2PG\MCj0438209000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48200" y="5257800"/>
            <a:ext cx="1879600" cy="1285875"/>
          </a:xfrm>
          <a:prstGeom prst="rect">
            <a:avLst/>
          </a:prstGeom>
          <a:noFill/>
        </p:spPr>
      </p:pic>
      <p:pic>
        <p:nvPicPr>
          <p:cNvPr id="4102" name="Picture 6" descr="C:\Documents and Settings\loaner.HD-D620-XX\Local Settings\Temporary Internet Files\Content.IE5\QBELASGI\MCj0438159000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28600" y="5181600"/>
            <a:ext cx="754376" cy="9271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4787900" y="568325"/>
            <a:ext cx="4143375" cy="6063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sz="2000" b="1" dirty="0"/>
              <a:t>The </a:t>
            </a:r>
            <a:r>
              <a:rPr lang="en-GB" sz="2000" b="1" dirty="0" err="1"/>
              <a:t>Erteb</a:t>
            </a:r>
            <a:r>
              <a:rPr lang="en-US" sz="2000" b="1" dirty="0"/>
              <a:t>ø</a:t>
            </a:r>
            <a:r>
              <a:rPr lang="en-GB" sz="2000" b="1" dirty="0" err="1"/>
              <a:t>lle</a:t>
            </a:r>
            <a:r>
              <a:rPr lang="en-GB" sz="2000" b="1" dirty="0"/>
              <a:t> “culture”</a:t>
            </a:r>
          </a:p>
          <a:p>
            <a:endParaRPr lang="en-GB" sz="2400" dirty="0"/>
          </a:p>
          <a:p>
            <a:r>
              <a:rPr lang="en-GB" sz="2000" dirty="0"/>
              <a:t>Existed in what is now Denmark, Norway and Sweden from about 10 000bc until about 3000bc (that is, the </a:t>
            </a:r>
            <a:r>
              <a:rPr lang="en-GB" sz="2000" dirty="0" err="1"/>
              <a:t>mesolithic</a:t>
            </a:r>
            <a:r>
              <a:rPr lang="en-GB" sz="2000" dirty="0"/>
              <a:t> period, which was preceded by the U. </a:t>
            </a:r>
            <a:r>
              <a:rPr lang="en-GB" sz="2000" dirty="0" err="1"/>
              <a:t>palaeolithic</a:t>
            </a:r>
            <a:r>
              <a:rPr lang="en-GB" sz="2000" dirty="0"/>
              <a:t> (cave art), and succeeded by the </a:t>
            </a:r>
            <a:r>
              <a:rPr lang="en-GB" sz="2000" dirty="0" err="1"/>
              <a:t>neolithic</a:t>
            </a:r>
            <a:r>
              <a:rPr lang="en-GB" sz="2000" dirty="0"/>
              <a:t> (farming)).</a:t>
            </a:r>
          </a:p>
          <a:p>
            <a:endParaRPr lang="en-GB" sz="2000" dirty="0"/>
          </a:p>
          <a:p>
            <a:r>
              <a:rPr lang="en-GB" sz="2000" dirty="0"/>
              <a:t>Most of the sites are located on the coast. These people lived by hunting  (deer, boar), gathering (hazelnuts, shellfish) and fishing (including deep water fishing). They continued this lifestyle for a full 1000 years after most European hunter-gatherers had begun to farm. </a:t>
            </a:r>
          </a:p>
          <a:p>
            <a:endParaRPr lang="en-GB" sz="2400" dirty="0"/>
          </a:p>
        </p:txBody>
      </p:sp>
      <p:pic>
        <p:nvPicPr>
          <p:cNvPr id="30723" name="Picture 3" descr="star carr overheads 00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860925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Ertebolle</a:t>
            </a:r>
            <a:r>
              <a:rPr lang="en-GB" dirty="0"/>
              <a:t> shell </a:t>
            </a:r>
            <a:r>
              <a:rPr lang="en-GB" dirty="0" err="1"/>
              <a:t>midden</a:t>
            </a:r>
            <a:endParaRPr lang="en-GB" dirty="0"/>
          </a:p>
        </p:txBody>
      </p:sp>
      <p:pic>
        <p:nvPicPr>
          <p:cNvPr id="6" name="Content Placeholder 5" descr="erteboelle.jpg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071687" y="2058194"/>
            <a:ext cx="5000625" cy="3609975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Paddle, </a:t>
            </a:r>
            <a:r>
              <a:rPr lang="en-US" dirty="0" err="1"/>
              <a:t>Tybrind</a:t>
            </a:r>
            <a:r>
              <a:rPr lang="en-US" dirty="0"/>
              <a:t> </a:t>
            </a:r>
            <a:r>
              <a:rPr lang="en-US" dirty="0" err="1"/>
              <a:t>Vig</a:t>
            </a:r>
            <a:r>
              <a:rPr lang="en-US" dirty="0"/>
              <a:t>, Denmark</a:t>
            </a:r>
          </a:p>
        </p:txBody>
      </p:sp>
      <p:pic>
        <p:nvPicPr>
          <p:cNvPr id="4" name="Content Placeholder 3" descr="fig1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4800" y="1676400"/>
            <a:ext cx="8534400" cy="4102280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Tybrind</a:t>
            </a:r>
            <a:r>
              <a:rPr lang="en-US" dirty="0"/>
              <a:t> </a:t>
            </a:r>
            <a:r>
              <a:rPr lang="en-US" dirty="0" err="1"/>
              <a:t>Vig</a:t>
            </a:r>
            <a:r>
              <a:rPr lang="en-US" dirty="0"/>
              <a:t> nets</a:t>
            </a:r>
          </a:p>
        </p:txBody>
      </p:sp>
      <p:pic>
        <p:nvPicPr>
          <p:cNvPr id="4" name="Content Placeholder 3" descr="Tybrind-Vig-tekstil-farve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71687" y="2010569"/>
            <a:ext cx="5000625" cy="3705225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Ertebolle</a:t>
            </a:r>
            <a:r>
              <a:rPr lang="en-GB" dirty="0"/>
              <a:t> pottery</a:t>
            </a:r>
          </a:p>
        </p:txBody>
      </p:sp>
      <p:pic>
        <p:nvPicPr>
          <p:cNvPr id="4" name="Content Placeholder 3" descr="ertebolle pot2.jpg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495800" y="3200400"/>
            <a:ext cx="3286125" cy="2603622"/>
          </a:xfrm>
        </p:spPr>
      </p:pic>
      <p:pic>
        <p:nvPicPr>
          <p:cNvPr id="5" name="Picture 4" descr="ertebolle pot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958" y="2286000"/>
            <a:ext cx="3179618" cy="38862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080" name="Rectangle 8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081" name="Rectangle 9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/>
              <a:t>Boggerbakken</a:t>
            </a:r>
          </a:p>
          <a:p>
            <a:r>
              <a:rPr lang="en-GB" sz="2400"/>
              <a:t>Young man</a:t>
            </a:r>
          </a:p>
          <a:p>
            <a:r>
              <a:rPr lang="en-GB" sz="2400"/>
              <a:t>Antlers behind head</a:t>
            </a:r>
          </a:p>
          <a:p>
            <a:r>
              <a:rPr lang="en-GB" sz="2400"/>
              <a:t>Dagger at waist</a:t>
            </a:r>
            <a:r>
              <a:rPr lang="en-GB"/>
              <a:t> </a:t>
            </a:r>
          </a:p>
          <a:p>
            <a:r>
              <a:rPr lang="en-GB"/>
              <a:t>Status?</a:t>
            </a:r>
          </a:p>
          <a:p>
            <a:endParaRPr lang="en-US"/>
          </a:p>
        </p:txBody>
      </p:sp>
      <p:pic>
        <p:nvPicPr>
          <p:cNvPr id="3078" name="Picture 6" descr="skeleton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330700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0" name="Picture 4" descr="star carr overheads 01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0"/>
            <a:ext cx="4702175" cy="6858000"/>
          </a:xfrm>
          <a:prstGeom prst="rect">
            <a:avLst/>
          </a:prstGeom>
          <a:noFill/>
        </p:spPr>
      </p:pic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5508625" y="2079625"/>
            <a:ext cx="3500438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400"/>
              <a:t>Skateholm</a:t>
            </a:r>
          </a:p>
          <a:p>
            <a:r>
              <a:rPr lang="en-GB" sz="2400"/>
              <a:t>Young man</a:t>
            </a:r>
          </a:p>
          <a:p>
            <a:r>
              <a:rPr lang="en-GB" sz="2400"/>
              <a:t>Deer antler over legs</a:t>
            </a:r>
          </a:p>
          <a:p>
            <a:r>
              <a:rPr lang="en-GB" sz="2400"/>
              <a:t>Status?</a:t>
            </a:r>
            <a:endParaRPr lang="en-US" sz="24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 descr="star carr overheads 01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862513" cy="6858000"/>
          </a:xfrm>
          <a:prstGeom prst="rect">
            <a:avLst/>
          </a:prstGeom>
          <a:noFill/>
        </p:spPr>
      </p:pic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5724525" y="2513013"/>
            <a:ext cx="3246438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400"/>
              <a:t>Vedbaek</a:t>
            </a:r>
          </a:p>
          <a:p>
            <a:r>
              <a:rPr lang="en-GB" sz="2400"/>
              <a:t>50 year old woman</a:t>
            </a:r>
          </a:p>
          <a:p>
            <a:r>
              <a:rPr lang="en-GB" sz="2400"/>
              <a:t>Antler behind head</a:t>
            </a:r>
          </a:p>
          <a:p>
            <a:r>
              <a:rPr lang="en-GB" sz="2400"/>
              <a:t>Status?</a:t>
            </a:r>
            <a:endParaRPr lang="en-US" sz="24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2" name="Picture 4" descr="star carr overheads 009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5543550" cy="7658100"/>
          </a:xfrm>
          <a:prstGeom prst="rect">
            <a:avLst/>
          </a:prstGeom>
          <a:noFill/>
        </p:spPr>
      </p:pic>
      <p:sp>
        <p:nvSpPr>
          <p:cNvPr id="12293" name="Text Box 5"/>
          <p:cNvSpPr txBox="1">
            <a:spLocks noChangeArrowheads="1"/>
          </p:cNvSpPr>
          <p:nvPr/>
        </p:nvSpPr>
        <p:spPr bwMode="auto">
          <a:xfrm>
            <a:off x="5508625" y="2297113"/>
            <a:ext cx="3384550" cy="2282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400"/>
              <a:t>Vedbaek, </a:t>
            </a:r>
          </a:p>
          <a:p>
            <a:r>
              <a:rPr lang="en-GB" sz="2400"/>
              <a:t>20 year-old woman</a:t>
            </a:r>
          </a:p>
          <a:p>
            <a:r>
              <a:rPr lang="en-GB" sz="2400"/>
              <a:t>Child on swan’s wing</a:t>
            </a:r>
          </a:p>
          <a:p>
            <a:r>
              <a:rPr lang="en-GB" sz="2400"/>
              <a:t>Note dagger at waist of child</a:t>
            </a:r>
          </a:p>
          <a:p>
            <a:r>
              <a:rPr lang="en-GB" sz="2400"/>
              <a:t>Status?</a:t>
            </a:r>
            <a:endParaRPr lang="en-US" sz="24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Rowley-</a:t>
            </a:r>
            <a:r>
              <a:rPr lang="en-US" dirty="0" err="1"/>
              <a:t>Conwy's</a:t>
            </a:r>
            <a:r>
              <a:rPr lang="en-US" dirty="0"/>
              <a:t> conclusion was that: "the degree to which sedentary hunters "mimic" farmers is...rather striking. The major difference appears to be between "sedentary" and "mobile" rather than between "hunter" and "farmer"" (Rowley-</a:t>
            </a:r>
            <a:r>
              <a:rPr lang="en-US" dirty="0" err="1"/>
              <a:t>Conwy</a:t>
            </a:r>
            <a:r>
              <a:rPr lang="en-US" dirty="0"/>
              <a:t> 1981:54).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283061" cy="69901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2" descr="no thanks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52400" y="-457201"/>
            <a:ext cx="4470749" cy="7336695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4800600" y="762000"/>
            <a:ext cx="4038601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Having “discovered” complex hunter-gatherers in the past, archaeologists suddenly had to come up with some very </a:t>
            </a:r>
            <a:r>
              <a:rPr lang="en-US" sz="2000" dirty="0" err="1"/>
              <a:t>very</a:t>
            </a:r>
            <a:r>
              <a:rPr lang="en-US" sz="2000" dirty="0"/>
              <a:t> good explanations as to why successful and contented hunter-gatherers would ever choose to change their strategy of subsistence to the risky operation that was farming.</a:t>
            </a:r>
          </a:p>
          <a:p>
            <a:endParaRPr lang="en-US" sz="2000" dirty="0"/>
          </a:p>
          <a:p>
            <a:r>
              <a:rPr lang="en-US" sz="2000" dirty="0"/>
              <a:t>Archaeologists could no longer rely on the </a:t>
            </a:r>
            <a:r>
              <a:rPr lang="en-US" sz="2000" dirty="0" err="1"/>
              <a:t>progresssive</a:t>
            </a:r>
            <a:r>
              <a:rPr lang="en-US" sz="2000" dirty="0"/>
              <a:t> social evolutionary view that farming was inherently better, or superior to hunting and gathering, and that hunter- gatherers would switch to farming as soon as the opportunity arose.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729</Words>
  <Application>Microsoft Office PowerPoint</Application>
  <PresentationFormat>On-screen Show (4:3)</PresentationFormat>
  <Paragraphs>57</Paragraphs>
  <Slides>18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Calibri</vt:lpstr>
      <vt:lpstr>Office Theme</vt:lpstr>
      <vt:lpstr>Materialities</vt:lpstr>
      <vt:lpstr>What was the archaeologists’ response to the anthropological generalisations about “nomadic style” (Lee 1968) and “storing” (Testart 1982) hunter-gatherers? </vt:lpstr>
      <vt:lpstr> Immediate return hunter-gatherers Woodburn, J. (1988) African Hunter-Gatherer Social Organisation - Is It Best Understood as a Product of Encapsulation? in T. Ingold, D. Riches and J. Woodburn (eds.) Hunters and Gatherers I - History, Evolution and Social Change pp 31-65 Berg: Oxford </vt:lpstr>
      <vt:lpstr> Delayed return hunter-gatherers  Woodburn, J. (1988) African Hunter-Gatherer Social Organisation - Is It Best Understood as a Product of Encapsulation? in T. Ingold, D. Riches and J. Woodburn (eds.) Hunters and Gatherers I - History, Evolution and Social Change pp 31-65 Berg: Oxford</vt:lpstr>
      <vt:lpstr>Simple and complex hunter-gatherers</vt:lpstr>
      <vt:lpstr>Rowley-Conwy, P. (1981) Mesolithic Danish Bacon: Permanent and Temporary Sites in the Danish Mesolithic BAR Int. Series 96 Oxford </vt:lpstr>
      <vt:lpstr>PowerPoint Presentation</vt:lpstr>
      <vt:lpstr>Ertebolle shell midden</vt:lpstr>
      <vt:lpstr>Paddle, Tybrind Vig, Denmark</vt:lpstr>
      <vt:lpstr>Tybrind Vig nets</vt:lpstr>
      <vt:lpstr>Ertebolle pottery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Hunter-gatherers</dc:title>
  <dc:creator>Kathy</dc:creator>
  <cp:lastModifiedBy>Kathryn Fewster</cp:lastModifiedBy>
  <cp:revision>32</cp:revision>
  <dcterms:created xsi:type="dcterms:W3CDTF">2006-08-16T00:00:00Z</dcterms:created>
  <dcterms:modified xsi:type="dcterms:W3CDTF">2023-09-19T11:39:23Z</dcterms:modified>
</cp:coreProperties>
</file>