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0" r:id="rId1"/>
  </p:sldMasterIdLst>
  <p:sldIdLst>
    <p:sldId id="256" r:id="rId2"/>
    <p:sldId id="265" r:id="rId3"/>
    <p:sldId id="281" r:id="rId4"/>
    <p:sldId id="264" r:id="rId5"/>
    <p:sldId id="259" r:id="rId6"/>
    <p:sldId id="266" r:id="rId7"/>
    <p:sldId id="261" r:id="rId8"/>
    <p:sldId id="267" r:id="rId9"/>
    <p:sldId id="262" r:id="rId10"/>
    <p:sldId id="263" r:id="rId11"/>
    <p:sldId id="260" r:id="rId12"/>
    <p:sldId id="268" r:id="rId13"/>
    <p:sldId id="278" r:id="rId14"/>
    <p:sldId id="280" r:id="rId15"/>
    <p:sldId id="279" r:id="rId16"/>
    <p:sldId id="277" r:id="rId17"/>
    <p:sldId id="275" r:id="rId18"/>
    <p:sldId id="274" r:id="rId19"/>
    <p:sldId id="270" r:id="rId20"/>
    <p:sldId id="276" r:id="rId21"/>
    <p:sldId id="271" r:id="rId22"/>
    <p:sldId id="272" r:id="rId23"/>
    <p:sldId id="282" r:id="rId24"/>
    <p:sldId id="257" r:id="rId25"/>
    <p:sldId id="258" r:id="rId26"/>
    <p:sldId id="273" r:id="rId27"/>
    <p:sldId id="283" r:id="rId28"/>
    <p:sldId id="284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514"/>
    <p:restoredTop sz="50000"/>
  </p:normalViewPr>
  <p:slideViewPr>
    <p:cSldViewPr snapToGrid="0" snapToObjects="1">
      <p:cViewPr varScale="1">
        <p:scale>
          <a:sx n="88" d="100"/>
          <a:sy n="88" d="100"/>
        </p:scale>
        <p:origin x="26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2/11/18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2/11/18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2/11/18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2/11/18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2/11/18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2/11/18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2/11/18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2/11/18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2/11/18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2/11/18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2/11/18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2/11/18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STORYBOARD</a:t>
            </a:r>
            <a:br>
              <a:rPr lang="en-US" dirty="0" smtClean="0"/>
            </a:br>
            <a:r>
              <a:rPr lang="en-US" dirty="0" smtClean="0"/>
              <a:t>CAMERA ANGLES</a:t>
            </a:r>
            <a:br>
              <a:rPr lang="en-US" dirty="0" smtClean="0"/>
            </a:br>
            <a:r>
              <a:rPr lang="en-US" dirty="0" smtClean="0"/>
              <a:t>NARRATIVE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28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TECHNICAL CODES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COMMON</a:t>
            </a:r>
            <a:r>
              <a:rPr lang="en-US" dirty="0" smtClean="0"/>
              <a:t> </a:t>
            </a:r>
            <a:r>
              <a:rPr lang="en-US" dirty="0"/>
              <a:t>CAMERA </a:t>
            </a:r>
            <a:r>
              <a:rPr lang="en-US" dirty="0" smtClean="0"/>
              <a:t>SHOTS</a:t>
            </a:r>
          </a:p>
          <a:p>
            <a:endParaRPr lang="en-US" dirty="0"/>
          </a:p>
          <a:p>
            <a:r>
              <a:rPr lang="en-US" dirty="0"/>
              <a:t>COMMON</a:t>
            </a:r>
            <a:r>
              <a:rPr lang="en-US" dirty="0" smtClean="0"/>
              <a:t> CAMERA ANGLES</a:t>
            </a:r>
          </a:p>
          <a:p>
            <a:endParaRPr lang="en-US" dirty="0"/>
          </a:p>
          <a:p>
            <a:r>
              <a:rPr lang="en-US" dirty="0" smtClean="0"/>
              <a:t>- COMMON CAMERA MOVEMENTS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7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1.COMMON CAMERA SHOTS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EXTREME LONG SHOT</a:t>
            </a:r>
          </a:p>
          <a:p>
            <a:r>
              <a:rPr lang="en-US" dirty="0" smtClean="0"/>
              <a:t>LONG SHOT</a:t>
            </a:r>
          </a:p>
          <a:p>
            <a:r>
              <a:rPr lang="en-US" dirty="0" smtClean="0"/>
              <a:t>MID SHOT</a:t>
            </a:r>
          </a:p>
          <a:p>
            <a:r>
              <a:rPr lang="en-US" dirty="0" smtClean="0"/>
              <a:t>TWO SHOT</a:t>
            </a:r>
          </a:p>
          <a:p>
            <a:r>
              <a:rPr lang="en-US" dirty="0" smtClean="0"/>
              <a:t>CLOSE UP</a:t>
            </a:r>
          </a:p>
          <a:p>
            <a:r>
              <a:rPr lang="en-US" dirty="0" smtClean="0"/>
              <a:t>POINT OF VIEW</a:t>
            </a:r>
          </a:p>
          <a:p>
            <a:r>
              <a:rPr lang="en-US" dirty="0" smtClean="0"/>
              <a:t>EXTREME CLOSE UP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71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EXTREME LONG SHOT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EXTREME LONG SHOTS (ESTABLISHING SHOT) USUALLY AN EXTERIOR SHOT, ESTABLISHING TIME AND </a:t>
            </a:r>
            <a:r>
              <a:rPr lang="en-US" dirty="0" smtClean="0"/>
              <a:t>PLACE. CHARACTERS AREN’T USUALLY PRESENT BUT CAN BE SPOTTED SOMETIMES</a:t>
            </a:r>
          </a:p>
          <a:p>
            <a:endParaRPr lang="en-US" dirty="0"/>
          </a:p>
          <a:p>
            <a:r>
              <a:rPr lang="en-US" dirty="0" smtClean="0"/>
              <a:t>DIRECTORS  OFTEN USE THIS AS AN INTRODUCTORY SHOT, ESTABLISHING THE LOCATION OF THE NARRATIVE</a:t>
            </a:r>
            <a:endParaRPr lang="en-US" dirty="0"/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SHOTS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4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LONG SHOT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 smtClean="0"/>
              <a:t>LONG SHOT – ALLOWS AUDIENCE TO SEE CHARACTER FROM HEAD TO TOE. WE CAN ESTABLISH RELATIONSHIP BETWEEN CHARACTER AND SURROUNDINGS</a:t>
            </a:r>
          </a:p>
          <a:p>
            <a:endParaRPr lang="en-US" dirty="0"/>
          </a:p>
          <a:p>
            <a:r>
              <a:rPr lang="en-US" dirty="0" smtClean="0"/>
              <a:t>DIRECTORS USUALLY USE A LONG SHOT STRSAIGHT AFTER AN ESTABLISHING SHOT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SHOTS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06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MID SHOT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- MID SHOT- VIEW OF CHARACTER FROM WAISTE UP. </a:t>
            </a:r>
            <a:endParaRPr lang="en-US" dirty="0" smtClean="0"/>
          </a:p>
          <a:p>
            <a:r>
              <a:rPr lang="en-US" dirty="0" smtClean="0"/>
              <a:t>ALLOWS </a:t>
            </a:r>
            <a:r>
              <a:rPr lang="en-US" dirty="0"/>
              <a:t>US TO BECOME MORE FAMILIAR WITH </a:t>
            </a:r>
            <a:r>
              <a:rPr lang="en-US" dirty="0" smtClean="0"/>
              <a:t>THE CHARACTER</a:t>
            </a:r>
            <a:r>
              <a:rPr lang="en-US" dirty="0"/>
              <a:t>. ALSO DRAWS US INTO THE CHARACTER AS IT IS USUALLY THE FIRST TIME WE SEE THEIR FACE.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WE </a:t>
            </a:r>
            <a:r>
              <a:rPr lang="en-US" dirty="0"/>
              <a:t>CAN BEGIN TO SENSE THEIR MOTIVATION IN THE NARRATIVE</a:t>
            </a:r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SHOTS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36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TWO SHOT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TWO SHOT- USUALLY WITH TWO CHARACTERS IN THE FRAME ESTABLISHES THE RELATIONSHIP BETWEEN CHARACHTERS, AND THE ACTION THEY FIND THEMSELVES IN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SHOTS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720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CLOSE UP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CLOSE UP: CHARACTERS HEAD AND SHOULDERS- USUALLY VERY LITTLE BACKGROUND IN SHOT</a:t>
            </a:r>
            <a:r>
              <a:rPr lang="en-US" dirty="0" smtClean="0"/>
              <a:t>. </a:t>
            </a:r>
            <a:r>
              <a:rPr lang="en-US" dirty="0"/>
              <a:t>FOCUSES ON CHARACTER’S EMOTION. CAN ALSO BE USED TO FRAME OBJECTS OF IMPORTANCE IN THE STORY</a:t>
            </a:r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SHOTS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099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PONT OF VIEW SHOT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- POINT OF VIEW SHOT- AUDIENCE SEES DETAILS OF SIGNIFICANCE IN THE NARRATIVE, OR THE CHARACTERS VIEW OF THE ACTION. USED TO ENGAGE THE AUDIENCE WITH THE CHARACTER’S MOTIVES/ </a:t>
            </a:r>
            <a:r>
              <a:rPr lang="en-US" dirty="0" smtClean="0"/>
              <a:t>INTENTIONS</a:t>
            </a:r>
          </a:p>
          <a:p>
            <a:endParaRPr lang="en-US" dirty="0"/>
          </a:p>
          <a:p>
            <a:r>
              <a:rPr lang="en-US" dirty="0" smtClean="0"/>
              <a:t>ALSO USED TO FRAME AN OBJECT OF SIGNIFICANCE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SHOTS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62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EXTREME CLOSE UP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-EXTREME CLOSE UP- DRAWS THE AUDIENCE FURTHER INTO THE CHARACTER.  THE AUDIENCE’S ATTENTION IS COMPLETELY ON THE </a:t>
            </a:r>
            <a:r>
              <a:rPr lang="en-US" dirty="0" smtClean="0"/>
              <a:t>CHARACTER -FRAMING </a:t>
            </a:r>
            <a:r>
              <a:rPr lang="en-US" dirty="0"/>
              <a:t>CLOSE </a:t>
            </a:r>
            <a:r>
              <a:rPr lang="en-US" dirty="0" smtClean="0"/>
              <a:t>OP </a:t>
            </a:r>
            <a:r>
              <a:rPr lang="en-US" dirty="0"/>
              <a:t>OF </a:t>
            </a:r>
            <a:r>
              <a:rPr lang="en-US" dirty="0" smtClean="0"/>
              <a:t>EYES</a:t>
            </a:r>
          </a:p>
          <a:p>
            <a:r>
              <a:rPr lang="en-US" dirty="0" smtClean="0"/>
              <a:t>OFTEN INTENSE/ EMOTIONAL</a:t>
            </a:r>
            <a:endParaRPr lang="en-US" dirty="0"/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SHOTS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291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2.COMMON CAMERA ANGLES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OVER THE SHOULDER</a:t>
            </a:r>
          </a:p>
          <a:p>
            <a:endParaRPr lang="en-US" dirty="0"/>
          </a:p>
          <a:p>
            <a:r>
              <a:rPr lang="en-US" dirty="0" smtClean="0"/>
              <a:t>HIGH ANGLE</a:t>
            </a:r>
          </a:p>
          <a:p>
            <a:endParaRPr lang="en-US" dirty="0"/>
          </a:p>
          <a:p>
            <a:r>
              <a:rPr lang="en-US" dirty="0" smtClean="0"/>
              <a:t>LOW ANGLE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OVER THE SHOULDER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OFTEN USED IN CONVERSATION OR INTERACTION BETWEEN CHARACTERS</a:t>
            </a:r>
          </a:p>
          <a:p>
            <a:r>
              <a:rPr lang="en-US" dirty="0" smtClean="0"/>
              <a:t>WITH TWO CHARACTERS (ONE CAMERA BEHIND EACH CHARACTER)  IT BECOMES AN ANGLE/ REVERSE ANGLE SHOT</a:t>
            </a: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ANGLES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621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HIGH ANGLE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CAMERA IS PLACED AT AN ANGLE ABOVE THE CHARACTER</a:t>
            </a:r>
          </a:p>
          <a:p>
            <a:endParaRPr lang="en-US" dirty="0"/>
          </a:p>
          <a:p>
            <a:r>
              <a:rPr lang="en-US" dirty="0" smtClean="0"/>
              <a:t>OFTEN USED TO PORTRAY A SENSE OF THE CHARACTER’S VULNERABILITY</a:t>
            </a:r>
          </a:p>
          <a:p>
            <a:endParaRPr lang="en-US" dirty="0"/>
          </a:p>
          <a:p>
            <a:r>
              <a:rPr lang="en-US" dirty="0" smtClean="0"/>
              <a:t>ALSO USED IN SCENES OF CONFRONTATION OR MOMENTS WHEN CHARACTERS ARE DEFEATED.</a:t>
            </a:r>
          </a:p>
          <a:p>
            <a:endParaRPr lang="en-US" dirty="0"/>
          </a:p>
          <a:p>
            <a:r>
              <a:rPr lang="en-US" dirty="0" smtClean="0"/>
              <a:t>THE AUDIENCE LOOKS DOWN ON THE NARRATIVE PERSPECTIVE</a:t>
            </a: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ANGLES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0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LOW ANGLE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CAMERA IS PLACED AT AN ANGLE </a:t>
            </a:r>
            <a:r>
              <a:rPr lang="en-US" dirty="0" smtClean="0"/>
              <a:t>POINTING UP TO </a:t>
            </a:r>
            <a:r>
              <a:rPr lang="en-US" dirty="0"/>
              <a:t>THE CHARACTER</a:t>
            </a:r>
          </a:p>
          <a:p>
            <a:endParaRPr lang="en-US" dirty="0" smtClean="0"/>
          </a:p>
          <a:p>
            <a:r>
              <a:rPr lang="en-US" dirty="0" smtClean="0"/>
              <a:t>OFTEN USED TO SHOW CHARACTER’S POWER/ DOMINANCE IN THE NARRATIVE</a:t>
            </a:r>
          </a:p>
          <a:p>
            <a:endParaRPr lang="en-US" dirty="0"/>
          </a:p>
          <a:p>
            <a:r>
              <a:rPr lang="en-US" dirty="0" smtClean="0"/>
              <a:t>THE AUDIENCE CAN BE MADE TO FEEL VULNERABLE TO THE CHARACTER ON THE SCEREN.</a:t>
            </a: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ANGLES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1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6234" y="365759"/>
            <a:ext cx="9821765" cy="1158241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0070C0"/>
                </a:solidFill>
              </a:rPr>
              <a:t>3.COMMON CAMERA MOVEMENTS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TRACKING SHOT</a:t>
            </a:r>
          </a:p>
          <a:p>
            <a:r>
              <a:rPr lang="en-US" dirty="0" smtClean="0"/>
              <a:t>TILT SHOT</a:t>
            </a:r>
          </a:p>
          <a:p>
            <a:r>
              <a:rPr lang="en-US" dirty="0"/>
              <a:t>ZOOM SHOT</a:t>
            </a:r>
          </a:p>
          <a:p>
            <a:pPr marL="0" indent="0">
              <a:buNone/>
            </a:pPr>
            <a:r>
              <a:rPr lang="en-US" dirty="0" smtClean="0"/>
              <a:t>- ARC SHOT</a:t>
            </a:r>
          </a:p>
          <a:p>
            <a:r>
              <a:rPr lang="en-US" dirty="0" smtClean="0"/>
              <a:t>CRANE SHOT</a:t>
            </a:r>
          </a:p>
          <a:p>
            <a:r>
              <a:rPr lang="en-US" dirty="0" smtClean="0"/>
              <a:t>PANNING SHOT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848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TRACKING SHOT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SIMPLE MOVEMENT BACK AND FORTH /IN AND OUT / LEFT- RIGHT</a:t>
            </a:r>
          </a:p>
          <a:p>
            <a:endParaRPr lang="en-US" dirty="0"/>
          </a:p>
          <a:p>
            <a:r>
              <a:rPr lang="en-US" dirty="0" smtClean="0"/>
              <a:t>USUALLY WITH A DOLLEY / GIMBLE STABILISER FOR SMOOTHNESS</a:t>
            </a:r>
          </a:p>
          <a:p>
            <a:endParaRPr lang="en-US" dirty="0"/>
          </a:p>
          <a:p>
            <a:r>
              <a:rPr lang="en-US" dirty="0" smtClean="0"/>
              <a:t>SIDEWAYS TRACKING ALLOWS THE AUDIENCE TO FOLLOW THE MOVEMENT AND PACE OF THE CHARACTER IN THE NARRATIVE</a:t>
            </a: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MOVEMENTS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305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TILT SHOT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SHOT TILTING ON ONE AXIS</a:t>
            </a:r>
          </a:p>
          <a:p>
            <a:endParaRPr lang="en-US" dirty="0"/>
          </a:p>
          <a:p>
            <a:r>
              <a:rPr lang="en-US" dirty="0" smtClean="0"/>
              <a:t>UPWARDS TILT SHOTS CAN BE USED TO GIVE A SENSE OF HEIGHT IN THE CHARACHTER</a:t>
            </a:r>
          </a:p>
          <a:p>
            <a:endParaRPr lang="en-US" dirty="0" smtClean="0"/>
          </a:p>
          <a:p>
            <a:r>
              <a:rPr lang="en-US" dirty="0" smtClean="0"/>
              <a:t>CAN BE USED IN CONJUNCTION WITH POINT OF VIEW SHOTS IN LOOKING AT A CHARACTER OR AN OBJECT OF SIGNIFICANCE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MOVEMENTS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8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ZOOM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ZOOM IN/OUT</a:t>
            </a:r>
          </a:p>
          <a:p>
            <a:r>
              <a:rPr lang="en-US" dirty="0" smtClean="0"/>
              <a:t>A GOOD ALTERNATIVE TO A TRACKING SHOT</a:t>
            </a:r>
          </a:p>
          <a:p>
            <a:r>
              <a:rPr lang="en-US" dirty="0" smtClean="0"/>
              <a:t>CREATES MOVEMENT INTO OR AWAY FROM CHARACTERS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ANGLES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25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ARC SHOT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CAMERA MOVES A FULL OR SEMICIRCLE AROUND A SCENE (OBJECT/ CHARACTER/ CHARACTERS)</a:t>
            </a:r>
          </a:p>
          <a:p>
            <a:endParaRPr lang="en-US" dirty="0"/>
          </a:p>
          <a:p>
            <a:r>
              <a:rPr lang="en-US" dirty="0" smtClean="0"/>
              <a:t>AUDIENCE CAN SEE MULTIPLE REACTIONS AND INTERACTIONS OF CHARACTERS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DIRECTORS USE THIS OFTEN TO INCREASE THE INTENSITY OF THE NARRATIVE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86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CRANE SHOT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FROM HEIGHT / DRONE</a:t>
            </a:r>
          </a:p>
          <a:p>
            <a:endParaRPr lang="en-US" dirty="0"/>
          </a:p>
          <a:p>
            <a:r>
              <a:rPr lang="en-US" dirty="0" smtClean="0"/>
              <a:t>DIRECTOR CAN FOLLOW THE ACTION FROM A VERTICAL DIRECTION</a:t>
            </a:r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64582" y="390222"/>
            <a:ext cx="10843676" cy="638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CAMERA ANGLES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81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PANNING SHOT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CAMERA MOUNTED ON A TRIPOD MOVES FROM LEFT TO RIGHT</a:t>
            </a:r>
          </a:p>
          <a:p>
            <a:r>
              <a:rPr lang="en-US" dirty="0" smtClean="0"/>
              <a:t>USUALLY USED TO FOLLOW ACTION </a:t>
            </a:r>
          </a:p>
          <a:p>
            <a:r>
              <a:rPr lang="en-US" dirty="0" smtClean="0"/>
              <a:t>OFTEN USED IN CONJUNCTION WITH A POINT OF VIEW WHEN A CHARACTER LOOKS AROUND A ROOM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71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SO- IN THE STORYBOARD</a:t>
            </a:r>
            <a:r>
              <a:rPr lang="is-IS" dirty="0" smtClean="0">
                <a:solidFill>
                  <a:srgbClr val="0070C0"/>
                </a:solidFill>
              </a:rPr>
              <a:t>…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SHOT</a:t>
            </a:r>
          </a:p>
          <a:p>
            <a:endParaRPr lang="en-US" dirty="0"/>
          </a:p>
          <a:p>
            <a:r>
              <a:rPr lang="en-US" dirty="0" smtClean="0"/>
              <a:t>ANGLE</a:t>
            </a:r>
          </a:p>
          <a:p>
            <a:endParaRPr lang="en-US" dirty="0"/>
          </a:p>
          <a:p>
            <a:r>
              <a:rPr lang="en-US" dirty="0" smtClean="0"/>
              <a:t>MOVEMENT</a:t>
            </a:r>
          </a:p>
          <a:p>
            <a:endParaRPr lang="en-US" dirty="0"/>
          </a:p>
          <a:p>
            <a:r>
              <a:rPr lang="en-US" dirty="0" smtClean="0"/>
              <a:t>How much though? Analysis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06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9707" y="0"/>
            <a:ext cx="9801420" cy="6701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90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4700" y="558800"/>
            <a:ext cx="81026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566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8733" y="1828800"/>
            <a:ext cx="52413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26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5720" y="1828800"/>
            <a:ext cx="730741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414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22562" y="1828800"/>
            <a:ext cx="76737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06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1700" y="1397000"/>
            <a:ext cx="7848600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97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709</TotalTime>
  <Words>629</Words>
  <Application>Microsoft Macintosh PowerPoint</Application>
  <PresentationFormat>Widescreen</PresentationFormat>
  <Paragraphs>126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Century Schoolbook</vt:lpstr>
      <vt:lpstr>Wingdings 2</vt:lpstr>
      <vt:lpstr>Arial</vt:lpstr>
      <vt:lpstr>View</vt:lpstr>
      <vt:lpstr>STORYBOARD CAMERA ANGLES NARRATIVE </vt:lpstr>
      <vt:lpstr>TECHNICAL CODES</vt:lpstr>
      <vt:lpstr>1.COMMON CAMERA SHOTS</vt:lpstr>
      <vt:lpstr>  EXTREME LONG SHOT</vt:lpstr>
      <vt:lpstr>LONG SHOT</vt:lpstr>
      <vt:lpstr>MID SHOT</vt:lpstr>
      <vt:lpstr>THE TWO SHOT</vt:lpstr>
      <vt:lpstr>CLOSE UP</vt:lpstr>
      <vt:lpstr>PONT OF VIEW SHOT</vt:lpstr>
      <vt:lpstr>EXTREME CLOSE UP</vt:lpstr>
      <vt:lpstr>2.COMMON CAMERA ANGLES</vt:lpstr>
      <vt:lpstr>OVER THE SHOULDER</vt:lpstr>
      <vt:lpstr>HIGH ANGLE</vt:lpstr>
      <vt:lpstr>LOW ANGLE</vt:lpstr>
      <vt:lpstr>3.COMMON CAMERA MOVEMENTS</vt:lpstr>
      <vt:lpstr>TRACKING SHOT</vt:lpstr>
      <vt:lpstr>TILT SHOT</vt:lpstr>
      <vt:lpstr>ZOOM</vt:lpstr>
      <vt:lpstr>ARC SHOT</vt:lpstr>
      <vt:lpstr>CRANE SHOT</vt:lpstr>
      <vt:lpstr>PANNING SHOT</vt:lpstr>
      <vt:lpstr>SO- IN THE STORYBOARD…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STORYBOARD CAMERA ANGLES NARRATIVE</dc:title>
  <dc:creator>Simon Kilshaw</dc:creator>
  <cp:lastModifiedBy>Simon Kilshaw</cp:lastModifiedBy>
  <cp:revision>21</cp:revision>
  <dcterms:created xsi:type="dcterms:W3CDTF">2018-02-11T19:05:40Z</dcterms:created>
  <dcterms:modified xsi:type="dcterms:W3CDTF">2018-02-12T06:55:28Z</dcterms:modified>
</cp:coreProperties>
</file>