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72" r:id="rId2"/>
    <p:sldId id="283" r:id="rId3"/>
    <p:sldId id="284" r:id="rId4"/>
    <p:sldId id="285" r:id="rId5"/>
    <p:sldId id="286" r:id="rId6"/>
    <p:sldId id="287" r:id="rId7"/>
    <p:sldId id="262" r:id="rId8"/>
    <p:sldId id="263" r:id="rId9"/>
    <p:sldId id="265" r:id="rId10"/>
    <p:sldId id="264" r:id="rId11"/>
    <p:sldId id="257" r:id="rId12"/>
    <p:sldId id="268" r:id="rId13"/>
    <p:sldId id="269" r:id="rId14"/>
    <p:sldId id="270" r:id="rId15"/>
    <p:sldId id="288" r:id="rId16"/>
    <p:sldId id="267" r:id="rId17"/>
    <p:sldId id="258" r:id="rId18"/>
    <p:sldId id="259" r:id="rId19"/>
    <p:sldId id="260" r:id="rId20"/>
    <p:sldId id="261" r:id="rId21"/>
    <p:sldId id="279" r:id="rId22"/>
    <p:sldId id="28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1449" autoAdjust="0"/>
  </p:normalViewPr>
  <p:slideViewPr>
    <p:cSldViewPr snapToGrid="0">
      <p:cViewPr varScale="1">
        <p:scale>
          <a:sx n="89" d="100"/>
          <a:sy n="89" d="100"/>
        </p:scale>
        <p:origin x="1146" y="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7ABF3D-B1DB-4AA7-9E09-7571663E1EAB}" type="datetimeFigureOut">
              <a:rPr lang="en-GB" smtClean="0"/>
              <a:pPr/>
              <a:t>05/07/2019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AC190-4397-4F79-A28A-5145D3D23105}" type="slidenum">
              <a:rPr lang="en-GB" smtClean="0"/>
              <a:pPr/>
              <a:t>‹#›</a:t>
            </a:fld>
            <a:endParaRPr lang="en-GB"/>
          </a:p>
        </p:txBody>
      </p:sp>
    </p:spTree>
    <p:extLst>
      <p:ext uri="{BB962C8B-B14F-4D97-AF65-F5344CB8AC3E}">
        <p14:creationId xmlns:p14="http://schemas.microsoft.com/office/powerpoint/2010/main" val="1848925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6EAC190-4397-4F79-A28A-5145D3D23105}" type="slidenum">
              <a:rPr lang="en-GB" smtClean="0"/>
              <a:pPr/>
              <a:t>8</a:t>
            </a:fld>
            <a:endParaRPr lang="en-GB"/>
          </a:p>
        </p:txBody>
      </p:sp>
    </p:spTree>
    <p:extLst>
      <p:ext uri="{BB962C8B-B14F-4D97-AF65-F5344CB8AC3E}">
        <p14:creationId xmlns:p14="http://schemas.microsoft.com/office/powerpoint/2010/main" val="378456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6EAC190-4397-4F79-A28A-5145D3D23105}" type="slidenum">
              <a:rPr lang="en-GB" smtClean="0"/>
              <a:pPr/>
              <a:t>9</a:t>
            </a:fld>
            <a:endParaRPr lang="en-GB"/>
          </a:p>
        </p:txBody>
      </p:sp>
    </p:spTree>
    <p:extLst>
      <p:ext uri="{BB962C8B-B14F-4D97-AF65-F5344CB8AC3E}">
        <p14:creationId xmlns:p14="http://schemas.microsoft.com/office/powerpoint/2010/main" val="922005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EAC190-4397-4F79-A28A-5145D3D23105}" type="slidenum">
              <a:rPr lang="en-GB" smtClean="0"/>
              <a:pPr/>
              <a:t>10</a:t>
            </a:fld>
            <a:endParaRPr lang="en-GB"/>
          </a:p>
        </p:txBody>
      </p:sp>
    </p:spTree>
    <p:extLst>
      <p:ext uri="{BB962C8B-B14F-4D97-AF65-F5344CB8AC3E}">
        <p14:creationId xmlns:p14="http://schemas.microsoft.com/office/powerpoint/2010/main" val="3722180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pPr/>
              <a:t>11</a:t>
            </a:fld>
            <a:endParaRPr lang="en-GB"/>
          </a:p>
        </p:txBody>
      </p:sp>
    </p:spTree>
    <p:extLst>
      <p:ext uri="{BB962C8B-B14F-4D97-AF65-F5344CB8AC3E}">
        <p14:creationId xmlns:p14="http://schemas.microsoft.com/office/powerpoint/2010/main" val="155351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6EAC190-4397-4F79-A28A-5145D3D23105}" type="slidenum">
              <a:rPr lang="en-GB" smtClean="0"/>
              <a:pPr/>
              <a:t>12</a:t>
            </a:fld>
            <a:endParaRPr lang="en-GB"/>
          </a:p>
        </p:txBody>
      </p:sp>
    </p:spTree>
    <p:extLst>
      <p:ext uri="{BB962C8B-B14F-4D97-AF65-F5344CB8AC3E}">
        <p14:creationId xmlns:p14="http://schemas.microsoft.com/office/powerpoint/2010/main" val="1985154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6EAC190-4397-4F79-A28A-5145D3D23105}" type="slidenum">
              <a:rPr lang="en-GB" smtClean="0"/>
              <a:pPr/>
              <a:t>13</a:t>
            </a:fld>
            <a:endParaRPr lang="en-GB"/>
          </a:p>
        </p:txBody>
      </p:sp>
    </p:spTree>
    <p:extLst>
      <p:ext uri="{BB962C8B-B14F-4D97-AF65-F5344CB8AC3E}">
        <p14:creationId xmlns:p14="http://schemas.microsoft.com/office/powerpoint/2010/main" val="773852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6EAC190-4397-4F79-A28A-5145D3D23105}" type="slidenum">
              <a:rPr lang="en-GB" smtClean="0"/>
              <a:pPr/>
              <a:t>14</a:t>
            </a:fld>
            <a:endParaRPr lang="en-GB"/>
          </a:p>
        </p:txBody>
      </p:sp>
    </p:spTree>
    <p:extLst>
      <p:ext uri="{BB962C8B-B14F-4D97-AF65-F5344CB8AC3E}">
        <p14:creationId xmlns:p14="http://schemas.microsoft.com/office/powerpoint/2010/main" val="33231611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EAC190-4397-4F79-A28A-5145D3D23105}" type="slidenum">
              <a:rPr lang="en-GB" smtClean="0"/>
              <a:pPr/>
              <a:t>16</a:t>
            </a:fld>
            <a:endParaRPr lang="en-GB"/>
          </a:p>
        </p:txBody>
      </p:sp>
    </p:spTree>
    <p:extLst>
      <p:ext uri="{BB962C8B-B14F-4D97-AF65-F5344CB8AC3E}">
        <p14:creationId xmlns:p14="http://schemas.microsoft.com/office/powerpoint/2010/main" val="771551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pPr/>
              <a:t>17</a:t>
            </a:fld>
            <a:endParaRPr lang="en-GB"/>
          </a:p>
        </p:txBody>
      </p:sp>
    </p:spTree>
    <p:extLst>
      <p:ext uri="{BB962C8B-B14F-4D97-AF65-F5344CB8AC3E}">
        <p14:creationId xmlns:p14="http://schemas.microsoft.com/office/powerpoint/2010/main" val="3595508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C43749-40E5-4F46-A42F-E9FB9E14121C}" type="slidenum">
              <a:rPr lang="en-GB" smtClean="0"/>
              <a:pPr/>
              <a:t>18</a:t>
            </a:fld>
            <a:endParaRPr lang="en-GB"/>
          </a:p>
        </p:txBody>
      </p:sp>
    </p:spTree>
    <p:extLst>
      <p:ext uri="{BB962C8B-B14F-4D97-AF65-F5344CB8AC3E}">
        <p14:creationId xmlns:p14="http://schemas.microsoft.com/office/powerpoint/2010/main" val="36743730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C43749-40E5-4F46-A42F-E9FB9E14121C}" type="slidenum">
              <a:rPr lang="en-GB" smtClean="0"/>
              <a:pPr/>
              <a:t>19</a:t>
            </a:fld>
            <a:endParaRPr lang="en-GB"/>
          </a:p>
        </p:txBody>
      </p:sp>
    </p:spTree>
    <p:extLst>
      <p:ext uri="{BB962C8B-B14F-4D97-AF65-F5344CB8AC3E}">
        <p14:creationId xmlns:p14="http://schemas.microsoft.com/office/powerpoint/2010/main" val="24294145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pPr/>
              <a:t>20</a:t>
            </a:fld>
            <a:endParaRPr lang="en-GB"/>
          </a:p>
        </p:txBody>
      </p:sp>
    </p:spTree>
    <p:extLst>
      <p:ext uri="{BB962C8B-B14F-4D97-AF65-F5344CB8AC3E}">
        <p14:creationId xmlns:p14="http://schemas.microsoft.com/office/powerpoint/2010/main" val="378143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EAC190-4397-4F79-A28A-5145D3D23105}" type="slidenum">
              <a:rPr lang="en-GB" smtClean="0"/>
              <a:pPr/>
              <a:t>21</a:t>
            </a:fld>
            <a:endParaRPr lang="en-GB"/>
          </a:p>
        </p:txBody>
      </p:sp>
    </p:spTree>
    <p:extLst>
      <p:ext uri="{BB962C8B-B14F-4D97-AF65-F5344CB8AC3E}">
        <p14:creationId xmlns:p14="http://schemas.microsoft.com/office/powerpoint/2010/main" val="17594620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34307655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1669543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3671751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1112253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1232617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3061266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3768327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3014517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3759443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2630175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CC0A94-7128-4CA6-9223-C8EBA320E1BA}" type="datetimeFigureOut">
              <a:rPr lang="en-GB" smtClean="0"/>
              <a:pPr/>
              <a:t>05/07/2019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0717D4-FB9B-4700-93B2-79D53B6B88B2}" type="slidenum">
              <a:rPr lang="en-GB" smtClean="0"/>
              <a:pPr/>
              <a:t>‹#›</a:t>
            </a:fld>
            <a:endParaRPr lang="en-GB"/>
          </a:p>
        </p:txBody>
      </p:sp>
    </p:spTree>
    <p:extLst>
      <p:ext uri="{BB962C8B-B14F-4D97-AF65-F5344CB8AC3E}">
        <p14:creationId xmlns:p14="http://schemas.microsoft.com/office/powerpoint/2010/main" val="3555389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CC0A94-7128-4CA6-9223-C8EBA320E1BA}" type="datetimeFigureOut">
              <a:rPr lang="en-GB" smtClean="0"/>
              <a:pPr/>
              <a:t>05/07/2019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0717D4-FB9B-4700-93B2-79D53B6B88B2}" type="slidenum">
              <a:rPr lang="en-GB" smtClean="0"/>
              <a:pPr/>
              <a:t>‹#›</a:t>
            </a:fld>
            <a:endParaRPr lang="en-GB"/>
          </a:p>
        </p:txBody>
      </p:sp>
    </p:spTree>
    <p:extLst>
      <p:ext uri="{BB962C8B-B14F-4D97-AF65-F5344CB8AC3E}">
        <p14:creationId xmlns:p14="http://schemas.microsoft.com/office/powerpoint/2010/main" val="23465896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youtube.com/watch?v=8BN7ml6b-e4"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8bxYeyq0xq4"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E0GYhYA7Eag"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h4tHuiKoN8o"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www.oecd.org/education/school/50293148.pdf" TargetMode="External"/><Relationship Id="rId2" Type="http://schemas.openxmlformats.org/officeDocument/2006/relationships/hyperlink" Target="http://www.oecd.org/education/school/39989494.pdf" TargetMode="External"/><Relationship Id="rId1" Type="http://schemas.openxmlformats.org/officeDocument/2006/relationships/slideLayout" Target="../slideLayouts/slideLayout2.xml"/><Relationship Id="rId4" Type="http://schemas.openxmlformats.org/officeDocument/2006/relationships/hyperlink" Target="http://unesdoc.unesco.org/images/0024/002482/248254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7568" y="332657"/>
            <a:ext cx="7772400" cy="1470025"/>
          </a:xfrm>
        </p:spPr>
        <p:txBody>
          <a:bodyPr/>
          <a:lstStyle/>
          <a:p>
            <a:r>
              <a:rPr lang="en-GB" dirty="0" smtClean="0"/>
              <a:t>ECES4003/C</a:t>
            </a:r>
            <a:r>
              <a:rPr lang="en-GB" dirty="0" smtClean="0"/>
              <a:t> </a:t>
            </a:r>
            <a:endParaRPr lang="en-GB" dirty="0"/>
          </a:p>
        </p:txBody>
      </p:sp>
      <p:sp>
        <p:nvSpPr>
          <p:cNvPr id="3" name="Subtitle 2"/>
          <p:cNvSpPr>
            <a:spLocks noGrp="1"/>
          </p:cNvSpPr>
          <p:nvPr>
            <p:ph type="subTitle" idx="1"/>
          </p:nvPr>
        </p:nvSpPr>
        <p:spPr>
          <a:xfrm>
            <a:off x="2783632" y="4581128"/>
            <a:ext cx="7088832" cy="1752600"/>
          </a:xfrm>
        </p:spPr>
        <p:txBody>
          <a:bodyPr/>
          <a:lstStyle/>
          <a:p>
            <a:r>
              <a:rPr lang="en-GB" dirty="0"/>
              <a:t>Social Inclusion and Equality</a:t>
            </a:r>
          </a:p>
          <a:p>
            <a:r>
              <a:rPr lang="en-GB" sz="2800" i="1" dirty="0" err="1"/>
              <a:t>Cynhwysiant</a:t>
            </a:r>
            <a:r>
              <a:rPr lang="en-GB" sz="2800" i="1" dirty="0"/>
              <a:t> </a:t>
            </a:r>
            <a:r>
              <a:rPr lang="en-GB" sz="2800" i="1" dirty="0" err="1"/>
              <a:t>Cymdeithasol</a:t>
            </a:r>
            <a:r>
              <a:rPr lang="en-GB" sz="2800" i="1" dirty="0"/>
              <a:t> a </a:t>
            </a:r>
            <a:r>
              <a:rPr lang="en-GB" sz="2800" i="1" dirty="0" err="1" smtClean="0"/>
              <a:t>Chydraddoldeb</a:t>
            </a:r>
            <a:endParaRPr lang="en-GB" sz="2800" i="1" dirty="0" smtClean="0"/>
          </a:p>
          <a:p>
            <a:r>
              <a:rPr lang="en-GB" sz="2800" i="1" dirty="0" err="1" smtClean="0"/>
              <a:t>Sesiwn</a:t>
            </a:r>
            <a:r>
              <a:rPr lang="en-GB" sz="2800" i="1" dirty="0" smtClean="0"/>
              <a:t> </a:t>
            </a:r>
            <a:r>
              <a:rPr lang="en-GB" sz="2800" i="1" dirty="0" smtClean="0"/>
              <a:t>2 </a:t>
            </a:r>
            <a:r>
              <a:rPr lang="en-GB" sz="2800" i="1" dirty="0" smtClean="0"/>
              <a:t>/ Session </a:t>
            </a:r>
            <a:r>
              <a:rPr lang="en-GB" sz="2800" i="1" dirty="0" smtClean="0"/>
              <a:t>2 </a:t>
            </a:r>
            <a:endParaRPr lang="en-GB" sz="2800" i="1"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23792" y="1772817"/>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411940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pPr algn="ctr">
              <a:defRPr/>
            </a:pPr>
            <a:r>
              <a:rPr lang="en-GB" dirty="0" err="1" smtClean="0"/>
              <a:t>Tasg</a:t>
            </a:r>
            <a:r>
              <a:rPr lang="en-GB" dirty="0" smtClean="0"/>
              <a:t/>
            </a:r>
            <a:br>
              <a:rPr lang="en-GB" dirty="0" smtClean="0"/>
            </a:br>
            <a:r>
              <a:rPr lang="en-GB" dirty="0" smtClean="0"/>
              <a:t>Task</a:t>
            </a:r>
            <a:endParaRPr lang="en-US" dirty="0"/>
          </a:p>
        </p:txBody>
      </p:sp>
      <p:sp>
        <p:nvSpPr>
          <p:cNvPr id="10245" name="Content Placeholder 8"/>
          <p:cNvSpPr>
            <a:spLocks noGrp="1"/>
          </p:cNvSpPr>
          <p:nvPr>
            <p:ph sz="half" idx="1"/>
          </p:nvPr>
        </p:nvSpPr>
        <p:spPr>
          <a:ln/>
          <a:extLst/>
        </p:spPr>
        <p:style>
          <a:lnRef idx="2">
            <a:schemeClr val="accent5"/>
          </a:lnRef>
          <a:fillRef idx="1">
            <a:schemeClr val="lt1"/>
          </a:fillRef>
          <a:effectRef idx="0">
            <a:schemeClr val="accent5"/>
          </a:effectRef>
          <a:fontRef idx="minor">
            <a:schemeClr val="dk1"/>
          </a:fontRef>
        </p:style>
        <p:txBody>
          <a:bodyPr/>
          <a:lstStyle/>
          <a:p>
            <a:r>
              <a:rPr lang="en-US" altLang="en-US" dirty="0" smtClean="0">
                <a:ea typeface="ＭＳ Ｐゴシック" charset="-128"/>
                <a:hlinkClick r:id="rId2"/>
              </a:rPr>
              <a:t>Poor Kids </a:t>
            </a:r>
            <a:r>
              <a:rPr lang="en-US" altLang="en-US" dirty="0" err="1" smtClean="0">
                <a:ea typeface="ＭＳ Ｐゴシック" charset="-128"/>
                <a:hlinkClick r:id="rId2"/>
              </a:rPr>
              <a:t>rhan</a:t>
            </a:r>
            <a:r>
              <a:rPr lang="en-US" altLang="en-US" dirty="0" smtClean="0">
                <a:ea typeface="ＭＳ Ｐゴシック" charset="-128"/>
                <a:hlinkClick r:id="rId2"/>
              </a:rPr>
              <a:t> 1</a:t>
            </a:r>
            <a:endParaRPr lang="en-US" altLang="en-US" dirty="0" smtClean="0">
              <a:ea typeface="ＭＳ Ｐゴシック" charset="-128"/>
            </a:endParaRPr>
          </a:p>
          <a:p>
            <a:r>
              <a:rPr lang="en-GB" altLang="en-US" dirty="0" err="1" smtClean="0">
                <a:ea typeface="ＭＳ Ｐゴシック" charset="-128"/>
              </a:rPr>
              <a:t>Gwyliwch</a:t>
            </a:r>
            <a:r>
              <a:rPr lang="en-GB" altLang="en-US" dirty="0" smtClean="0">
                <a:ea typeface="ＭＳ Ｐゴシック" charset="-128"/>
              </a:rPr>
              <a:t> y </a:t>
            </a:r>
            <a:r>
              <a:rPr lang="en-GB" altLang="en-US" dirty="0" err="1" smtClean="0">
                <a:ea typeface="ＭＳ Ｐゴシック" charset="-128"/>
              </a:rPr>
              <a:t>rhan</a:t>
            </a:r>
            <a:r>
              <a:rPr lang="en-GB" altLang="en-US" dirty="0" smtClean="0">
                <a:ea typeface="ＭＳ Ｐゴシック" charset="-128"/>
              </a:rPr>
              <a:t> </a:t>
            </a:r>
            <a:r>
              <a:rPr lang="en-GB" altLang="en-US" dirty="0" err="1" smtClean="0">
                <a:ea typeface="ＭＳ Ｐゴシック" charset="-128"/>
              </a:rPr>
              <a:t>gyntaf</a:t>
            </a:r>
            <a:r>
              <a:rPr lang="en-GB" altLang="en-US" dirty="0" smtClean="0">
                <a:ea typeface="ＭＳ Ｐゴシック" charset="-128"/>
              </a:rPr>
              <a:t> a </a:t>
            </a:r>
            <a:r>
              <a:rPr lang="en-GB" altLang="en-US" dirty="0" err="1" smtClean="0">
                <a:ea typeface="ＭＳ Ｐゴシック" charset="-128"/>
              </a:rPr>
              <a:t>wedyn</a:t>
            </a:r>
            <a:r>
              <a:rPr lang="en-GB" altLang="en-US" dirty="0" smtClean="0">
                <a:ea typeface="ＭＳ Ｐゴシック" charset="-128"/>
              </a:rPr>
              <a:t> </a:t>
            </a:r>
            <a:r>
              <a:rPr lang="en-GB" altLang="en-US" dirty="0" err="1" smtClean="0">
                <a:ea typeface="ＭＳ Ｐゴシック" charset="-128"/>
              </a:rPr>
              <a:t>trafodwch</a:t>
            </a:r>
            <a:r>
              <a:rPr lang="en-GB" altLang="en-US" dirty="0" smtClean="0">
                <a:ea typeface="ＭＳ Ｐゴシック" charset="-128"/>
              </a:rPr>
              <a:t> y </a:t>
            </a:r>
            <a:r>
              <a:rPr lang="en-GB" altLang="en-US" dirty="0" err="1" smtClean="0">
                <a:ea typeface="ＭＳ Ｐゴシック" charset="-128"/>
              </a:rPr>
              <a:t>ffeithiau</a:t>
            </a:r>
            <a:r>
              <a:rPr lang="en-GB" altLang="en-US" dirty="0" smtClean="0">
                <a:ea typeface="ＭＳ Ｐゴシック" charset="-128"/>
              </a:rPr>
              <a:t> a </a:t>
            </a:r>
            <a:r>
              <a:rPr lang="en-GB" altLang="en-US" dirty="0" err="1" smtClean="0">
                <a:ea typeface="ＭＳ Ｐゴシック" charset="-128"/>
              </a:rPr>
              <a:t>welwch</a:t>
            </a:r>
            <a:r>
              <a:rPr lang="en-GB" altLang="en-US" dirty="0" smtClean="0">
                <a:ea typeface="ＭＳ Ｐゴシック" charset="-128"/>
              </a:rPr>
              <a:t> </a:t>
            </a:r>
            <a:r>
              <a:rPr lang="en-GB" altLang="en-US" dirty="0" err="1" smtClean="0">
                <a:ea typeface="ＭＳ Ｐゴシック" charset="-128"/>
              </a:rPr>
              <a:t>ar</a:t>
            </a:r>
            <a:r>
              <a:rPr lang="en-GB" altLang="en-US" dirty="0" smtClean="0">
                <a:ea typeface="ＭＳ Ｐゴシック" charset="-128"/>
              </a:rPr>
              <a:t> y </a:t>
            </a:r>
            <a:r>
              <a:rPr lang="en-GB" altLang="en-US" dirty="0" err="1" smtClean="0">
                <a:ea typeface="ＭＳ Ｐゴシック" charset="-128"/>
              </a:rPr>
              <a:t>sgrin</a:t>
            </a:r>
            <a:endParaRPr lang="en-GB" altLang="en-US" dirty="0" smtClean="0">
              <a:ea typeface="ＭＳ Ｐゴシック" charset="-128"/>
            </a:endParaRPr>
          </a:p>
          <a:p>
            <a:r>
              <a:rPr lang="en-GB" altLang="en-US" dirty="0" smtClean="0">
                <a:ea typeface="ＭＳ Ｐゴシック" charset="-128"/>
              </a:rPr>
              <a:t>A </a:t>
            </a:r>
            <a:r>
              <a:rPr lang="en-GB" altLang="en-US" dirty="0" err="1" smtClean="0">
                <a:ea typeface="ＭＳ Ｐゴシック" charset="-128"/>
              </a:rPr>
              <a:t>oes</a:t>
            </a:r>
            <a:r>
              <a:rPr lang="en-GB" altLang="en-US" dirty="0" smtClean="0">
                <a:ea typeface="ＭＳ Ｐゴシック" charset="-128"/>
              </a:rPr>
              <a:t> un </a:t>
            </a:r>
            <a:r>
              <a:rPr lang="en-GB" altLang="en-US" dirty="0" err="1" smtClean="0">
                <a:ea typeface="ＭＳ Ｐゴシック" charset="-128"/>
              </a:rPr>
              <a:t>rhyw</a:t>
            </a:r>
            <a:r>
              <a:rPr lang="en-GB" altLang="en-US" dirty="0" smtClean="0">
                <a:ea typeface="ＭＳ Ｐゴシック" charset="-128"/>
              </a:rPr>
              <a:t> </a:t>
            </a:r>
            <a:r>
              <a:rPr lang="en-GB" altLang="en-US" dirty="0" err="1" smtClean="0">
                <a:ea typeface="ＭＳ Ｐゴシック" charset="-128"/>
              </a:rPr>
              <a:t>beth</a:t>
            </a:r>
            <a:r>
              <a:rPr lang="en-GB" altLang="en-US" dirty="0" smtClean="0">
                <a:ea typeface="ＭＳ Ｐゴシック" charset="-128"/>
              </a:rPr>
              <a:t> </a:t>
            </a:r>
            <a:r>
              <a:rPr lang="en-GB" altLang="en-US" dirty="0" err="1" smtClean="0">
                <a:ea typeface="ＭＳ Ｐゴシック" charset="-128"/>
              </a:rPr>
              <a:t>yn</a:t>
            </a:r>
            <a:r>
              <a:rPr lang="en-GB" altLang="en-US" dirty="0" smtClean="0">
                <a:ea typeface="ＭＳ Ｐゴシック" charset="-128"/>
              </a:rPr>
              <a:t> </a:t>
            </a:r>
            <a:r>
              <a:rPr lang="en-GB" altLang="en-US" dirty="0" err="1" smtClean="0">
                <a:ea typeface="ＭＳ Ｐゴシック" charset="-128"/>
              </a:rPr>
              <a:t>eich</a:t>
            </a:r>
            <a:r>
              <a:rPr lang="en-GB" altLang="en-US" dirty="0" smtClean="0">
                <a:ea typeface="ＭＳ Ｐゴシック" charset="-128"/>
              </a:rPr>
              <a:t> </a:t>
            </a:r>
            <a:r>
              <a:rPr lang="en-GB" altLang="en-US" dirty="0" err="1" smtClean="0">
                <a:ea typeface="ＭＳ Ｐゴシック" charset="-128"/>
              </a:rPr>
              <a:t>synnu</a:t>
            </a:r>
            <a:r>
              <a:rPr lang="en-GB" altLang="en-US" dirty="0" smtClean="0">
                <a:ea typeface="ＭＳ Ｐゴシック" charset="-128"/>
              </a:rPr>
              <a:t> chi?</a:t>
            </a:r>
            <a:endParaRPr lang="en-US" altLang="en-US" dirty="0" smtClean="0">
              <a:ea typeface="ＭＳ Ｐゴシック" charset="-128"/>
            </a:endParaRPr>
          </a:p>
        </p:txBody>
      </p:sp>
      <p:sp>
        <p:nvSpPr>
          <p:cNvPr id="10246" name="Content Placeholder 10"/>
          <p:cNvSpPr>
            <a:spLocks noGrp="1"/>
          </p:cNvSpPr>
          <p:nvPr>
            <p:ph sz="half" idx="2"/>
          </p:nvPr>
        </p:nvSpPr>
        <p:spPr>
          <a:ln/>
          <a:extLst/>
        </p:spPr>
        <p:style>
          <a:lnRef idx="2">
            <a:schemeClr val="accent4"/>
          </a:lnRef>
          <a:fillRef idx="1">
            <a:schemeClr val="lt1"/>
          </a:fillRef>
          <a:effectRef idx="0">
            <a:schemeClr val="accent4"/>
          </a:effectRef>
          <a:fontRef idx="minor">
            <a:schemeClr val="dk1"/>
          </a:fontRef>
        </p:style>
        <p:txBody>
          <a:bodyPr/>
          <a:lstStyle/>
          <a:p>
            <a:pPr>
              <a:spcBef>
                <a:spcPct val="0"/>
              </a:spcBef>
            </a:pPr>
            <a:r>
              <a:rPr lang="en-US" altLang="en-US" dirty="0" smtClean="0">
                <a:ea typeface="ＭＳ Ｐゴシック" charset="-128"/>
                <a:hlinkClick r:id="rId2"/>
              </a:rPr>
              <a:t>Poor Kids part 1</a:t>
            </a:r>
            <a:endParaRPr lang="en-US" altLang="en-US" dirty="0" smtClean="0">
              <a:ea typeface="ＭＳ Ｐゴシック" charset="-128"/>
            </a:endParaRPr>
          </a:p>
          <a:p>
            <a:pPr>
              <a:spcBef>
                <a:spcPct val="0"/>
              </a:spcBef>
            </a:pPr>
            <a:r>
              <a:rPr lang="en-GB" altLang="en-US" i="1" dirty="0" smtClean="0">
                <a:ea typeface="ＭＳ Ｐゴシック" charset="-128"/>
              </a:rPr>
              <a:t>Watch the first part and then discuss the facts that you see on the screen</a:t>
            </a:r>
          </a:p>
          <a:p>
            <a:pPr>
              <a:spcBef>
                <a:spcPct val="0"/>
              </a:spcBef>
            </a:pPr>
            <a:r>
              <a:rPr lang="en-GB" altLang="en-US" i="1" dirty="0" smtClean="0">
                <a:ea typeface="ＭＳ Ｐゴシック" charset="-128"/>
              </a:rPr>
              <a:t>Any surprises?</a:t>
            </a:r>
            <a:endParaRPr lang="en-US" altLang="en-US" i="1" dirty="0" smtClean="0">
              <a:ea typeface="ＭＳ Ｐゴシック" charset="-128"/>
            </a:endParaRPr>
          </a:p>
        </p:txBody>
      </p:sp>
    </p:spTree>
    <p:extLst>
      <p:ext uri="{BB962C8B-B14F-4D97-AF65-F5344CB8AC3E}">
        <p14:creationId xmlns:p14="http://schemas.microsoft.com/office/powerpoint/2010/main" val="15064244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pPr algn="ctr">
              <a:defRPr/>
            </a:pPr>
            <a:r>
              <a:rPr lang="en-GB" dirty="0" err="1" smtClean="0"/>
              <a:t>Tasg</a:t>
            </a:r>
            <a:r>
              <a:rPr lang="en-GB" dirty="0" smtClean="0"/>
              <a:t/>
            </a:r>
            <a:br>
              <a:rPr lang="en-GB" dirty="0" smtClean="0"/>
            </a:br>
            <a:r>
              <a:rPr lang="en-GB" dirty="0" smtClean="0"/>
              <a:t>Task</a:t>
            </a:r>
            <a:endParaRPr lang="en-US" dirty="0"/>
          </a:p>
        </p:txBody>
      </p:sp>
      <p:sp>
        <p:nvSpPr>
          <p:cNvPr id="10245" name="Content Placeholder 8"/>
          <p:cNvSpPr>
            <a:spLocks noGrp="1"/>
          </p:cNvSpPr>
          <p:nvPr>
            <p:ph sz="half" idx="1"/>
          </p:nvPr>
        </p:nvSpPr>
        <p:spPr>
          <a:ln/>
          <a:extLst/>
        </p:spPr>
        <p:style>
          <a:lnRef idx="2">
            <a:schemeClr val="accent5"/>
          </a:lnRef>
          <a:fillRef idx="1">
            <a:schemeClr val="lt1"/>
          </a:fillRef>
          <a:effectRef idx="0">
            <a:schemeClr val="accent5"/>
          </a:effectRef>
          <a:fontRef idx="minor">
            <a:schemeClr val="dk1"/>
          </a:fontRef>
        </p:style>
        <p:txBody>
          <a:bodyPr/>
          <a:lstStyle/>
          <a:p>
            <a:r>
              <a:rPr lang="en-US" altLang="en-US" dirty="0">
                <a:ea typeface="ＭＳ Ｐゴシック" charset="-128"/>
                <a:hlinkClick r:id="rId2"/>
              </a:rPr>
              <a:t>Poor Kids </a:t>
            </a:r>
            <a:r>
              <a:rPr lang="en-US" altLang="en-US" dirty="0" err="1">
                <a:ea typeface="ＭＳ Ｐゴシック" charset="-128"/>
                <a:hlinkClick r:id="rId2"/>
              </a:rPr>
              <a:t>rhan</a:t>
            </a:r>
            <a:r>
              <a:rPr lang="en-US" altLang="en-US" dirty="0">
                <a:ea typeface="ＭＳ Ｐゴシック" charset="-128"/>
                <a:hlinkClick r:id="rId2"/>
              </a:rPr>
              <a:t> 2</a:t>
            </a:r>
            <a:endParaRPr lang="en-US" altLang="en-US" dirty="0">
              <a:ea typeface="ＭＳ Ｐゴシック" charset="-128"/>
            </a:endParaRPr>
          </a:p>
          <a:p>
            <a:r>
              <a:rPr lang="en-GB" altLang="en-US" dirty="0" err="1">
                <a:ea typeface="ＭＳ Ｐゴシック" charset="-128"/>
              </a:rPr>
              <a:t>Gwyliwch</a:t>
            </a:r>
            <a:r>
              <a:rPr lang="en-GB" altLang="en-US" dirty="0">
                <a:ea typeface="ＭＳ Ｐゴシック" charset="-128"/>
              </a:rPr>
              <a:t> y clip ac </a:t>
            </a:r>
            <a:r>
              <a:rPr lang="en-GB" altLang="en-US" dirty="0" err="1">
                <a:ea typeface="ＭＳ Ｐゴシック" charset="-128"/>
              </a:rPr>
              <a:t>ystyriwch</a:t>
            </a:r>
            <a:r>
              <a:rPr lang="en-GB" altLang="en-US" dirty="0">
                <a:ea typeface="ＭＳ Ｐゴシック" charset="-128"/>
              </a:rPr>
              <a:t> </a:t>
            </a:r>
            <a:r>
              <a:rPr lang="en-GB" altLang="en-US" dirty="0" err="1">
                <a:ea typeface="ＭＳ Ｐゴシック" charset="-128"/>
              </a:rPr>
              <a:t>traweffaith</a:t>
            </a:r>
            <a:r>
              <a:rPr lang="en-GB" altLang="en-US" dirty="0">
                <a:ea typeface="ＭＳ Ｐゴシック" charset="-128"/>
              </a:rPr>
              <a:t> tai </a:t>
            </a:r>
            <a:r>
              <a:rPr lang="en-GB" altLang="en-US" dirty="0" err="1">
                <a:ea typeface="ＭＳ Ｐゴシック" charset="-128"/>
              </a:rPr>
              <a:t>gwael</a:t>
            </a:r>
            <a:r>
              <a:rPr lang="en-GB" altLang="en-US" dirty="0">
                <a:ea typeface="ＭＳ Ｐゴシック" charset="-128"/>
              </a:rPr>
              <a:t> </a:t>
            </a:r>
            <a:r>
              <a:rPr lang="en-GB" altLang="en-US" dirty="0" err="1">
                <a:ea typeface="ＭＳ Ｐゴシック" charset="-128"/>
              </a:rPr>
              <a:t>ar</a:t>
            </a:r>
            <a:r>
              <a:rPr lang="en-GB" altLang="en-US" dirty="0">
                <a:ea typeface="ＭＳ Ｐゴシック" charset="-128"/>
              </a:rPr>
              <a:t> </a:t>
            </a:r>
            <a:r>
              <a:rPr lang="en-GB" altLang="en-US" dirty="0" err="1">
                <a:ea typeface="ＭＳ Ｐゴシック" charset="-128"/>
              </a:rPr>
              <a:t>iechyd</a:t>
            </a:r>
            <a:r>
              <a:rPr lang="en-GB" altLang="en-US" dirty="0">
                <a:ea typeface="ＭＳ Ｐゴシック" charset="-128"/>
              </a:rPr>
              <a:t> a </a:t>
            </a:r>
            <a:r>
              <a:rPr lang="en-GB" altLang="en-US" dirty="0" err="1">
                <a:ea typeface="ＭＳ Ｐゴシック" charset="-128"/>
              </a:rPr>
              <a:t>lles</a:t>
            </a:r>
            <a:r>
              <a:rPr lang="en-GB" altLang="en-US" dirty="0">
                <a:ea typeface="ＭＳ Ｐゴシック" charset="-128"/>
              </a:rPr>
              <a:t> plant </a:t>
            </a:r>
            <a:endParaRPr lang="en-US" altLang="en-US" dirty="0">
              <a:ea typeface="ＭＳ Ｐゴシック" charset="-128"/>
            </a:endParaRPr>
          </a:p>
          <a:p>
            <a:endParaRPr lang="en-US" altLang="en-US" dirty="0" smtClean="0">
              <a:ea typeface="ＭＳ Ｐゴシック" charset="-128"/>
            </a:endParaRPr>
          </a:p>
        </p:txBody>
      </p:sp>
      <p:sp>
        <p:nvSpPr>
          <p:cNvPr id="10246" name="Content Placeholder 10"/>
          <p:cNvSpPr>
            <a:spLocks noGrp="1"/>
          </p:cNvSpPr>
          <p:nvPr>
            <p:ph sz="half" idx="2"/>
          </p:nvPr>
        </p:nvSpPr>
        <p:spPr>
          <a:ln/>
          <a:extLst/>
        </p:spPr>
        <p:style>
          <a:lnRef idx="2">
            <a:schemeClr val="accent4"/>
          </a:lnRef>
          <a:fillRef idx="1">
            <a:schemeClr val="lt1"/>
          </a:fillRef>
          <a:effectRef idx="0">
            <a:schemeClr val="accent4"/>
          </a:effectRef>
          <a:fontRef idx="minor">
            <a:schemeClr val="dk1"/>
          </a:fontRef>
        </p:style>
        <p:txBody>
          <a:bodyPr/>
          <a:lstStyle/>
          <a:p>
            <a:pPr>
              <a:spcBef>
                <a:spcPct val="0"/>
              </a:spcBef>
            </a:pPr>
            <a:r>
              <a:rPr lang="en-US" altLang="en-US" dirty="0">
                <a:ea typeface="ＭＳ Ｐゴシック" charset="-128"/>
                <a:hlinkClick r:id="rId2"/>
              </a:rPr>
              <a:t>Poor Kids part 2</a:t>
            </a:r>
            <a:endParaRPr lang="en-US" altLang="en-US" dirty="0">
              <a:ea typeface="ＭＳ Ｐゴシック" charset="-128"/>
            </a:endParaRPr>
          </a:p>
          <a:p>
            <a:pPr>
              <a:spcBef>
                <a:spcPct val="0"/>
              </a:spcBef>
            </a:pPr>
            <a:r>
              <a:rPr lang="en-GB" altLang="en-US" i="1" dirty="0">
                <a:ea typeface="ＭＳ Ｐゴシック" charset="-128"/>
              </a:rPr>
              <a:t>Watch the clip and consider the impact poor housing has on children’s health and wellbeing</a:t>
            </a:r>
            <a:endParaRPr lang="en-US" altLang="en-US" i="1" dirty="0">
              <a:ea typeface="ＭＳ Ｐゴシック" charset="-128"/>
            </a:endParaRPr>
          </a:p>
          <a:p>
            <a:pPr>
              <a:spcBef>
                <a:spcPct val="0"/>
              </a:spcBef>
            </a:pPr>
            <a:endParaRPr lang="en-US" altLang="en-US" i="1" dirty="0" smtClean="0">
              <a:ea typeface="ＭＳ Ｐゴシック" charset="-128"/>
            </a:endParaRPr>
          </a:p>
        </p:txBody>
      </p:sp>
    </p:spTree>
    <p:extLst>
      <p:ext uri="{BB962C8B-B14F-4D97-AF65-F5344CB8AC3E}">
        <p14:creationId xmlns:p14="http://schemas.microsoft.com/office/powerpoint/2010/main" val="25724248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pPr algn="ctr">
              <a:defRPr/>
            </a:pPr>
            <a:r>
              <a:rPr lang="en-GB" dirty="0" err="1" smtClean="0"/>
              <a:t>Tasg</a:t>
            </a:r>
            <a:r>
              <a:rPr lang="en-GB" dirty="0" smtClean="0"/>
              <a:t/>
            </a:r>
            <a:br>
              <a:rPr lang="en-GB" dirty="0" smtClean="0"/>
            </a:br>
            <a:r>
              <a:rPr lang="en-GB" dirty="0" smtClean="0"/>
              <a:t>Task</a:t>
            </a:r>
            <a:endParaRPr lang="en-US" dirty="0"/>
          </a:p>
        </p:txBody>
      </p:sp>
      <p:sp>
        <p:nvSpPr>
          <p:cNvPr id="10245" name="Content Placeholder 8"/>
          <p:cNvSpPr>
            <a:spLocks noGrp="1"/>
          </p:cNvSpPr>
          <p:nvPr>
            <p:ph sz="half" idx="1"/>
          </p:nvPr>
        </p:nvSpPr>
        <p:spPr>
          <a:ln/>
          <a:extLst/>
        </p:spPr>
        <p:style>
          <a:lnRef idx="2">
            <a:schemeClr val="accent5"/>
          </a:lnRef>
          <a:fillRef idx="1">
            <a:schemeClr val="lt1"/>
          </a:fillRef>
          <a:effectRef idx="0">
            <a:schemeClr val="accent5"/>
          </a:effectRef>
          <a:fontRef idx="minor">
            <a:schemeClr val="dk1"/>
          </a:fontRef>
        </p:style>
        <p:txBody>
          <a:bodyPr/>
          <a:lstStyle/>
          <a:p>
            <a:r>
              <a:rPr lang="en-US" altLang="en-US" dirty="0">
                <a:ea typeface="ＭＳ Ｐゴシック" charset="-128"/>
                <a:hlinkClick r:id="rId2"/>
              </a:rPr>
              <a:t>Poor Kids </a:t>
            </a:r>
            <a:r>
              <a:rPr lang="en-US" altLang="en-US" dirty="0" err="1">
                <a:ea typeface="ＭＳ Ｐゴシック" charset="-128"/>
                <a:hlinkClick r:id="rId2"/>
              </a:rPr>
              <a:t>rhan</a:t>
            </a:r>
            <a:r>
              <a:rPr lang="en-US" altLang="en-US" dirty="0">
                <a:ea typeface="ＭＳ Ｐゴシック" charset="-128"/>
                <a:hlinkClick r:id="rId2"/>
              </a:rPr>
              <a:t> 3</a:t>
            </a:r>
            <a:endParaRPr lang="en-US" altLang="en-US" dirty="0">
              <a:ea typeface="ＭＳ Ｐゴシック" charset="-128"/>
            </a:endParaRPr>
          </a:p>
          <a:p>
            <a:r>
              <a:rPr lang="en-GB" altLang="en-US" dirty="0" err="1">
                <a:ea typeface="ＭＳ Ｐゴシック" charset="-128"/>
              </a:rPr>
              <a:t>Gwyliwch</a:t>
            </a:r>
            <a:r>
              <a:rPr lang="en-GB" altLang="en-US" dirty="0">
                <a:ea typeface="ＭＳ Ｐゴシック" charset="-128"/>
              </a:rPr>
              <a:t> y clip a </a:t>
            </a:r>
            <a:r>
              <a:rPr lang="en-GB" altLang="en-US" dirty="0" err="1">
                <a:ea typeface="ＭＳ Ｐゴシック" charset="-128"/>
              </a:rPr>
              <a:t>wedyn</a:t>
            </a:r>
            <a:r>
              <a:rPr lang="en-GB" altLang="en-US" dirty="0">
                <a:ea typeface="ＭＳ Ｐゴシック" charset="-128"/>
              </a:rPr>
              <a:t> </a:t>
            </a:r>
            <a:r>
              <a:rPr lang="en-GB" altLang="en-US" dirty="0" err="1">
                <a:ea typeface="ＭＳ Ｐゴシック" charset="-128"/>
              </a:rPr>
              <a:t>trafodwch</a:t>
            </a:r>
            <a:r>
              <a:rPr lang="en-GB" altLang="en-US" dirty="0">
                <a:ea typeface="ＭＳ Ｐゴシック" charset="-128"/>
              </a:rPr>
              <a:t> </a:t>
            </a:r>
            <a:r>
              <a:rPr lang="en-GB" altLang="en-US" dirty="0" err="1">
                <a:ea typeface="ＭＳ Ｐゴシック" charset="-128"/>
              </a:rPr>
              <a:t>traweffaith</a:t>
            </a:r>
            <a:r>
              <a:rPr lang="en-GB" altLang="en-US" dirty="0">
                <a:ea typeface="ＭＳ Ｐゴシック" charset="-128"/>
              </a:rPr>
              <a:t> </a:t>
            </a:r>
            <a:r>
              <a:rPr lang="en-GB" altLang="en-US" dirty="0" err="1">
                <a:ea typeface="ＭＳ Ｐゴシック" charset="-128"/>
              </a:rPr>
              <a:t>posib</a:t>
            </a:r>
            <a:r>
              <a:rPr lang="en-GB" altLang="en-US" dirty="0">
                <a:ea typeface="ＭＳ Ｐゴシック" charset="-128"/>
              </a:rPr>
              <a:t> </a:t>
            </a:r>
            <a:r>
              <a:rPr lang="en-GB" altLang="en-US" dirty="0" err="1">
                <a:ea typeface="ＭＳ Ｐゴシック" charset="-128"/>
              </a:rPr>
              <a:t>tlodi</a:t>
            </a:r>
            <a:r>
              <a:rPr lang="en-GB" altLang="en-US" dirty="0">
                <a:ea typeface="ＭＳ Ｐゴシック" charset="-128"/>
              </a:rPr>
              <a:t> </a:t>
            </a:r>
            <a:r>
              <a:rPr lang="en-GB" altLang="en-US" dirty="0" err="1">
                <a:ea typeface="ＭＳ Ｐゴシック" charset="-128"/>
              </a:rPr>
              <a:t>ar</a:t>
            </a:r>
            <a:r>
              <a:rPr lang="en-GB" altLang="en-US" dirty="0">
                <a:ea typeface="ＭＳ Ｐゴシック" charset="-128"/>
              </a:rPr>
              <a:t> </a:t>
            </a:r>
            <a:r>
              <a:rPr lang="en-GB" altLang="en-US" dirty="0" err="1">
                <a:ea typeface="ＭＳ Ｐゴシック" charset="-128"/>
              </a:rPr>
              <a:t>gyrhaeddiad</a:t>
            </a:r>
            <a:r>
              <a:rPr lang="en-GB" altLang="en-US" dirty="0">
                <a:ea typeface="ＭＳ Ｐゴシック" charset="-128"/>
              </a:rPr>
              <a:t> plant </a:t>
            </a:r>
            <a:r>
              <a:rPr lang="en-GB" altLang="en-US" dirty="0" err="1">
                <a:ea typeface="ＭＳ Ｐゴシック" charset="-128"/>
              </a:rPr>
              <a:t>mewn</a:t>
            </a:r>
            <a:r>
              <a:rPr lang="en-GB" altLang="en-US" dirty="0">
                <a:ea typeface="ＭＳ Ｐゴシック" charset="-128"/>
              </a:rPr>
              <a:t> </a:t>
            </a:r>
            <a:r>
              <a:rPr lang="en-GB" altLang="en-US" dirty="0" err="1">
                <a:ea typeface="ＭＳ Ｐゴシック" charset="-128"/>
              </a:rPr>
              <a:t>ysgol</a:t>
            </a:r>
            <a:endParaRPr lang="en-US" altLang="en-US" dirty="0">
              <a:ea typeface="ＭＳ Ｐゴシック" charset="-128"/>
            </a:endParaRPr>
          </a:p>
          <a:p>
            <a:endParaRPr lang="en-US" altLang="en-US" dirty="0" smtClean="0">
              <a:ea typeface="ＭＳ Ｐゴシック" charset="-128"/>
            </a:endParaRPr>
          </a:p>
        </p:txBody>
      </p:sp>
      <p:sp>
        <p:nvSpPr>
          <p:cNvPr id="10246" name="Content Placeholder 10"/>
          <p:cNvSpPr>
            <a:spLocks noGrp="1"/>
          </p:cNvSpPr>
          <p:nvPr>
            <p:ph sz="half" idx="2"/>
          </p:nvPr>
        </p:nvSpPr>
        <p:spPr>
          <a:ln/>
          <a:extLst/>
        </p:spPr>
        <p:style>
          <a:lnRef idx="2">
            <a:schemeClr val="accent4"/>
          </a:lnRef>
          <a:fillRef idx="1">
            <a:schemeClr val="lt1"/>
          </a:fillRef>
          <a:effectRef idx="0">
            <a:schemeClr val="accent4"/>
          </a:effectRef>
          <a:fontRef idx="minor">
            <a:schemeClr val="dk1"/>
          </a:fontRef>
        </p:style>
        <p:txBody>
          <a:bodyPr/>
          <a:lstStyle/>
          <a:p>
            <a:pPr>
              <a:spcBef>
                <a:spcPct val="0"/>
              </a:spcBef>
            </a:pPr>
            <a:r>
              <a:rPr lang="en-US" altLang="en-US" dirty="0">
                <a:ea typeface="ＭＳ Ｐゴシック" charset="-128"/>
                <a:hlinkClick r:id="rId2"/>
              </a:rPr>
              <a:t>Poor Kids part 3</a:t>
            </a:r>
            <a:endParaRPr lang="en-US" altLang="en-US" dirty="0">
              <a:ea typeface="ＭＳ Ｐゴシック" charset="-128"/>
            </a:endParaRPr>
          </a:p>
          <a:p>
            <a:pPr>
              <a:spcBef>
                <a:spcPct val="0"/>
              </a:spcBef>
            </a:pPr>
            <a:r>
              <a:rPr lang="en-GB" altLang="en-US" i="1" dirty="0">
                <a:ea typeface="ＭＳ Ｐゴシック" charset="-128"/>
              </a:rPr>
              <a:t>Watch the clip and then discuss the possible impact of poverty on children’s attainment in school</a:t>
            </a:r>
            <a:endParaRPr lang="en-US" altLang="en-US" i="1" dirty="0">
              <a:ea typeface="ＭＳ Ｐゴシック" charset="-128"/>
            </a:endParaRPr>
          </a:p>
          <a:p>
            <a:pPr>
              <a:spcBef>
                <a:spcPct val="0"/>
              </a:spcBef>
            </a:pPr>
            <a:endParaRPr lang="en-US" altLang="en-US" i="1" dirty="0" smtClean="0">
              <a:ea typeface="ＭＳ Ｐゴシック" charset="-128"/>
            </a:endParaRPr>
          </a:p>
        </p:txBody>
      </p:sp>
    </p:spTree>
    <p:extLst>
      <p:ext uri="{BB962C8B-B14F-4D97-AF65-F5344CB8AC3E}">
        <p14:creationId xmlns:p14="http://schemas.microsoft.com/office/powerpoint/2010/main" val="12695193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pPr algn="ctr">
              <a:defRPr/>
            </a:pPr>
            <a:r>
              <a:rPr lang="en-GB" dirty="0" err="1" smtClean="0"/>
              <a:t>Tasg</a:t>
            </a:r>
            <a:r>
              <a:rPr lang="en-GB" dirty="0" smtClean="0"/>
              <a:t/>
            </a:r>
            <a:br>
              <a:rPr lang="en-GB" dirty="0" smtClean="0"/>
            </a:br>
            <a:r>
              <a:rPr lang="en-GB" dirty="0" smtClean="0"/>
              <a:t>Task</a:t>
            </a:r>
            <a:endParaRPr lang="en-US" dirty="0"/>
          </a:p>
        </p:txBody>
      </p:sp>
      <p:sp>
        <p:nvSpPr>
          <p:cNvPr id="10245" name="Content Placeholder 8"/>
          <p:cNvSpPr>
            <a:spLocks noGrp="1"/>
          </p:cNvSpPr>
          <p:nvPr>
            <p:ph sz="half" idx="1"/>
          </p:nvPr>
        </p:nvSpPr>
        <p:spPr>
          <a:ln/>
          <a:extLst/>
        </p:spPr>
        <p:style>
          <a:lnRef idx="2">
            <a:schemeClr val="accent5"/>
          </a:lnRef>
          <a:fillRef idx="1">
            <a:schemeClr val="lt1"/>
          </a:fillRef>
          <a:effectRef idx="0">
            <a:schemeClr val="accent5"/>
          </a:effectRef>
          <a:fontRef idx="minor">
            <a:schemeClr val="dk1"/>
          </a:fontRef>
        </p:style>
        <p:txBody>
          <a:bodyPr/>
          <a:lstStyle/>
          <a:p>
            <a:r>
              <a:rPr lang="en-GB" dirty="0">
                <a:hlinkClick r:id="rId2"/>
              </a:rPr>
              <a:t>https://</a:t>
            </a:r>
            <a:r>
              <a:rPr lang="en-GB" dirty="0" smtClean="0">
                <a:hlinkClick r:id="rId2"/>
              </a:rPr>
              <a:t>www.youtube.com/watch?v=h4tHuiKoN8o</a:t>
            </a:r>
            <a:endParaRPr lang="en-GB" altLang="en-US" dirty="0">
              <a:ea typeface="ＭＳ Ｐゴシック" charset="-128"/>
            </a:endParaRPr>
          </a:p>
          <a:p>
            <a:r>
              <a:rPr lang="en-GB" altLang="en-US" dirty="0" err="1" smtClean="0">
                <a:ea typeface="ＭＳ Ｐゴシック" charset="-128"/>
              </a:rPr>
              <a:t>Gwyliwch</a:t>
            </a:r>
            <a:r>
              <a:rPr lang="en-GB" altLang="en-US" dirty="0" smtClean="0">
                <a:ea typeface="ＭＳ Ｐゴシック" charset="-128"/>
              </a:rPr>
              <a:t> </a:t>
            </a:r>
            <a:r>
              <a:rPr lang="en-GB" altLang="en-US" dirty="0">
                <a:ea typeface="ＭＳ Ｐゴシック" charset="-128"/>
              </a:rPr>
              <a:t>y clip a </a:t>
            </a:r>
            <a:r>
              <a:rPr lang="en-GB" altLang="en-US" dirty="0" err="1">
                <a:ea typeface="ＭＳ Ｐゴシック" charset="-128"/>
              </a:rPr>
              <a:t>wedyn</a:t>
            </a:r>
            <a:r>
              <a:rPr lang="en-GB" altLang="en-US" dirty="0">
                <a:ea typeface="ＭＳ Ｐゴシック" charset="-128"/>
              </a:rPr>
              <a:t> </a:t>
            </a:r>
            <a:r>
              <a:rPr lang="en-GB" altLang="en-US" dirty="0" err="1">
                <a:ea typeface="ＭＳ Ｐゴシック" charset="-128"/>
              </a:rPr>
              <a:t>trafodwch</a:t>
            </a:r>
            <a:r>
              <a:rPr lang="en-GB" altLang="en-US" dirty="0">
                <a:ea typeface="ＭＳ Ｐゴシック" charset="-128"/>
              </a:rPr>
              <a:t> pa </a:t>
            </a:r>
            <a:r>
              <a:rPr lang="en-GB" altLang="en-US" dirty="0" err="1">
                <a:ea typeface="ＭＳ Ｐゴシック" charset="-128"/>
              </a:rPr>
              <a:t>fathau</a:t>
            </a:r>
            <a:r>
              <a:rPr lang="en-GB" altLang="en-US" dirty="0">
                <a:ea typeface="ＭＳ Ｐゴシック" charset="-128"/>
              </a:rPr>
              <a:t> o </a:t>
            </a:r>
            <a:r>
              <a:rPr lang="en-GB" altLang="en-US" dirty="0" err="1">
                <a:ea typeface="ＭＳ Ｐゴシック" charset="-128"/>
              </a:rPr>
              <a:t>ymyrraeth</a:t>
            </a:r>
            <a:r>
              <a:rPr lang="en-GB" altLang="en-US" dirty="0">
                <a:ea typeface="ＭＳ Ｐゴシック" charset="-128"/>
              </a:rPr>
              <a:t> a </a:t>
            </a:r>
            <a:r>
              <a:rPr lang="en-GB" altLang="en-US" dirty="0" err="1">
                <a:ea typeface="ＭＳ Ｐゴシック" charset="-128"/>
              </a:rPr>
              <a:t>drafodir</a:t>
            </a:r>
            <a:r>
              <a:rPr lang="en-GB" altLang="en-US" dirty="0">
                <a:ea typeface="ＭＳ Ｐゴシック" charset="-128"/>
              </a:rPr>
              <a:t> </a:t>
            </a:r>
            <a:r>
              <a:rPr lang="en-GB" altLang="en-US" dirty="0" err="1">
                <a:ea typeface="ＭＳ Ｐゴシック" charset="-128"/>
              </a:rPr>
              <a:t>i</a:t>
            </a:r>
            <a:r>
              <a:rPr lang="en-GB" altLang="en-US" dirty="0">
                <a:ea typeface="ＭＳ Ｐゴシック" charset="-128"/>
              </a:rPr>
              <a:t> </a:t>
            </a:r>
            <a:r>
              <a:rPr lang="en-GB" altLang="en-US" dirty="0" err="1">
                <a:ea typeface="ＭＳ Ｐゴシック" charset="-128"/>
              </a:rPr>
              <a:t>fynd</a:t>
            </a:r>
            <a:r>
              <a:rPr lang="en-GB" altLang="en-US" dirty="0">
                <a:ea typeface="ＭＳ Ｐゴシック" charset="-128"/>
              </a:rPr>
              <a:t> </a:t>
            </a:r>
            <a:r>
              <a:rPr lang="en-GB" altLang="en-US" dirty="0" err="1">
                <a:ea typeface="ＭＳ Ｐゴシック" charset="-128"/>
              </a:rPr>
              <a:t>I’r</a:t>
            </a:r>
            <a:r>
              <a:rPr lang="en-GB" altLang="en-US" dirty="0">
                <a:ea typeface="ＭＳ Ｐゴシック" charset="-128"/>
              </a:rPr>
              <a:t> </a:t>
            </a:r>
            <a:r>
              <a:rPr lang="en-GB" altLang="en-US" dirty="0" err="1">
                <a:ea typeface="ＭＳ Ｐゴシック" charset="-128"/>
              </a:rPr>
              <a:t>afael</a:t>
            </a:r>
            <a:r>
              <a:rPr lang="en-GB" altLang="en-US" dirty="0">
                <a:ea typeface="ＭＳ Ｐゴシック" charset="-128"/>
              </a:rPr>
              <a:t> â </a:t>
            </a:r>
            <a:r>
              <a:rPr lang="en-GB" altLang="en-US" dirty="0" err="1">
                <a:ea typeface="ＭＳ Ｐゴシック" charset="-128"/>
              </a:rPr>
              <a:t>thlodi</a:t>
            </a:r>
            <a:endParaRPr lang="en-US" altLang="en-US" dirty="0">
              <a:ea typeface="ＭＳ Ｐゴシック" charset="-128"/>
            </a:endParaRPr>
          </a:p>
          <a:p>
            <a:endParaRPr lang="en-US" altLang="en-US" dirty="0" smtClean="0">
              <a:ea typeface="ＭＳ Ｐゴシック" charset="-128"/>
            </a:endParaRPr>
          </a:p>
        </p:txBody>
      </p:sp>
      <p:sp>
        <p:nvSpPr>
          <p:cNvPr id="10246" name="Content Placeholder 10"/>
          <p:cNvSpPr>
            <a:spLocks noGrp="1"/>
          </p:cNvSpPr>
          <p:nvPr>
            <p:ph sz="half" idx="2"/>
          </p:nvPr>
        </p:nvSpPr>
        <p:spPr>
          <a:ln/>
          <a:extLst/>
        </p:spPr>
        <p:style>
          <a:lnRef idx="2">
            <a:schemeClr val="accent4"/>
          </a:lnRef>
          <a:fillRef idx="1">
            <a:schemeClr val="lt1"/>
          </a:fillRef>
          <a:effectRef idx="0">
            <a:schemeClr val="accent4"/>
          </a:effectRef>
          <a:fontRef idx="minor">
            <a:schemeClr val="dk1"/>
          </a:fontRef>
        </p:style>
        <p:txBody>
          <a:bodyPr/>
          <a:lstStyle/>
          <a:p>
            <a:pPr marL="0" indent="0">
              <a:spcBef>
                <a:spcPct val="0"/>
              </a:spcBef>
              <a:buNone/>
            </a:pPr>
            <a:r>
              <a:rPr lang="en-GB" dirty="0" smtClean="0">
                <a:hlinkClick r:id="rId2"/>
              </a:rPr>
              <a:t>Part 4</a:t>
            </a:r>
          </a:p>
          <a:p>
            <a:pPr marL="0" indent="0">
              <a:spcBef>
                <a:spcPct val="0"/>
              </a:spcBef>
              <a:buNone/>
            </a:pPr>
            <a:r>
              <a:rPr lang="en-GB" dirty="0" smtClean="0">
                <a:hlinkClick r:id="rId2"/>
              </a:rPr>
              <a:t>https</a:t>
            </a:r>
            <a:r>
              <a:rPr lang="en-GB" dirty="0">
                <a:hlinkClick r:id="rId2"/>
              </a:rPr>
              <a:t>://www.youtube.com/watch?v=h4tHuiKoN8o</a:t>
            </a:r>
            <a:endParaRPr lang="en-US" altLang="en-US" dirty="0">
              <a:ea typeface="ＭＳ Ｐゴシック" charset="-128"/>
            </a:endParaRPr>
          </a:p>
          <a:p>
            <a:pPr>
              <a:spcBef>
                <a:spcPct val="0"/>
              </a:spcBef>
            </a:pPr>
            <a:r>
              <a:rPr lang="en-GB" altLang="en-US" i="1" dirty="0">
                <a:ea typeface="ＭＳ Ｐゴシック" charset="-128"/>
              </a:rPr>
              <a:t>Watch the clip and then discuss what interventions are discussed to tackle poverty</a:t>
            </a:r>
            <a:endParaRPr lang="en-US" altLang="en-US" i="1" dirty="0">
              <a:ea typeface="ＭＳ Ｐゴシック" charset="-128"/>
            </a:endParaRPr>
          </a:p>
          <a:p>
            <a:pPr>
              <a:spcBef>
                <a:spcPct val="0"/>
              </a:spcBef>
            </a:pPr>
            <a:endParaRPr lang="en-US" altLang="en-US" i="1" dirty="0" smtClean="0">
              <a:ea typeface="ＭＳ Ｐゴシック" charset="-128"/>
            </a:endParaRPr>
          </a:p>
        </p:txBody>
      </p:sp>
    </p:spTree>
    <p:extLst>
      <p:ext uri="{BB962C8B-B14F-4D97-AF65-F5344CB8AC3E}">
        <p14:creationId xmlns:p14="http://schemas.microsoft.com/office/powerpoint/2010/main" val="9094544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Adfyfyriwch</a:t>
            </a:r>
            <a:r>
              <a:rPr lang="en-GB" dirty="0" smtClean="0"/>
              <a:t>:</a:t>
            </a:r>
            <a:br>
              <a:rPr lang="en-GB" dirty="0" smtClean="0"/>
            </a:br>
            <a:r>
              <a:rPr lang="en-GB" dirty="0" smtClean="0"/>
              <a:t>Reflect: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lstStyle/>
          <a:p>
            <a:r>
              <a:rPr lang="en-GB" dirty="0" err="1"/>
              <a:t>Sut</a:t>
            </a:r>
            <a:r>
              <a:rPr lang="en-GB" dirty="0"/>
              <a:t> </a:t>
            </a:r>
            <a:r>
              <a:rPr lang="en-GB" dirty="0" err="1"/>
              <a:t>mae’r</a:t>
            </a:r>
            <a:r>
              <a:rPr lang="en-GB" dirty="0"/>
              <a:t> plant </a:t>
            </a:r>
            <a:r>
              <a:rPr lang="en-GB" dirty="0" err="1"/>
              <a:t>yn</a:t>
            </a:r>
            <a:r>
              <a:rPr lang="en-GB" dirty="0"/>
              <a:t> </a:t>
            </a:r>
            <a:r>
              <a:rPr lang="en-GB" dirty="0" err="1"/>
              <a:t>cael</a:t>
            </a:r>
            <a:r>
              <a:rPr lang="en-GB" dirty="0"/>
              <a:t> </a:t>
            </a:r>
            <a:r>
              <a:rPr lang="en-GB" dirty="0" err="1"/>
              <a:t>eu</a:t>
            </a:r>
            <a:r>
              <a:rPr lang="en-GB" dirty="0"/>
              <a:t> </a:t>
            </a:r>
            <a:r>
              <a:rPr lang="en-GB" dirty="0" err="1"/>
              <a:t>trin</a:t>
            </a:r>
            <a:r>
              <a:rPr lang="en-GB" dirty="0"/>
              <a:t>? </a:t>
            </a:r>
          </a:p>
          <a:p>
            <a:pPr lvl="1"/>
            <a:r>
              <a:rPr lang="en-GB" dirty="0" err="1"/>
              <a:t>Yn</a:t>
            </a:r>
            <a:r>
              <a:rPr lang="en-GB" dirty="0"/>
              <a:t> </a:t>
            </a:r>
            <a:r>
              <a:rPr lang="en-GB" dirty="0" err="1"/>
              <a:t>hafal</a:t>
            </a:r>
            <a:r>
              <a:rPr lang="en-GB" dirty="0"/>
              <a:t>?</a:t>
            </a:r>
          </a:p>
          <a:p>
            <a:pPr lvl="1"/>
            <a:r>
              <a:rPr lang="en-GB" dirty="0" err="1"/>
              <a:t>Yn</a:t>
            </a:r>
            <a:r>
              <a:rPr lang="en-GB" dirty="0"/>
              <a:t> </a:t>
            </a:r>
            <a:r>
              <a:rPr lang="en-GB" dirty="0" err="1"/>
              <a:t>deg</a:t>
            </a:r>
            <a:r>
              <a:rPr lang="en-GB" dirty="0"/>
              <a:t>? </a:t>
            </a:r>
          </a:p>
          <a:p>
            <a:endParaRPr lang="en-GB" dirty="0"/>
          </a:p>
          <a:p>
            <a:r>
              <a:rPr lang="en-GB" dirty="0"/>
              <a:t>Pa </a:t>
            </a:r>
            <a:r>
              <a:rPr lang="en-GB" dirty="0" err="1"/>
              <a:t>rwystrau</a:t>
            </a:r>
            <a:r>
              <a:rPr lang="en-GB" dirty="0"/>
              <a:t> </a:t>
            </a:r>
            <a:r>
              <a:rPr lang="en-GB" dirty="0" err="1"/>
              <a:t>wynebwyd</a:t>
            </a:r>
            <a:r>
              <a:rPr lang="en-GB" dirty="0"/>
              <a:t> </a:t>
            </a:r>
            <a:r>
              <a:rPr lang="en-GB" dirty="0" err="1"/>
              <a:t>gan</a:t>
            </a:r>
            <a:r>
              <a:rPr lang="en-GB" dirty="0"/>
              <a:t> y plant? </a:t>
            </a:r>
            <a:r>
              <a:rPr lang="en-GB" dirty="0" err="1"/>
              <a:t>Sut</a:t>
            </a:r>
            <a:r>
              <a:rPr lang="en-GB" dirty="0"/>
              <a:t> all y </a:t>
            </a:r>
            <a:r>
              <a:rPr lang="en-GB" dirty="0" err="1"/>
              <a:t>rhain</a:t>
            </a:r>
            <a:r>
              <a:rPr lang="en-GB" dirty="0"/>
              <a:t> </a:t>
            </a:r>
            <a:r>
              <a:rPr lang="en-GB" dirty="0" err="1"/>
              <a:t>effeithio</a:t>
            </a:r>
            <a:r>
              <a:rPr lang="en-GB" dirty="0"/>
              <a:t> </a:t>
            </a:r>
            <a:r>
              <a:rPr lang="en-GB" dirty="0" err="1"/>
              <a:t>ar</a:t>
            </a:r>
            <a:r>
              <a:rPr lang="en-GB" dirty="0"/>
              <a:t> </a:t>
            </a:r>
            <a:r>
              <a:rPr lang="en-GB" dirty="0" err="1"/>
              <a:t>eu</a:t>
            </a:r>
            <a:r>
              <a:rPr lang="en-GB" dirty="0"/>
              <a:t> </a:t>
            </a:r>
            <a:r>
              <a:rPr lang="en-GB" dirty="0" err="1"/>
              <a:t>haddysg</a:t>
            </a:r>
            <a:r>
              <a:rPr lang="en-GB" dirty="0"/>
              <a:t>? </a:t>
            </a:r>
          </a:p>
          <a:p>
            <a:endParaRPr lang="en-GB" dirty="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i="1" dirty="0" smtClean="0"/>
              <a:t>Were the children in the documentary being treated:</a:t>
            </a:r>
          </a:p>
          <a:p>
            <a:pPr lvl="1"/>
            <a:r>
              <a:rPr lang="en-GB" i="1" dirty="0" smtClean="0"/>
              <a:t>Equally?</a:t>
            </a:r>
          </a:p>
          <a:p>
            <a:pPr lvl="1"/>
            <a:r>
              <a:rPr lang="en-GB" i="1" dirty="0" smtClean="0"/>
              <a:t>Fairly? </a:t>
            </a:r>
          </a:p>
          <a:p>
            <a:r>
              <a:rPr lang="en-GB" i="1" dirty="0" smtClean="0"/>
              <a:t>What barriers did the children face? How might that impact on their education?</a:t>
            </a:r>
          </a:p>
        </p:txBody>
      </p:sp>
    </p:spTree>
    <p:extLst>
      <p:ext uri="{BB962C8B-B14F-4D97-AF65-F5344CB8AC3E}">
        <p14:creationId xmlns:p14="http://schemas.microsoft.com/office/powerpoint/2010/main" val="16575338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smtClean="0"/>
              <a:t>Cydraddoldeb</a:t>
            </a:r>
            <a:r>
              <a:rPr lang="en-GB" dirty="0" smtClean="0"/>
              <a:t> a </a:t>
            </a:r>
            <a:r>
              <a:rPr lang="en-GB" dirty="0" err="1" smtClean="0"/>
              <a:t>Chyfiawnder</a:t>
            </a:r>
            <a:r>
              <a:rPr lang="en-GB" dirty="0" smtClean="0"/>
              <a:t> </a:t>
            </a:r>
            <a:r>
              <a:rPr lang="en-GB" dirty="0" err="1" smtClean="0"/>
              <a:t>mewn</a:t>
            </a:r>
            <a:r>
              <a:rPr lang="en-GB" dirty="0" smtClean="0"/>
              <a:t> </a:t>
            </a:r>
            <a:r>
              <a:rPr lang="en-GB" dirty="0" err="1" smtClean="0"/>
              <a:t>Addysg</a:t>
            </a:r>
            <a:r>
              <a:rPr lang="en-GB" dirty="0" smtClean="0"/>
              <a:t/>
            </a:r>
            <a:br>
              <a:rPr lang="en-GB" dirty="0" smtClean="0"/>
            </a:br>
            <a:r>
              <a:rPr lang="en-GB" dirty="0" smtClean="0"/>
              <a:t>Equality and Equity in Education </a:t>
            </a:r>
            <a:endParaRPr lang="en-GB" dirty="0"/>
          </a:p>
        </p:txBody>
      </p:sp>
      <p:sp>
        <p:nvSpPr>
          <p:cNvPr id="4" name="Content Placeholder 3"/>
          <p:cNvSpPr>
            <a:spLocks noGrp="1"/>
          </p:cNvSpPr>
          <p:nvPr>
            <p:ph sz="half" idx="1"/>
          </p:nvPr>
        </p:nvSpPr>
        <p:spPr>
          <a:xfrm>
            <a:off x="838200" y="3797299"/>
            <a:ext cx="5181600" cy="2379664"/>
          </a:xfrm>
        </p:spPr>
        <p:style>
          <a:lnRef idx="2">
            <a:schemeClr val="accent2"/>
          </a:lnRef>
          <a:fillRef idx="1">
            <a:schemeClr val="lt1"/>
          </a:fillRef>
          <a:effectRef idx="0">
            <a:schemeClr val="accent2"/>
          </a:effectRef>
          <a:fontRef idx="minor">
            <a:schemeClr val="dk1"/>
          </a:fontRef>
        </p:style>
        <p:txBody>
          <a:bodyPr/>
          <a:lstStyle/>
          <a:p>
            <a:r>
              <a:rPr lang="en-GB" dirty="0" err="1" smtClean="0"/>
              <a:t>Mewn</a:t>
            </a:r>
            <a:r>
              <a:rPr lang="en-GB" dirty="0" smtClean="0"/>
              <a:t> </a:t>
            </a:r>
            <a:r>
              <a:rPr lang="en-GB" dirty="0" err="1" smtClean="0"/>
              <a:t>pâr</a:t>
            </a:r>
            <a:r>
              <a:rPr lang="en-GB" dirty="0" smtClean="0"/>
              <a:t>, </a:t>
            </a:r>
            <a:r>
              <a:rPr lang="en-GB" dirty="0" err="1" smtClean="0"/>
              <a:t>ystyriwch</a:t>
            </a:r>
            <a:r>
              <a:rPr lang="en-GB" dirty="0" smtClean="0"/>
              <a:t> y </a:t>
            </a:r>
            <a:r>
              <a:rPr lang="en-GB" dirty="0" err="1" smtClean="0"/>
              <a:t>cyd-destun</a:t>
            </a:r>
            <a:r>
              <a:rPr lang="en-GB" dirty="0" smtClean="0"/>
              <a:t> </a:t>
            </a:r>
            <a:r>
              <a:rPr lang="en-GB" dirty="0" err="1" smtClean="0"/>
              <a:t>addysgol</a:t>
            </a:r>
            <a:r>
              <a:rPr lang="en-GB" dirty="0" smtClean="0"/>
              <a:t> a </a:t>
            </a:r>
            <a:r>
              <a:rPr lang="en-GB" dirty="0" err="1" smtClean="0"/>
              <a:t>thrafodwch</a:t>
            </a:r>
            <a:r>
              <a:rPr lang="en-GB" dirty="0" smtClean="0"/>
              <a:t>:</a:t>
            </a:r>
          </a:p>
          <a:p>
            <a:pPr lvl="1"/>
            <a:r>
              <a:rPr lang="en-GB" dirty="0" smtClean="0"/>
              <a:t>Beth </a:t>
            </a:r>
            <a:r>
              <a:rPr lang="en-GB" dirty="0" err="1" smtClean="0"/>
              <a:t>yw</a:t>
            </a:r>
            <a:r>
              <a:rPr lang="en-GB" dirty="0" smtClean="0"/>
              <a:t> </a:t>
            </a:r>
            <a:r>
              <a:rPr lang="en-GB" dirty="0" err="1" smtClean="0"/>
              <a:t>ystyr</a:t>
            </a:r>
            <a:r>
              <a:rPr lang="en-GB" dirty="0" smtClean="0"/>
              <a:t> </a:t>
            </a:r>
            <a:r>
              <a:rPr lang="en-GB" dirty="0" err="1" smtClean="0"/>
              <a:t>trin</a:t>
            </a:r>
            <a:r>
              <a:rPr lang="en-GB" dirty="0" smtClean="0"/>
              <a:t> </a:t>
            </a:r>
            <a:r>
              <a:rPr lang="en-GB" dirty="0" err="1" smtClean="0"/>
              <a:t>dysgwyr</a:t>
            </a:r>
            <a:r>
              <a:rPr lang="en-GB" dirty="0" smtClean="0"/>
              <a:t> </a:t>
            </a:r>
            <a:r>
              <a:rPr lang="en-GB" dirty="0" err="1" smtClean="0"/>
              <a:t>yn</a:t>
            </a:r>
            <a:r>
              <a:rPr lang="en-GB" dirty="0" smtClean="0"/>
              <a:t> </a:t>
            </a:r>
            <a:r>
              <a:rPr lang="en-GB" dirty="0" err="1" smtClean="0"/>
              <a:t>gyfartal</a:t>
            </a:r>
            <a:r>
              <a:rPr lang="en-GB" dirty="0" smtClean="0"/>
              <a:t>?</a:t>
            </a:r>
          </a:p>
          <a:p>
            <a:pPr lvl="1"/>
            <a:r>
              <a:rPr lang="en-GB" dirty="0" smtClean="0"/>
              <a:t>Beth </a:t>
            </a:r>
            <a:r>
              <a:rPr lang="en-GB" dirty="0" err="1" smtClean="0"/>
              <a:t>yw</a:t>
            </a:r>
            <a:r>
              <a:rPr lang="en-GB" dirty="0" smtClean="0"/>
              <a:t> </a:t>
            </a:r>
            <a:r>
              <a:rPr lang="en-GB" dirty="0" err="1" smtClean="0"/>
              <a:t>ystyr</a:t>
            </a:r>
            <a:r>
              <a:rPr lang="en-GB" dirty="0" smtClean="0"/>
              <a:t> </a:t>
            </a:r>
            <a:r>
              <a:rPr lang="en-GB" dirty="0" err="1" smtClean="0"/>
              <a:t>sicrhau</a:t>
            </a:r>
            <a:r>
              <a:rPr lang="en-GB" dirty="0" smtClean="0"/>
              <a:t> </a:t>
            </a:r>
            <a:r>
              <a:rPr lang="en-GB" dirty="0" err="1" smtClean="0"/>
              <a:t>cydraddoldeb</a:t>
            </a:r>
            <a:r>
              <a:rPr lang="en-GB" dirty="0" smtClean="0"/>
              <a:t> </a:t>
            </a:r>
            <a:r>
              <a:rPr lang="en-GB" dirty="0" err="1" smtClean="0"/>
              <a:t>i</a:t>
            </a:r>
            <a:r>
              <a:rPr lang="en-GB" dirty="0" smtClean="0"/>
              <a:t> bob </a:t>
            </a:r>
            <a:r>
              <a:rPr lang="en-GB" dirty="0" err="1" smtClean="0"/>
              <a:t>dysgwr</a:t>
            </a:r>
            <a:r>
              <a:rPr lang="en-GB" dirty="0" smtClean="0"/>
              <a:t>?</a:t>
            </a:r>
          </a:p>
          <a:p>
            <a:endParaRPr lang="en-GB" dirty="0" smtClean="0"/>
          </a:p>
        </p:txBody>
      </p:sp>
      <p:sp>
        <p:nvSpPr>
          <p:cNvPr id="5" name="Content Placeholder 4"/>
          <p:cNvSpPr>
            <a:spLocks noGrp="1"/>
          </p:cNvSpPr>
          <p:nvPr>
            <p:ph sz="half" idx="2"/>
          </p:nvPr>
        </p:nvSpPr>
        <p:spPr>
          <a:xfrm>
            <a:off x="6172200" y="3797299"/>
            <a:ext cx="5181600" cy="2379663"/>
          </a:xfrm>
        </p:spPr>
        <p:style>
          <a:lnRef idx="2">
            <a:schemeClr val="accent1"/>
          </a:lnRef>
          <a:fillRef idx="1">
            <a:schemeClr val="lt1"/>
          </a:fillRef>
          <a:effectRef idx="0">
            <a:schemeClr val="accent1"/>
          </a:effectRef>
          <a:fontRef idx="minor">
            <a:schemeClr val="dk1"/>
          </a:fontRef>
        </p:style>
        <p:txBody>
          <a:bodyPr/>
          <a:lstStyle/>
          <a:p>
            <a:r>
              <a:rPr lang="en-GB" i="1" dirty="0" smtClean="0"/>
              <a:t>In pairs, consider the context of education and discuss:</a:t>
            </a:r>
          </a:p>
          <a:p>
            <a:pPr lvl="1"/>
            <a:r>
              <a:rPr lang="en-GB" i="1" dirty="0" smtClean="0"/>
              <a:t>What does it mean to treat learners equally? </a:t>
            </a:r>
          </a:p>
          <a:p>
            <a:pPr lvl="1"/>
            <a:r>
              <a:rPr lang="en-GB" i="1" dirty="0" smtClean="0"/>
              <a:t>What does it mean to treat learners equitably? </a:t>
            </a:r>
          </a:p>
        </p:txBody>
      </p:sp>
      <p:pic>
        <p:nvPicPr>
          <p:cNvPr id="6" name="Picture 5"/>
          <p:cNvPicPr>
            <a:picLocks noChangeAspect="1"/>
          </p:cNvPicPr>
          <p:nvPr/>
        </p:nvPicPr>
        <p:blipFill>
          <a:blip r:embed="rId2" cstate="print"/>
          <a:stretch>
            <a:fillRect/>
          </a:stretch>
        </p:blipFill>
        <p:spPr>
          <a:xfrm>
            <a:off x="4279899" y="1828800"/>
            <a:ext cx="3228975" cy="1771650"/>
          </a:xfrm>
          <a:prstGeom prst="rect">
            <a:avLst/>
          </a:prstGeom>
        </p:spPr>
      </p:pic>
    </p:spTree>
    <p:extLst>
      <p:ext uri="{BB962C8B-B14F-4D97-AF65-F5344CB8AC3E}">
        <p14:creationId xmlns:p14="http://schemas.microsoft.com/office/powerpoint/2010/main" val="166225572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Cydraddoldeb</a:t>
            </a:r>
            <a:r>
              <a:rPr lang="en-GB" dirty="0" smtClean="0"/>
              <a:t/>
            </a:r>
            <a:br>
              <a:rPr lang="en-GB" dirty="0" smtClean="0"/>
            </a:br>
            <a:r>
              <a:rPr lang="en-GB" dirty="0" smtClean="0"/>
              <a:t>Equality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cy-GB" dirty="0" smtClean="0"/>
              <a:t>Mae gan bob plentyn hawl i addysg</a:t>
            </a:r>
          </a:p>
          <a:p>
            <a:r>
              <a:rPr lang="cy-GB" dirty="0" smtClean="0"/>
              <a:t>Mae trin plant yn gyfartal yn sicrhau bod pob plentyn yn derbyn yr un mewnbwn</a:t>
            </a:r>
          </a:p>
          <a:p>
            <a:r>
              <a:rPr lang="cy-GB" dirty="0" smtClean="0"/>
              <a:t>Deddf Cyfartaledd 2010</a:t>
            </a:r>
          </a:p>
          <a:p>
            <a:pPr lvl="1"/>
            <a:r>
              <a:rPr lang="cy-GB" dirty="0" smtClean="0"/>
              <a:t>Amddiffyn unigolion a grwpiau rhag anffafriaeth </a:t>
            </a:r>
          </a:p>
          <a:p>
            <a:r>
              <a:rPr lang="cy-GB" dirty="0" smtClean="0"/>
              <a:t>Mae dadl yn parhau ynglŷn â hyn:</a:t>
            </a:r>
          </a:p>
          <a:p>
            <a:pPr lvl="1"/>
            <a:r>
              <a:rPr lang="cy-GB" dirty="0" smtClean="0"/>
              <a:t>Cyfleodd cyfartal?</a:t>
            </a:r>
          </a:p>
          <a:p>
            <a:pPr lvl="1"/>
            <a:r>
              <a:rPr lang="cy-GB" dirty="0" smtClean="0"/>
              <a:t>Deilliannau cyfartal? </a:t>
            </a:r>
          </a:p>
          <a:p>
            <a:pPr lvl="1"/>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i="1" dirty="0" smtClean="0"/>
              <a:t>All children have a right to an education. </a:t>
            </a:r>
          </a:p>
          <a:p>
            <a:r>
              <a:rPr lang="en-GB" i="1" dirty="0" smtClean="0"/>
              <a:t>Equality is concerned with the equal treatment of children – all children receive the same ‘input’</a:t>
            </a:r>
          </a:p>
          <a:p>
            <a:r>
              <a:rPr lang="en-GB" i="1" dirty="0" smtClean="0"/>
              <a:t>Equality Act 2010 </a:t>
            </a:r>
          </a:p>
          <a:p>
            <a:pPr lvl="1"/>
            <a:r>
              <a:rPr lang="en-GB" i="1" dirty="0" smtClean="0"/>
              <a:t>Protect individuals and groups from discrimination </a:t>
            </a:r>
          </a:p>
          <a:p>
            <a:r>
              <a:rPr lang="en-GB" i="1" dirty="0" smtClean="0"/>
              <a:t>Remains a contested notion:</a:t>
            </a:r>
          </a:p>
          <a:p>
            <a:pPr lvl="1"/>
            <a:r>
              <a:rPr lang="en-GB" i="1" dirty="0" smtClean="0"/>
              <a:t>Equality of opportunity?</a:t>
            </a:r>
          </a:p>
          <a:p>
            <a:pPr lvl="1"/>
            <a:r>
              <a:rPr lang="en-GB" i="1" dirty="0" smtClean="0"/>
              <a:t>Equality of outcome?</a:t>
            </a:r>
          </a:p>
        </p:txBody>
      </p:sp>
    </p:spTree>
    <p:extLst>
      <p:ext uri="{BB962C8B-B14F-4D97-AF65-F5344CB8AC3E}">
        <p14:creationId xmlns:p14="http://schemas.microsoft.com/office/powerpoint/2010/main" val="12558697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Cydraddoldeb</a:t>
            </a:r>
            <a:r>
              <a:rPr lang="en-GB" dirty="0" smtClean="0"/>
              <a:t/>
            </a:r>
            <a:br>
              <a:rPr lang="en-GB" dirty="0" smtClean="0"/>
            </a:br>
            <a:r>
              <a:rPr lang="en-GB" dirty="0" smtClean="0"/>
              <a:t>Equality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r>
              <a:rPr lang="en-GB" sz="3200" dirty="0" err="1" smtClean="0"/>
              <a:t>Mewn</a:t>
            </a:r>
            <a:r>
              <a:rPr lang="en-GB" sz="3200" dirty="0" smtClean="0"/>
              <a:t> </a:t>
            </a:r>
            <a:r>
              <a:rPr lang="en-GB" sz="3200" dirty="0" err="1" smtClean="0"/>
              <a:t>pâr</a:t>
            </a:r>
            <a:r>
              <a:rPr lang="en-GB" sz="3200" dirty="0" smtClean="0"/>
              <a:t> </a:t>
            </a:r>
            <a:r>
              <a:rPr lang="en-GB" sz="3200" dirty="0" err="1" smtClean="0"/>
              <a:t>neu</a:t>
            </a:r>
            <a:r>
              <a:rPr lang="en-GB" sz="3200" dirty="0" smtClean="0"/>
              <a:t> </a:t>
            </a:r>
            <a:r>
              <a:rPr lang="en-GB" sz="3200" dirty="0" err="1" smtClean="0"/>
              <a:t>grŵp</a:t>
            </a:r>
            <a:r>
              <a:rPr lang="en-GB" sz="3200" dirty="0" smtClean="0"/>
              <a:t>, </a:t>
            </a:r>
            <a:r>
              <a:rPr lang="en-GB" sz="3200" dirty="0" err="1" smtClean="0"/>
              <a:t>rhowch</a:t>
            </a:r>
            <a:r>
              <a:rPr lang="en-GB" sz="3200" dirty="0" smtClean="0"/>
              <a:t> </a:t>
            </a:r>
            <a:r>
              <a:rPr lang="en-GB" sz="3200" dirty="0" err="1" smtClean="0"/>
              <a:t>esiamplau</a:t>
            </a:r>
            <a:r>
              <a:rPr lang="en-GB" sz="3200" dirty="0" smtClean="0"/>
              <a:t> o:</a:t>
            </a:r>
          </a:p>
          <a:p>
            <a:pPr lvl="1"/>
            <a:r>
              <a:rPr lang="en-GB" sz="2700" dirty="0" err="1" smtClean="0"/>
              <a:t>Sut</a:t>
            </a:r>
            <a:r>
              <a:rPr lang="en-GB" sz="2700" dirty="0" smtClean="0"/>
              <a:t> all </a:t>
            </a:r>
            <a:r>
              <a:rPr lang="en-GB" sz="2700" dirty="0" err="1" smtClean="0"/>
              <a:t>ysgolion</a:t>
            </a:r>
            <a:r>
              <a:rPr lang="en-GB" sz="2700" dirty="0" smtClean="0"/>
              <a:t> </a:t>
            </a:r>
            <a:r>
              <a:rPr lang="en-GB" sz="2700" dirty="0" err="1" smtClean="0"/>
              <a:t>ddarparu</a:t>
            </a:r>
            <a:r>
              <a:rPr lang="en-GB" sz="2700" dirty="0" smtClean="0"/>
              <a:t> </a:t>
            </a:r>
            <a:r>
              <a:rPr lang="en-GB" sz="2700" dirty="0" err="1" smtClean="0"/>
              <a:t>cyfleodd</a:t>
            </a:r>
            <a:r>
              <a:rPr lang="en-GB" sz="2700" dirty="0" smtClean="0"/>
              <a:t> </a:t>
            </a:r>
            <a:r>
              <a:rPr lang="en-GB" sz="2700" dirty="0" err="1" smtClean="0"/>
              <a:t>cyfartal</a:t>
            </a:r>
            <a:endParaRPr lang="en-GB" sz="2700" dirty="0" smtClean="0"/>
          </a:p>
          <a:p>
            <a:pPr lvl="1"/>
            <a:r>
              <a:rPr lang="en-GB" sz="2700" dirty="0" err="1" smtClean="0"/>
              <a:t>Sut</a:t>
            </a:r>
            <a:r>
              <a:rPr lang="en-GB" sz="2700" dirty="0" smtClean="0"/>
              <a:t> all </a:t>
            </a:r>
            <a:r>
              <a:rPr lang="en-GB" sz="2700" dirty="0" err="1" smtClean="0"/>
              <a:t>ysgolion</a:t>
            </a:r>
            <a:r>
              <a:rPr lang="en-GB" sz="2700" dirty="0" smtClean="0"/>
              <a:t> </a:t>
            </a:r>
            <a:r>
              <a:rPr lang="en-GB" sz="2700" dirty="0" err="1" smtClean="0"/>
              <a:t>ddarparu</a:t>
            </a:r>
            <a:r>
              <a:rPr lang="en-GB" sz="2700" dirty="0" smtClean="0"/>
              <a:t> </a:t>
            </a:r>
            <a:r>
              <a:rPr lang="en-GB" sz="2700" dirty="0" err="1" smtClean="0"/>
              <a:t>deilliannau</a:t>
            </a:r>
            <a:r>
              <a:rPr lang="en-GB" sz="2700" dirty="0" smtClean="0"/>
              <a:t> </a:t>
            </a:r>
            <a:r>
              <a:rPr lang="en-GB" sz="2700" dirty="0" err="1" smtClean="0"/>
              <a:t>cyfartal</a:t>
            </a:r>
            <a:endParaRPr lang="en-GB" sz="2700" dirty="0" smtClean="0"/>
          </a:p>
          <a:p>
            <a:endParaRPr lang="en-GB" dirty="0" smtClean="0"/>
          </a:p>
          <a:p>
            <a:r>
              <a:rPr lang="en-GB" sz="3200" dirty="0" err="1" smtClean="0"/>
              <a:t>Ystyriwch</a:t>
            </a:r>
            <a:r>
              <a:rPr lang="en-GB" sz="3200" dirty="0" smtClean="0"/>
              <a:t> y </a:t>
            </a:r>
            <a:r>
              <a:rPr lang="en-GB" sz="3200" dirty="0" err="1" smtClean="0"/>
              <a:t>manteision</a:t>
            </a:r>
            <a:r>
              <a:rPr lang="en-GB" sz="3200" dirty="0" smtClean="0"/>
              <a:t> ac </a:t>
            </a:r>
            <a:r>
              <a:rPr lang="en-GB" sz="3200" dirty="0" err="1" smtClean="0"/>
              <a:t>anfanteision</a:t>
            </a:r>
            <a:r>
              <a:rPr lang="en-GB" dirty="0" smtClean="0"/>
              <a:t>.</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sz="3200" i="1" dirty="0" smtClean="0"/>
              <a:t>In pairs or small groups, give examples of:</a:t>
            </a:r>
          </a:p>
          <a:p>
            <a:pPr lvl="1"/>
            <a:r>
              <a:rPr lang="en-GB" sz="2800" i="1" dirty="0" smtClean="0"/>
              <a:t>How schools may provide equality of opportunity </a:t>
            </a:r>
          </a:p>
          <a:p>
            <a:pPr lvl="1"/>
            <a:r>
              <a:rPr lang="en-GB" sz="2800" i="1" dirty="0" smtClean="0"/>
              <a:t>How schools may provide equality of outcome</a:t>
            </a:r>
          </a:p>
          <a:p>
            <a:pPr lvl="1"/>
            <a:endParaRPr lang="en-GB" sz="2800" i="1" dirty="0"/>
          </a:p>
          <a:p>
            <a:r>
              <a:rPr lang="en-GB" sz="3200" i="1" dirty="0" smtClean="0"/>
              <a:t>Consider the merits of each approach.</a:t>
            </a:r>
          </a:p>
          <a:p>
            <a:pPr lvl="1"/>
            <a:r>
              <a:rPr lang="en-GB" i="1" dirty="0" smtClean="0"/>
              <a:t>Benefits?</a:t>
            </a:r>
          </a:p>
          <a:p>
            <a:pPr lvl="1"/>
            <a:r>
              <a:rPr lang="en-GB" i="1" dirty="0" smtClean="0"/>
              <a:t>Drawbacks?</a:t>
            </a:r>
            <a:endParaRPr lang="en-GB" i="1" dirty="0"/>
          </a:p>
        </p:txBody>
      </p:sp>
    </p:spTree>
    <p:extLst>
      <p:ext uri="{BB962C8B-B14F-4D97-AF65-F5344CB8AC3E}">
        <p14:creationId xmlns:p14="http://schemas.microsoft.com/office/powerpoint/2010/main" val="664934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Cyfiawnder</a:t>
            </a:r>
            <a:r>
              <a:rPr lang="en-GB" dirty="0" smtClean="0"/>
              <a:t/>
            </a:r>
            <a:br>
              <a:rPr lang="en-GB" dirty="0" smtClean="0"/>
            </a:br>
            <a:r>
              <a:rPr lang="en-GB" dirty="0" smtClean="0"/>
              <a:t>Equity </a:t>
            </a:r>
            <a:endParaRPr lang="en-GB" dirty="0"/>
          </a:p>
        </p:txBody>
      </p:sp>
      <p:sp>
        <p:nvSpPr>
          <p:cNvPr id="3" name="Content Placeholder 2"/>
          <p:cNvSpPr>
            <a:spLocks noGrp="1"/>
          </p:cNvSpPr>
          <p:nvPr>
            <p:ph sz="half" idx="1"/>
          </p:nvPr>
        </p:nvSpPr>
        <p:spPr>
          <a:xfrm>
            <a:off x="254000" y="1825624"/>
            <a:ext cx="5765800" cy="4905375"/>
          </a:xfrm>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r>
              <a:rPr lang="en-GB" dirty="0" smtClean="0"/>
              <a:t>Mae </a:t>
            </a:r>
            <a:r>
              <a:rPr lang="en-GB" dirty="0" err="1" smtClean="0"/>
              <a:t>cyfiawnder</a:t>
            </a:r>
            <a:r>
              <a:rPr lang="en-GB" dirty="0" smtClean="0"/>
              <a:t> </a:t>
            </a:r>
            <a:r>
              <a:rPr lang="en-GB" dirty="0" err="1" smtClean="0"/>
              <a:t>mewn</a:t>
            </a:r>
            <a:r>
              <a:rPr lang="en-GB" dirty="0" smtClean="0"/>
              <a:t> </a:t>
            </a:r>
            <a:r>
              <a:rPr lang="en-GB" dirty="0" err="1" smtClean="0"/>
              <a:t>addysg</a:t>
            </a:r>
            <a:r>
              <a:rPr lang="en-GB" dirty="0" smtClean="0"/>
              <a:t> </a:t>
            </a:r>
            <a:r>
              <a:rPr lang="en-GB" dirty="0" err="1" smtClean="0"/>
              <a:t>yn</a:t>
            </a:r>
            <a:r>
              <a:rPr lang="en-GB" dirty="0" smtClean="0"/>
              <a:t> </a:t>
            </a:r>
            <a:r>
              <a:rPr lang="en-GB" dirty="0" err="1" smtClean="0"/>
              <a:t>ymwneud</a:t>
            </a:r>
            <a:r>
              <a:rPr lang="en-GB" dirty="0" smtClean="0"/>
              <a:t> a </a:t>
            </a:r>
            <a:r>
              <a:rPr lang="en-GB" dirty="0" err="1" smtClean="0"/>
              <a:t>dwy</a:t>
            </a:r>
            <a:r>
              <a:rPr lang="en-GB" dirty="0" smtClean="0"/>
              <a:t> </a:t>
            </a:r>
            <a:r>
              <a:rPr lang="en-GB" dirty="0" err="1" smtClean="0"/>
              <a:t>brif</a:t>
            </a:r>
            <a:r>
              <a:rPr lang="en-GB" dirty="0" smtClean="0"/>
              <a:t> </a:t>
            </a:r>
            <a:r>
              <a:rPr lang="en-GB" dirty="0" err="1" smtClean="0"/>
              <a:t>elfen</a:t>
            </a:r>
            <a:r>
              <a:rPr lang="en-GB" dirty="0" smtClean="0"/>
              <a:t>:</a:t>
            </a:r>
          </a:p>
          <a:p>
            <a:pPr lvl="1"/>
            <a:r>
              <a:rPr lang="en-GB" sz="2700" dirty="0" err="1" smtClean="0"/>
              <a:t>Tegwch</a:t>
            </a:r>
            <a:endParaRPr lang="en-GB" sz="2700" dirty="0" smtClean="0"/>
          </a:p>
          <a:p>
            <a:pPr lvl="2"/>
            <a:r>
              <a:rPr lang="en-GB" sz="2400" dirty="0" smtClean="0"/>
              <a:t>Ni </a:t>
            </a:r>
            <a:r>
              <a:rPr lang="en-GB" sz="2400" dirty="0" err="1" smtClean="0"/>
              <a:t>ddylai</a:t>
            </a:r>
            <a:r>
              <a:rPr lang="en-GB" sz="2400" dirty="0" smtClean="0"/>
              <a:t> </a:t>
            </a:r>
            <a:r>
              <a:rPr lang="en-GB" sz="2400" dirty="0" err="1" smtClean="0"/>
              <a:t>amgylchiadau</a:t>
            </a:r>
            <a:r>
              <a:rPr lang="en-GB" sz="2400" dirty="0" smtClean="0"/>
              <a:t> </a:t>
            </a:r>
            <a:r>
              <a:rPr lang="en-GB" sz="2400" dirty="0" err="1" smtClean="0"/>
              <a:t>personol</a:t>
            </a:r>
            <a:r>
              <a:rPr lang="en-GB" sz="2400" dirty="0" smtClean="0"/>
              <a:t> </a:t>
            </a:r>
            <a:r>
              <a:rPr lang="en-GB" sz="2400" dirty="0" err="1" smtClean="0"/>
              <a:t>neu</a:t>
            </a:r>
            <a:r>
              <a:rPr lang="en-GB" sz="2400" dirty="0" smtClean="0"/>
              <a:t> </a:t>
            </a:r>
            <a:r>
              <a:rPr lang="en-GB" sz="2400" dirty="0" err="1" smtClean="0"/>
              <a:t>gymdeithasol</a:t>
            </a:r>
            <a:r>
              <a:rPr lang="en-GB" sz="2400" dirty="0" smtClean="0"/>
              <a:t> </a:t>
            </a:r>
            <a:r>
              <a:rPr lang="en-GB" sz="2400" dirty="0" err="1" smtClean="0"/>
              <a:t>fod</a:t>
            </a:r>
            <a:r>
              <a:rPr lang="en-GB" sz="2400" dirty="0" smtClean="0"/>
              <a:t> </a:t>
            </a:r>
            <a:r>
              <a:rPr lang="en-GB" sz="2400" dirty="0" err="1" smtClean="0"/>
              <a:t>yn</a:t>
            </a:r>
            <a:r>
              <a:rPr lang="en-GB" sz="2400" dirty="0" smtClean="0"/>
              <a:t> </a:t>
            </a:r>
            <a:r>
              <a:rPr lang="en-GB" sz="2400" dirty="0" err="1" smtClean="0"/>
              <a:t>rhwystr</a:t>
            </a:r>
            <a:r>
              <a:rPr lang="en-GB" sz="2400" dirty="0" smtClean="0"/>
              <a:t> </a:t>
            </a:r>
            <a:r>
              <a:rPr lang="en-GB" sz="2400" dirty="0" err="1" smtClean="0"/>
              <a:t>i</a:t>
            </a:r>
            <a:r>
              <a:rPr lang="en-GB" sz="2400" dirty="0" smtClean="0"/>
              <a:t> </a:t>
            </a:r>
            <a:r>
              <a:rPr lang="en-GB" sz="2400" dirty="0" err="1" smtClean="0"/>
              <a:t>gyrraedd</a:t>
            </a:r>
            <a:r>
              <a:rPr lang="en-GB" sz="2400" dirty="0" smtClean="0"/>
              <a:t> </a:t>
            </a:r>
            <a:r>
              <a:rPr lang="en-GB" sz="2400" dirty="0" err="1" smtClean="0"/>
              <a:t>potensial</a:t>
            </a:r>
            <a:r>
              <a:rPr lang="en-GB" sz="2400" dirty="0" smtClean="0"/>
              <a:t> </a:t>
            </a:r>
            <a:r>
              <a:rPr lang="en-GB" sz="2400" dirty="0" err="1" smtClean="0"/>
              <a:t>addysgol</a:t>
            </a:r>
            <a:r>
              <a:rPr lang="en-GB" sz="2400" dirty="0" smtClean="0"/>
              <a:t>.</a:t>
            </a:r>
          </a:p>
          <a:p>
            <a:r>
              <a:rPr lang="en-GB" dirty="0" err="1" smtClean="0"/>
              <a:t>Cynhwysiant</a:t>
            </a:r>
            <a:endParaRPr lang="en-GB" dirty="0" smtClean="0"/>
          </a:p>
          <a:p>
            <a:pPr lvl="1"/>
            <a:r>
              <a:rPr lang="en-GB" dirty="0" err="1" smtClean="0"/>
              <a:t>Isafbwynt</a:t>
            </a:r>
            <a:r>
              <a:rPr lang="en-GB" dirty="0" smtClean="0"/>
              <a:t> </a:t>
            </a:r>
            <a:r>
              <a:rPr lang="en-GB" dirty="0" err="1" smtClean="0"/>
              <a:t>safonol</a:t>
            </a:r>
            <a:r>
              <a:rPr lang="en-GB" dirty="0" smtClean="0"/>
              <a:t> o </a:t>
            </a:r>
            <a:r>
              <a:rPr lang="en-GB" dirty="0" err="1" smtClean="0"/>
              <a:t>addysg</a:t>
            </a:r>
            <a:r>
              <a:rPr lang="en-GB" dirty="0" smtClean="0"/>
              <a:t> </a:t>
            </a:r>
            <a:r>
              <a:rPr lang="en-GB" dirty="0" err="1" smtClean="0"/>
              <a:t>i</a:t>
            </a:r>
            <a:r>
              <a:rPr lang="en-GB" dirty="0" smtClean="0"/>
              <a:t> </a:t>
            </a:r>
            <a:r>
              <a:rPr lang="en-GB" dirty="0" err="1" smtClean="0"/>
              <a:t>bawb</a:t>
            </a:r>
            <a:endParaRPr lang="en-GB" dirty="0" smtClean="0"/>
          </a:p>
          <a:p>
            <a:endParaRPr lang="en-GB" dirty="0" smtClean="0"/>
          </a:p>
          <a:p>
            <a:r>
              <a:rPr lang="en-GB" dirty="0" err="1" smtClean="0"/>
              <a:t>Mae’r</a:t>
            </a:r>
            <a:r>
              <a:rPr lang="en-GB" dirty="0" smtClean="0"/>
              <a:t> </a:t>
            </a:r>
            <a:r>
              <a:rPr lang="en-GB" dirty="0" err="1" smtClean="0"/>
              <a:t>ddwy</a:t>
            </a:r>
            <a:r>
              <a:rPr lang="en-GB" dirty="0" smtClean="0"/>
              <a:t> </a:t>
            </a:r>
            <a:r>
              <a:rPr lang="en-GB" dirty="0" err="1" smtClean="0"/>
              <a:t>elfen</a:t>
            </a:r>
            <a:r>
              <a:rPr lang="en-GB" dirty="0" smtClean="0"/>
              <a:t> </a:t>
            </a:r>
            <a:r>
              <a:rPr lang="en-GB" dirty="0" err="1" smtClean="0"/>
              <a:t>wedi</a:t>
            </a:r>
            <a:r>
              <a:rPr lang="en-GB" dirty="0" smtClean="0"/>
              <a:t> </a:t>
            </a:r>
            <a:r>
              <a:rPr lang="en-GB" dirty="0" err="1" smtClean="0"/>
              <a:t>eu</a:t>
            </a:r>
            <a:r>
              <a:rPr lang="en-GB" dirty="0" smtClean="0"/>
              <a:t> </a:t>
            </a:r>
            <a:r>
              <a:rPr lang="en-GB" dirty="0" err="1" smtClean="0"/>
              <a:t>cysylltu’n</a:t>
            </a:r>
            <a:r>
              <a:rPr lang="en-GB" dirty="0" smtClean="0"/>
              <a:t> </a:t>
            </a:r>
            <a:r>
              <a:rPr lang="en-GB" dirty="0" err="1" smtClean="0"/>
              <a:t>agos</a:t>
            </a:r>
            <a:r>
              <a:rPr lang="en-GB" dirty="0" smtClean="0"/>
              <a:t>: </a:t>
            </a:r>
            <a:r>
              <a:rPr lang="en-GB" dirty="0" err="1" smtClean="0"/>
              <a:t>mae</a:t>
            </a:r>
            <a:r>
              <a:rPr lang="en-GB" dirty="0" smtClean="0"/>
              <a:t> </a:t>
            </a:r>
            <a:r>
              <a:rPr lang="en-GB" dirty="0" err="1" smtClean="0"/>
              <a:t>gwella</a:t>
            </a:r>
            <a:r>
              <a:rPr lang="en-GB" dirty="0" smtClean="0"/>
              <a:t> </a:t>
            </a:r>
            <a:r>
              <a:rPr lang="en-GB" dirty="0" err="1" smtClean="0"/>
              <a:t>methiant</a:t>
            </a:r>
            <a:r>
              <a:rPr lang="en-GB" dirty="0" smtClean="0"/>
              <a:t> </a:t>
            </a:r>
            <a:r>
              <a:rPr lang="en-GB" dirty="0" err="1" smtClean="0"/>
              <a:t>ysgol</a:t>
            </a:r>
            <a:r>
              <a:rPr lang="en-GB" dirty="0" smtClean="0"/>
              <a:t> </a:t>
            </a:r>
            <a:r>
              <a:rPr lang="en-GB" dirty="0" err="1" smtClean="0"/>
              <a:t>yn</a:t>
            </a:r>
            <a:r>
              <a:rPr lang="en-GB" dirty="0" smtClean="0"/>
              <a:t> </a:t>
            </a:r>
            <a:r>
              <a:rPr lang="en-GB" dirty="0" err="1" smtClean="0"/>
              <a:t>gallu</a:t>
            </a:r>
            <a:r>
              <a:rPr lang="en-GB" dirty="0" smtClean="0"/>
              <a:t> </a:t>
            </a:r>
            <a:r>
              <a:rPr lang="en-GB" dirty="0" err="1" smtClean="0"/>
              <a:t>gwaredu</a:t>
            </a:r>
            <a:r>
              <a:rPr lang="en-GB" dirty="0" smtClean="0"/>
              <a:t> </a:t>
            </a:r>
            <a:r>
              <a:rPr lang="en-GB" dirty="0" err="1" smtClean="0"/>
              <a:t>effeithiau</a:t>
            </a:r>
            <a:r>
              <a:rPr lang="en-GB" dirty="0" smtClean="0"/>
              <a:t> </a:t>
            </a:r>
            <a:r>
              <a:rPr lang="en-GB" dirty="0" err="1" smtClean="0"/>
              <a:t>amddifadedd</a:t>
            </a:r>
            <a:r>
              <a:rPr lang="en-GB" dirty="0" smtClean="0"/>
              <a:t> </a:t>
            </a:r>
            <a:r>
              <a:rPr lang="en-GB" dirty="0" err="1" smtClean="0"/>
              <a:t>cymdeithasol</a:t>
            </a:r>
            <a:r>
              <a:rPr lang="en-GB" dirty="0" smtClean="0"/>
              <a:t> </a:t>
            </a:r>
            <a:r>
              <a:rPr lang="en-GB" dirty="0" err="1" smtClean="0"/>
              <a:t>sy’n</a:t>
            </a:r>
            <a:r>
              <a:rPr lang="en-GB" dirty="0" smtClean="0"/>
              <a:t> </a:t>
            </a:r>
            <a:r>
              <a:rPr lang="en-GB" dirty="0" err="1" smtClean="0"/>
              <a:t>achosi</a:t>
            </a:r>
            <a:r>
              <a:rPr lang="en-GB" dirty="0" smtClean="0"/>
              <a:t> </a:t>
            </a:r>
            <a:r>
              <a:rPr lang="en-GB" dirty="0" err="1" smtClean="0"/>
              <a:t>methiant</a:t>
            </a:r>
            <a:r>
              <a:rPr lang="en-GB" dirty="0" smtClean="0"/>
              <a:t> </a:t>
            </a:r>
            <a:r>
              <a:rPr lang="en-GB" dirty="0" err="1" smtClean="0"/>
              <a:t>ysgol</a:t>
            </a:r>
            <a:r>
              <a:rPr lang="en-GB" dirty="0" smtClean="0"/>
              <a:t>. </a:t>
            </a:r>
          </a:p>
          <a:p>
            <a:pPr algn="r">
              <a:buNone/>
            </a:pPr>
            <a:r>
              <a:rPr lang="en-GB" sz="2400" dirty="0" smtClean="0"/>
              <a:t>OECD, 2010</a:t>
            </a:r>
          </a:p>
        </p:txBody>
      </p:sp>
      <p:sp>
        <p:nvSpPr>
          <p:cNvPr id="4" name="Content Placeholder 3"/>
          <p:cNvSpPr>
            <a:spLocks noGrp="1"/>
          </p:cNvSpPr>
          <p:nvPr>
            <p:ph sz="half" idx="2"/>
          </p:nvPr>
        </p:nvSpPr>
        <p:spPr>
          <a:xfrm>
            <a:off x="6172200" y="1825624"/>
            <a:ext cx="5778500" cy="4905376"/>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sz="3000" i="1" dirty="0" smtClean="0"/>
              <a:t>Equity in education is concerned with two key dimensions:</a:t>
            </a:r>
          </a:p>
          <a:p>
            <a:pPr lvl="1"/>
            <a:r>
              <a:rPr lang="en-GB" sz="2800" i="1" dirty="0" smtClean="0"/>
              <a:t>Fairness</a:t>
            </a:r>
          </a:p>
          <a:p>
            <a:pPr lvl="2"/>
            <a:r>
              <a:rPr lang="en-GB" sz="2400" i="1" dirty="0" smtClean="0"/>
              <a:t>Personal and social circumstances should not be an obstacle to achieving educational potential.</a:t>
            </a:r>
          </a:p>
          <a:p>
            <a:pPr lvl="1"/>
            <a:r>
              <a:rPr lang="en-GB" sz="2800" i="1" dirty="0" smtClean="0"/>
              <a:t>Inclusion</a:t>
            </a:r>
          </a:p>
          <a:p>
            <a:pPr lvl="2"/>
            <a:r>
              <a:rPr lang="en-GB" sz="2400" i="1" dirty="0" smtClean="0"/>
              <a:t>A minimum standard of education for all. </a:t>
            </a:r>
          </a:p>
          <a:p>
            <a:r>
              <a:rPr lang="en-GB" sz="3000" i="1" dirty="0" smtClean="0"/>
              <a:t>The two dimensions are closely intertwined: tackling school failure helps to overcome the effects of social deprivation which often causes school failure.</a:t>
            </a:r>
          </a:p>
          <a:p>
            <a:pPr marL="0" indent="0" algn="r">
              <a:buNone/>
            </a:pPr>
            <a:r>
              <a:rPr lang="en-GB" sz="2200" dirty="0" smtClean="0"/>
              <a:t>OECD, 2010 </a:t>
            </a:r>
          </a:p>
          <a:p>
            <a:endParaRPr lang="en-GB" dirty="0"/>
          </a:p>
        </p:txBody>
      </p:sp>
    </p:spTree>
    <p:extLst>
      <p:ext uri="{BB962C8B-B14F-4D97-AF65-F5344CB8AC3E}">
        <p14:creationId xmlns:p14="http://schemas.microsoft.com/office/powerpoint/2010/main" val="1894112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7700" y="3810000"/>
            <a:ext cx="11137900" cy="2870200"/>
          </a:xfrm>
        </p:spPr>
        <p:txBody>
          <a:bodyPr>
            <a:normAutofit fontScale="92500" lnSpcReduction="20000"/>
          </a:bodyPr>
          <a:lstStyle/>
          <a:p>
            <a:r>
              <a:rPr lang="en-GB" dirty="0" smtClean="0"/>
              <a:t>“An equitable education system should ensure that the personal characteristics of students do not limit their educational opportunities and that all students achieve a minimum of skills”</a:t>
            </a:r>
          </a:p>
          <a:p>
            <a:pPr marL="0" indent="0" algn="r">
              <a:buNone/>
            </a:pPr>
            <a:r>
              <a:rPr lang="en-GB" dirty="0" smtClean="0"/>
              <a:t>(OECD, 2012 in OECD, 2014, p. 21)</a:t>
            </a:r>
          </a:p>
          <a:p>
            <a:r>
              <a:rPr lang="en-GB" dirty="0" smtClean="0"/>
              <a:t>“An education system in which all learners have an equal opportunity to reach their potential can strengthen individuals’ and societies’ capacity to contribute to economic growth and social cohesion” </a:t>
            </a:r>
          </a:p>
          <a:p>
            <a:pPr marL="0" indent="0" algn="r">
              <a:buNone/>
            </a:pPr>
            <a:r>
              <a:rPr lang="en-GB" dirty="0" smtClean="0"/>
              <a:t>(OECD, 2017, p.3)</a:t>
            </a:r>
            <a:endParaRPr lang="en-GB" dirty="0"/>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63800" y="508000"/>
            <a:ext cx="6654800" cy="284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861186" y="619432"/>
            <a:ext cx="1769807" cy="369332"/>
          </a:xfrm>
          <a:prstGeom prst="rect">
            <a:avLst/>
          </a:prstGeom>
          <a:noFill/>
        </p:spPr>
        <p:txBody>
          <a:bodyPr wrap="square" rtlCol="0">
            <a:spAutoFit/>
          </a:bodyPr>
          <a:lstStyle/>
          <a:p>
            <a:r>
              <a:rPr lang="en-GB" dirty="0" smtClean="0"/>
              <a:t>CYDRADDOLDEB</a:t>
            </a:r>
            <a:endParaRPr lang="en-GB" dirty="0"/>
          </a:p>
        </p:txBody>
      </p:sp>
      <p:sp>
        <p:nvSpPr>
          <p:cNvPr id="4" name="TextBox 3"/>
          <p:cNvSpPr txBox="1"/>
          <p:nvPr/>
        </p:nvSpPr>
        <p:spPr>
          <a:xfrm>
            <a:off x="5390740" y="648929"/>
            <a:ext cx="1651819" cy="369332"/>
          </a:xfrm>
          <a:prstGeom prst="rect">
            <a:avLst/>
          </a:prstGeom>
          <a:noFill/>
        </p:spPr>
        <p:txBody>
          <a:bodyPr wrap="square" rtlCol="0">
            <a:spAutoFit/>
          </a:bodyPr>
          <a:lstStyle/>
          <a:p>
            <a:r>
              <a:rPr lang="en-GB" dirty="0" smtClean="0"/>
              <a:t>IAWNDER</a:t>
            </a:r>
            <a:endParaRPr lang="en-GB" dirty="0"/>
          </a:p>
        </p:txBody>
      </p:sp>
      <p:sp>
        <p:nvSpPr>
          <p:cNvPr id="5" name="TextBox 4"/>
          <p:cNvSpPr txBox="1"/>
          <p:nvPr/>
        </p:nvSpPr>
        <p:spPr>
          <a:xfrm>
            <a:off x="7934632" y="619432"/>
            <a:ext cx="1150374" cy="369332"/>
          </a:xfrm>
          <a:prstGeom prst="rect">
            <a:avLst/>
          </a:prstGeom>
          <a:noFill/>
        </p:spPr>
        <p:txBody>
          <a:bodyPr wrap="square" rtlCol="0">
            <a:spAutoFit/>
          </a:bodyPr>
          <a:lstStyle/>
          <a:p>
            <a:r>
              <a:rPr lang="en-GB" dirty="0" smtClean="0"/>
              <a:t>REALITI</a:t>
            </a:r>
            <a:endParaRPr lang="en-GB" dirty="0"/>
          </a:p>
        </p:txBody>
      </p:sp>
    </p:spTree>
    <p:extLst>
      <p:ext uri="{BB962C8B-B14F-4D97-AF65-F5344CB8AC3E}">
        <p14:creationId xmlns:p14="http://schemas.microsoft.com/office/powerpoint/2010/main" val="22958229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Systemau</a:t>
            </a:r>
            <a:r>
              <a:rPr lang="en-GB" dirty="0" smtClean="0"/>
              <a:t> </a:t>
            </a:r>
            <a:r>
              <a:rPr lang="en-GB" dirty="0" err="1" smtClean="0"/>
              <a:t>Cyfiawnder</a:t>
            </a:r>
            <a:r>
              <a:rPr lang="en-GB" dirty="0" smtClean="0"/>
              <a:t> </a:t>
            </a:r>
            <a:r>
              <a:rPr lang="en-GB" dirty="0" err="1" smtClean="0"/>
              <a:t>Addysgol</a:t>
            </a:r>
            <a:r>
              <a:rPr lang="en-GB" dirty="0" smtClean="0"/>
              <a:t/>
            </a:r>
            <a:br>
              <a:rPr lang="en-GB" dirty="0" smtClean="0"/>
            </a:br>
            <a:r>
              <a:rPr lang="en-GB" dirty="0" smtClean="0"/>
              <a:t>Equitable Education Systems </a:t>
            </a:r>
            <a:endParaRPr lang="en-GB" dirty="0"/>
          </a:p>
        </p:txBody>
      </p:sp>
      <p:sp>
        <p:nvSpPr>
          <p:cNvPr id="6" name="Content Placeholder 5"/>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r>
              <a:rPr lang="en-GB" dirty="0" err="1" smtClean="0"/>
              <a:t>Adnabod</a:t>
            </a:r>
            <a:r>
              <a:rPr lang="en-GB" dirty="0" smtClean="0"/>
              <a:t> bod y </a:t>
            </a:r>
            <a:r>
              <a:rPr lang="en-GB" dirty="0" err="1" smtClean="0"/>
              <a:t>sytem</a:t>
            </a:r>
            <a:r>
              <a:rPr lang="en-GB" dirty="0" smtClean="0"/>
              <a:t> </a:t>
            </a:r>
            <a:r>
              <a:rPr lang="en-GB" dirty="0" err="1" smtClean="0"/>
              <a:t>addysgol</a:t>
            </a:r>
            <a:r>
              <a:rPr lang="en-GB" dirty="0" smtClean="0"/>
              <a:t> </a:t>
            </a:r>
            <a:r>
              <a:rPr lang="en-GB" dirty="0" err="1" smtClean="0"/>
              <a:t>ei</a:t>
            </a:r>
            <a:r>
              <a:rPr lang="en-GB" dirty="0" smtClean="0"/>
              <a:t> </a:t>
            </a:r>
            <a:r>
              <a:rPr lang="en-GB" dirty="0" err="1" smtClean="0"/>
              <a:t>hunan</a:t>
            </a:r>
            <a:r>
              <a:rPr lang="en-GB" dirty="0" smtClean="0"/>
              <a:t> </a:t>
            </a:r>
            <a:r>
              <a:rPr lang="en-GB" dirty="0" err="1" smtClean="0"/>
              <a:t>yn</a:t>
            </a:r>
            <a:r>
              <a:rPr lang="en-GB" dirty="0" smtClean="0"/>
              <a:t> </a:t>
            </a:r>
            <a:r>
              <a:rPr lang="en-GB" dirty="0" err="1" smtClean="0"/>
              <a:t>gallu</a:t>
            </a:r>
            <a:r>
              <a:rPr lang="en-GB" dirty="0" smtClean="0"/>
              <a:t> </a:t>
            </a:r>
            <a:r>
              <a:rPr lang="en-GB" dirty="0" err="1" smtClean="0"/>
              <a:t>achosi</a:t>
            </a:r>
            <a:r>
              <a:rPr lang="en-GB" dirty="0" smtClean="0"/>
              <a:t> </a:t>
            </a:r>
            <a:r>
              <a:rPr lang="en-GB" dirty="0" err="1" smtClean="0"/>
              <a:t>anhawsterau</a:t>
            </a:r>
            <a:r>
              <a:rPr lang="en-GB" dirty="0" smtClean="0"/>
              <a:t> </a:t>
            </a:r>
            <a:r>
              <a:rPr lang="en-GB" dirty="0" err="1" smtClean="0"/>
              <a:t>i</a:t>
            </a:r>
            <a:r>
              <a:rPr lang="en-GB" dirty="0" smtClean="0"/>
              <a:t> </a:t>
            </a:r>
            <a:r>
              <a:rPr lang="en-GB" dirty="0" err="1" smtClean="0"/>
              <a:t>blant</a:t>
            </a:r>
            <a:r>
              <a:rPr lang="en-GB" dirty="0" smtClean="0"/>
              <a:t>:</a:t>
            </a:r>
          </a:p>
          <a:p>
            <a:pPr lvl="1"/>
            <a:r>
              <a:rPr lang="en-GB" dirty="0" err="1" smtClean="0"/>
              <a:t>Sut</a:t>
            </a:r>
            <a:r>
              <a:rPr lang="en-GB" dirty="0" smtClean="0"/>
              <a:t> </a:t>
            </a:r>
            <a:r>
              <a:rPr lang="en-GB" dirty="0" err="1" smtClean="0"/>
              <a:t>mae</a:t>
            </a:r>
            <a:r>
              <a:rPr lang="en-GB" dirty="0" smtClean="0"/>
              <a:t> </a:t>
            </a:r>
            <a:r>
              <a:rPr lang="en-GB" dirty="0" err="1" smtClean="0"/>
              <a:t>systemau</a:t>
            </a:r>
            <a:r>
              <a:rPr lang="en-GB" dirty="0" smtClean="0"/>
              <a:t> </a:t>
            </a:r>
            <a:r>
              <a:rPr lang="en-GB" dirty="0" err="1" smtClean="0"/>
              <a:t>wedi</a:t>
            </a:r>
            <a:r>
              <a:rPr lang="en-GB" dirty="0" smtClean="0"/>
              <a:t> </a:t>
            </a:r>
            <a:r>
              <a:rPr lang="en-GB" dirty="0" err="1" smtClean="0"/>
              <a:t>eu</a:t>
            </a:r>
            <a:r>
              <a:rPr lang="en-GB" dirty="0" smtClean="0"/>
              <a:t> </a:t>
            </a:r>
            <a:r>
              <a:rPr lang="en-GB" dirty="0" err="1" smtClean="0"/>
              <a:t>trefnu</a:t>
            </a:r>
            <a:endParaRPr lang="en-GB" dirty="0" smtClean="0"/>
          </a:p>
          <a:p>
            <a:pPr lvl="1"/>
            <a:r>
              <a:rPr lang="en-GB" dirty="0" err="1" smtClean="0"/>
              <a:t>Safon</a:t>
            </a:r>
            <a:r>
              <a:rPr lang="en-GB" dirty="0" smtClean="0"/>
              <a:t> a </a:t>
            </a:r>
            <a:r>
              <a:rPr lang="en-GB" dirty="0" err="1" smtClean="0"/>
              <a:t>ffurfiau</a:t>
            </a:r>
            <a:r>
              <a:rPr lang="en-GB" dirty="0" smtClean="0"/>
              <a:t> </a:t>
            </a:r>
            <a:r>
              <a:rPr lang="en-GB" dirty="0" err="1" smtClean="0"/>
              <a:t>addysgu</a:t>
            </a:r>
            <a:endParaRPr lang="en-GB" dirty="0" smtClean="0"/>
          </a:p>
          <a:p>
            <a:pPr lvl="1"/>
            <a:r>
              <a:rPr lang="en-GB" dirty="0" err="1" smtClean="0"/>
              <a:t>Yr</a:t>
            </a:r>
            <a:r>
              <a:rPr lang="en-GB" dirty="0" smtClean="0"/>
              <a:t> </a:t>
            </a:r>
            <a:r>
              <a:rPr lang="en-GB" dirty="0" err="1" smtClean="0"/>
              <a:t>amgylchedd</a:t>
            </a:r>
            <a:r>
              <a:rPr lang="en-GB" dirty="0" smtClean="0"/>
              <a:t> </a:t>
            </a:r>
            <a:r>
              <a:rPr lang="en-GB" dirty="0" err="1" smtClean="0"/>
              <a:t>ddysgu</a:t>
            </a:r>
            <a:endParaRPr lang="en-GB" dirty="0" smtClean="0"/>
          </a:p>
          <a:p>
            <a:pPr lvl="1"/>
            <a:r>
              <a:rPr lang="en-GB" dirty="0" err="1" smtClean="0"/>
              <a:t>Prosesau</a:t>
            </a:r>
            <a:r>
              <a:rPr lang="en-GB" dirty="0" smtClean="0"/>
              <a:t> </a:t>
            </a:r>
            <a:r>
              <a:rPr lang="en-GB" dirty="0" err="1" smtClean="0"/>
              <a:t>asesu</a:t>
            </a:r>
            <a:endParaRPr lang="en-GB" dirty="0"/>
          </a:p>
          <a:p>
            <a:pPr lvl="1"/>
            <a:endParaRPr lang="en-GB" dirty="0" smtClean="0"/>
          </a:p>
          <a:p>
            <a:pPr lvl="1"/>
            <a:r>
              <a:rPr lang="en-GB" sz="3400" dirty="0" smtClean="0"/>
              <a:t>Mae </a:t>
            </a:r>
            <a:r>
              <a:rPr lang="en-GB" sz="3400" dirty="0" err="1" smtClean="0"/>
              <a:t>datblygu</a:t>
            </a:r>
            <a:r>
              <a:rPr lang="en-GB" sz="3400" dirty="0" smtClean="0"/>
              <a:t> system </a:t>
            </a:r>
            <a:r>
              <a:rPr lang="en-GB" sz="3400" dirty="0" err="1" smtClean="0">
                <a:solidFill>
                  <a:schemeClr val="tx1"/>
                </a:solidFill>
              </a:rPr>
              <a:t>iawnder</a:t>
            </a:r>
            <a:r>
              <a:rPr lang="en-GB" sz="3400" dirty="0" smtClean="0">
                <a:solidFill>
                  <a:schemeClr val="tx1"/>
                </a:solidFill>
              </a:rPr>
              <a:t> </a:t>
            </a:r>
            <a:r>
              <a:rPr lang="en-GB" sz="3400" dirty="0" err="1" smtClean="0">
                <a:solidFill>
                  <a:schemeClr val="tx1"/>
                </a:solidFill>
              </a:rPr>
              <a:t>cymdeithasol</a:t>
            </a:r>
            <a:r>
              <a:rPr lang="en-GB" sz="3400" dirty="0" smtClean="0">
                <a:solidFill>
                  <a:srgbClr val="FF0000"/>
                </a:solidFill>
              </a:rPr>
              <a:t> </a:t>
            </a:r>
            <a:r>
              <a:rPr lang="en-GB" sz="3400" dirty="0" err="1" smtClean="0">
                <a:solidFill>
                  <a:schemeClr val="tx1"/>
                </a:solidFill>
              </a:rPr>
              <a:t>yn</a:t>
            </a:r>
            <a:r>
              <a:rPr lang="en-GB" sz="3400" dirty="0" smtClean="0">
                <a:solidFill>
                  <a:schemeClr val="tx1"/>
                </a:solidFill>
              </a:rPr>
              <a:t> </a:t>
            </a:r>
            <a:r>
              <a:rPr lang="en-GB" sz="3400" dirty="0" err="1" smtClean="0">
                <a:solidFill>
                  <a:schemeClr val="tx1"/>
                </a:solidFill>
              </a:rPr>
              <a:t>golygu</a:t>
            </a:r>
            <a:r>
              <a:rPr lang="en-GB" sz="3400" dirty="0" smtClean="0">
                <a:solidFill>
                  <a:schemeClr val="tx1"/>
                </a:solidFill>
              </a:rPr>
              <a:t> bod </a:t>
            </a:r>
            <a:r>
              <a:rPr lang="en-GB" sz="3400" dirty="0" err="1" smtClean="0">
                <a:solidFill>
                  <a:schemeClr val="tx1"/>
                </a:solidFill>
              </a:rPr>
              <a:t>angen</a:t>
            </a:r>
            <a:r>
              <a:rPr lang="en-GB" sz="3400" dirty="0" smtClean="0">
                <a:solidFill>
                  <a:schemeClr val="tx1"/>
                </a:solidFill>
              </a:rPr>
              <a:t> </a:t>
            </a:r>
            <a:r>
              <a:rPr lang="en-GB" sz="3400" dirty="0" err="1" smtClean="0">
                <a:solidFill>
                  <a:schemeClr val="tx1"/>
                </a:solidFill>
              </a:rPr>
              <a:t>inni</a:t>
            </a:r>
            <a:r>
              <a:rPr lang="en-GB" sz="3400" dirty="0" smtClean="0">
                <a:solidFill>
                  <a:schemeClr val="tx1"/>
                </a:solidFill>
              </a:rPr>
              <a:t> weld “</a:t>
            </a:r>
            <a:r>
              <a:rPr lang="en-GB" sz="3400" dirty="0" err="1" smtClean="0">
                <a:solidFill>
                  <a:schemeClr val="tx1"/>
                </a:solidFill>
              </a:rPr>
              <a:t>gwahaniaethau</a:t>
            </a:r>
            <a:r>
              <a:rPr lang="en-GB" sz="3400" dirty="0" smtClean="0">
                <a:solidFill>
                  <a:schemeClr val="tx1"/>
                </a:solidFill>
              </a:rPr>
              <a:t> </a:t>
            </a:r>
            <a:r>
              <a:rPr lang="en-GB" sz="3400" dirty="0" err="1" smtClean="0">
                <a:solidFill>
                  <a:schemeClr val="tx1"/>
                </a:solidFill>
              </a:rPr>
              <a:t>unigol</a:t>
            </a:r>
            <a:r>
              <a:rPr lang="en-GB" sz="3400" dirty="0" smtClean="0">
                <a:solidFill>
                  <a:schemeClr val="tx1"/>
                </a:solidFill>
              </a:rPr>
              <a:t> </a:t>
            </a:r>
            <a:r>
              <a:rPr lang="en-GB" sz="3400" dirty="0" err="1" smtClean="0">
                <a:solidFill>
                  <a:schemeClr val="tx1"/>
                </a:solidFill>
              </a:rPr>
              <a:t>nid</a:t>
            </a:r>
            <a:r>
              <a:rPr lang="en-GB" sz="3400" dirty="0" smtClean="0">
                <a:solidFill>
                  <a:schemeClr val="tx1"/>
                </a:solidFill>
              </a:rPr>
              <a:t> </a:t>
            </a:r>
            <a:r>
              <a:rPr lang="en-GB" sz="3400" dirty="0" err="1" smtClean="0">
                <a:solidFill>
                  <a:schemeClr val="tx1"/>
                </a:solidFill>
              </a:rPr>
              <a:t>fel</a:t>
            </a:r>
            <a:r>
              <a:rPr lang="en-GB" sz="3400" dirty="0" smtClean="0">
                <a:solidFill>
                  <a:schemeClr val="tx1"/>
                </a:solidFill>
              </a:rPr>
              <a:t> </a:t>
            </a:r>
            <a:r>
              <a:rPr lang="en-GB" sz="3400" dirty="0" err="1" smtClean="0">
                <a:solidFill>
                  <a:schemeClr val="tx1"/>
                </a:solidFill>
              </a:rPr>
              <a:t>problemau</a:t>
            </a:r>
            <a:r>
              <a:rPr lang="en-GB" sz="3400" dirty="0" smtClean="0">
                <a:solidFill>
                  <a:schemeClr val="tx1"/>
                </a:solidFill>
              </a:rPr>
              <a:t> </a:t>
            </a:r>
            <a:r>
              <a:rPr lang="en-GB" sz="3400" dirty="0" err="1">
                <a:solidFill>
                  <a:schemeClr val="tx1"/>
                </a:solidFill>
              </a:rPr>
              <a:t>i</a:t>
            </a:r>
            <a:r>
              <a:rPr lang="en-GB" sz="3400" dirty="0" err="1" smtClean="0">
                <a:solidFill>
                  <a:schemeClr val="tx1"/>
                </a:solidFill>
              </a:rPr>
              <a:t>’w</a:t>
            </a:r>
            <a:r>
              <a:rPr lang="en-GB" sz="3400" dirty="0" smtClean="0">
                <a:solidFill>
                  <a:schemeClr val="tx1"/>
                </a:solidFill>
              </a:rPr>
              <a:t> </a:t>
            </a:r>
            <a:r>
              <a:rPr lang="en-GB" sz="3400" dirty="0" err="1" smtClean="0">
                <a:solidFill>
                  <a:schemeClr val="tx1"/>
                </a:solidFill>
              </a:rPr>
              <a:t>cywiro</a:t>
            </a:r>
            <a:r>
              <a:rPr lang="en-GB" sz="3400" dirty="0" smtClean="0">
                <a:solidFill>
                  <a:schemeClr val="tx1"/>
                </a:solidFill>
              </a:rPr>
              <a:t>, </a:t>
            </a:r>
            <a:r>
              <a:rPr lang="en-GB" sz="3400" dirty="0" err="1" smtClean="0">
                <a:solidFill>
                  <a:schemeClr val="tx1"/>
                </a:solidFill>
              </a:rPr>
              <a:t>ond</a:t>
            </a:r>
            <a:r>
              <a:rPr lang="en-GB" sz="3400" dirty="0" smtClean="0">
                <a:solidFill>
                  <a:schemeClr val="tx1"/>
                </a:solidFill>
              </a:rPr>
              <a:t> </a:t>
            </a:r>
            <a:r>
              <a:rPr lang="en-GB" sz="3400" dirty="0" err="1" smtClean="0">
                <a:solidFill>
                  <a:schemeClr val="tx1"/>
                </a:solidFill>
              </a:rPr>
              <a:t>fel</a:t>
            </a:r>
            <a:r>
              <a:rPr lang="en-GB" sz="3400" dirty="0" smtClean="0">
                <a:solidFill>
                  <a:schemeClr val="tx1"/>
                </a:solidFill>
              </a:rPr>
              <a:t> </a:t>
            </a:r>
            <a:r>
              <a:rPr lang="en-GB" sz="3400" dirty="0" err="1" smtClean="0">
                <a:solidFill>
                  <a:schemeClr val="tx1"/>
                </a:solidFill>
              </a:rPr>
              <a:t>cyfleoedd</a:t>
            </a:r>
            <a:r>
              <a:rPr lang="en-GB" sz="3400" dirty="0" smtClean="0">
                <a:solidFill>
                  <a:schemeClr val="tx1"/>
                </a:solidFill>
              </a:rPr>
              <a:t> </a:t>
            </a:r>
            <a:r>
              <a:rPr lang="en-GB" sz="3400" dirty="0" err="1" smtClean="0">
                <a:solidFill>
                  <a:schemeClr val="tx1"/>
                </a:solidFill>
              </a:rPr>
              <a:t>i</a:t>
            </a:r>
            <a:r>
              <a:rPr lang="en-GB" sz="3400" dirty="0" smtClean="0">
                <a:solidFill>
                  <a:schemeClr val="tx1"/>
                </a:solidFill>
              </a:rPr>
              <a:t> </a:t>
            </a:r>
            <a:r>
              <a:rPr lang="en-GB" sz="3400" dirty="0" err="1" smtClean="0">
                <a:solidFill>
                  <a:schemeClr val="tx1"/>
                </a:solidFill>
              </a:rPr>
              <a:t>ddemocrateiddio</a:t>
            </a:r>
            <a:r>
              <a:rPr lang="en-GB" sz="3400" dirty="0" smtClean="0">
                <a:solidFill>
                  <a:srgbClr val="FF0000"/>
                </a:solidFill>
              </a:rPr>
              <a:t> </a:t>
            </a:r>
            <a:r>
              <a:rPr lang="en-GB" sz="3400" dirty="0" smtClean="0">
                <a:solidFill>
                  <a:schemeClr val="tx1"/>
                </a:solidFill>
              </a:rPr>
              <a:t>a </a:t>
            </a:r>
            <a:r>
              <a:rPr lang="en-GB" sz="3400" dirty="0" err="1" smtClean="0">
                <a:solidFill>
                  <a:schemeClr val="tx1"/>
                </a:solidFill>
              </a:rPr>
              <a:t>chyfoethogi</a:t>
            </a:r>
            <a:r>
              <a:rPr lang="en-GB" sz="3400" dirty="0" smtClean="0">
                <a:solidFill>
                  <a:schemeClr val="tx1"/>
                </a:solidFill>
              </a:rPr>
              <a:t> </a:t>
            </a:r>
            <a:r>
              <a:rPr lang="en-GB" sz="3400" dirty="0" err="1" smtClean="0">
                <a:solidFill>
                  <a:schemeClr val="tx1"/>
                </a:solidFill>
              </a:rPr>
              <a:t>dysgu</a:t>
            </a:r>
            <a:r>
              <a:rPr lang="en-GB" sz="3400" dirty="0" smtClean="0">
                <a:solidFill>
                  <a:schemeClr val="tx1"/>
                </a:solidFill>
              </a:rPr>
              <a:t>”</a:t>
            </a:r>
          </a:p>
          <a:p>
            <a:pPr lvl="1" algn="r"/>
            <a:r>
              <a:rPr lang="en-GB" sz="2600" dirty="0"/>
              <a:t>UNESCO, 2017 </a:t>
            </a:r>
          </a:p>
          <a:p>
            <a:pPr lvl="1"/>
            <a:endParaRPr lang="en-GB" sz="3400" dirty="0"/>
          </a:p>
        </p:txBody>
      </p:sp>
      <p:sp>
        <p:nvSpPr>
          <p:cNvPr id="7" name="Content Placeholder 6"/>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GB" i="1" dirty="0" smtClean="0"/>
              <a:t>Recognise that the education system itself  can cause difficulties for children:</a:t>
            </a:r>
          </a:p>
          <a:p>
            <a:pPr lvl="1"/>
            <a:r>
              <a:rPr lang="en-GB" i="1" dirty="0" smtClean="0"/>
              <a:t>How systems are organised</a:t>
            </a:r>
          </a:p>
          <a:p>
            <a:pPr lvl="1"/>
            <a:r>
              <a:rPr lang="en-GB" i="1" dirty="0" smtClean="0"/>
              <a:t>The quality and forms of teaching</a:t>
            </a:r>
          </a:p>
          <a:p>
            <a:pPr lvl="1"/>
            <a:r>
              <a:rPr lang="en-GB" i="1" dirty="0" smtClean="0"/>
              <a:t>The learning environment</a:t>
            </a:r>
          </a:p>
          <a:p>
            <a:pPr lvl="1"/>
            <a:r>
              <a:rPr lang="en-GB" i="1" dirty="0" smtClean="0"/>
              <a:t>Assessment processes </a:t>
            </a:r>
          </a:p>
          <a:p>
            <a:pPr marL="457200" lvl="1" indent="0">
              <a:buNone/>
            </a:pPr>
            <a:endParaRPr lang="en-GB" i="1" dirty="0" smtClean="0"/>
          </a:p>
          <a:p>
            <a:r>
              <a:rPr lang="en-GB" i="1" dirty="0" smtClean="0"/>
              <a:t>Developing an equitable system means we need to see “</a:t>
            </a:r>
            <a:r>
              <a:rPr lang="en-GB" b="1" i="1" dirty="0" smtClean="0"/>
              <a:t>individual </a:t>
            </a:r>
            <a:r>
              <a:rPr lang="en-GB" b="1" i="1" dirty="0"/>
              <a:t>differences not as problems to be fixed, but as opportunities for democratizing and enriching </a:t>
            </a:r>
            <a:r>
              <a:rPr lang="en-GB" b="1" i="1" dirty="0" smtClean="0"/>
              <a:t>learning”</a:t>
            </a:r>
          </a:p>
          <a:p>
            <a:pPr algn="r"/>
            <a:r>
              <a:rPr lang="en-GB" dirty="0" smtClean="0"/>
              <a:t>UNESCO, 2017 </a:t>
            </a:r>
            <a:endParaRPr lang="en-GB" dirty="0"/>
          </a:p>
        </p:txBody>
      </p:sp>
    </p:spTree>
    <p:extLst>
      <p:ext uri="{BB962C8B-B14F-4D97-AF65-F5344CB8AC3E}">
        <p14:creationId xmlns:p14="http://schemas.microsoft.com/office/powerpoint/2010/main" val="2213148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Datblygu</a:t>
            </a:r>
            <a:r>
              <a:rPr lang="en-GB" dirty="0" smtClean="0"/>
              <a:t> </a:t>
            </a:r>
            <a:r>
              <a:rPr lang="en-GB" dirty="0" err="1" smtClean="0"/>
              <a:t>Cyfiawnder</a:t>
            </a:r>
            <a:r>
              <a:rPr lang="en-GB" dirty="0" smtClean="0"/>
              <a:t/>
            </a:r>
            <a:br>
              <a:rPr lang="en-GB" dirty="0" smtClean="0"/>
            </a:br>
            <a:r>
              <a:rPr lang="en-GB" dirty="0" smtClean="0"/>
              <a:t>Developing Equity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a:bodyPr>
          <a:lstStyle/>
          <a:p>
            <a:r>
              <a:rPr lang="en-GB" dirty="0" err="1" smtClean="0"/>
              <a:t>Gwerthfawrogi</a:t>
            </a:r>
            <a:r>
              <a:rPr lang="en-GB" dirty="0" smtClean="0"/>
              <a:t> </a:t>
            </a:r>
            <a:r>
              <a:rPr lang="en-GB" dirty="0" err="1" smtClean="0"/>
              <a:t>cyfranogiad</a:t>
            </a:r>
            <a:r>
              <a:rPr lang="en-GB" dirty="0" smtClean="0"/>
              <a:t> a </a:t>
            </a:r>
            <a:r>
              <a:rPr lang="en-GB" dirty="0" err="1" smtClean="0"/>
              <a:t>chyrhaeddiad</a:t>
            </a:r>
            <a:r>
              <a:rPr lang="en-GB" dirty="0" smtClean="0"/>
              <a:t> </a:t>
            </a:r>
            <a:r>
              <a:rPr lang="en-GB" dirty="0" err="1" smtClean="0"/>
              <a:t>pob</a:t>
            </a:r>
            <a:r>
              <a:rPr lang="en-GB" dirty="0" smtClean="0"/>
              <a:t> </a:t>
            </a:r>
            <a:r>
              <a:rPr lang="en-GB" dirty="0" err="1" smtClean="0"/>
              <a:t>dysgwr</a:t>
            </a:r>
            <a:endParaRPr lang="en-GB" dirty="0" smtClean="0"/>
          </a:p>
          <a:p>
            <a:r>
              <a:rPr lang="en-GB" dirty="0" err="1" smtClean="0"/>
              <a:t>Adnabod</a:t>
            </a:r>
            <a:r>
              <a:rPr lang="en-GB" dirty="0" smtClean="0"/>
              <a:t> </a:t>
            </a:r>
            <a:r>
              <a:rPr lang="en-GB" dirty="0" err="1" smtClean="0"/>
              <a:t>manteision</a:t>
            </a:r>
            <a:r>
              <a:rPr lang="en-GB" dirty="0" smtClean="0"/>
              <a:t> </a:t>
            </a:r>
            <a:r>
              <a:rPr lang="en-GB" dirty="0" err="1" smtClean="0"/>
              <a:t>amrywiaeth</a:t>
            </a:r>
            <a:r>
              <a:rPr lang="en-GB" dirty="0" smtClean="0"/>
              <a:t> a </a:t>
            </a:r>
            <a:r>
              <a:rPr lang="en-GB" dirty="0" err="1" smtClean="0"/>
              <a:t>deall</a:t>
            </a:r>
            <a:r>
              <a:rPr lang="en-GB" dirty="0" smtClean="0"/>
              <a:t> bod </a:t>
            </a:r>
            <a:r>
              <a:rPr lang="en-GB" dirty="0" err="1" smtClean="0"/>
              <a:t>gwahaniaeth</a:t>
            </a:r>
            <a:r>
              <a:rPr lang="en-GB" dirty="0" smtClean="0"/>
              <a:t> </a:t>
            </a:r>
            <a:r>
              <a:rPr lang="en-GB" dirty="0" err="1" smtClean="0"/>
              <a:t>yn</a:t>
            </a:r>
            <a:r>
              <a:rPr lang="en-GB" dirty="0" smtClean="0"/>
              <a:t> </a:t>
            </a:r>
            <a:r>
              <a:rPr lang="en-GB" dirty="0" err="1" smtClean="0"/>
              <a:t>gryfder</a:t>
            </a:r>
            <a:endParaRPr lang="en-GB" dirty="0" smtClean="0"/>
          </a:p>
          <a:p>
            <a:r>
              <a:rPr lang="en-GB" dirty="0" err="1" smtClean="0"/>
              <a:t>Taclo’r</a:t>
            </a:r>
            <a:r>
              <a:rPr lang="en-GB" dirty="0" smtClean="0"/>
              <a:t> </a:t>
            </a:r>
            <a:r>
              <a:rPr lang="en-GB" dirty="0" err="1" smtClean="0"/>
              <a:t>rhwystrau</a:t>
            </a:r>
            <a:r>
              <a:rPr lang="en-GB" dirty="0" smtClean="0"/>
              <a:t> </a:t>
            </a:r>
            <a:r>
              <a:rPr lang="en-GB" dirty="0" err="1" smtClean="0"/>
              <a:t>i</a:t>
            </a:r>
            <a:r>
              <a:rPr lang="en-GB" dirty="0" smtClean="0"/>
              <a:t> </a:t>
            </a:r>
            <a:r>
              <a:rPr lang="en-GB" dirty="0" err="1" smtClean="0"/>
              <a:t>ddysgu</a:t>
            </a:r>
            <a:r>
              <a:rPr lang="en-GB" dirty="0" smtClean="0"/>
              <a:t> </a:t>
            </a:r>
            <a:r>
              <a:rPr lang="en-GB" dirty="0" err="1" smtClean="0"/>
              <a:t>ar</a:t>
            </a:r>
            <a:r>
              <a:rPr lang="en-GB" dirty="0" smtClean="0"/>
              <a:t> </a:t>
            </a:r>
            <a:r>
              <a:rPr lang="en-GB" dirty="0" err="1" smtClean="0"/>
              <a:t>gyfer</a:t>
            </a:r>
            <a:r>
              <a:rPr lang="en-GB" dirty="0" smtClean="0"/>
              <a:t> </a:t>
            </a:r>
            <a:r>
              <a:rPr lang="en-GB" dirty="0" err="1" smtClean="0"/>
              <a:t>pob</a:t>
            </a:r>
            <a:r>
              <a:rPr lang="en-GB" dirty="0" smtClean="0"/>
              <a:t> </a:t>
            </a:r>
            <a:r>
              <a:rPr lang="en-GB" dirty="0" err="1" smtClean="0"/>
              <a:t>dysgwr</a:t>
            </a:r>
            <a:r>
              <a:rPr lang="en-GB" dirty="0" smtClean="0"/>
              <a:t>, </a:t>
            </a:r>
            <a:r>
              <a:rPr lang="en-GB" dirty="0" err="1" smtClean="0"/>
              <a:t>yn</a:t>
            </a:r>
            <a:r>
              <a:rPr lang="en-GB" dirty="0" smtClean="0"/>
              <a:t> </a:t>
            </a:r>
            <a:r>
              <a:rPr lang="en-GB" dirty="0" err="1" smtClean="0"/>
              <a:t>enwedig</a:t>
            </a:r>
            <a:r>
              <a:rPr lang="en-GB" dirty="0" smtClean="0"/>
              <a:t> y </a:t>
            </a:r>
            <a:r>
              <a:rPr lang="en-GB" dirty="0" err="1" smtClean="0"/>
              <a:t>rhai</a:t>
            </a:r>
            <a:r>
              <a:rPr lang="en-GB" dirty="0" smtClean="0"/>
              <a:t> </a:t>
            </a:r>
            <a:r>
              <a:rPr lang="en-GB" dirty="0" err="1" smtClean="0"/>
              <a:t>mewn</a:t>
            </a:r>
            <a:r>
              <a:rPr lang="en-GB" dirty="0" smtClean="0"/>
              <a:t> </a:t>
            </a:r>
            <a:r>
              <a:rPr lang="en-GB" dirty="0" err="1" smtClean="0"/>
              <a:t>perygl</a:t>
            </a:r>
            <a:r>
              <a:rPr lang="en-GB" dirty="0" smtClean="0"/>
              <a:t> o </a:t>
            </a:r>
            <a:r>
              <a:rPr lang="en-GB" dirty="0" err="1" smtClean="0"/>
              <a:t>dangyflawni</a:t>
            </a:r>
            <a:r>
              <a:rPr lang="en-GB" dirty="0" smtClean="0"/>
              <a:t> </a:t>
            </a:r>
            <a:r>
              <a:rPr lang="en-GB" dirty="0" err="1" smtClean="0"/>
              <a:t>neu</a:t>
            </a:r>
            <a:r>
              <a:rPr lang="en-GB" dirty="0" smtClean="0"/>
              <a:t> </a:t>
            </a:r>
            <a:r>
              <a:rPr lang="en-GB" dirty="0" err="1" smtClean="0"/>
              <a:t>eithrio</a:t>
            </a:r>
            <a:r>
              <a:rPr lang="en-GB" dirty="0" smtClean="0"/>
              <a:t> </a:t>
            </a:r>
            <a:r>
              <a:rPr lang="en-GB" dirty="0" err="1" smtClean="0"/>
              <a:t>cymdeithasol</a:t>
            </a:r>
            <a:endParaRPr lang="en-GB" dirty="0" smtClean="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r>
              <a:rPr lang="en-GB" i="1" dirty="0" smtClean="0"/>
              <a:t>Value all learners’ participation and achievement </a:t>
            </a:r>
          </a:p>
          <a:p>
            <a:r>
              <a:rPr lang="en-GB" i="1" dirty="0" smtClean="0"/>
              <a:t>Recognise the benefits of diversity and to understand that difference is a strength</a:t>
            </a:r>
          </a:p>
          <a:p>
            <a:r>
              <a:rPr lang="en-GB" i="1" dirty="0" smtClean="0"/>
              <a:t>Tackling the barriers to learning for all learners, particularly those at risk of underachievement or social exclusion</a:t>
            </a:r>
          </a:p>
          <a:p>
            <a:endParaRPr lang="en-GB" dirty="0"/>
          </a:p>
        </p:txBody>
      </p:sp>
    </p:spTree>
    <p:extLst>
      <p:ext uri="{BB962C8B-B14F-4D97-AF65-F5344CB8AC3E}">
        <p14:creationId xmlns:p14="http://schemas.microsoft.com/office/powerpoint/2010/main" val="14797977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Datblygu</a:t>
            </a:r>
            <a:r>
              <a:rPr lang="en-GB" dirty="0" smtClean="0"/>
              <a:t> </a:t>
            </a:r>
            <a:r>
              <a:rPr lang="en-GB" dirty="0" err="1" smtClean="0"/>
              <a:t>Cyfiawnder</a:t>
            </a:r>
            <a:r>
              <a:rPr lang="en-GB" dirty="0" smtClean="0"/>
              <a:t/>
            </a:r>
            <a:br>
              <a:rPr lang="en-GB" dirty="0" smtClean="0"/>
            </a:br>
            <a:r>
              <a:rPr lang="en-GB" dirty="0" smtClean="0"/>
              <a:t>Developing Equity </a:t>
            </a:r>
            <a:endParaRPr lang="en-GB" dirty="0"/>
          </a:p>
        </p:txBody>
      </p:sp>
      <p:sp>
        <p:nvSpPr>
          <p:cNvPr id="3" name="Content Placeholder 2"/>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lstStyle/>
          <a:p>
            <a:r>
              <a:rPr lang="en-GB" dirty="0" err="1" smtClean="0"/>
              <a:t>Adnabod</a:t>
            </a:r>
            <a:r>
              <a:rPr lang="en-GB" dirty="0" smtClean="0"/>
              <a:t> bod </a:t>
            </a:r>
            <a:r>
              <a:rPr lang="en-GB" dirty="0" err="1" smtClean="0"/>
              <a:t>iawnder</a:t>
            </a:r>
            <a:r>
              <a:rPr lang="en-GB" dirty="0" smtClean="0"/>
              <a:t> </a:t>
            </a:r>
            <a:r>
              <a:rPr lang="en-GB" dirty="0" err="1" smtClean="0"/>
              <a:t>mewn</a:t>
            </a:r>
            <a:r>
              <a:rPr lang="en-GB" dirty="0" smtClean="0"/>
              <a:t> </a:t>
            </a:r>
            <a:r>
              <a:rPr lang="en-GB" dirty="0" err="1" smtClean="0"/>
              <a:t>addysg</a:t>
            </a:r>
            <a:r>
              <a:rPr lang="en-GB" dirty="0" smtClean="0"/>
              <a:t> </a:t>
            </a:r>
            <a:r>
              <a:rPr lang="en-GB" dirty="0" err="1" smtClean="0"/>
              <a:t>yn</a:t>
            </a:r>
            <a:r>
              <a:rPr lang="en-GB" dirty="0" smtClean="0"/>
              <a:t> </a:t>
            </a:r>
            <a:r>
              <a:rPr lang="en-GB" dirty="0" err="1" smtClean="0"/>
              <a:t>gallu</a:t>
            </a:r>
            <a:r>
              <a:rPr lang="en-GB" dirty="0" smtClean="0"/>
              <a:t> </a:t>
            </a:r>
            <a:r>
              <a:rPr lang="en-GB" dirty="0" err="1" smtClean="0"/>
              <a:t>lleihau</a:t>
            </a:r>
            <a:r>
              <a:rPr lang="en-GB" dirty="0" smtClean="0"/>
              <a:t> </a:t>
            </a:r>
            <a:r>
              <a:rPr lang="en-GB" dirty="0" err="1" smtClean="0"/>
              <a:t>anghydraddoldeb</a:t>
            </a:r>
            <a:r>
              <a:rPr lang="en-GB" dirty="0" smtClean="0"/>
              <a:t> o </a:t>
            </a:r>
            <a:r>
              <a:rPr lang="en-GB" dirty="0" err="1" smtClean="0"/>
              <a:t>fewn</a:t>
            </a:r>
            <a:r>
              <a:rPr lang="en-GB" dirty="0" smtClean="0"/>
              <a:t> y </a:t>
            </a:r>
            <a:r>
              <a:rPr lang="en-GB" dirty="0" err="1" smtClean="0"/>
              <a:t>gymdeithas</a:t>
            </a:r>
            <a:r>
              <a:rPr lang="en-GB" dirty="0" smtClean="0"/>
              <a:t> </a:t>
            </a:r>
            <a:r>
              <a:rPr lang="en-GB" dirty="0" err="1" smtClean="0"/>
              <a:t>ehangach</a:t>
            </a:r>
            <a:endParaRPr lang="en-GB" dirty="0" smtClean="0"/>
          </a:p>
          <a:p>
            <a:r>
              <a:rPr lang="en-GB" dirty="0" err="1" smtClean="0"/>
              <a:t>Yn</a:t>
            </a:r>
            <a:r>
              <a:rPr lang="en-GB" dirty="0" smtClean="0"/>
              <a:t> broses </a:t>
            </a:r>
            <a:r>
              <a:rPr lang="en-GB" dirty="0" err="1" smtClean="0"/>
              <a:t>barhaol</a:t>
            </a:r>
            <a:endParaRPr lang="en-GB" dirty="0" smtClean="0"/>
          </a:p>
          <a:p>
            <a:r>
              <a:rPr lang="en-GB" dirty="0" err="1" smtClean="0"/>
              <a:t>Angen</a:t>
            </a:r>
            <a:r>
              <a:rPr lang="en-GB" dirty="0" smtClean="0"/>
              <a:t> </a:t>
            </a:r>
            <a:r>
              <a:rPr lang="en-GB" dirty="0" err="1" smtClean="0"/>
              <a:t>ymgysylltiad</a:t>
            </a:r>
            <a:r>
              <a:rPr lang="en-GB" dirty="0" smtClean="0"/>
              <a:t> </a:t>
            </a:r>
            <a:r>
              <a:rPr lang="en-GB" dirty="0" err="1" smtClean="0"/>
              <a:t>ehangach</a:t>
            </a:r>
            <a:r>
              <a:rPr lang="en-GB" dirty="0" smtClean="0"/>
              <a:t> </a:t>
            </a:r>
            <a:r>
              <a:rPr lang="en-GB" dirty="0" err="1" smtClean="0"/>
              <a:t>gyda</a:t>
            </a:r>
            <a:r>
              <a:rPr lang="en-GB" dirty="0" smtClean="0"/>
              <a:t> </a:t>
            </a:r>
            <a:r>
              <a:rPr lang="en-GB" dirty="0" err="1" smtClean="0"/>
              <a:t>sectorau</a:t>
            </a:r>
            <a:r>
              <a:rPr lang="en-GB" dirty="0" smtClean="0"/>
              <a:t> </a:t>
            </a:r>
            <a:r>
              <a:rPr lang="en-GB" dirty="0" err="1" smtClean="0"/>
              <a:t>eraill</a:t>
            </a:r>
            <a:r>
              <a:rPr lang="en-GB" dirty="0" smtClean="0"/>
              <a:t> </a:t>
            </a:r>
            <a:r>
              <a:rPr lang="en-GB" dirty="0" err="1" smtClean="0"/>
              <a:t>e.e</a:t>
            </a:r>
            <a:r>
              <a:rPr lang="en-GB" dirty="0" smtClean="0"/>
              <a:t>. </a:t>
            </a:r>
            <a:r>
              <a:rPr lang="en-GB" dirty="0" err="1" smtClean="0"/>
              <a:t>iechyd</a:t>
            </a:r>
            <a:r>
              <a:rPr lang="en-GB" dirty="0" smtClean="0"/>
              <a:t> a </a:t>
            </a:r>
            <a:r>
              <a:rPr lang="en-GB" dirty="0" err="1" smtClean="0"/>
              <a:t>gofal</a:t>
            </a:r>
            <a:r>
              <a:rPr lang="en-GB" dirty="0" smtClean="0"/>
              <a:t> </a:t>
            </a:r>
            <a:r>
              <a:rPr lang="en-GB" dirty="0" err="1" smtClean="0"/>
              <a:t>cymdeithasol</a:t>
            </a:r>
            <a:endParaRPr lang="en-GB" dirty="0" smtClean="0"/>
          </a:p>
          <a:p>
            <a:pPr marL="0" indent="0" algn="r">
              <a:buNone/>
            </a:pPr>
            <a:r>
              <a:rPr lang="en-GB" dirty="0"/>
              <a:t>UNESCO, 2017 </a:t>
            </a:r>
          </a:p>
          <a:p>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lstStyle/>
          <a:p>
            <a:r>
              <a:rPr lang="en-GB" i="1" dirty="0" smtClean="0"/>
              <a:t>Recognise that equity in education can reduce inequalities in wider society </a:t>
            </a:r>
          </a:p>
          <a:p>
            <a:r>
              <a:rPr lang="en-GB" i="1" dirty="0" smtClean="0"/>
              <a:t>Is an ongoing process </a:t>
            </a:r>
          </a:p>
          <a:p>
            <a:r>
              <a:rPr lang="en-GB" i="1" dirty="0" smtClean="0"/>
              <a:t>Requires wider engagement with other sectors e.g. health and social care. </a:t>
            </a:r>
          </a:p>
          <a:p>
            <a:pPr marL="0" indent="0" algn="r">
              <a:buNone/>
            </a:pPr>
            <a:r>
              <a:rPr lang="en-GB" dirty="0" smtClean="0"/>
              <a:t>UNESCO, 2017 </a:t>
            </a:r>
          </a:p>
          <a:p>
            <a:endParaRPr lang="en-GB" dirty="0"/>
          </a:p>
        </p:txBody>
      </p:sp>
    </p:spTree>
    <p:extLst>
      <p:ext uri="{BB962C8B-B14F-4D97-AF65-F5344CB8AC3E}">
        <p14:creationId xmlns:p14="http://schemas.microsoft.com/office/powerpoint/2010/main" val="19834009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Tasg</a:t>
            </a:r>
            <a:r>
              <a:rPr lang="en-GB" dirty="0" smtClean="0"/>
              <a:t/>
            </a:r>
            <a:br>
              <a:rPr lang="en-GB" dirty="0" smtClean="0"/>
            </a:br>
            <a:r>
              <a:rPr lang="en-GB" dirty="0" smtClean="0"/>
              <a:t>Task</a:t>
            </a:r>
            <a:endParaRPr lang="en-GB" dirty="0"/>
          </a:p>
        </p:txBody>
      </p:sp>
      <p:sp>
        <p:nvSpPr>
          <p:cNvPr id="3" name="Content Placeholder 2"/>
          <p:cNvSpPr>
            <a:spLocks noGrp="1"/>
          </p:cNvSpPr>
          <p:nvPr>
            <p:ph sz="half" idx="1"/>
          </p:nvPr>
        </p:nvSpPr>
        <p:spPr/>
        <p:txBody>
          <a:bodyPr/>
          <a:lstStyle/>
          <a:p>
            <a:r>
              <a:rPr lang="en-GB" dirty="0" err="1" smtClean="0"/>
              <a:t>Adfyfyriwch</a:t>
            </a:r>
            <a:r>
              <a:rPr lang="en-GB" dirty="0" smtClean="0"/>
              <a:t> </a:t>
            </a:r>
            <a:r>
              <a:rPr lang="en-GB" dirty="0" err="1"/>
              <a:t>ar</a:t>
            </a:r>
            <a:r>
              <a:rPr lang="en-GB" dirty="0"/>
              <a:t> y </a:t>
            </a:r>
            <a:r>
              <a:rPr lang="en-GB" dirty="0" err="1"/>
              <a:t>deg</a:t>
            </a:r>
            <a:r>
              <a:rPr lang="en-GB" dirty="0"/>
              <a:t> cam </a:t>
            </a:r>
            <a:r>
              <a:rPr lang="en-GB" dirty="0" err="1"/>
              <a:t>dilynol</a:t>
            </a:r>
            <a:r>
              <a:rPr lang="en-GB" dirty="0"/>
              <a:t> </a:t>
            </a:r>
            <a:r>
              <a:rPr lang="en-GB" dirty="0" err="1"/>
              <a:t>sy’n</a:t>
            </a:r>
            <a:r>
              <a:rPr lang="en-GB" dirty="0"/>
              <a:t> </a:t>
            </a:r>
            <a:r>
              <a:rPr lang="en-GB" dirty="0" err="1"/>
              <a:t>cael</a:t>
            </a:r>
            <a:r>
              <a:rPr lang="en-GB" dirty="0"/>
              <a:t> </a:t>
            </a:r>
            <a:r>
              <a:rPr lang="en-GB" dirty="0" err="1"/>
              <a:t>eu</a:t>
            </a:r>
            <a:r>
              <a:rPr lang="en-GB" dirty="0"/>
              <a:t> </a:t>
            </a:r>
            <a:r>
              <a:rPr lang="en-GB" dirty="0" err="1"/>
              <a:t>hargymell</a:t>
            </a:r>
            <a:r>
              <a:rPr lang="en-GB" dirty="0"/>
              <a:t> </a:t>
            </a:r>
            <a:r>
              <a:rPr lang="en-GB" dirty="0" err="1"/>
              <a:t>gan</a:t>
            </a:r>
            <a:r>
              <a:rPr lang="en-GB" dirty="0"/>
              <a:t> </a:t>
            </a:r>
            <a:r>
              <a:rPr lang="en-GB" dirty="0" err="1"/>
              <a:t>yr</a:t>
            </a:r>
            <a:r>
              <a:rPr lang="en-GB" dirty="0"/>
              <a:t> OECD (2010). </a:t>
            </a:r>
            <a:r>
              <a:rPr lang="en-GB" dirty="0" err="1"/>
              <a:t>Ar</a:t>
            </a:r>
            <a:r>
              <a:rPr lang="en-GB" dirty="0"/>
              <a:t> </a:t>
            </a:r>
            <a:r>
              <a:rPr lang="en-GB" dirty="0" err="1"/>
              <a:t>gyfer</a:t>
            </a:r>
            <a:r>
              <a:rPr lang="en-GB" dirty="0"/>
              <a:t> </a:t>
            </a:r>
            <a:r>
              <a:rPr lang="en-GB" dirty="0" err="1"/>
              <a:t>pob</a:t>
            </a:r>
            <a:r>
              <a:rPr lang="en-GB" dirty="0"/>
              <a:t> un, </a:t>
            </a:r>
            <a:r>
              <a:rPr lang="en-GB" dirty="0" err="1" smtClean="0"/>
              <a:t>eglurwch</a:t>
            </a:r>
            <a:endParaRPr lang="en-GB" dirty="0" smtClean="0"/>
          </a:p>
          <a:p>
            <a:r>
              <a:rPr lang="en-GB" dirty="0" smtClean="0"/>
              <a:t>Beth </a:t>
            </a:r>
            <a:r>
              <a:rPr lang="en-GB" dirty="0" err="1"/>
              <a:t>yw’r</a:t>
            </a:r>
            <a:r>
              <a:rPr lang="en-GB" dirty="0"/>
              <a:t> ‘her’ </a:t>
            </a:r>
            <a:r>
              <a:rPr lang="en-GB" dirty="0" err="1"/>
              <a:t>sy’n</a:t>
            </a:r>
            <a:r>
              <a:rPr lang="en-GB" dirty="0"/>
              <a:t> </a:t>
            </a:r>
            <a:r>
              <a:rPr lang="en-GB" dirty="0" err="1"/>
              <a:t>cael</a:t>
            </a:r>
            <a:r>
              <a:rPr lang="en-GB" dirty="0"/>
              <a:t> </a:t>
            </a:r>
            <a:r>
              <a:rPr lang="en-GB" dirty="0" err="1"/>
              <a:t>ei</a:t>
            </a:r>
            <a:r>
              <a:rPr lang="en-GB" dirty="0"/>
              <a:t> </a:t>
            </a:r>
            <a:r>
              <a:rPr lang="en-GB" dirty="0" err="1" smtClean="0"/>
              <a:t>daclo</a:t>
            </a:r>
            <a:endParaRPr lang="en-GB" dirty="0" smtClean="0"/>
          </a:p>
          <a:p>
            <a:r>
              <a:rPr lang="en-GB" dirty="0" err="1" smtClean="0"/>
              <a:t>Awgrymwch</a:t>
            </a:r>
            <a:r>
              <a:rPr lang="en-GB" dirty="0" smtClean="0"/>
              <a:t> </a:t>
            </a:r>
            <a:r>
              <a:rPr lang="en-GB" dirty="0" err="1" smtClean="0"/>
              <a:t>ddull</a:t>
            </a:r>
            <a:endParaRPr lang="en-GB" dirty="0" smtClean="0"/>
          </a:p>
          <a:p>
            <a:pPr lvl="1"/>
            <a:endParaRPr lang="en-GB" dirty="0"/>
          </a:p>
          <a:p>
            <a:endParaRPr lang="en-GB" dirty="0"/>
          </a:p>
        </p:txBody>
      </p:sp>
      <p:sp>
        <p:nvSpPr>
          <p:cNvPr id="4" name="Content Placeholder 3"/>
          <p:cNvSpPr>
            <a:spLocks noGrp="1"/>
          </p:cNvSpPr>
          <p:nvPr>
            <p:ph sz="half" idx="2"/>
          </p:nvPr>
        </p:nvSpPr>
        <p:spPr/>
        <p:txBody>
          <a:bodyPr/>
          <a:lstStyle/>
          <a:p>
            <a:pPr algn="just"/>
            <a:r>
              <a:rPr lang="en-GB" i="1" dirty="0"/>
              <a:t>Reflect on the following ten steps recommended by </a:t>
            </a:r>
            <a:r>
              <a:rPr lang="en-GB" i="1" dirty="0" smtClean="0"/>
              <a:t>the OECD </a:t>
            </a:r>
            <a:r>
              <a:rPr lang="en-GB" i="1" dirty="0"/>
              <a:t>(2010). For each, </a:t>
            </a:r>
            <a:r>
              <a:rPr lang="en-GB" i="1" dirty="0" smtClean="0"/>
              <a:t>explain</a:t>
            </a:r>
          </a:p>
          <a:p>
            <a:pPr algn="just"/>
            <a:r>
              <a:rPr lang="en-GB" i="1" dirty="0" smtClean="0"/>
              <a:t>What </a:t>
            </a:r>
            <a:r>
              <a:rPr lang="en-GB" i="1" dirty="0"/>
              <a:t>is the ‘challenge’ which is being </a:t>
            </a:r>
            <a:r>
              <a:rPr lang="en-GB" i="1" dirty="0" smtClean="0"/>
              <a:t>tackled</a:t>
            </a:r>
          </a:p>
          <a:p>
            <a:pPr algn="just"/>
            <a:r>
              <a:rPr lang="en-GB" i="1" dirty="0" smtClean="0"/>
              <a:t>Suggest </a:t>
            </a:r>
            <a:r>
              <a:rPr lang="en-GB" i="1" dirty="0"/>
              <a:t>an approach</a:t>
            </a:r>
          </a:p>
          <a:p>
            <a:endParaRPr lang="en-GB" dirty="0"/>
          </a:p>
        </p:txBody>
      </p:sp>
    </p:spTree>
    <p:extLst>
      <p:ext uri="{BB962C8B-B14F-4D97-AF65-F5344CB8AC3E}">
        <p14:creationId xmlns:p14="http://schemas.microsoft.com/office/powerpoint/2010/main" val="27881558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Systemau</a:t>
            </a:r>
            <a:r>
              <a:rPr lang="en-GB" dirty="0" smtClean="0"/>
              <a:t> </a:t>
            </a:r>
            <a:r>
              <a:rPr lang="en-GB" dirty="0" err="1" smtClean="0"/>
              <a:t>Cyfiawnder</a:t>
            </a:r>
            <a:r>
              <a:rPr lang="en-GB" dirty="0" smtClean="0"/>
              <a:t>– </a:t>
            </a:r>
            <a:r>
              <a:rPr lang="en-GB" dirty="0" err="1" smtClean="0"/>
              <a:t>Deg</a:t>
            </a:r>
            <a:r>
              <a:rPr lang="en-GB" dirty="0" smtClean="0"/>
              <a:t> Cam</a:t>
            </a:r>
            <a:br>
              <a:rPr lang="en-GB" dirty="0" smtClean="0"/>
            </a:br>
            <a:r>
              <a:rPr lang="en-GB" dirty="0" smtClean="0"/>
              <a:t>Equitable Systems – Ten Steps </a:t>
            </a:r>
            <a:endParaRPr lang="en-GB" dirty="0"/>
          </a:p>
        </p:txBody>
      </p:sp>
      <p:pic>
        <p:nvPicPr>
          <p:cNvPr id="5" name="Picture 4"/>
          <p:cNvPicPr>
            <a:picLocks noChangeAspect="1"/>
          </p:cNvPicPr>
          <p:nvPr/>
        </p:nvPicPr>
        <p:blipFill rotWithShape="1">
          <a:blip r:embed="rId3" cstate="print"/>
          <a:srcRect l="29556" t="18333" r="12963" b="26112"/>
          <a:stretch/>
        </p:blipFill>
        <p:spPr>
          <a:xfrm>
            <a:off x="838200" y="1816100"/>
            <a:ext cx="10655301" cy="4700588"/>
          </a:xfrm>
          <a:prstGeom prst="rect">
            <a:avLst/>
          </a:prstGeom>
        </p:spPr>
      </p:pic>
    </p:spTree>
    <p:extLst>
      <p:ext uri="{BB962C8B-B14F-4D97-AF65-F5344CB8AC3E}">
        <p14:creationId xmlns:p14="http://schemas.microsoft.com/office/powerpoint/2010/main" val="21655891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Cyfiawnder</a:t>
            </a:r>
            <a:r>
              <a:rPr lang="en-GB" dirty="0" smtClean="0"/>
              <a:t> </a:t>
            </a:r>
            <a:r>
              <a:rPr lang="en-GB" dirty="0" err="1" smtClean="0"/>
              <a:t>yng</a:t>
            </a:r>
            <a:r>
              <a:rPr lang="en-GB" dirty="0" smtClean="0"/>
              <a:t> </a:t>
            </a:r>
            <a:r>
              <a:rPr lang="en-GB" dirty="0" err="1" smtClean="0"/>
              <a:t>Nghymru</a:t>
            </a:r>
            <a:r>
              <a:rPr lang="en-GB" dirty="0" smtClean="0"/>
              <a:t> – </a:t>
            </a:r>
            <a:r>
              <a:rPr lang="en-GB" dirty="0" err="1" smtClean="0"/>
              <a:t>Cyfeiriad</a:t>
            </a:r>
            <a:r>
              <a:rPr lang="en-GB" dirty="0" smtClean="0"/>
              <a:t> </a:t>
            </a:r>
            <a:r>
              <a:rPr lang="en-GB" dirty="0" err="1" smtClean="0"/>
              <a:t>Polisi</a:t>
            </a:r>
            <a:r>
              <a:rPr lang="en-GB" dirty="0" smtClean="0"/>
              <a:t/>
            </a:r>
            <a:br>
              <a:rPr lang="en-GB" dirty="0" smtClean="0"/>
            </a:br>
            <a:r>
              <a:rPr lang="en-GB" dirty="0" smtClean="0"/>
              <a:t>Equity in Wales – Policy Direction</a:t>
            </a:r>
            <a:endParaRPr lang="en-GB" dirty="0"/>
          </a:p>
        </p:txBody>
      </p:sp>
      <p:sp>
        <p:nvSpPr>
          <p:cNvPr id="3" name="Content Placeholder 2"/>
          <p:cNvSpPr>
            <a:spLocks noGrp="1"/>
          </p:cNvSpPr>
          <p:nvPr>
            <p:ph sz="half" idx="1"/>
          </p:nvPr>
        </p:nvSpPr>
        <p:spPr>
          <a:xfrm>
            <a:off x="838200" y="4241798"/>
            <a:ext cx="5181600" cy="2175669"/>
          </a:xfrm>
        </p:spPr>
        <p:style>
          <a:lnRef idx="2">
            <a:schemeClr val="accent4"/>
          </a:lnRef>
          <a:fillRef idx="1">
            <a:schemeClr val="lt1"/>
          </a:fillRef>
          <a:effectRef idx="0">
            <a:schemeClr val="accent4"/>
          </a:effectRef>
          <a:fontRef idx="minor">
            <a:schemeClr val="dk1"/>
          </a:fontRef>
        </p:style>
        <p:txBody>
          <a:bodyPr>
            <a:normAutofit/>
          </a:bodyPr>
          <a:lstStyle/>
          <a:p>
            <a:r>
              <a:rPr lang="en-GB" dirty="0" smtClean="0"/>
              <a:t>“</a:t>
            </a:r>
            <a:r>
              <a:rPr lang="en-GB" dirty="0" err="1" smtClean="0"/>
              <a:t>Ysgolion</a:t>
            </a:r>
            <a:r>
              <a:rPr lang="en-GB" dirty="0" smtClean="0"/>
              <a:t> </a:t>
            </a:r>
            <a:r>
              <a:rPr lang="en-GB" dirty="0" err="1" smtClean="0"/>
              <a:t>cryf</a:t>
            </a:r>
            <a:r>
              <a:rPr lang="en-GB" dirty="0" smtClean="0"/>
              <a:t> a </a:t>
            </a:r>
            <a:r>
              <a:rPr lang="en-GB" b="1" dirty="0" err="1" smtClean="0"/>
              <a:t>chynhwysol</a:t>
            </a:r>
            <a:r>
              <a:rPr lang="en-GB" dirty="0" smtClean="0"/>
              <a:t>, </a:t>
            </a:r>
            <a:r>
              <a:rPr lang="en-GB" dirty="0" err="1" smtClean="0"/>
              <a:t>sydd</a:t>
            </a:r>
            <a:r>
              <a:rPr lang="en-GB" dirty="0" smtClean="0"/>
              <a:t> </a:t>
            </a:r>
            <a:r>
              <a:rPr lang="en-GB" dirty="0" err="1" smtClean="0"/>
              <a:t>wedi</a:t>
            </a:r>
            <a:r>
              <a:rPr lang="en-GB" dirty="0" smtClean="0"/>
              <a:t> </a:t>
            </a:r>
            <a:r>
              <a:rPr lang="en-GB" dirty="0" err="1" smtClean="0"/>
              <a:t>ymrwymo</a:t>
            </a:r>
            <a:r>
              <a:rPr lang="en-GB" dirty="0" smtClean="0"/>
              <a:t> </a:t>
            </a:r>
            <a:r>
              <a:rPr lang="en-GB" dirty="0" err="1" smtClean="0"/>
              <a:t>i</a:t>
            </a:r>
            <a:r>
              <a:rPr lang="en-GB" dirty="0" smtClean="0"/>
              <a:t> </a:t>
            </a:r>
            <a:r>
              <a:rPr lang="en-GB" dirty="0" err="1" smtClean="0"/>
              <a:t>sicrhau</a:t>
            </a:r>
            <a:r>
              <a:rPr lang="en-GB" dirty="0" smtClean="0"/>
              <a:t> </a:t>
            </a:r>
            <a:r>
              <a:rPr lang="en-GB" dirty="0" err="1" smtClean="0"/>
              <a:t>rhagoriaeth</a:t>
            </a:r>
            <a:r>
              <a:rPr lang="en-GB" dirty="0" smtClean="0"/>
              <a:t>, </a:t>
            </a:r>
            <a:r>
              <a:rPr lang="en-GB" b="1" dirty="0" err="1" smtClean="0"/>
              <a:t>tegwch</a:t>
            </a:r>
            <a:r>
              <a:rPr lang="en-GB" dirty="0" smtClean="0"/>
              <a:t> a </a:t>
            </a:r>
            <a:r>
              <a:rPr lang="en-GB" dirty="0" err="1" smtClean="0"/>
              <a:t>lles</a:t>
            </a:r>
            <a:r>
              <a:rPr lang="en-GB" dirty="0" smtClean="0"/>
              <a:t>”</a:t>
            </a:r>
          </a:p>
          <a:p>
            <a:pPr marL="0" indent="0" algn="r">
              <a:buNone/>
            </a:pPr>
            <a:r>
              <a:rPr lang="en-GB" sz="2400" dirty="0" smtClean="0"/>
              <a:t>(</a:t>
            </a:r>
            <a:r>
              <a:rPr lang="en-GB" sz="2400" dirty="0" err="1" smtClean="0"/>
              <a:t>Llywodraeth</a:t>
            </a:r>
            <a:r>
              <a:rPr lang="en-GB" sz="2400" dirty="0" smtClean="0"/>
              <a:t> </a:t>
            </a:r>
            <a:r>
              <a:rPr lang="en-GB" sz="2400" dirty="0" err="1" smtClean="0"/>
              <a:t>Cymru</a:t>
            </a:r>
            <a:r>
              <a:rPr lang="en-GB" sz="2400" dirty="0" smtClean="0"/>
              <a:t>, 2017a, t. 23)</a:t>
            </a:r>
            <a:endParaRPr lang="en-GB" sz="2400" dirty="0"/>
          </a:p>
        </p:txBody>
      </p:sp>
      <p:sp>
        <p:nvSpPr>
          <p:cNvPr id="4" name="Content Placeholder 3"/>
          <p:cNvSpPr>
            <a:spLocks noGrp="1"/>
          </p:cNvSpPr>
          <p:nvPr>
            <p:ph sz="half" idx="2"/>
          </p:nvPr>
        </p:nvSpPr>
        <p:spPr>
          <a:xfrm>
            <a:off x="6248400" y="4241798"/>
            <a:ext cx="5803900" cy="2175669"/>
          </a:xfrm>
        </p:spPr>
        <p:style>
          <a:lnRef idx="2">
            <a:schemeClr val="accent1"/>
          </a:lnRef>
          <a:fillRef idx="1">
            <a:schemeClr val="lt1"/>
          </a:fillRef>
          <a:effectRef idx="0">
            <a:schemeClr val="accent1"/>
          </a:effectRef>
          <a:fontRef idx="minor">
            <a:schemeClr val="dk1"/>
          </a:fontRef>
        </p:style>
        <p:txBody>
          <a:bodyPr>
            <a:normAutofit/>
          </a:bodyPr>
          <a:lstStyle/>
          <a:p>
            <a:r>
              <a:rPr lang="en-GB" i="1" dirty="0" smtClean="0"/>
              <a:t>“Strong and </a:t>
            </a:r>
            <a:r>
              <a:rPr lang="en-GB" b="1" i="1" u="sng" dirty="0" smtClean="0"/>
              <a:t>inclusive</a:t>
            </a:r>
            <a:r>
              <a:rPr lang="en-GB" i="1" dirty="0" smtClean="0"/>
              <a:t> schools, committed to excellence, </a:t>
            </a:r>
            <a:r>
              <a:rPr lang="en-GB" b="1" i="1" u="sng" dirty="0" smtClean="0"/>
              <a:t>equity </a:t>
            </a:r>
            <a:r>
              <a:rPr lang="en-GB" i="1" dirty="0" smtClean="0"/>
              <a:t>and wellbeing”</a:t>
            </a:r>
          </a:p>
          <a:p>
            <a:pPr marL="0" indent="0" algn="r">
              <a:buNone/>
            </a:pPr>
            <a:r>
              <a:rPr lang="en-GB" dirty="0" smtClean="0"/>
              <a:t>(Welsh Government, 2017a, p. 23). </a:t>
            </a:r>
          </a:p>
          <a:p>
            <a:endParaRPr lang="en-GB" dirty="0"/>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09666" y="1968499"/>
            <a:ext cx="1703201" cy="17032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8001310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pPr algn="ctr"/>
            <a:r>
              <a:rPr lang="en-GB" dirty="0" smtClean="0"/>
              <a:t>Mae </a:t>
            </a:r>
            <a:r>
              <a:rPr lang="en-GB" dirty="0" err="1" smtClean="0"/>
              <a:t>Cyfiawnder</a:t>
            </a:r>
            <a:r>
              <a:rPr lang="en-GB" dirty="0" smtClean="0"/>
              <a:t> </a:t>
            </a:r>
            <a:r>
              <a:rPr lang="en-GB" dirty="0" err="1" smtClean="0"/>
              <a:t>yn</a:t>
            </a:r>
            <a:r>
              <a:rPr lang="en-GB" dirty="0" smtClean="0"/>
              <a:t> </a:t>
            </a:r>
            <a:r>
              <a:rPr lang="en-GB" dirty="0" err="1" smtClean="0"/>
              <a:t>fwy</a:t>
            </a:r>
            <a:r>
              <a:rPr lang="en-GB" dirty="0" smtClean="0"/>
              <a:t> </a:t>
            </a:r>
            <a:r>
              <a:rPr lang="en-GB" dirty="0" err="1" smtClean="0"/>
              <a:t>na</a:t>
            </a:r>
            <a:r>
              <a:rPr lang="en-GB" dirty="0" smtClean="0"/>
              <a:t> </a:t>
            </a:r>
            <a:r>
              <a:rPr lang="en-GB" dirty="0" err="1" smtClean="0"/>
              <a:t>Thlodi</a:t>
            </a:r>
            <a:r>
              <a:rPr lang="en-GB" dirty="0" smtClean="0"/>
              <a:t/>
            </a:r>
            <a:br>
              <a:rPr lang="en-GB" dirty="0" smtClean="0"/>
            </a:br>
            <a:r>
              <a:rPr lang="en-GB" dirty="0" smtClean="0"/>
              <a:t>Equity is more than Poverty </a:t>
            </a:r>
            <a:endParaRPr lang="en-GB" dirty="0"/>
          </a:p>
        </p:txBody>
      </p:sp>
      <p:sp>
        <p:nvSpPr>
          <p:cNvPr id="3" name="Content Placeholder 2"/>
          <p:cNvSpPr>
            <a:spLocks noGrp="1"/>
          </p:cNvSpPr>
          <p:nvPr>
            <p:ph sz="half" idx="1"/>
          </p:nvPr>
        </p:nvSpPr>
        <p:spPr>
          <a:xfrm>
            <a:off x="838200" y="1825624"/>
            <a:ext cx="5181600" cy="4591217"/>
          </a:xfrm>
        </p:spPr>
        <p:style>
          <a:lnRef idx="2">
            <a:schemeClr val="accent5"/>
          </a:lnRef>
          <a:fillRef idx="1">
            <a:schemeClr val="lt1"/>
          </a:fillRef>
          <a:effectRef idx="0">
            <a:schemeClr val="accent5"/>
          </a:effectRef>
          <a:fontRef idx="minor">
            <a:schemeClr val="dk1"/>
          </a:fontRef>
        </p:style>
        <p:txBody>
          <a:bodyPr>
            <a:noAutofit/>
          </a:bodyPr>
          <a:lstStyle/>
          <a:p>
            <a:r>
              <a:rPr lang="en-GB" sz="2100" dirty="0" smtClean="0"/>
              <a:t>Mae </a:t>
            </a:r>
            <a:r>
              <a:rPr lang="en-GB" sz="2100" dirty="0" err="1" smtClean="0"/>
              <a:t>tlodi</a:t>
            </a:r>
            <a:r>
              <a:rPr lang="en-GB" sz="2100" dirty="0" smtClean="0"/>
              <a:t> </a:t>
            </a:r>
            <a:r>
              <a:rPr lang="en-GB" sz="2100" dirty="0" err="1" smtClean="0"/>
              <a:t>yn</a:t>
            </a:r>
            <a:r>
              <a:rPr lang="en-GB" sz="2100" dirty="0" smtClean="0"/>
              <a:t> </a:t>
            </a:r>
            <a:r>
              <a:rPr lang="en-GB" sz="2100" dirty="0" err="1" smtClean="0"/>
              <a:t>cael</a:t>
            </a:r>
            <a:r>
              <a:rPr lang="en-GB" sz="2100" dirty="0" smtClean="0"/>
              <a:t> </a:t>
            </a:r>
            <a:r>
              <a:rPr lang="en-GB" sz="2100" dirty="0" err="1" smtClean="0"/>
              <a:t>effaith</a:t>
            </a:r>
            <a:r>
              <a:rPr lang="en-GB" sz="2100" dirty="0" smtClean="0"/>
              <a:t>, </a:t>
            </a:r>
            <a:r>
              <a:rPr lang="en-GB" sz="2100" dirty="0" err="1" smtClean="0"/>
              <a:t>ond</a:t>
            </a:r>
            <a:r>
              <a:rPr lang="en-GB" sz="2100" dirty="0" smtClean="0"/>
              <a:t> </a:t>
            </a:r>
            <a:r>
              <a:rPr lang="en-GB" sz="2100" dirty="0" err="1" smtClean="0"/>
              <a:t>mae</a:t>
            </a:r>
            <a:r>
              <a:rPr lang="en-GB" sz="2100" dirty="0" smtClean="0"/>
              <a:t> </a:t>
            </a:r>
            <a:r>
              <a:rPr lang="en-GB" sz="2100" dirty="0" err="1" smtClean="0"/>
              <a:t>hefyd</a:t>
            </a:r>
            <a:r>
              <a:rPr lang="en-GB" sz="2100" dirty="0" smtClean="0"/>
              <a:t> </a:t>
            </a:r>
            <a:r>
              <a:rPr lang="en-GB" sz="2100" dirty="0" err="1" smtClean="0"/>
              <a:t>yn</a:t>
            </a:r>
            <a:r>
              <a:rPr lang="en-GB" sz="2100" dirty="0" smtClean="0"/>
              <a:t> </a:t>
            </a:r>
            <a:r>
              <a:rPr lang="en-GB" sz="2100" dirty="0" err="1" smtClean="0"/>
              <a:t>arddangos</a:t>
            </a:r>
            <a:r>
              <a:rPr lang="en-GB" sz="2100" dirty="0" smtClean="0"/>
              <a:t> </a:t>
            </a:r>
            <a:r>
              <a:rPr lang="en-GB" sz="2100" dirty="0" err="1" smtClean="0"/>
              <a:t>bod</a:t>
            </a:r>
            <a:r>
              <a:rPr lang="en-GB" sz="2100" dirty="0" smtClean="0"/>
              <a:t> ADY, </a:t>
            </a:r>
            <a:r>
              <a:rPr lang="en-GB" sz="2100" dirty="0" err="1" smtClean="0"/>
              <a:t>rhywedd</a:t>
            </a:r>
            <a:r>
              <a:rPr lang="en-GB" sz="2100" dirty="0" smtClean="0"/>
              <a:t>, </a:t>
            </a:r>
            <a:r>
              <a:rPr lang="en-GB" sz="2100" dirty="0" err="1" smtClean="0"/>
              <a:t>dosbarth</a:t>
            </a:r>
            <a:r>
              <a:rPr lang="en-GB" sz="2100" dirty="0" smtClean="0"/>
              <a:t> ac </a:t>
            </a:r>
            <a:r>
              <a:rPr lang="en-GB" sz="2100" dirty="0" err="1" smtClean="0"/>
              <a:t>ethnigrwydd</a:t>
            </a:r>
            <a:r>
              <a:rPr lang="en-GB" sz="2100" dirty="0" smtClean="0"/>
              <a:t> </a:t>
            </a:r>
            <a:r>
              <a:rPr lang="en-GB" sz="2100" dirty="0" err="1" smtClean="0"/>
              <a:t>yn</a:t>
            </a:r>
            <a:r>
              <a:rPr lang="en-GB" sz="2100" dirty="0" smtClean="0"/>
              <a:t> </a:t>
            </a:r>
            <a:r>
              <a:rPr lang="en-GB" sz="2100" dirty="0" err="1" smtClean="0"/>
              <a:t>gallu</a:t>
            </a:r>
            <a:r>
              <a:rPr lang="en-GB" sz="2100" dirty="0" smtClean="0"/>
              <a:t> </a:t>
            </a:r>
            <a:r>
              <a:rPr lang="en-GB" sz="2100" dirty="0" err="1" smtClean="0"/>
              <a:t>cael</a:t>
            </a:r>
            <a:r>
              <a:rPr lang="en-GB" sz="2100" dirty="0" smtClean="0"/>
              <a:t> </a:t>
            </a:r>
            <a:r>
              <a:rPr lang="en-GB" sz="2100" dirty="0" err="1" smtClean="0"/>
              <a:t>effaith</a:t>
            </a:r>
            <a:r>
              <a:rPr lang="en-GB" sz="2100" dirty="0" smtClean="0"/>
              <a:t> </a:t>
            </a:r>
            <a:r>
              <a:rPr lang="en-GB" sz="2100" dirty="0" err="1" smtClean="0"/>
              <a:t>ar</a:t>
            </a:r>
            <a:r>
              <a:rPr lang="en-GB" sz="2100" dirty="0" smtClean="0"/>
              <a:t> </a:t>
            </a:r>
            <a:r>
              <a:rPr lang="en-GB" sz="2100" dirty="0" err="1" smtClean="0"/>
              <a:t>gyrhaeddiad</a:t>
            </a:r>
            <a:r>
              <a:rPr lang="en-GB" sz="2100" dirty="0" smtClean="0"/>
              <a:t> </a:t>
            </a:r>
            <a:r>
              <a:rPr lang="en-GB" sz="2100" dirty="0" err="1" smtClean="0"/>
              <a:t>dysgwr</a:t>
            </a:r>
            <a:r>
              <a:rPr lang="en-GB" sz="2100" dirty="0" smtClean="0"/>
              <a:t> (Bartlett a Burton, 2016).</a:t>
            </a:r>
          </a:p>
          <a:p>
            <a:r>
              <a:rPr lang="en-GB" sz="2100" dirty="0" smtClean="0"/>
              <a:t>Mae </a:t>
            </a:r>
            <a:r>
              <a:rPr lang="en-GB" sz="2100" dirty="0" err="1" smtClean="0"/>
              <a:t>gan</a:t>
            </a:r>
            <a:r>
              <a:rPr lang="en-GB" sz="2100" dirty="0" smtClean="0"/>
              <a:t> un o bob tri </a:t>
            </a:r>
            <a:r>
              <a:rPr lang="en-GB" sz="2100" dirty="0" err="1" smtClean="0"/>
              <a:t>plentyn</a:t>
            </a:r>
            <a:r>
              <a:rPr lang="en-GB" sz="2100" dirty="0" smtClean="0"/>
              <a:t> </a:t>
            </a:r>
            <a:r>
              <a:rPr lang="en-GB" sz="2100" dirty="0" err="1" smtClean="0"/>
              <a:t>yng</a:t>
            </a:r>
            <a:r>
              <a:rPr lang="en-GB" sz="2100" dirty="0" smtClean="0"/>
              <a:t> </a:t>
            </a:r>
            <a:r>
              <a:rPr lang="en-GB" sz="2100" dirty="0" err="1" smtClean="0"/>
              <a:t>Nghymru</a:t>
            </a:r>
            <a:r>
              <a:rPr lang="en-GB" sz="2100" dirty="0" smtClean="0"/>
              <a:t> </a:t>
            </a:r>
            <a:r>
              <a:rPr lang="en-GB" sz="2100" dirty="0" err="1" smtClean="0"/>
              <a:t>anghenion</a:t>
            </a:r>
            <a:r>
              <a:rPr lang="en-GB" sz="2100" dirty="0" smtClean="0"/>
              <a:t> </a:t>
            </a:r>
            <a:r>
              <a:rPr lang="en-GB" sz="2100" dirty="0" err="1" smtClean="0"/>
              <a:t>addysgol</a:t>
            </a:r>
            <a:r>
              <a:rPr lang="en-GB" sz="2100" dirty="0" smtClean="0"/>
              <a:t> </a:t>
            </a:r>
            <a:r>
              <a:rPr lang="en-GB" sz="2100" dirty="0" err="1" smtClean="0"/>
              <a:t>arbennig</a:t>
            </a:r>
            <a:r>
              <a:rPr lang="en-GB" sz="2100" dirty="0" smtClean="0"/>
              <a:t> (OECD, 2014).</a:t>
            </a:r>
          </a:p>
          <a:p>
            <a:r>
              <a:rPr lang="en-GB" sz="2100" dirty="0" smtClean="0"/>
              <a:t>Mae </a:t>
            </a:r>
            <a:r>
              <a:rPr lang="en-GB" sz="2100" dirty="0" err="1" smtClean="0"/>
              <a:t>ychydig</a:t>
            </a:r>
            <a:r>
              <a:rPr lang="en-GB" sz="2100" dirty="0" smtClean="0"/>
              <a:t> </a:t>
            </a:r>
            <a:r>
              <a:rPr lang="en-GB" sz="2100" dirty="0" err="1" smtClean="0"/>
              <a:t>dros</a:t>
            </a:r>
            <a:r>
              <a:rPr lang="en-GB" sz="2100" dirty="0" smtClean="0"/>
              <a:t> </a:t>
            </a:r>
            <a:r>
              <a:rPr lang="en-GB" sz="2100" dirty="0" err="1" smtClean="0"/>
              <a:t>wyth</a:t>
            </a:r>
            <a:r>
              <a:rPr lang="en-GB" sz="2100" dirty="0" smtClean="0"/>
              <a:t> y cant </a:t>
            </a:r>
            <a:r>
              <a:rPr lang="en-GB" sz="2100" dirty="0" err="1" smtClean="0"/>
              <a:t>o’n</a:t>
            </a:r>
            <a:r>
              <a:rPr lang="en-GB" sz="2100" dirty="0" smtClean="0"/>
              <a:t> </a:t>
            </a:r>
            <a:r>
              <a:rPr lang="en-GB" sz="2100" dirty="0" err="1" smtClean="0"/>
              <a:t>dysgwyr</a:t>
            </a:r>
            <a:r>
              <a:rPr lang="en-GB" sz="2100" dirty="0" smtClean="0"/>
              <a:t> o </a:t>
            </a:r>
            <a:r>
              <a:rPr lang="en-GB" sz="2100" dirty="0" err="1" smtClean="0"/>
              <a:t>gefndir</a:t>
            </a:r>
            <a:r>
              <a:rPr lang="en-GB" sz="2100" dirty="0" smtClean="0"/>
              <a:t> </a:t>
            </a:r>
            <a:r>
              <a:rPr lang="en-GB" sz="2100" dirty="0" err="1" smtClean="0"/>
              <a:t>ethnig</a:t>
            </a:r>
            <a:r>
              <a:rPr lang="en-GB" sz="2100" dirty="0" smtClean="0"/>
              <a:t> </a:t>
            </a:r>
            <a:r>
              <a:rPr lang="en-GB" sz="2100" dirty="0" err="1" smtClean="0"/>
              <a:t>lleiafrifol</a:t>
            </a:r>
            <a:r>
              <a:rPr lang="en-GB" sz="2100" dirty="0" smtClean="0"/>
              <a:t>, </a:t>
            </a:r>
            <a:r>
              <a:rPr lang="en-GB" sz="2100" dirty="0" err="1" smtClean="0"/>
              <a:t>yn</a:t>
            </a:r>
            <a:r>
              <a:rPr lang="en-GB" sz="2100" dirty="0" smtClean="0"/>
              <a:t> </a:t>
            </a:r>
            <a:r>
              <a:rPr lang="en-GB" sz="2100" dirty="0" err="1" smtClean="0"/>
              <a:t>cynnwys</a:t>
            </a:r>
            <a:r>
              <a:rPr lang="en-GB" sz="2100" dirty="0" smtClean="0"/>
              <a:t> pump cant o </a:t>
            </a:r>
            <a:r>
              <a:rPr lang="en-GB" sz="2100" dirty="0" err="1" smtClean="0"/>
              <a:t>blant</a:t>
            </a:r>
            <a:r>
              <a:rPr lang="en-GB" sz="2100" dirty="0" smtClean="0"/>
              <a:t> </a:t>
            </a:r>
            <a:r>
              <a:rPr lang="en-GB" sz="2100" dirty="0" err="1" smtClean="0"/>
              <a:t>yng</a:t>
            </a:r>
            <a:r>
              <a:rPr lang="en-GB" sz="2100" dirty="0" smtClean="0"/>
              <a:t> </a:t>
            </a:r>
            <a:r>
              <a:rPr lang="en-GB" sz="2100" dirty="0" err="1" smtClean="0"/>
              <a:t>Nghymru</a:t>
            </a:r>
            <a:r>
              <a:rPr lang="en-GB" sz="2100" dirty="0" smtClean="0"/>
              <a:t> o </a:t>
            </a:r>
            <a:r>
              <a:rPr lang="en-GB" sz="2100" dirty="0" err="1" smtClean="0"/>
              <a:t>gefndir</a:t>
            </a:r>
            <a:r>
              <a:rPr lang="en-GB" sz="2100" dirty="0" smtClean="0"/>
              <a:t> </a:t>
            </a:r>
            <a:r>
              <a:rPr lang="en-GB" sz="2100" dirty="0" err="1" smtClean="0"/>
              <a:t>sipsiwn</a:t>
            </a:r>
            <a:r>
              <a:rPr lang="en-GB" sz="2100" dirty="0" smtClean="0"/>
              <a:t> Roma a </a:t>
            </a:r>
            <a:r>
              <a:rPr lang="en-GB" sz="2100" dirty="0" err="1" smtClean="0"/>
              <a:t>theithwyr</a:t>
            </a:r>
            <a:r>
              <a:rPr lang="en-GB" sz="2100" dirty="0" smtClean="0"/>
              <a:t>.</a:t>
            </a:r>
          </a:p>
          <a:p>
            <a:r>
              <a:rPr lang="en-GB" sz="2100" dirty="0" err="1" smtClean="0"/>
              <a:t>Ers</a:t>
            </a:r>
            <a:r>
              <a:rPr lang="en-GB" sz="2100" dirty="0" smtClean="0"/>
              <a:t> 2012, </a:t>
            </a:r>
            <a:r>
              <a:rPr lang="en-GB" sz="2100" dirty="0" err="1" smtClean="0"/>
              <a:t>mae</a:t>
            </a:r>
            <a:r>
              <a:rPr lang="en-GB" sz="2100" dirty="0" smtClean="0"/>
              <a:t> </a:t>
            </a:r>
            <a:r>
              <a:rPr lang="en-GB" sz="2100" dirty="0" err="1" smtClean="0"/>
              <a:t>naid</a:t>
            </a:r>
            <a:r>
              <a:rPr lang="en-GB" sz="2100" dirty="0" smtClean="0"/>
              <a:t> o </a:t>
            </a:r>
            <a:r>
              <a:rPr lang="en-GB" sz="2100" dirty="0" err="1" smtClean="0"/>
              <a:t>ddauddeg</a:t>
            </a:r>
            <a:r>
              <a:rPr lang="en-GB" sz="2100" dirty="0" smtClean="0"/>
              <a:t> </a:t>
            </a:r>
            <a:r>
              <a:rPr lang="en-GB" sz="2100" dirty="0" err="1" smtClean="0"/>
              <a:t>pedwar</a:t>
            </a:r>
            <a:r>
              <a:rPr lang="en-GB" sz="2100" dirty="0" smtClean="0"/>
              <a:t> y cant </a:t>
            </a:r>
            <a:r>
              <a:rPr lang="en-GB" sz="2100" dirty="0" err="1" smtClean="0"/>
              <a:t>wedi</a:t>
            </a:r>
            <a:r>
              <a:rPr lang="en-GB" sz="2100" dirty="0" smtClean="0"/>
              <a:t> </a:t>
            </a:r>
            <a:r>
              <a:rPr lang="en-GB" sz="2100" dirty="0" err="1" smtClean="0"/>
              <a:t>bod</a:t>
            </a:r>
            <a:r>
              <a:rPr lang="en-GB" sz="2100" dirty="0" smtClean="0"/>
              <a:t> </a:t>
            </a:r>
            <a:r>
              <a:rPr lang="en-GB" sz="2100" dirty="0" err="1" smtClean="0"/>
              <a:t>yn</a:t>
            </a:r>
            <a:r>
              <a:rPr lang="en-GB" sz="2100" dirty="0" smtClean="0"/>
              <a:t> y </a:t>
            </a:r>
            <a:r>
              <a:rPr lang="en-GB" sz="2100" dirty="0" err="1" smtClean="0"/>
              <a:t>niferoedd</a:t>
            </a:r>
            <a:r>
              <a:rPr lang="en-GB" sz="2100" dirty="0" smtClean="0"/>
              <a:t> o </a:t>
            </a:r>
            <a:r>
              <a:rPr lang="en-GB" sz="2100" dirty="0" err="1" smtClean="0"/>
              <a:t>blant</a:t>
            </a:r>
            <a:r>
              <a:rPr lang="en-GB" sz="2100" dirty="0" smtClean="0"/>
              <a:t> </a:t>
            </a:r>
            <a:r>
              <a:rPr lang="en-GB" sz="2100" dirty="0" err="1" smtClean="0"/>
              <a:t>sy’n</a:t>
            </a:r>
            <a:r>
              <a:rPr lang="en-GB" sz="2100" dirty="0" smtClean="0"/>
              <a:t> </a:t>
            </a:r>
            <a:r>
              <a:rPr lang="en-GB" sz="2100" dirty="0" err="1" smtClean="0"/>
              <a:t>derbyn</a:t>
            </a:r>
            <a:r>
              <a:rPr lang="en-GB" sz="2100" dirty="0" smtClean="0"/>
              <a:t> </a:t>
            </a:r>
            <a:r>
              <a:rPr lang="en-GB" sz="2100" dirty="0" err="1" smtClean="0"/>
              <a:t>gofal</a:t>
            </a:r>
            <a:r>
              <a:rPr lang="en-GB" sz="2100" dirty="0" smtClean="0"/>
              <a:t> (OECD, 2017)</a:t>
            </a:r>
            <a:endParaRPr lang="en-GB" sz="2100" dirty="0"/>
          </a:p>
        </p:txBody>
      </p:sp>
      <p:sp>
        <p:nvSpPr>
          <p:cNvPr id="4" name="Content Placeholder 3"/>
          <p:cNvSpPr>
            <a:spLocks noGrp="1"/>
          </p:cNvSpPr>
          <p:nvPr>
            <p:ph sz="half" idx="2"/>
          </p:nvPr>
        </p:nvSpPr>
        <p:spPr>
          <a:xfrm>
            <a:off x="6172200" y="1825624"/>
            <a:ext cx="5181600" cy="4918075"/>
          </a:xfrm>
        </p:spPr>
        <p:txBody>
          <a:bodyPr>
            <a:normAutofit/>
          </a:bodyPr>
          <a:lstStyle/>
          <a:p>
            <a:endParaRPr lang="en-GB" dirty="0"/>
          </a:p>
        </p:txBody>
      </p:sp>
      <p:sp>
        <p:nvSpPr>
          <p:cNvPr id="5" name="Content Placeholder 2"/>
          <p:cNvSpPr txBox="1">
            <a:spLocks/>
          </p:cNvSpPr>
          <p:nvPr/>
        </p:nvSpPr>
        <p:spPr>
          <a:xfrm>
            <a:off x="6204284" y="1817604"/>
            <a:ext cx="5181600" cy="4599238"/>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fontScale="85000" lnSpcReduction="20000"/>
          </a:bodyPr>
          <a:lstStyle/>
          <a:p>
            <a:r>
              <a:rPr lang="en-GB" sz="2800" i="1" dirty="0" smtClean="0"/>
              <a:t>Poverty has an impact, but it also demonstrates that ALNs, gender, class and ethnicity can also have an effect on the attainment of a learner (Bartlett and Burton, 2016). </a:t>
            </a:r>
          </a:p>
          <a:p>
            <a:r>
              <a:rPr lang="en-GB" sz="2800" i="1" dirty="0" smtClean="0"/>
              <a:t>One in three children in Wales have a special educational need (OECD, 2014). </a:t>
            </a:r>
          </a:p>
          <a:p>
            <a:r>
              <a:rPr lang="en-GB" sz="2800" i="1" dirty="0" smtClean="0"/>
              <a:t>Just over eight percent of our learners are from minority ethnic backgrounds, including five hundred children in Wales from a Roma Gypsy and traveller background.</a:t>
            </a:r>
          </a:p>
          <a:p>
            <a:r>
              <a:rPr lang="en-GB" sz="2800" i="1" dirty="0" smtClean="0"/>
              <a:t>Since 2012, there has been a twenty four percent increase in children who are looked after (OECD, 2017).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chemeClr val="dk1"/>
              </a:solidFill>
              <a:effectLst/>
              <a:uLnTx/>
              <a:uFillTx/>
              <a:latin typeface="+mn-lt"/>
              <a:ea typeface="+mn-ea"/>
              <a:cs typeface="+mn-cs"/>
            </a:endParaRPr>
          </a:p>
        </p:txBody>
      </p:sp>
    </p:spTree>
    <p:extLst>
      <p:ext uri="{BB962C8B-B14F-4D97-AF65-F5344CB8AC3E}">
        <p14:creationId xmlns:p14="http://schemas.microsoft.com/office/powerpoint/2010/main" val="16866031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pPr algn="ctr"/>
            <a:r>
              <a:rPr lang="en-GB" dirty="0" err="1" smtClean="0"/>
              <a:t>Cenhadaeth</a:t>
            </a:r>
            <a:r>
              <a:rPr lang="en-GB" dirty="0" smtClean="0"/>
              <a:t> </a:t>
            </a:r>
            <a:r>
              <a:rPr lang="en-GB" dirty="0" err="1" smtClean="0"/>
              <a:t>ein</a:t>
            </a:r>
            <a:r>
              <a:rPr lang="en-GB" dirty="0" smtClean="0">
                <a:solidFill>
                  <a:srgbClr val="FF0000"/>
                </a:solidFill>
              </a:rPr>
              <a:t> </a:t>
            </a:r>
            <a:r>
              <a:rPr lang="en-GB" dirty="0" err="1" smtClean="0">
                <a:solidFill>
                  <a:schemeClr val="tx1"/>
                </a:solidFill>
              </a:rPr>
              <a:t>Cenedl</a:t>
            </a:r>
            <a:r>
              <a:rPr lang="en-GB" dirty="0" smtClean="0">
                <a:solidFill>
                  <a:schemeClr val="tx1"/>
                </a:solidFill>
              </a:rPr>
              <a:t/>
            </a:r>
            <a:br>
              <a:rPr lang="en-GB" dirty="0" smtClean="0">
                <a:solidFill>
                  <a:schemeClr val="tx1"/>
                </a:solidFill>
              </a:rPr>
            </a:br>
            <a:r>
              <a:rPr lang="en-GB" dirty="0" smtClean="0"/>
              <a:t>Our National Mission </a:t>
            </a:r>
            <a:endParaRPr lang="en-GB" dirty="0"/>
          </a:p>
        </p:txBody>
      </p:sp>
      <p:sp>
        <p:nvSpPr>
          <p:cNvPr id="4" name="Content Placeholder 3"/>
          <p:cNvSpPr>
            <a:spLocks noGrp="1"/>
          </p:cNvSpPr>
          <p:nvPr>
            <p:ph idx="1"/>
          </p:nvPr>
        </p:nvSpPr>
        <p:spPr>
          <a:xfrm>
            <a:off x="6324600" y="1825625"/>
            <a:ext cx="5029200" cy="4351338"/>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smtClean="0"/>
              <a:t>“</a:t>
            </a:r>
            <a:r>
              <a:rPr lang="en-GB" i="1" dirty="0" smtClean="0"/>
              <a:t>Equity requires that we ensure that the system, at school, local and national level takes account of and responds to the unique challenges that presents themselves to individuals or groups of learners.” (Welsh Government, 2017a, p. 30)</a:t>
            </a:r>
          </a:p>
          <a:p>
            <a:r>
              <a:rPr lang="en-GB" i="1" dirty="0" smtClean="0"/>
              <a:t>“We are determined that no challenge should prevent any learner from reaching their potential, including those learners who experience several ACEs.” </a:t>
            </a:r>
            <a:r>
              <a:rPr lang="en-GB" dirty="0" smtClean="0"/>
              <a:t>(Welsh Government, 2017a, p. 31)</a:t>
            </a:r>
          </a:p>
          <a:p>
            <a:endParaRPr lang="en-GB" dirty="0"/>
          </a:p>
        </p:txBody>
      </p:sp>
      <p:sp>
        <p:nvSpPr>
          <p:cNvPr id="5" name="Content Placeholder 3"/>
          <p:cNvSpPr txBox="1">
            <a:spLocks/>
          </p:cNvSpPr>
          <p:nvPr/>
        </p:nvSpPr>
        <p:spPr>
          <a:xfrm>
            <a:off x="863600" y="1901825"/>
            <a:ext cx="5029200" cy="4351338"/>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ormAutofit fontScale="85000"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chemeClr val="dk1"/>
                </a:solidFill>
                <a:effectLst/>
                <a:uLnTx/>
                <a:uFillTx/>
                <a:latin typeface="+mn-lt"/>
                <a:ea typeface="+mn-ea"/>
                <a:cs typeface="+mn-cs"/>
              </a:rPr>
              <a:t>“</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Er</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mwyn</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sicrhau</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tegwch</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mae</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angen</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i</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ni</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sicrhau</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bod</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y system,</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ar</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lefel</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ysgolion</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ar</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lefel</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leol</a:t>
            </a:r>
            <a:r>
              <a:rPr kumimoji="0" lang="en-GB" sz="2800" b="0" i="0" u="none" strike="noStrike" kern="1200" cap="none" spc="0" normalizeH="0" noProof="0" dirty="0" smtClean="0">
                <a:ln>
                  <a:noFill/>
                </a:ln>
                <a:solidFill>
                  <a:schemeClr val="dk1"/>
                </a:solidFill>
                <a:effectLst/>
                <a:uLnTx/>
                <a:uFillTx/>
                <a:latin typeface="+mn-lt"/>
                <a:ea typeface="+mn-ea"/>
                <a:cs typeface="+mn-cs"/>
              </a:rPr>
              <a:t> ac </a:t>
            </a:r>
            <a:r>
              <a:rPr kumimoji="0" lang="en-GB" sz="2800" b="0" i="0" u="none" strike="noStrike" kern="1200" cap="none" spc="0" normalizeH="0" noProof="0" dirty="0" err="1" smtClean="0">
                <a:ln>
                  <a:noFill/>
                </a:ln>
                <a:solidFill>
                  <a:schemeClr val="dk1"/>
                </a:solidFill>
                <a:effectLst/>
                <a:uLnTx/>
                <a:uFillTx/>
                <a:latin typeface="+mn-lt"/>
                <a:ea typeface="+mn-ea"/>
                <a:cs typeface="+mn-cs"/>
              </a:rPr>
              <a:t>ar</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lefel</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genedlaethol</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yn</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ystyried</a:t>
            </a:r>
            <a:r>
              <a:rPr kumimoji="0" lang="en-GB" sz="2800" b="0" i="0" u="none" strike="noStrike" kern="1200" cap="none" spc="0" normalizeH="0" noProof="0" dirty="0" smtClean="0">
                <a:ln>
                  <a:noFill/>
                </a:ln>
                <a:solidFill>
                  <a:schemeClr val="dk1"/>
                </a:solidFill>
                <a:effectLst/>
                <a:uLnTx/>
                <a:uFillTx/>
                <a:latin typeface="+mn-lt"/>
                <a:ea typeface="+mn-ea"/>
                <a:cs typeface="+mn-cs"/>
              </a:rPr>
              <a:t> yr </a:t>
            </a:r>
            <a:r>
              <a:rPr kumimoji="0" lang="en-GB" sz="2800" b="0" i="0" u="none" strike="noStrike" kern="1200" cap="none" spc="0" normalizeH="0" noProof="0" dirty="0" err="1" smtClean="0">
                <a:ln>
                  <a:noFill/>
                </a:ln>
                <a:solidFill>
                  <a:schemeClr val="dk1"/>
                </a:solidFill>
                <a:effectLst/>
                <a:uLnTx/>
                <a:uFillTx/>
                <a:latin typeface="+mn-lt"/>
                <a:ea typeface="+mn-ea"/>
                <a:cs typeface="+mn-cs"/>
              </a:rPr>
              <a:t>heriau</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unigryw</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sy’n</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wynebu</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unigiolion</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neu</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grwpiau</a:t>
            </a:r>
            <a:r>
              <a:rPr kumimoji="0" lang="en-GB" sz="2800" b="0" i="0" u="none" strike="noStrike" kern="1200" cap="none" spc="0" normalizeH="0" noProof="0" dirty="0" smtClean="0">
                <a:ln>
                  <a:noFill/>
                </a:ln>
                <a:solidFill>
                  <a:schemeClr val="dk1"/>
                </a:solidFill>
                <a:effectLst/>
                <a:uLnTx/>
                <a:uFillTx/>
                <a:latin typeface="+mn-lt"/>
                <a:ea typeface="+mn-ea"/>
                <a:cs typeface="+mn-cs"/>
              </a:rPr>
              <a:t> o </a:t>
            </a:r>
            <a:r>
              <a:rPr kumimoji="0" lang="en-GB" sz="2800" b="0" i="0" u="none" strike="noStrike" kern="1200" cap="none" spc="0" normalizeH="0" noProof="0" dirty="0" err="1" smtClean="0">
                <a:ln>
                  <a:noFill/>
                </a:ln>
                <a:solidFill>
                  <a:schemeClr val="dk1"/>
                </a:solidFill>
                <a:effectLst/>
                <a:uLnTx/>
                <a:uFillTx/>
                <a:latin typeface="+mn-lt"/>
                <a:ea typeface="+mn-ea"/>
                <a:cs typeface="+mn-cs"/>
              </a:rPr>
              <a:t>ddysgwyr</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Llywodraeth</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Cymru</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2017a, t. 31)</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schemeClr val="dk1"/>
                </a:solidFill>
                <a:effectLst/>
                <a:uLnTx/>
                <a:uFillTx/>
                <a:latin typeface="+mn-lt"/>
                <a:ea typeface="+mn-ea"/>
                <a:cs typeface="+mn-cs"/>
              </a:rPr>
              <a:t>“</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Rydym</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yn</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benderfynol</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na</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ddylai</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unrhyw</a:t>
            </a:r>
            <a:r>
              <a:rPr kumimoji="0" lang="en-GB" sz="2800" b="0" i="0" u="none" strike="noStrike" kern="1200" cap="none" spc="0" normalizeH="0" noProof="0" dirty="0" smtClean="0">
                <a:ln>
                  <a:noFill/>
                </a:ln>
                <a:solidFill>
                  <a:schemeClr val="dk1"/>
                </a:solidFill>
                <a:effectLst/>
                <a:uLnTx/>
                <a:uFillTx/>
                <a:latin typeface="+mn-lt"/>
                <a:ea typeface="+mn-ea"/>
                <a:cs typeface="+mn-cs"/>
              </a:rPr>
              <a:t> her </a:t>
            </a:r>
            <a:r>
              <a:rPr kumimoji="0" lang="en-GB" sz="2800" b="0" i="0" u="none" strike="noStrike" kern="1200" cap="none" spc="0" normalizeH="0" noProof="0" dirty="0" err="1" smtClean="0">
                <a:ln>
                  <a:noFill/>
                </a:ln>
                <a:solidFill>
                  <a:schemeClr val="dk1"/>
                </a:solidFill>
                <a:effectLst/>
                <a:uLnTx/>
                <a:uFillTx/>
                <a:latin typeface="+mn-lt"/>
                <a:ea typeface="+mn-ea"/>
                <a:cs typeface="+mn-cs"/>
              </a:rPr>
              <a:t>rwystro</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unrhyw</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ddysgwr</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rhag</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cyflawni</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eu</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potensial</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gan</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gynnwys</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y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dysgwyr</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hynny</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sy’n</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cael</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sawl</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profiad</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andwyol</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yn</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ystod</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plentyndod</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a:t>
            </a:r>
            <a:r>
              <a:rPr kumimoji="0" lang="en-GB" sz="2800" b="0" i="0" u="none" strike="noStrike" kern="1200" cap="none" spc="0" normalizeH="0" baseline="0" noProof="0" dirty="0" err="1" smtClean="0">
                <a:ln>
                  <a:noFill/>
                </a:ln>
                <a:solidFill>
                  <a:schemeClr val="dk1"/>
                </a:solidFill>
                <a:effectLst/>
                <a:uLnTx/>
                <a:uFillTx/>
                <a:latin typeface="+mn-lt"/>
                <a:ea typeface="+mn-ea"/>
                <a:cs typeface="+mn-cs"/>
              </a:rPr>
              <a:t>Llywodraeth</a:t>
            </a:r>
            <a:r>
              <a:rPr kumimoji="0" lang="en-GB" sz="2800" b="0" i="0" u="none" strike="noStrike" kern="1200" cap="none" spc="0" normalizeH="0" noProof="0" dirty="0" smtClean="0">
                <a:ln>
                  <a:noFill/>
                </a:ln>
                <a:solidFill>
                  <a:schemeClr val="dk1"/>
                </a:solidFill>
                <a:effectLst/>
                <a:uLnTx/>
                <a:uFillTx/>
                <a:latin typeface="+mn-lt"/>
                <a:ea typeface="+mn-ea"/>
                <a:cs typeface="+mn-cs"/>
              </a:rPr>
              <a:t> </a:t>
            </a:r>
            <a:r>
              <a:rPr kumimoji="0" lang="en-GB" sz="2800" b="0" i="0" u="none" strike="noStrike" kern="1200" cap="none" spc="0" normalizeH="0" noProof="0" dirty="0" err="1" smtClean="0">
                <a:ln>
                  <a:noFill/>
                </a:ln>
                <a:solidFill>
                  <a:schemeClr val="dk1"/>
                </a:solidFill>
                <a:effectLst/>
                <a:uLnTx/>
                <a:uFillTx/>
                <a:latin typeface="+mn-lt"/>
                <a:ea typeface="+mn-ea"/>
                <a:cs typeface="+mn-cs"/>
              </a:rPr>
              <a:t>Cymru</a:t>
            </a:r>
            <a:r>
              <a:rPr kumimoji="0" lang="en-GB" sz="2800" b="0" i="0" u="none" strike="noStrike" kern="1200" cap="none" spc="0" normalizeH="0" baseline="0" noProof="0" dirty="0" smtClean="0">
                <a:ln>
                  <a:noFill/>
                </a:ln>
                <a:solidFill>
                  <a:schemeClr val="dk1"/>
                </a:solidFill>
                <a:effectLst/>
                <a:uLnTx/>
                <a:uFillTx/>
                <a:latin typeface="+mn-lt"/>
                <a:ea typeface="+mn-ea"/>
                <a:cs typeface="+mn-cs"/>
              </a:rPr>
              <a:t>, 2017a, t. 31)</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chemeClr val="dk1"/>
              </a:solidFill>
              <a:effectLst/>
              <a:uLnTx/>
              <a:uFillTx/>
              <a:latin typeface="+mn-lt"/>
              <a:ea typeface="+mn-ea"/>
              <a:cs typeface="+mn-cs"/>
            </a:endParaRPr>
          </a:p>
        </p:txBody>
      </p:sp>
    </p:spTree>
    <p:extLst>
      <p:ext uri="{BB962C8B-B14F-4D97-AF65-F5344CB8AC3E}">
        <p14:creationId xmlns:p14="http://schemas.microsoft.com/office/powerpoint/2010/main" val="14652052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5"/>
          </a:lnRef>
          <a:fillRef idx="1">
            <a:schemeClr val="lt1"/>
          </a:fillRef>
          <a:effectRef idx="0">
            <a:schemeClr val="accent5"/>
          </a:effectRef>
          <a:fontRef idx="minor">
            <a:schemeClr val="dk1"/>
          </a:fontRef>
        </p:style>
        <p:txBody>
          <a:bodyPr/>
          <a:lstStyle/>
          <a:p>
            <a:pPr algn="ctr"/>
            <a:r>
              <a:rPr lang="en-GB" dirty="0" err="1" smtClean="0"/>
              <a:t>Ein</a:t>
            </a:r>
            <a:r>
              <a:rPr lang="en-GB" dirty="0" smtClean="0"/>
              <a:t> Her </a:t>
            </a:r>
            <a:r>
              <a:rPr lang="en-GB" dirty="0" err="1" smtClean="0">
                <a:solidFill>
                  <a:schemeClr val="tx1"/>
                </a:solidFill>
              </a:rPr>
              <a:t>Eang</a:t>
            </a:r>
            <a:r>
              <a:rPr lang="en-GB" dirty="0" smtClean="0">
                <a:solidFill>
                  <a:srgbClr val="FF0000"/>
                </a:solidFill>
              </a:rPr>
              <a:t/>
            </a:r>
            <a:br>
              <a:rPr lang="en-GB" dirty="0" smtClean="0">
                <a:solidFill>
                  <a:srgbClr val="FF0000"/>
                </a:solidFill>
              </a:rPr>
            </a:br>
            <a:r>
              <a:rPr lang="en-GB" dirty="0" smtClean="0"/>
              <a:t>Over Arching Challenge </a:t>
            </a:r>
            <a:endParaRPr lang="en-GB" dirty="0"/>
          </a:p>
        </p:txBody>
      </p:sp>
      <p:sp>
        <p:nvSpPr>
          <p:cNvPr id="3" name="Content Placeholder 2"/>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a:bodyPr>
          <a:lstStyle/>
          <a:p>
            <a:r>
              <a:rPr lang="en-GB" dirty="0" smtClean="0"/>
              <a:t>“Wales lacks a compelling and inclusive long-term education vision to steer the education system and its reform efforts.” (OECD, 2014, p.11)</a:t>
            </a:r>
            <a:endParaRPr lang="en-GB" dirty="0" smtClean="0">
              <a:solidFill>
                <a:srgbClr val="FF0000"/>
              </a:solidFill>
            </a:endParaRPr>
          </a:p>
          <a:p>
            <a:r>
              <a:rPr lang="en-GB" dirty="0" smtClean="0"/>
              <a:t>Mae </a:t>
            </a:r>
            <a:r>
              <a:rPr lang="en-GB" dirty="0" err="1" smtClean="0"/>
              <a:t>angen</a:t>
            </a:r>
            <a:r>
              <a:rPr lang="en-GB" dirty="0" smtClean="0"/>
              <a:t> </a:t>
            </a:r>
            <a:r>
              <a:rPr lang="en-GB" dirty="0" err="1" smtClean="0"/>
              <a:t>i</a:t>
            </a:r>
            <a:r>
              <a:rPr lang="en-GB" dirty="0" smtClean="0"/>
              <a:t> </a:t>
            </a:r>
            <a:r>
              <a:rPr lang="en-GB" dirty="0" err="1" smtClean="0"/>
              <a:t>Gymru</a:t>
            </a:r>
            <a:r>
              <a:rPr lang="en-GB" dirty="0" smtClean="0"/>
              <a:t> </a:t>
            </a:r>
            <a:r>
              <a:rPr lang="en-GB" dirty="0" err="1" smtClean="0"/>
              <a:t>canolbwyntio</a:t>
            </a:r>
            <a:r>
              <a:rPr lang="en-GB" dirty="0" smtClean="0"/>
              <a:t> </a:t>
            </a:r>
            <a:r>
              <a:rPr lang="en-GB" dirty="0" err="1" smtClean="0"/>
              <a:t>ar</a:t>
            </a:r>
            <a:r>
              <a:rPr lang="en-GB" dirty="0" smtClean="0"/>
              <a:t> ‘supporting the realisation of the national commitment to equity’ (OECD, 2017, p3). </a:t>
            </a:r>
          </a:p>
          <a:p>
            <a:endParaRPr lang="en-GB" dirty="0" smtClean="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r>
              <a:rPr lang="en-GB" dirty="0" smtClean="0"/>
              <a:t>“</a:t>
            </a:r>
            <a:r>
              <a:rPr lang="en-GB" i="1" dirty="0" smtClean="0"/>
              <a:t>Wales lacks a compelling and inclusive long-term education vision to steer the education system and its reform efforts.” (OECD, 2014, p.11)</a:t>
            </a:r>
          </a:p>
          <a:p>
            <a:endParaRPr lang="en-GB" i="1" dirty="0" smtClean="0"/>
          </a:p>
          <a:p>
            <a:r>
              <a:rPr lang="en-GB" i="1" dirty="0" smtClean="0"/>
              <a:t>Wales still needs to focus on ‘supporting the realisation of the national commitment to equity</a:t>
            </a:r>
            <a:r>
              <a:rPr lang="en-GB" dirty="0" smtClean="0"/>
              <a:t>’ (OECD, 2017, p3). </a:t>
            </a:r>
          </a:p>
          <a:p>
            <a:endParaRPr lang="en-GB" dirty="0"/>
          </a:p>
        </p:txBody>
      </p:sp>
    </p:spTree>
    <p:extLst>
      <p:ext uri="{BB962C8B-B14F-4D97-AF65-F5344CB8AC3E}">
        <p14:creationId xmlns:p14="http://schemas.microsoft.com/office/powerpoint/2010/main" val="76902250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Cyfi</a:t>
            </a:r>
            <a:r>
              <a:rPr lang="en-GB" dirty="0" err="1" smtClean="0"/>
              <a:t>awnder</a:t>
            </a:r>
            <a:r>
              <a:rPr lang="en-GB" dirty="0" smtClean="0"/>
              <a:t> </a:t>
            </a:r>
            <a:r>
              <a:rPr lang="en-GB" dirty="0" err="1" smtClean="0"/>
              <a:t>Cymdeithasol</a:t>
            </a:r>
            <a:r>
              <a:rPr lang="en-GB" dirty="0" smtClean="0"/>
              <a:t/>
            </a:r>
            <a:br>
              <a:rPr lang="en-GB" dirty="0" smtClean="0"/>
            </a:br>
            <a:r>
              <a:rPr lang="en-GB" dirty="0" smtClean="0"/>
              <a:t>Equity and Social Justice </a:t>
            </a:r>
            <a:endParaRPr lang="en-GB" dirty="0"/>
          </a:p>
        </p:txBody>
      </p:sp>
      <p:sp>
        <p:nvSpPr>
          <p:cNvPr id="5" name="Rounded Rectangular Callout 4"/>
          <p:cNvSpPr/>
          <p:nvPr/>
        </p:nvSpPr>
        <p:spPr>
          <a:xfrm>
            <a:off x="1315453" y="1828131"/>
            <a:ext cx="9455484" cy="4075363"/>
          </a:xfrm>
          <a:prstGeom prst="wedgeRoundRectCallout">
            <a:avLst>
              <a:gd name="adj1" fmla="val -47797"/>
              <a:gd name="adj2" fmla="val 6313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“The term social justice is used rather than simply justice to show that it is more than a matter of individual fairness (although that too is very important); rather, it is a matter of understanding how social processes and institutions systematically combine to produce unfair outcomes. Social justice is therefore a socio-political matter, rather than simply a matter of personal ethics”</a:t>
            </a:r>
          </a:p>
          <a:p>
            <a:pPr algn="ctr"/>
            <a:endParaRPr lang="en-GB" sz="2400" dirty="0"/>
          </a:p>
          <a:p>
            <a:pPr algn="r"/>
            <a:r>
              <a:rPr lang="en-GB" dirty="0" smtClean="0"/>
              <a:t>(Thomson and Thomson, 2008 in Thomson, 2012)</a:t>
            </a:r>
            <a:endParaRPr lang="en-GB" dirty="0"/>
          </a:p>
        </p:txBody>
      </p:sp>
    </p:spTree>
    <p:extLst>
      <p:ext uri="{BB962C8B-B14F-4D97-AF65-F5344CB8AC3E}">
        <p14:creationId xmlns:p14="http://schemas.microsoft.com/office/powerpoint/2010/main" val="23907168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Llyfryddiaeth</a:t>
            </a:r>
            <a:r>
              <a:rPr lang="en-GB" dirty="0" smtClean="0"/>
              <a:t/>
            </a:r>
            <a:br>
              <a:rPr lang="en-GB" dirty="0" smtClean="0"/>
            </a:br>
            <a:r>
              <a:rPr lang="en-GB" dirty="0" smtClean="0"/>
              <a:t>Bibliography </a:t>
            </a:r>
            <a:endParaRPr lang="en-GB" dirty="0"/>
          </a:p>
        </p:txBody>
      </p:sp>
      <p:sp>
        <p:nvSpPr>
          <p:cNvPr id="3" name="Content Placeholder 2"/>
          <p:cNvSpPr>
            <a:spLocks noGrp="1"/>
          </p:cNvSpPr>
          <p:nvPr>
            <p:ph idx="1"/>
          </p:nvPr>
        </p:nvSpPr>
        <p:spPr/>
        <p:txBody>
          <a:bodyPr>
            <a:normAutofit fontScale="92500" lnSpcReduction="10000"/>
          </a:bodyPr>
          <a:lstStyle/>
          <a:p>
            <a:r>
              <a:rPr lang="en-GB" dirty="0"/>
              <a:t>Organisation for Economic Co-operation and Development (2008) </a:t>
            </a:r>
            <a:r>
              <a:rPr lang="en-GB" i="1" dirty="0"/>
              <a:t>Ten Steps to Equity in Education: Policy Brief. </a:t>
            </a:r>
            <a:r>
              <a:rPr lang="en-GB" dirty="0"/>
              <a:t>[Online]. Available at: </a:t>
            </a:r>
            <a:r>
              <a:rPr lang="en-GB" u="sng" dirty="0">
                <a:hlinkClick r:id="rId2"/>
              </a:rPr>
              <a:t>http://www.oecd.org/education/school/39989494.pdf</a:t>
            </a:r>
            <a:r>
              <a:rPr lang="en-GB" dirty="0"/>
              <a:t> (Accessed: 17 November 2017). </a:t>
            </a:r>
          </a:p>
          <a:p>
            <a:r>
              <a:rPr lang="en-GB" dirty="0" smtClean="0"/>
              <a:t>Organisation </a:t>
            </a:r>
            <a:r>
              <a:rPr lang="en-GB" dirty="0"/>
              <a:t>for Economic Co-operation and Development (2012) </a:t>
            </a:r>
            <a:r>
              <a:rPr lang="en-GB" i="1" dirty="0"/>
              <a:t>Equity and Quality in Education. </a:t>
            </a:r>
            <a:r>
              <a:rPr lang="en-GB" dirty="0"/>
              <a:t>[Online]. Available at:</a:t>
            </a:r>
            <a:r>
              <a:rPr lang="en-GB" i="1" dirty="0"/>
              <a:t> </a:t>
            </a:r>
            <a:r>
              <a:rPr lang="en-GB" dirty="0"/>
              <a:t> </a:t>
            </a:r>
            <a:r>
              <a:rPr lang="en-GB" u="sng" dirty="0">
                <a:hlinkClick r:id="rId3"/>
              </a:rPr>
              <a:t>https://www.oecd.org/education/school/50293148.pdf</a:t>
            </a:r>
            <a:r>
              <a:rPr lang="en-GB" dirty="0"/>
              <a:t> (Accessed: 08/01/18).</a:t>
            </a:r>
          </a:p>
          <a:p>
            <a:r>
              <a:rPr lang="en-GB" dirty="0" smtClean="0"/>
              <a:t>UNESCO </a:t>
            </a:r>
            <a:r>
              <a:rPr lang="en-GB" dirty="0"/>
              <a:t>(2017</a:t>
            </a:r>
            <a:r>
              <a:rPr lang="en-GB" i="1" dirty="0"/>
              <a:t>) A guide for ensuring inclusion and equity in education</a:t>
            </a:r>
            <a:r>
              <a:rPr lang="en-GB" dirty="0"/>
              <a:t>. France: UNESCO. [Online]. Available at:  </a:t>
            </a:r>
            <a:r>
              <a:rPr lang="en-GB" u="sng" dirty="0">
                <a:hlinkClick r:id="rId4"/>
              </a:rPr>
              <a:t>http://unesdoc.unesco.org/images/0024/002482/248254e.pdf</a:t>
            </a:r>
            <a:r>
              <a:rPr lang="en-GB" dirty="0"/>
              <a:t> (Accessed: 17 November 2017). </a:t>
            </a:r>
          </a:p>
          <a:p>
            <a:endParaRPr lang="en-GB" dirty="0"/>
          </a:p>
          <a:p>
            <a:endParaRPr lang="en-GB" dirty="0"/>
          </a:p>
          <a:p>
            <a:endParaRPr lang="en-GB" dirty="0"/>
          </a:p>
        </p:txBody>
      </p:sp>
    </p:spTree>
    <p:extLst>
      <p:ext uri="{BB962C8B-B14F-4D97-AF65-F5344CB8AC3E}">
        <p14:creationId xmlns:p14="http://schemas.microsoft.com/office/powerpoint/2010/main" val="17979318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198</TotalTime>
  <Words>1734</Words>
  <Application>Microsoft Office PowerPoint</Application>
  <PresentationFormat>Widescreen</PresentationFormat>
  <Paragraphs>186</Paragraphs>
  <Slides>22</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ＭＳ Ｐゴシック</vt:lpstr>
      <vt:lpstr>Arial</vt:lpstr>
      <vt:lpstr>Calibri</vt:lpstr>
      <vt:lpstr>Calibri Light</vt:lpstr>
      <vt:lpstr>Office Theme</vt:lpstr>
      <vt:lpstr>ECES4003/C </vt:lpstr>
      <vt:lpstr>Tasg Task</vt:lpstr>
      <vt:lpstr>Tasg Task</vt:lpstr>
      <vt:lpstr>Tasg Task</vt:lpstr>
      <vt:lpstr>Tasg Task</vt:lpstr>
      <vt:lpstr>Adfyfyriwch: Reflect: </vt:lpstr>
      <vt:lpstr>Cydraddoldeb a Chyfiawnder mewn Addysg Equality and Equity in Education </vt:lpstr>
      <vt:lpstr>Cydraddoldeb Equality </vt:lpstr>
      <vt:lpstr>Cydraddoldeb Equality </vt:lpstr>
      <vt:lpstr>Cyfiawnder Equity </vt:lpstr>
      <vt:lpstr>PowerPoint Presentation</vt:lpstr>
      <vt:lpstr>Systemau Cyfiawnder Addysgol Equitable Education Systems </vt:lpstr>
      <vt:lpstr>Datblygu Cyfiawnder Developing Equity </vt:lpstr>
      <vt:lpstr>Datblygu Cyfiawnder Developing Equity </vt:lpstr>
      <vt:lpstr>Tasg Task</vt:lpstr>
      <vt:lpstr>Systemau Cyfiawnder– Deg Cam Equitable Systems – Ten Steps </vt:lpstr>
      <vt:lpstr>Cyfiawnder yng Nghymru – Cyfeiriad Polisi Equity in Wales – Policy Direction</vt:lpstr>
      <vt:lpstr>Mae Cyfiawnder yn fwy na Thlodi Equity is more than Poverty </vt:lpstr>
      <vt:lpstr>Cenhadaeth ein Cenedl Our National Mission </vt:lpstr>
      <vt:lpstr>Ein Her Eang Over Arching Challenge </vt:lpstr>
      <vt:lpstr>Cyfiawnder Cymdeithasol Equity and Social Justice </vt:lpstr>
      <vt:lpstr>Llyfryddiaeth 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Lynwen Roberts</cp:lastModifiedBy>
  <cp:revision>20</cp:revision>
  <dcterms:created xsi:type="dcterms:W3CDTF">2018-03-15T10:39:37Z</dcterms:created>
  <dcterms:modified xsi:type="dcterms:W3CDTF">2019-07-05T08:44:43Z</dcterms:modified>
</cp:coreProperties>
</file>