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2330"/>
  </p:normalViewPr>
  <p:slideViewPr>
    <p:cSldViewPr snapToGrid="0" snapToObjects="1">
      <p:cViewPr varScale="1">
        <p:scale>
          <a:sx n="60" d="100"/>
          <a:sy n="60" d="100"/>
        </p:scale>
        <p:origin x="200" y="1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11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10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11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10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A91F3F-7032-4825-9E93-45A0ED7E3D8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233AE3-C645-4B7D-B8F8-3B9BC91D78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Dear all, I am Daniel Stanica and today I will present you a business which once was very successful, namely the Green Haven Florists and how quickly things can go wrong if a business does not adapt to the trends/changes. </a:t>
          </a:r>
        </a:p>
      </dgm:t>
    </dgm:pt>
    <dgm:pt modelId="{49CDFE50-4163-4522-870B-FED749466B37}" type="parTrans" cxnId="{9DEB6356-2652-47EE-A65E-3FBE3F46EFF5}">
      <dgm:prSet/>
      <dgm:spPr/>
      <dgm:t>
        <a:bodyPr/>
        <a:lstStyle/>
        <a:p>
          <a:endParaRPr lang="en-US"/>
        </a:p>
      </dgm:t>
    </dgm:pt>
    <dgm:pt modelId="{40FDC651-9DE9-4964-9904-C6EA8BAF25E5}" type="sibTrans" cxnId="{9DEB6356-2652-47EE-A65E-3FBE3F46EFF5}">
      <dgm:prSet/>
      <dgm:spPr/>
      <dgm:t>
        <a:bodyPr/>
        <a:lstStyle/>
        <a:p>
          <a:endParaRPr lang="en-US"/>
        </a:p>
      </dgm:t>
    </dgm:pt>
    <dgm:pt modelId="{C7FB557F-291E-43C8-B054-39BAA04566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 this presentation I will detail the following:</a:t>
          </a:r>
        </a:p>
      </dgm:t>
    </dgm:pt>
    <dgm:pt modelId="{65AF4A34-BE77-4E1A-BD0F-919C72E6A750}" type="parTrans" cxnId="{0C3EDE6B-7AE7-44FB-A991-CF4E92C8D506}">
      <dgm:prSet/>
      <dgm:spPr/>
      <dgm:t>
        <a:bodyPr/>
        <a:lstStyle/>
        <a:p>
          <a:endParaRPr lang="en-US"/>
        </a:p>
      </dgm:t>
    </dgm:pt>
    <dgm:pt modelId="{7C02B531-C970-4533-AC51-5521D50A9EA3}" type="sibTrans" cxnId="{0C3EDE6B-7AE7-44FB-A991-CF4E92C8D506}">
      <dgm:prSet/>
      <dgm:spPr/>
      <dgm:t>
        <a:bodyPr/>
        <a:lstStyle/>
        <a:p>
          <a:endParaRPr lang="en-US"/>
        </a:p>
      </dgm:t>
    </dgm:pt>
    <dgm:pt modelId="{7C633A74-BD2E-4444-BC58-0D2EF4A333B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&gt;Scope &amp; nature of the business, including the challenges they face </a:t>
          </a:r>
        </a:p>
      </dgm:t>
    </dgm:pt>
    <dgm:pt modelId="{BB3FFEB0-2CCA-4FB6-9CE8-69EB99282CDE}" type="parTrans" cxnId="{628CF9DF-8C3D-4545-A32C-F562BE537928}">
      <dgm:prSet/>
      <dgm:spPr/>
      <dgm:t>
        <a:bodyPr/>
        <a:lstStyle/>
        <a:p>
          <a:endParaRPr lang="en-US"/>
        </a:p>
      </dgm:t>
    </dgm:pt>
    <dgm:pt modelId="{EF6498C5-965A-4746-85E8-97658A0984D9}" type="sibTrans" cxnId="{628CF9DF-8C3D-4545-A32C-F562BE537928}">
      <dgm:prSet/>
      <dgm:spPr/>
      <dgm:t>
        <a:bodyPr/>
        <a:lstStyle/>
        <a:p>
          <a:endParaRPr lang="en-US"/>
        </a:p>
      </dgm:t>
    </dgm:pt>
    <dgm:pt modelId="{E7456347-9049-44A8-A59B-F1FE46E473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&gt;5W2H application for the issues </a:t>
          </a:r>
        </a:p>
      </dgm:t>
    </dgm:pt>
    <dgm:pt modelId="{3D58C247-7EBF-4001-B801-87D4D65D4090}" type="parTrans" cxnId="{65744366-BB99-452B-9132-15733BA02410}">
      <dgm:prSet/>
      <dgm:spPr/>
      <dgm:t>
        <a:bodyPr/>
        <a:lstStyle/>
        <a:p>
          <a:endParaRPr lang="en-US"/>
        </a:p>
      </dgm:t>
    </dgm:pt>
    <dgm:pt modelId="{DAACC01C-70E2-4399-BEE0-652FBA4B0CC8}" type="sibTrans" cxnId="{65744366-BB99-452B-9132-15733BA02410}">
      <dgm:prSet/>
      <dgm:spPr/>
      <dgm:t>
        <a:bodyPr/>
        <a:lstStyle/>
        <a:p>
          <a:endParaRPr lang="en-US"/>
        </a:p>
      </dgm:t>
    </dgm:pt>
    <dgm:pt modelId="{D2E8CA6A-B7B8-462E-BA83-DC0F8B6045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&gt;PESTEL framework explained and applied </a:t>
          </a:r>
        </a:p>
      </dgm:t>
    </dgm:pt>
    <dgm:pt modelId="{CC9747B0-1DE4-45B3-BEA7-D05B0D70FB94}" type="parTrans" cxnId="{25EB1ED1-D252-4EA6-8276-4D244D2FF9A2}">
      <dgm:prSet/>
      <dgm:spPr/>
      <dgm:t>
        <a:bodyPr/>
        <a:lstStyle/>
        <a:p>
          <a:endParaRPr lang="en-US"/>
        </a:p>
      </dgm:t>
    </dgm:pt>
    <dgm:pt modelId="{18215D62-2E35-4C5E-8EE8-13ED0D7002C2}" type="sibTrans" cxnId="{25EB1ED1-D252-4EA6-8276-4D244D2FF9A2}">
      <dgm:prSet/>
      <dgm:spPr/>
      <dgm:t>
        <a:bodyPr/>
        <a:lstStyle/>
        <a:p>
          <a:endParaRPr lang="en-US"/>
        </a:p>
      </dgm:t>
    </dgm:pt>
    <dgm:pt modelId="{B4B13A6F-D401-42CD-B287-A62CD13573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&gt;Cause-and-Effect explained and applied </a:t>
          </a:r>
        </a:p>
      </dgm:t>
    </dgm:pt>
    <dgm:pt modelId="{4D1A4E2A-4256-4515-84B9-2645CCA232E7}" type="parTrans" cxnId="{22913770-5556-4877-AE97-DC9163E632FE}">
      <dgm:prSet/>
      <dgm:spPr/>
      <dgm:t>
        <a:bodyPr/>
        <a:lstStyle/>
        <a:p>
          <a:endParaRPr lang="en-US"/>
        </a:p>
      </dgm:t>
    </dgm:pt>
    <dgm:pt modelId="{49FC8C08-8F70-4D1D-B566-0F7C53EF5FCA}" type="sibTrans" cxnId="{22913770-5556-4877-AE97-DC9163E632FE}">
      <dgm:prSet/>
      <dgm:spPr/>
      <dgm:t>
        <a:bodyPr/>
        <a:lstStyle/>
        <a:p>
          <a:endParaRPr lang="en-US"/>
        </a:p>
      </dgm:t>
    </dgm:pt>
    <dgm:pt modelId="{48C9E24A-5CA0-424B-9DD8-5C30110A701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&gt;Key Findings </a:t>
          </a:r>
        </a:p>
      </dgm:t>
    </dgm:pt>
    <dgm:pt modelId="{70A3D30B-F002-4502-A4C8-9BA784E5D3BB}" type="parTrans" cxnId="{AC7A9133-E19D-469F-AB58-FBAB04E1AEB2}">
      <dgm:prSet/>
      <dgm:spPr/>
      <dgm:t>
        <a:bodyPr/>
        <a:lstStyle/>
        <a:p>
          <a:endParaRPr lang="en-US"/>
        </a:p>
      </dgm:t>
    </dgm:pt>
    <dgm:pt modelId="{19BE1A0F-6745-4AB5-AE78-4D96B8B8D889}" type="sibTrans" cxnId="{AC7A9133-E19D-469F-AB58-FBAB04E1AEB2}">
      <dgm:prSet/>
      <dgm:spPr/>
      <dgm:t>
        <a:bodyPr/>
        <a:lstStyle/>
        <a:p>
          <a:endParaRPr lang="en-US"/>
        </a:p>
      </dgm:t>
    </dgm:pt>
    <dgm:pt modelId="{275BDE34-2B62-455D-88B2-F0DC351E7E7F}" type="pres">
      <dgm:prSet presAssocID="{6BA91F3F-7032-4825-9E93-45A0ED7E3D86}" presName="root" presStyleCnt="0">
        <dgm:presLayoutVars>
          <dgm:dir/>
          <dgm:resizeHandles val="exact"/>
        </dgm:presLayoutVars>
      </dgm:prSet>
      <dgm:spPr/>
    </dgm:pt>
    <dgm:pt modelId="{C13B7ABE-F795-4CDA-AE55-E51CB52FA105}" type="pres">
      <dgm:prSet presAssocID="{9C233AE3-C645-4B7D-B8F8-3B9BC91D78BE}" presName="compNode" presStyleCnt="0"/>
      <dgm:spPr/>
    </dgm:pt>
    <dgm:pt modelId="{B23520B3-4325-458A-9645-A2A86E620177}" type="pres">
      <dgm:prSet presAssocID="{9C233AE3-C645-4B7D-B8F8-3B9BC91D78BE}" presName="bgRect" presStyleLbl="bgShp" presStyleIdx="0" presStyleCnt="2" custLinFactNeighborY="-28271"/>
      <dgm:spPr/>
    </dgm:pt>
    <dgm:pt modelId="{9E0B4197-DC15-4262-8EE5-0893192B8C3C}" type="pres">
      <dgm:prSet presAssocID="{9C233AE3-C645-4B7D-B8F8-3B9BC91D78BE}" presName="iconRect" presStyleLbl="node1" presStyleIdx="0" presStyleCnt="2" custLinFactNeighborY="-3818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oller"/>
        </a:ext>
      </dgm:extLst>
    </dgm:pt>
    <dgm:pt modelId="{4A02C184-2758-40FF-BAEF-66AFD427A438}" type="pres">
      <dgm:prSet presAssocID="{9C233AE3-C645-4B7D-B8F8-3B9BC91D78BE}" presName="spaceRect" presStyleCnt="0"/>
      <dgm:spPr/>
    </dgm:pt>
    <dgm:pt modelId="{E62CDB08-2357-4191-A175-07F916C794E1}" type="pres">
      <dgm:prSet presAssocID="{9C233AE3-C645-4B7D-B8F8-3B9BC91D78BE}" presName="parTx" presStyleLbl="revTx" presStyleIdx="0" presStyleCnt="3" custLinFactNeighborX="-64" custLinFactNeighborY="-28558">
        <dgm:presLayoutVars>
          <dgm:chMax val="0"/>
          <dgm:chPref val="0"/>
        </dgm:presLayoutVars>
      </dgm:prSet>
      <dgm:spPr/>
    </dgm:pt>
    <dgm:pt modelId="{4165E968-BFC0-444A-8FA5-354AC54FB881}" type="pres">
      <dgm:prSet presAssocID="{40FDC651-9DE9-4964-9904-C6EA8BAF25E5}" presName="sibTrans" presStyleCnt="0"/>
      <dgm:spPr/>
    </dgm:pt>
    <dgm:pt modelId="{70FBAE84-1D94-4D5F-8009-6D102D61B3CF}" type="pres">
      <dgm:prSet presAssocID="{C7FB557F-291E-43C8-B054-39BAA045665D}" presName="compNode" presStyleCnt="0"/>
      <dgm:spPr/>
    </dgm:pt>
    <dgm:pt modelId="{3050F2ED-813D-4094-9222-E29123C16B76}" type="pres">
      <dgm:prSet presAssocID="{C7FB557F-291E-43C8-B054-39BAA045665D}" presName="bgRect" presStyleLbl="bgShp" presStyleIdx="1" presStyleCnt="2" custScaleY="173793"/>
      <dgm:spPr/>
    </dgm:pt>
    <dgm:pt modelId="{5D3346A8-E070-491B-9B9B-49F209381E06}" type="pres">
      <dgm:prSet presAssocID="{C7FB557F-291E-43C8-B054-39BAA04566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15C90F9-DFC4-4500-A9E7-BF56D511E529}" type="pres">
      <dgm:prSet presAssocID="{C7FB557F-291E-43C8-B054-39BAA045665D}" presName="spaceRect" presStyleCnt="0"/>
      <dgm:spPr/>
    </dgm:pt>
    <dgm:pt modelId="{8AA910C0-B265-4AAC-8006-AE1D6C4F6B19}" type="pres">
      <dgm:prSet presAssocID="{C7FB557F-291E-43C8-B054-39BAA045665D}" presName="parTx" presStyleLbl="revTx" presStyleIdx="1" presStyleCnt="3" custLinFactNeighborX="-7621">
        <dgm:presLayoutVars>
          <dgm:chMax val="0"/>
          <dgm:chPref val="0"/>
        </dgm:presLayoutVars>
      </dgm:prSet>
      <dgm:spPr/>
    </dgm:pt>
    <dgm:pt modelId="{4D4151D0-3F34-4ABB-AD8D-2369E0489257}" type="pres">
      <dgm:prSet presAssocID="{C7FB557F-291E-43C8-B054-39BAA045665D}" presName="desTx" presStyleLbl="revTx" presStyleIdx="2" presStyleCnt="3" custScaleX="123213" custScaleY="168147" custLinFactNeighborX="-6589">
        <dgm:presLayoutVars/>
      </dgm:prSet>
      <dgm:spPr/>
    </dgm:pt>
  </dgm:ptLst>
  <dgm:cxnLst>
    <dgm:cxn modelId="{D7D40F07-B219-44F7-A654-431FAB5DB748}" type="presOf" srcId="{9C233AE3-C645-4B7D-B8F8-3B9BC91D78BE}" destId="{E62CDB08-2357-4191-A175-07F916C794E1}" srcOrd="0" destOrd="0" presId="urn:microsoft.com/office/officeart/2018/2/layout/IconVerticalSolidList"/>
    <dgm:cxn modelId="{AC7A9133-E19D-469F-AB58-FBAB04E1AEB2}" srcId="{C7FB557F-291E-43C8-B054-39BAA045665D}" destId="{48C9E24A-5CA0-424B-9DD8-5C30110A7017}" srcOrd="4" destOrd="0" parTransId="{70A3D30B-F002-4502-A4C8-9BA784E5D3BB}" sibTransId="{19BE1A0F-6745-4AB5-AE78-4D96B8B8D889}"/>
    <dgm:cxn modelId="{39EAAD44-81E0-41E2-A1D1-E8EE9A06312D}" type="presOf" srcId="{6BA91F3F-7032-4825-9E93-45A0ED7E3D86}" destId="{275BDE34-2B62-455D-88B2-F0DC351E7E7F}" srcOrd="0" destOrd="0" presId="urn:microsoft.com/office/officeart/2018/2/layout/IconVerticalSolidList"/>
    <dgm:cxn modelId="{9DEB6356-2652-47EE-A65E-3FBE3F46EFF5}" srcId="{6BA91F3F-7032-4825-9E93-45A0ED7E3D86}" destId="{9C233AE3-C645-4B7D-B8F8-3B9BC91D78BE}" srcOrd="0" destOrd="0" parTransId="{49CDFE50-4163-4522-870B-FED749466B37}" sibTransId="{40FDC651-9DE9-4964-9904-C6EA8BAF25E5}"/>
    <dgm:cxn modelId="{64C94D5E-5B78-4363-B185-9D3462A71203}" type="presOf" srcId="{7C633A74-BD2E-4444-BC58-0D2EF4A333B1}" destId="{4D4151D0-3F34-4ABB-AD8D-2369E0489257}" srcOrd="0" destOrd="0" presId="urn:microsoft.com/office/officeart/2018/2/layout/IconVerticalSolidList"/>
    <dgm:cxn modelId="{65744366-BB99-452B-9132-15733BA02410}" srcId="{C7FB557F-291E-43C8-B054-39BAA045665D}" destId="{E7456347-9049-44A8-A59B-F1FE46E4733C}" srcOrd="1" destOrd="0" parTransId="{3D58C247-7EBF-4001-B801-87D4D65D4090}" sibTransId="{DAACC01C-70E2-4399-BEE0-652FBA4B0CC8}"/>
    <dgm:cxn modelId="{0C3EDE6B-7AE7-44FB-A991-CF4E92C8D506}" srcId="{6BA91F3F-7032-4825-9E93-45A0ED7E3D86}" destId="{C7FB557F-291E-43C8-B054-39BAA045665D}" srcOrd="1" destOrd="0" parTransId="{65AF4A34-BE77-4E1A-BD0F-919C72E6A750}" sibTransId="{7C02B531-C970-4533-AC51-5521D50A9EA3}"/>
    <dgm:cxn modelId="{22913770-5556-4877-AE97-DC9163E632FE}" srcId="{C7FB557F-291E-43C8-B054-39BAA045665D}" destId="{B4B13A6F-D401-42CD-B287-A62CD13573A0}" srcOrd="3" destOrd="0" parTransId="{4D1A4E2A-4256-4515-84B9-2645CCA232E7}" sibTransId="{49FC8C08-8F70-4D1D-B566-0F7C53EF5FCA}"/>
    <dgm:cxn modelId="{8E178671-45A6-4AB9-99B8-0D8E883CA77D}" type="presOf" srcId="{48C9E24A-5CA0-424B-9DD8-5C30110A7017}" destId="{4D4151D0-3F34-4ABB-AD8D-2369E0489257}" srcOrd="0" destOrd="4" presId="urn:microsoft.com/office/officeart/2018/2/layout/IconVerticalSolidList"/>
    <dgm:cxn modelId="{6207E775-09C8-4723-B50B-8A51A804C30F}" type="presOf" srcId="{B4B13A6F-D401-42CD-B287-A62CD13573A0}" destId="{4D4151D0-3F34-4ABB-AD8D-2369E0489257}" srcOrd="0" destOrd="3" presId="urn:microsoft.com/office/officeart/2018/2/layout/IconVerticalSolidList"/>
    <dgm:cxn modelId="{901FD87D-ADF9-4E72-BFE0-F9BF77138889}" type="presOf" srcId="{C7FB557F-291E-43C8-B054-39BAA045665D}" destId="{8AA910C0-B265-4AAC-8006-AE1D6C4F6B19}" srcOrd="0" destOrd="0" presId="urn:microsoft.com/office/officeart/2018/2/layout/IconVerticalSolidList"/>
    <dgm:cxn modelId="{9B5923B8-20A8-4293-8E4A-F13B40E1B328}" type="presOf" srcId="{D2E8CA6A-B7B8-462E-BA83-DC0F8B604525}" destId="{4D4151D0-3F34-4ABB-AD8D-2369E0489257}" srcOrd="0" destOrd="2" presId="urn:microsoft.com/office/officeart/2018/2/layout/IconVerticalSolidList"/>
    <dgm:cxn modelId="{F01906C2-9A9B-4A1D-A060-F3FDD85821CB}" type="presOf" srcId="{E7456347-9049-44A8-A59B-F1FE46E4733C}" destId="{4D4151D0-3F34-4ABB-AD8D-2369E0489257}" srcOrd="0" destOrd="1" presId="urn:microsoft.com/office/officeart/2018/2/layout/IconVerticalSolidList"/>
    <dgm:cxn modelId="{25EB1ED1-D252-4EA6-8276-4D244D2FF9A2}" srcId="{C7FB557F-291E-43C8-B054-39BAA045665D}" destId="{D2E8CA6A-B7B8-462E-BA83-DC0F8B604525}" srcOrd="2" destOrd="0" parTransId="{CC9747B0-1DE4-45B3-BEA7-D05B0D70FB94}" sibTransId="{18215D62-2E35-4C5E-8EE8-13ED0D7002C2}"/>
    <dgm:cxn modelId="{628CF9DF-8C3D-4545-A32C-F562BE537928}" srcId="{C7FB557F-291E-43C8-B054-39BAA045665D}" destId="{7C633A74-BD2E-4444-BC58-0D2EF4A333B1}" srcOrd="0" destOrd="0" parTransId="{BB3FFEB0-2CCA-4FB6-9CE8-69EB99282CDE}" sibTransId="{EF6498C5-965A-4746-85E8-97658A0984D9}"/>
    <dgm:cxn modelId="{490911DB-2C20-428F-BDA7-01F7B6583337}" type="presParOf" srcId="{275BDE34-2B62-455D-88B2-F0DC351E7E7F}" destId="{C13B7ABE-F795-4CDA-AE55-E51CB52FA105}" srcOrd="0" destOrd="0" presId="urn:microsoft.com/office/officeart/2018/2/layout/IconVerticalSolidList"/>
    <dgm:cxn modelId="{B46DDD65-9CE3-43F0-9C2B-32D6020B2000}" type="presParOf" srcId="{C13B7ABE-F795-4CDA-AE55-E51CB52FA105}" destId="{B23520B3-4325-458A-9645-A2A86E620177}" srcOrd="0" destOrd="0" presId="urn:microsoft.com/office/officeart/2018/2/layout/IconVerticalSolidList"/>
    <dgm:cxn modelId="{5B1FD1B8-19F7-44B2-A748-A108E76EC35C}" type="presParOf" srcId="{C13B7ABE-F795-4CDA-AE55-E51CB52FA105}" destId="{9E0B4197-DC15-4262-8EE5-0893192B8C3C}" srcOrd="1" destOrd="0" presId="urn:microsoft.com/office/officeart/2018/2/layout/IconVerticalSolidList"/>
    <dgm:cxn modelId="{0E036081-A872-4713-8DB3-2DA8579954E5}" type="presParOf" srcId="{C13B7ABE-F795-4CDA-AE55-E51CB52FA105}" destId="{4A02C184-2758-40FF-BAEF-66AFD427A438}" srcOrd="2" destOrd="0" presId="urn:microsoft.com/office/officeart/2018/2/layout/IconVerticalSolidList"/>
    <dgm:cxn modelId="{D3264A7A-226E-4EE6-A360-7A3008FCF1F9}" type="presParOf" srcId="{C13B7ABE-F795-4CDA-AE55-E51CB52FA105}" destId="{E62CDB08-2357-4191-A175-07F916C794E1}" srcOrd="3" destOrd="0" presId="urn:microsoft.com/office/officeart/2018/2/layout/IconVerticalSolidList"/>
    <dgm:cxn modelId="{5260A58C-3DD2-42D4-A993-713119D12EE6}" type="presParOf" srcId="{275BDE34-2B62-455D-88B2-F0DC351E7E7F}" destId="{4165E968-BFC0-444A-8FA5-354AC54FB881}" srcOrd="1" destOrd="0" presId="urn:microsoft.com/office/officeart/2018/2/layout/IconVerticalSolidList"/>
    <dgm:cxn modelId="{FB791D78-4E1B-4805-BDD6-84E5D467D326}" type="presParOf" srcId="{275BDE34-2B62-455D-88B2-F0DC351E7E7F}" destId="{70FBAE84-1D94-4D5F-8009-6D102D61B3CF}" srcOrd="2" destOrd="0" presId="urn:microsoft.com/office/officeart/2018/2/layout/IconVerticalSolidList"/>
    <dgm:cxn modelId="{95BD2EBE-422B-48B1-BB50-9A8B9E1E99B9}" type="presParOf" srcId="{70FBAE84-1D94-4D5F-8009-6D102D61B3CF}" destId="{3050F2ED-813D-4094-9222-E29123C16B76}" srcOrd="0" destOrd="0" presId="urn:microsoft.com/office/officeart/2018/2/layout/IconVerticalSolidList"/>
    <dgm:cxn modelId="{B26B3235-16CF-4886-8D3D-3FFDC9DAC100}" type="presParOf" srcId="{70FBAE84-1D94-4D5F-8009-6D102D61B3CF}" destId="{5D3346A8-E070-491B-9B9B-49F209381E06}" srcOrd="1" destOrd="0" presId="urn:microsoft.com/office/officeart/2018/2/layout/IconVerticalSolidList"/>
    <dgm:cxn modelId="{56683908-64A5-4839-A3EA-92E22088E866}" type="presParOf" srcId="{70FBAE84-1D94-4D5F-8009-6D102D61B3CF}" destId="{215C90F9-DFC4-4500-A9E7-BF56D511E529}" srcOrd="2" destOrd="0" presId="urn:microsoft.com/office/officeart/2018/2/layout/IconVerticalSolidList"/>
    <dgm:cxn modelId="{47DBA7A9-B9D6-4A52-AC33-4CC57886A02E}" type="presParOf" srcId="{70FBAE84-1D94-4D5F-8009-6D102D61B3CF}" destId="{8AA910C0-B265-4AAC-8006-AE1D6C4F6B19}" srcOrd="3" destOrd="0" presId="urn:microsoft.com/office/officeart/2018/2/layout/IconVerticalSolidList"/>
    <dgm:cxn modelId="{D3B5E30F-FF6D-42BA-9DD4-38695C63FC66}" type="presParOf" srcId="{70FBAE84-1D94-4D5F-8009-6D102D61B3CF}" destId="{4D4151D0-3F34-4ABB-AD8D-2369E048925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C9D095-E57C-4CBC-9F1E-A12CCAA86BC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2BE814-E0C3-4880-97D6-5998C78980A1}">
      <dgm:prSet custT="1"/>
      <dgm:spPr/>
      <dgm:t>
        <a:bodyPr/>
        <a:lstStyle/>
        <a:p>
          <a:r>
            <a:rPr lang="en-US" sz="1800"/>
            <a:t>This business is a small flower shop located in Norwich and gained, very quickly, a good reputation for their services and goods, such as floral decorations and bouquets.</a:t>
          </a:r>
        </a:p>
      </dgm:t>
    </dgm:pt>
    <dgm:pt modelId="{45358D5D-A565-458B-A5B9-63C575ECE345}" type="parTrans" cxnId="{CC1C7A78-5F58-4008-BC10-BDBB48985263}">
      <dgm:prSet/>
      <dgm:spPr/>
      <dgm:t>
        <a:bodyPr/>
        <a:lstStyle/>
        <a:p>
          <a:endParaRPr lang="en-US" sz="1800"/>
        </a:p>
      </dgm:t>
    </dgm:pt>
    <dgm:pt modelId="{355866FD-FDCA-4F48-A6FE-8AF918C93B9E}" type="sibTrans" cxnId="{CC1C7A78-5F58-4008-BC10-BDBB48985263}">
      <dgm:prSet/>
      <dgm:spPr/>
      <dgm:t>
        <a:bodyPr/>
        <a:lstStyle/>
        <a:p>
          <a:endParaRPr lang="en-US" sz="1800"/>
        </a:p>
      </dgm:t>
    </dgm:pt>
    <dgm:pt modelId="{9EEECB71-0A26-46A0-94A2-A0A3A1101840}">
      <dgm:prSet custT="1"/>
      <dgm:spPr/>
      <dgm:t>
        <a:bodyPr/>
        <a:lstStyle/>
        <a:p>
          <a:r>
            <a:rPr lang="en-US" sz="1800"/>
            <a:t>Over the last year, things took a wrong turn and the business faced a decline in in revenue and foot traffic, finding it difficult to maintain profitability.</a:t>
          </a:r>
        </a:p>
      </dgm:t>
    </dgm:pt>
    <dgm:pt modelId="{DCEA5125-DF11-4E82-9F82-CA1A0334A0DD}" type="parTrans" cxnId="{B48B37EF-87B1-44B6-8E71-F53228FD3DD1}">
      <dgm:prSet/>
      <dgm:spPr/>
      <dgm:t>
        <a:bodyPr/>
        <a:lstStyle/>
        <a:p>
          <a:endParaRPr lang="en-US" sz="1800"/>
        </a:p>
      </dgm:t>
    </dgm:pt>
    <dgm:pt modelId="{14817ADC-8266-455B-A152-D107F8346FF8}" type="sibTrans" cxnId="{B48B37EF-87B1-44B6-8E71-F53228FD3DD1}">
      <dgm:prSet/>
      <dgm:spPr/>
      <dgm:t>
        <a:bodyPr/>
        <a:lstStyle/>
        <a:p>
          <a:endParaRPr lang="en-US" sz="1800"/>
        </a:p>
      </dgm:t>
    </dgm:pt>
    <dgm:pt modelId="{DAF8933B-1AF1-454B-9D6F-C92B6D4BA358}">
      <dgm:prSet custT="1"/>
      <dgm:spPr/>
      <dgm:t>
        <a:bodyPr/>
        <a:lstStyle/>
        <a:p>
          <a:r>
            <a:rPr lang="en-US" sz="1800"/>
            <a:t>With new entrants and rapid changes in retail trends, Green Haven Florists is struggling.</a:t>
          </a:r>
        </a:p>
      </dgm:t>
    </dgm:pt>
    <dgm:pt modelId="{34257460-6787-4328-B904-0C5F132507B9}" type="parTrans" cxnId="{8E33FF68-7F81-4D60-B23D-749391E78FA5}">
      <dgm:prSet/>
      <dgm:spPr/>
      <dgm:t>
        <a:bodyPr/>
        <a:lstStyle/>
        <a:p>
          <a:endParaRPr lang="en-US" sz="1800"/>
        </a:p>
      </dgm:t>
    </dgm:pt>
    <dgm:pt modelId="{234BC0FE-497F-44FF-A896-25B9B382664A}" type="sibTrans" cxnId="{8E33FF68-7F81-4D60-B23D-749391E78FA5}">
      <dgm:prSet/>
      <dgm:spPr/>
      <dgm:t>
        <a:bodyPr/>
        <a:lstStyle/>
        <a:p>
          <a:endParaRPr lang="en-US" sz="1800"/>
        </a:p>
      </dgm:t>
    </dgm:pt>
    <dgm:pt modelId="{FE66BDF2-5FF4-DF46-9E23-BB82C20A06F6}" type="pres">
      <dgm:prSet presAssocID="{0DC9D095-E57C-4CBC-9F1E-A12CCAA86B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D5AF1D-1914-0D4F-974E-A62BE1085BF8}" type="pres">
      <dgm:prSet presAssocID="{532BE814-E0C3-4880-97D6-5998C78980A1}" presName="hierRoot1" presStyleCnt="0"/>
      <dgm:spPr/>
    </dgm:pt>
    <dgm:pt modelId="{E2139A53-5386-2746-B32C-6738D1BB2460}" type="pres">
      <dgm:prSet presAssocID="{532BE814-E0C3-4880-97D6-5998C78980A1}" presName="composite" presStyleCnt="0"/>
      <dgm:spPr/>
    </dgm:pt>
    <dgm:pt modelId="{6006937A-F1F2-F94C-B90F-F6DF7199B6D2}" type="pres">
      <dgm:prSet presAssocID="{532BE814-E0C3-4880-97D6-5998C78980A1}" presName="background" presStyleLbl="node0" presStyleIdx="0" presStyleCnt="3"/>
      <dgm:spPr/>
    </dgm:pt>
    <dgm:pt modelId="{D5334CC7-EE76-404D-80FD-DF92F58DC80B}" type="pres">
      <dgm:prSet presAssocID="{532BE814-E0C3-4880-97D6-5998C78980A1}" presName="text" presStyleLbl="fgAcc0" presStyleIdx="0" presStyleCnt="3">
        <dgm:presLayoutVars>
          <dgm:chPref val="3"/>
        </dgm:presLayoutVars>
      </dgm:prSet>
      <dgm:spPr/>
    </dgm:pt>
    <dgm:pt modelId="{BF94C313-3421-2443-92E4-55C6BEBD0F27}" type="pres">
      <dgm:prSet presAssocID="{532BE814-E0C3-4880-97D6-5998C78980A1}" presName="hierChild2" presStyleCnt="0"/>
      <dgm:spPr/>
    </dgm:pt>
    <dgm:pt modelId="{92FE9820-05A3-F048-8017-116399AF6893}" type="pres">
      <dgm:prSet presAssocID="{9EEECB71-0A26-46A0-94A2-A0A3A1101840}" presName="hierRoot1" presStyleCnt="0"/>
      <dgm:spPr/>
    </dgm:pt>
    <dgm:pt modelId="{E4B0A0A8-6097-2A4C-A612-10573EC715BB}" type="pres">
      <dgm:prSet presAssocID="{9EEECB71-0A26-46A0-94A2-A0A3A1101840}" presName="composite" presStyleCnt="0"/>
      <dgm:spPr/>
    </dgm:pt>
    <dgm:pt modelId="{CD65354E-58D4-FF49-B7D6-1FC8097BC41E}" type="pres">
      <dgm:prSet presAssocID="{9EEECB71-0A26-46A0-94A2-A0A3A1101840}" presName="background" presStyleLbl="node0" presStyleIdx="1" presStyleCnt="3"/>
      <dgm:spPr/>
    </dgm:pt>
    <dgm:pt modelId="{7275A583-062B-094C-B4C7-16A0F5B08062}" type="pres">
      <dgm:prSet presAssocID="{9EEECB71-0A26-46A0-94A2-A0A3A1101840}" presName="text" presStyleLbl="fgAcc0" presStyleIdx="1" presStyleCnt="3">
        <dgm:presLayoutVars>
          <dgm:chPref val="3"/>
        </dgm:presLayoutVars>
      </dgm:prSet>
      <dgm:spPr/>
    </dgm:pt>
    <dgm:pt modelId="{7651A103-F7DA-B64E-BF6D-2D6E81F8608E}" type="pres">
      <dgm:prSet presAssocID="{9EEECB71-0A26-46A0-94A2-A0A3A1101840}" presName="hierChild2" presStyleCnt="0"/>
      <dgm:spPr/>
    </dgm:pt>
    <dgm:pt modelId="{97FF79E4-B954-D945-99AF-4F49C562F521}" type="pres">
      <dgm:prSet presAssocID="{DAF8933B-1AF1-454B-9D6F-C92B6D4BA358}" presName="hierRoot1" presStyleCnt="0"/>
      <dgm:spPr/>
    </dgm:pt>
    <dgm:pt modelId="{1F6CFF7D-69BE-0C41-B879-88EAA5784F35}" type="pres">
      <dgm:prSet presAssocID="{DAF8933B-1AF1-454B-9D6F-C92B6D4BA358}" presName="composite" presStyleCnt="0"/>
      <dgm:spPr/>
    </dgm:pt>
    <dgm:pt modelId="{4712A046-B2A2-764D-92BD-9B5A4F7F1A3C}" type="pres">
      <dgm:prSet presAssocID="{DAF8933B-1AF1-454B-9D6F-C92B6D4BA358}" presName="background" presStyleLbl="node0" presStyleIdx="2" presStyleCnt="3"/>
      <dgm:spPr/>
    </dgm:pt>
    <dgm:pt modelId="{1523A0A3-4EBC-9D4A-BA34-8DD7EB19885E}" type="pres">
      <dgm:prSet presAssocID="{DAF8933B-1AF1-454B-9D6F-C92B6D4BA358}" presName="text" presStyleLbl="fgAcc0" presStyleIdx="2" presStyleCnt="3">
        <dgm:presLayoutVars>
          <dgm:chPref val="3"/>
        </dgm:presLayoutVars>
      </dgm:prSet>
      <dgm:spPr/>
    </dgm:pt>
    <dgm:pt modelId="{30F25BC6-8807-A941-8209-92BC81047234}" type="pres">
      <dgm:prSet presAssocID="{DAF8933B-1AF1-454B-9D6F-C92B6D4BA358}" presName="hierChild2" presStyleCnt="0"/>
      <dgm:spPr/>
    </dgm:pt>
  </dgm:ptLst>
  <dgm:cxnLst>
    <dgm:cxn modelId="{61705556-132E-B44F-9DDF-54A9B5A832D1}" type="presOf" srcId="{0DC9D095-E57C-4CBC-9F1E-A12CCAA86BCA}" destId="{FE66BDF2-5FF4-DF46-9E23-BB82C20A06F6}" srcOrd="0" destOrd="0" presId="urn:microsoft.com/office/officeart/2005/8/layout/hierarchy1"/>
    <dgm:cxn modelId="{8E33FF68-7F81-4D60-B23D-749391E78FA5}" srcId="{0DC9D095-E57C-4CBC-9F1E-A12CCAA86BCA}" destId="{DAF8933B-1AF1-454B-9D6F-C92B6D4BA358}" srcOrd="2" destOrd="0" parTransId="{34257460-6787-4328-B904-0C5F132507B9}" sibTransId="{234BC0FE-497F-44FF-A896-25B9B382664A}"/>
    <dgm:cxn modelId="{42CD1771-BD2F-CD48-9B05-C7E9453DBC36}" type="presOf" srcId="{DAF8933B-1AF1-454B-9D6F-C92B6D4BA358}" destId="{1523A0A3-4EBC-9D4A-BA34-8DD7EB19885E}" srcOrd="0" destOrd="0" presId="urn:microsoft.com/office/officeart/2005/8/layout/hierarchy1"/>
    <dgm:cxn modelId="{3153E172-5214-FD46-8D10-A757544A51A7}" type="presOf" srcId="{9EEECB71-0A26-46A0-94A2-A0A3A1101840}" destId="{7275A583-062B-094C-B4C7-16A0F5B08062}" srcOrd="0" destOrd="0" presId="urn:microsoft.com/office/officeart/2005/8/layout/hierarchy1"/>
    <dgm:cxn modelId="{CC1C7A78-5F58-4008-BC10-BDBB48985263}" srcId="{0DC9D095-E57C-4CBC-9F1E-A12CCAA86BCA}" destId="{532BE814-E0C3-4880-97D6-5998C78980A1}" srcOrd="0" destOrd="0" parTransId="{45358D5D-A565-458B-A5B9-63C575ECE345}" sibTransId="{355866FD-FDCA-4F48-A6FE-8AF918C93B9E}"/>
    <dgm:cxn modelId="{D5E8728B-5D2D-E84B-99F2-622ED216CD70}" type="presOf" srcId="{532BE814-E0C3-4880-97D6-5998C78980A1}" destId="{D5334CC7-EE76-404D-80FD-DF92F58DC80B}" srcOrd="0" destOrd="0" presId="urn:microsoft.com/office/officeart/2005/8/layout/hierarchy1"/>
    <dgm:cxn modelId="{B48B37EF-87B1-44B6-8E71-F53228FD3DD1}" srcId="{0DC9D095-E57C-4CBC-9F1E-A12CCAA86BCA}" destId="{9EEECB71-0A26-46A0-94A2-A0A3A1101840}" srcOrd="1" destOrd="0" parTransId="{DCEA5125-DF11-4E82-9F82-CA1A0334A0DD}" sibTransId="{14817ADC-8266-455B-A152-D107F8346FF8}"/>
    <dgm:cxn modelId="{A61D7D15-CF8E-C344-A4DE-CD2EF1913EB0}" type="presParOf" srcId="{FE66BDF2-5FF4-DF46-9E23-BB82C20A06F6}" destId="{95D5AF1D-1914-0D4F-974E-A62BE1085BF8}" srcOrd="0" destOrd="0" presId="urn:microsoft.com/office/officeart/2005/8/layout/hierarchy1"/>
    <dgm:cxn modelId="{D86CE315-6DD7-FD4F-BBED-31FE7F49F8B9}" type="presParOf" srcId="{95D5AF1D-1914-0D4F-974E-A62BE1085BF8}" destId="{E2139A53-5386-2746-B32C-6738D1BB2460}" srcOrd="0" destOrd="0" presId="urn:microsoft.com/office/officeart/2005/8/layout/hierarchy1"/>
    <dgm:cxn modelId="{CE8FE2CC-C469-DC4A-A6F9-B51891F2FE36}" type="presParOf" srcId="{E2139A53-5386-2746-B32C-6738D1BB2460}" destId="{6006937A-F1F2-F94C-B90F-F6DF7199B6D2}" srcOrd="0" destOrd="0" presId="urn:microsoft.com/office/officeart/2005/8/layout/hierarchy1"/>
    <dgm:cxn modelId="{CFC5E449-CEB4-2142-A38D-F6CBD81F9D04}" type="presParOf" srcId="{E2139A53-5386-2746-B32C-6738D1BB2460}" destId="{D5334CC7-EE76-404D-80FD-DF92F58DC80B}" srcOrd="1" destOrd="0" presId="urn:microsoft.com/office/officeart/2005/8/layout/hierarchy1"/>
    <dgm:cxn modelId="{51B9C961-A9F9-774D-9B86-E3CCE26E5122}" type="presParOf" srcId="{95D5AF1D-1914-0D4F-974E-A62BE1085BF8}" destId="{BF94C313-3421-2443-92E4-55C6BEBD0F27}" srcOrd="1" destOrd="0" presId="urn:microsoft.com/office/officeart/2005/8/layout/hierarchy1"/>
    <dgm:cxn modelId="{B8814D00-3D12-0349-A573-69F9DAFB0EEC}" type="presParOf" srcId="{FE66BDF2-5FF4-DF46-9E23-BB82C20A06F6}" destId="{92FE9820-05A3-F048-8017-116399AF6893}" srcOrd="1" destOrd="0" presId="urn:microsoft.com/office/officeart/2005/8/layout/hierarchy1"/>
    <dgm:cxn modelId="{AA412BD2-24A3-4E47-BDBC-4446500C0C3B}" type="presParOf" srcId="{92FE9820-05A3-F048-8017-116399AF6893}" destId="{E4B0A0A8-6097-2A4C-A612-10573EC715BB}" srcOrd="0" destOrd="0" presId="urn:microsoft.com/office/officeart/2005/8/layout/hierarchy1"/>
    <dgm:cxn modelId="{0B9CD53E-D336-E94B-9D3C-A214A6F7668A}" type="presParOf" srcId="{E4B0A0A8-6097-2A4C-A612-10573EC715BB}" destId="{CD65354E-58D4-FF49-B7D6-1FC8097BC41E}" srcOrd="0" destOrd="0" presId="urn:microsoft.com/office/officeart/2005/8/layout/hierarchy1"/>
    <dgm:cxn modelId="{1E2B07EA-3B11-1C40-A7F7-9C73F01C11B0}" type="presParOf" srcId="{E4B0A0A8-6097-2A4C-A612-10573EC715BB}" destId="{7275A583-062B-094C-B4C7-16A0F5B08062}" srcOrd="1" destOrd="0" presId="urn:microsoft.com/office/officeart/2005/8/layout/hierarchy1"/>
    <dgm:cxn modelId="{D8F4FF2F-F995-B947-A7AD-13C820DED624}" type="presParOf" srcId="{92FE9820-05A3-F048-8017-116399AF6893}" destId="{7651A103-F7DA-B64E-BF6D-2D6E81F8608E}" srcOrd="1" destOrd="0" presId="urn:microsoft.com/office/officeart/2005/8/layout/hierarchy1"/>
    <dgm:cxn modelId="{9C3C409F-DA3F-5F45-AA5D-D05B00CB97CA}" type="presParOf" srcId="{FE66BDF2-5FF4-DF46-9E23-BB82C20A06F6}" destId="{97FF79E4-B954-D945-99AF-4F49C562F521}" srcOrd="2" destOrd="0" presId="urn:microsoft.com/office/officeart/2005/8/layout/hierarchy1"/>
    <dgm:cxn modelId="{8FF0035A-E3D6-964A-A8D4-3464F2BF8A7A}" type="presParOf" srcId="{97FF79E4-B954-D945-99AF-4F49C562F521}" destId="{1F6CFF7D-69BE-0C41-B879-88EAA5784F35}" srcOrd="0" destOrd="0" presId="urn:microsoft.com/office/officeart/2005/8/layout/hierarchy1"/>
    <dgm:cxn modelId="{FB5D3221-B8E7-924A-A553-AFE9734CF35A}" type="presParOf" srcId="{1F6CFF7D-69BE-0C41-B879-88EAA5784F35}" destId="{4712A046-B2A2-764D-92BD-9B5A4F7F1A3C}" srcOrd="0" destOrd="0" presId="urn:microsoft.com/office/officeart/2005/8/layout/hierarchy1"/>
    <dgm:cxn modelId="{756A9A3A-2275-5242-9EC1-F965AF41586E}" type="presParOf" srcId="{1F6CFF7D-69BE-0C41-B879-88EAA5784F35}" destId="{1523A0A3-4EBC-9D4A-BA34-8DD7EB19885E}" srcOrd="1" destOrd="0" presId="urn:microsoft.com/office/officeart/2005/8/layout/hierarchy1"/>
    <dgm:cxn modelId="{2662B200-6B72-1A45-A0D5-9EA6D9129DA9}" type="presParOf" srcId="{97FF79E4-B954-D945-99AF-4F49C562F521}" destId="{30F25BC6-8807-A941-8209-92BC810472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2BA887-36B6-458F-BF53-B29E8D9642F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74CFBB-4587-4A16-8F4B-DED451B783DC}">
      <dgm:prSet/>
      <dgm:spPr/>
      <dgm:t>
        <a:bodyPr/>
        <a:lstStyle/>
        <a:p>
          <a:r>
            <a:rPr lang="en-US" dirty="0"/>
            <a:t>Green Haven Florists are facing several problems, including a 30% decline in in-store sales</a:t>
          </a:r>
        </a:p>
      </dgm:t>
    </dgm:pt>
    <dgm:pt modelId="{C9A4B9CA-7CE8-40B8-B179-DC7C030EB877}" type="parTrans" cxnId="{435817E9-54D6-4C32-9EBD-8F4FF39E521F}">
      <dgm:prSet/>
      <dgm:spPr/>
      <dgm:t>
        <a:bodyPr/>
        <a:lstStyle/>
        <a:p>
          <a:endParaRPr lang="en-US"/>
        </a:p>
      </dgm:t>
    </dgm:pt>
    <dgm:pt modelId="{31AD5813-2B34-4A2C-A72E-A6713BF8BE96}" type="sibTrans" cxnId="{435817E9-54D6-4C32-9EBD-8F4FF39E521F}">
      <dgm:prSet/>
      <dgm:spPr/>
      <dgm:t>
        <a:bodyPr/>
        <a:lstStyle/>
        <a:p>
          <a:endParaRPr lang="en-US"/>
        </a:p>
      </dgm:t>
    </dgm:pt>
    <dgm:pt modelId="{3EC15C51-C6FD-439E-A00F-82FA3BE0F26C}">
      <dgm:prSet/>
      <dgm:spPr/>
      <dgm:t>
        <a:bodyPr/>
        <a:lstStyle/>
        <a:p>
          <a:r>
            <a:rPr lang="en-US"/>
            <a:t>Although online orders are increasing, these are not enough to compensate </a:t>
          </a:r>
        </a:p>
      </dgm:t>
    </dgm:pt>
    <dgm:pt modelId="{D29A7556-4234-498A-9570-3DA3DEFA44D2}" type="parTrans" cxnId="{159D36DB-AA08-4911-8A2B-39B95EF46884}">
      <dgm:prSet/>
      <dgm:spPr/>
      <dgm:t>
        <a:bodyPr/>
        <a:lstStyle/>
        <a:p>
          <a:endParaRPr lang="en-US"/>
        </a:p>
      </dgm:t>
    </dgm:pt>
    <dgm:pt modelId="{6F342CF9-592B-4426-B147-149FF4DC0BB6}" type="sibTrans" cxnId="{159D36DB-AA08-4911-8A2B-39B95EF46884}">
      <dgm:prSet/>
      <dgm:spPr/>
      <dgm:t>
        <a:bodyPr/>
        <a:lstStyle/>
        <a:p>
          <a:endParaRPr lang="en-US"/>
        </a:p>
      </dgm:t>
    </dgm:pt>
    <dgm:pt modelId="{017C186A-6ACD-43E2-97E1-B1C7B0313A98}">
      <dgm:prSet/>
      <dgm:spPr/>
      <dgm:t>
        <a:bodyPr/>
        <a:lstStyle/>
        <a:p>
          <a:r>
            <a:rPr lang="en-US" dirty="0"/>
            <a:t>Online shopping is now more popular in the area (</a:t>
          </a:r>
          <a:r>
            <a:rPr lang="en-US" dirty="0" err="1"/>
            <a:t>Daggar</a:t>
          </a:r>
          <a:r>
            <a:rPr lang="en-US" dirty="0"/>
            <a:t>, 2025). </a:t>
          </a:r>
        </a:p>
      </dgm:t>
    </dgm:pt>
    <dgm:pt modelId="{450EA20D-2FA8-4113-85BC-B5B12AC0A550}" type="parTrans" cxnId="{28FCFB45-426A-4E22-87CF-1C60842BC974}">
      <dgm:prSet/>
      <dgm:spPr/>
      <dgm:t>
        <a:bodyPr/>
        <a:lstStyle/>
        <a:p>
          <a:endParaRPr lang="en-US"/>
        </a:p>
      </dgm:t>
    </dgm:pt>
    <dgm:pt modelId="{94C5D472-A555-4EAF-837F-7FDFB56C9DBF}" type="sibTrans" cxnId="{28FCFB45-426A-4E22-87CF-1C60842BC974}">
      <dgm:prSet/>
      <dgm:spPr/>
      <dgm:t>
        <a:bodyPr/>
        <a:lstStyle/>
        <a:p>
          <a:endParaRPr lang="en-US"/>
        </a:p>
      </dgm:t>
    </dgm:pt>
    <dgm:pt modelId="{616AB2C2-AA9A-496E-AD9E-97B62942A8FE}">
      <dgm:prSet/>
      <dgm:spPr/>
      <dgm:t>
        <a:bodyPr/>
        <a:lstStyle/>
        <a:p>
          <a:r>
            <a:rPr lang="en-US"/>
            <a:t>More and more customers are choosing online flowers retailer due to better prices, discounts and delivery options </a:t>
          </a:r>
        </a:p>
      </dgm:t>
    </dgm:pt>
    <dgm:pt modelId="{006B9120-C836-4867-92DB-C56D1B19597E}" type="parTrans" cxnId="{9EFC6165-A660-49A4-82BC-CF464E4C0EB6}">
      <dgm:prSet/>
      <dgm:spPr/>
      <dgm:t>
        <a:bodyPr/>
        <a:lstStyle/>
        <a:p>
          <a:endParaRPr lang="en-US"/>
        </a:p>
      </dgm:t>
    </dgm:pt>
    <dgm:pt modelId="{39FC2B3E-855B-49B9-BB0B-5585CC74E8A3}" type="sibTrans" cxnId="{9EFC6165-A660-49A4-82BC-CF464E4C0EB6}">
      <dgm:prSet/>
      <dgm:spPr/>
      <dgm:t>
        <a:bodyPr/>
        <a:lstStyle/>
        <a:p>
          <a:endParaRPr lang="en-US"/>
        </a:p>
      </dgm:t>
    </dgm:pt>
    <dgm:pt modelId="{0D94DA2D-CD0C-4588-865D-AE05C5A8D352}">
      <dgm:prSet/>
      <dgm:spPr/>
      <dgm:t>
        <a:bodyPr/>
        <a:lstStyle/>
        <a:p>
          <a:r>
            <a:rPr lang="en-US"/>
            <a:t>Other external issues, like supply chain and inflation are negatively impacting the business due to the rising costs of importing flowers </a:t>
          </a:r>
        </a:p>
      </dgm:t>
    </dgm:pt>
    <dgm:pt modelId="{4CDDBD06-6C9E-4384-AF7A-D8063B4CBA85}" type="parTrans" cxnId="{ADAAD909-0409-44BA-86F4-2AAEF9373545}">
      <dgm:prSet/>
      <dgm:spPr/>
      <dgm:t>
        <a:bodyPr/>
        <a:lstStyle/>
        <a:p>
          <a:endParaRPr lang="en-US"/>
        </a:p>
      </dgm:t>
    </dgm:pt>
    <dgm:pt modelId="{6B2472F6-B89B-450F-98CC-BDD06FC9F6CF}" type="sibTrans" cxnId="{ADAAD909-0409-44BA-86F4-2AAEF9373545}">
      <dgm:prSet/>
      <dgm:spPr/>
      <dgm:t>
        <a:bodyPr/>
        <a:lstStyle/>
        <a:p>
          <a:endParaRPr lang="en-US"/>
        </a:p>
      </dgm:t>
    </dgm:pt>
    <dgm:pt modelId="{B601B253-2D9A-45D5-9986-85B84CA4AE2A}">
      <dgm:prSet/>
      <dgm:spPr/>
      <dgm:t>
        <a:bodyPr/>
        <a:lstStyle/>
        <a:p>
          <a:r>
            <a:rPr lang="en-US"/>
            <a:t>Green Haven Florists’ website is outdated and difficult to navigate, as the customers say </a:t>
          </a:r>
        </a:p>
      </dgm:t>
    </dgm:pt>
    <dgm:pt modelId="{384ACBA7-C50D-4487-BFDC-FF18E25DA85F}" type="parTrans" cxnId="{BAF5940E-63DA-4CAA-B5D8-8FFE6D6B3F4F}">
      <dgm:prSet/>
      <dgm:spPr/>
      <dgm:t>
        <a:bodyPr/>
        <a:lstStyle/>
        <a:p>
          <a:endParaRPr lang="en-US"/>
        </a:p>
      </dgm:t>
    </dgm:pt>
    <dgm:pt modelId="{7FA73252-CA53-4D22-809E-28C0985E4BAB}" type="sibTrans" cxnId="{BAF5940E-63DA-4CAA-B5D8-8FFE6D6B3F4F}">
      <dgm:prSet/>
      <dgm:spPr/>
      <dgm:t>
        <a:bodyPr/>
        <a:lstStyle/>
        <a:p>
          <a:endParaRPr lang="en-US"/>
        </a:p>
      </dgm:t>
    </dgm:pt>
    <dgm:pt modelId="{569698DF-815A-4155-806A-C18EE2E33FBB}">
      <dgm:prSet/>
      <dgm:spPr/>
      <dgm:t>
        <a:bodyPr/>
        <a:lstStyle/>
        <a:p>
          <a:r>
            <a:rPr lang="en-US" dirty="0"/>
            <a:t>Heavy reliance on word-of-mouth and very rarely on social media advertisement (Searle, 2024). </a:t>
          </a:r>
        </a:p>
      </dgm:t>
    </dgm:pt>
    <dgm:pt modelId="{ADC401A6-60F0-4DC6-99D0-337CA339CDCF}" type="parTrans" cxnId="{38591C80-23E7-4433-A62E-52A2116623BF}">
      <dgm:prSet/>
      <dgm:spPr/>
      <dgm:t>
        <a:bodyPr/>
        <a:lstStyle/>
        <a:p>
          <a:endParaRPr lang="en-US"/>
        </a:p>
      </dgm:t>
    </dgm:pt>
    <dgm:pt modelId="{2C965DC1-E4EE-42E6-94D3-EF47D6E94AAD}" type="sibTrans" cxnId="{38591C80-23E7-4433-A62E-52A2116623BF}">
      <dgm:prSet/>
      <dgm:spPr/>
      <dgm:t>
        <a:bodyPr/>
        <a:lstStyle/>
        <a:p>
          <a:endParaRPr lang="en-US"/>
        </a:p>
      </dgm:t>
    </dgm:pt>
    <dgm:pt modelId="{1CAAF646-8283-450E-8358-FF5943DF4B53}">
      <dgm:prSet/>
      <dgm:spPr/>
      <dgm:t>
        <a:bodyPr/>
        <a:lstStyle/>
        <a:p>
          <a:r>
            <a:rPr lang="en-US"/>
            <a:t>Strong competition </a:t>
          </a:r>
        </a:p>
      </dgm:t>
    </dgm:pt>
    <dgm:pt modelId="{241DF2D8-33A9-42BE-A195-928C3737C33B}" type="parTrans" cxnId="{11583E94-7205-4A7E-BF16-EFD3306076B8}">
      <dgm:prSet/>
      <dgm:spPr/>
      <dgm:t>
        <a:bodyPr/>
        <a:lstStyle/>
        <a:p>
          <a:endParaRPr lang="en-US"/>
        </a:p>
      </dgm:t>
    </dgm:pt>
    <dgm:pt modelId="{6289EEF2-3C1E-4F0C-A460-5D1B29BC2DBD}" type="sibTrans" cxnId="{11583E94-7205-4A7E-BF16-EFD3306076B8}">
      <dgm:prSet/>
      <dgm:spPr/>
      <dgm:t>
        <a:bodyPr/>
        <a:lstStyle/>
        <a:p>
          <a:endParaRPr lang="en-US"/>
        </a:p>
      </dgm:t>
    </dgm:pt>
    <dgm:pt modelId="{934038CE-B40F-448D-84F0-2C9D3B172962}">
      <dgm:prSet/>
      <dgm:spPr/>
      <dgm:t>
        <a:bodyPr/>
        <a:lstStyle/>
        <a:p>
          <a:r>
            <a:rPr lang="en-US"/>
            <a:t>Although the external issues are more difficult to control, the business still has a strong chance of getting back on track</a:t>
          </a:r>
        </a:p>
      </dgm:t>
    </dgm:pt>
    <dgm:pt modelId="{B1B4C37B-E5A7-4206-9566-623C8D5B27F2}" type="parTrans" cxnId="{3457B1EF-6305-4284-B9C9-E3F98DCE8DE9}">
      <dgm:prSet/>
      <dgm:spPr/>
      <dgm:t>
        <a:bodyPr/>
        <a:lstStyle/>
        <a:p>
          <a:endParaRPr lang="en-US"/>
        </a:p>
      </dgm:t>
    </dgm:pt>
    <dgm:pt modelId="{EE8E1862-6785-4558-BDF8-ACC78EB99D8A}" type="sibTrans" cxnId="{3457B1EF-6305-4284-B9C9-E3F98DCE8DE9}">
      <dgm:prSet/>
      <dgm:spPr/>
      <dgm:t>
        <a:bodyPr/>
        <a:lstStyle/>
        <a:p>
          <a:endParaRPr lang="en-US"/>
        </a:p>
      </dgm:t>
    </dgm:pt>
    <dgm:pt modelId="{F650942A-73D6-433D-A9D4-C0671B6F9B7F}">
      <dgm:prSet/>
      <dgm:spPr/>
      <dgm:t>
        <a:bodyPr/>
        <a:lstStyle/>
        <a:p>
          <a:r>
            <a:rPr lang="en-US"/>
            <a:t>The internal issues, such as the outdated website can easily be restored and this is something the business has control of. </a:t>
          </a:r>
        </a:p>
      </dgm:t>
    </dgm:pt>
    <dgm:pt modelId="{A5F43C42-11D9-47D2-8C28-BED03FD7091B}" type="parTrans" cxnId="{9D3015F0-B7AE-4595-9C11-81FA5D2F9D5A}">
      <dgm:prSet/>
      <dgm:spPr/>
      <dgm:t>
        <a:bodyPr/>
        <a:lstStyle/>
        <a:p>
          <a:endParaRPr lang="en-US"/>
        </a:p>
      </dgm:t>
    </dgm:pt>
    <dgm:pt modelId="{25FC4392-4323-4F2E-8633-614960AAEA5A}" type="sibTrans" cxnId="{9D3015F0-B7AE-4595-9C11-81FA5D2F9D5A}">
      <dgm:prSet/>
      <dgm:spPr/>
      <dgm:t>
        <a:bodyPr/>
        <a:lstStyle/>
        <a:p>
          <a:endParaRPr lang="en-US"/>
        </a:p>
      </dgm:t>
    </dgm:pt>
    <dgm:pt modelId="{994ED686-F8FF-DE43-8780-F662058046A7}" type="pres">
      <dgm:prSet presAssocID="{CB2BA887-36B6-458F-BF53-B29E8D9642F5}" presName="vert0" presStyleCnt="0">
        <dgm:presLayoutVars>
          <dgm:dir/>
          <dgm:animOne val="branch"/>
          <dgm:animLvl val="lvl"/>
        </dgm:presLayoutVars>
      </dgm:prSet>
      <dgm:spPr/>
    </dgm:pt>
    <dgm:pt modelId="{668EAA76-2469-224E-84C8-809920AB81FB}" type="pres">
      <dgm:prSet presAssocID="{0374CFBB-4587-4A16-8F4B-DED451B783DC}" presName="thickLine" presStyleLbl="alignNode1" presStyleIdx="0" presStyleCnt="10"/>
      <dgm:spPr/>
    </dgm:pt>
    <dgm:pt modelId="{35E537DE-B1F3-A841-8C5C-A244AEBBBC90}" type="pres">
      <dgm:prSet presAssocID="{0374CFBB-4587-4A16-8F4B-DED451B783DC}" presName="horz1" presStyleCnt="0"/>
      <dgm:spPr/>
    </dgm:pt>
    <dgm:pt modelId="{A5ED7636-A394-7A4F-AB5C-FB32DD561982}" type="pres">
      <dgm:prSet presAssocID="{0374CFBB-4587-4A16-8F4B-DED451B783DC}" presName="tx1" presStyleLbl="revTx" presStyleIdx="0" presStyleCnt="10"/>
      <dgm:spPr/>
    </dgm:pt>
    <dgm:pt modelId="{C7724DD7-FA54-E441-BB0E-10F3AD4D1D1E}" type="pres">
      <dgm:prSet presAssocID="{0374CFBB-4587-4A16-8F4B-DED451B783DC}" presName="vert1" presStyleCnt="0"/>
      <dgm:spPr/>
    </dgm:pt>
    <dgm:pt modelId="{8F657AE8-5866-584B-AE97-ED46F308AC12}" type="pres">
      <dgm:prSet presAssocID="{3EC15C51-C6FD-439E-A00F-82FA3BE0F26C}" presName="thickLine" presStyleLbl="alignNode1" presStyleIdx="1" presStyleCnt="10"/>
      <dgm:spPr/>
    </dgm:pt>
    <dgm:pt modelId="{549974CD-B7A4-1145-8C3C-FE7B1DDB44A2}" type="pres">
      <dgm:prSet presAssocID="{3EC15C51-C6FD-439E-A00F-82FA3BE0F26C}" presName="horz1" presStyleCnt="0"/>
      <dgm:spPr/>
    </dgm:pt>
    <dgm:pt modelId="{48E64A39-6AB7-5A47-A53E-733D138338D0}" type="pres">
      <dgm:prSet presAssocID="{3EC15C51-C6FD-439E-A00F-82FA3BE0F26C}" presName="tx1" presStyleLbl="revTx" presStyleIdx="1" presStyleCnt="10"/>
      <dgm:spPr/>
    </dgm:pt>
    <dgm:pt modelId="{94F6BD07-3A38-3B48-BBF8-37FB4AD0C2A0}" type="pres">
      <dgm:prSet presAssocID="{3EC15C51-C6FD-439E-A00F-82FA3BE0F26C}" presName="vert1" presStyleCnt="0"/>
      <dgm:spPr/>
    </dgm:pt>
    <dgm:pt modelId="{1598FEBC-62FE-7A4B-9E8C-F3E31E079931}" type="pres">
      <dgm:prSet presAssocID="{017C186A-6ACD-43E2-97E1-B1C7B0313A98}" presName="thickLine" presStyleLbl="alignNode1" presStyleIdx="2" presStyleCnt="10"/>
      <dgm:spPr/>
    </dgm:pt>
    <dgm:pt modelId="{B6F98155-A138-EF4B-9C3D-ECD978002876}" type="pres">
      <dgm:prSet presAssocID="{017C186A-6ACD-43E2-97E1-B1C7B0313A98}" presName="horz1" presStyleCnt="0"/>
      <dgm:spPr/>
    </dgm:pt>
    <dgm:pt modelId="{DD204A4A-4B68-944C-B116-C6AA222943BD}" type="pres">
      <dgm:prSet presAssocID="{017C186A-6ACD-43E2-97E1-B1C7B0313A98}" presName="tx1" presStyleLbl="revTx" presStyleIdx="2" presStyleCnt="10"/>
      <dgm:spPr/>
    </dgm:pt>
    <dgm:pt modelId="{E1FB09D5-E840-2F46-A671-8648A4CBD126}" type="pres">
      <dgm:prSet presAssocID="{017C186A-6ACD-43E2-97E1-B1C7B0313A98}" presName="vert1" presStyleCnt="0"/>
      <dgm:spPr/>
    </dgm:pt>
    <dgm:pt modelId="{CC8F2F69-FC18-7F47-B7D7-2ACCA5D94BA2}" type="pres">
      <dgm:prSet presAssocID="{616AB2C2-AA9A-496E-AD9E-97B62942A8FE}" presName="thickLine" presStyleLbl="alignNode1" presStyleIdx="3" presStyleCnt="10"/>
      <dgm:spPr/>
    </dgm:pt>
    <dgm:pt modelId="{17C8F17A-3330-B141-877D-D53DCDB4E2E9}" type="pres">
      <dgm:prSet presAssocID="{616AB2C2-AA9A-496E-AD9E-97B62942A8FE}" presName="horz1" presStyleCnt="0"/>
      <dgm:spPr/>
    </dgm:pt>
    <dgm:pt modelId="{6F994A1F-E4BA-1B45-9828-72097D5C573D}" type="pres">
      <dgm:prSet presAssocID="{616AB2C2-AA9A-496E-AD9E-97B62942A8FE}" presName="tx1" presStyleLbl="revTx" presStyleIdx="3" presStyleCnt="10"/>
      <dgm:spPr/>
    </dgm:pt>
    <dgm:pt modelId="{E1DD5798-F1B2-774F-933F-4A86C4CD235B}" type="pres">
      <dgm:prSet presAssocID="{616AB2C2-AA9A-496E-AD9E-97B62942A8FE}" presName="vert1" presStyleCnt="0"/>
      <dgm:spPr/>
    </dgm:pt>
    <dgm:pt modelId="{B18916B7-8D8F-6449-9280-8EC469B82217}" type="pres">
      <dgm:prSet presAssocID="{0D94DA2D-CD0C-4588-865D-AE05C5A8D352}" presName="thickLine" presStyleLbl="alignNode1" presStyleIdx="4" presStyleCnt="10"/>
      <dgm:spPr/>
    </dgm:pt>
    <dgm:pt modelId="{EDE76702-F14A-F245-886F-BE72024288AA}" type="pres">
      <dgm:prSet presAssocID="{0D94DA2D-CD0C-4588-865D-AE05C5A8D352}" presName="horz1" presStyleCnt="0"/>
      <dgm:spPr/>
    </dgm:pt>
    <dgm:pt modelId="{AD1762BD-E0C3-ED48-B3A4-CED2A23DB1FB}" type="pres">
      <dgm:prSet presAssocID="{0D94DA2D-CD0C-4588-865D-AE05C5A8D352}" presName="tx1" presStyleLbl="revTx" presStyleIdx="4" presStyleCnt="10"/>
      <dgm:spPr/>
    </dgm:pt>
    <dgm:pt modelId="{6CF59403-CF5B-FA43-9D0C-4BD7188F4F2F}" type="pres">
      <dgm:prSet presAssocID="{0D94DA2D-CD0C-4588-865D-AE05C5A8D352}" presName="vert1" presStyleCnt="0"/>
      <dgm:spPr/>
    </dgm:pt>
    <dgm:pt modelId="{68FD1CA8-A70E-9749-A437-0A2C8FAD0072}" type="pres">
      <dgm:prSet presAssocID="{B601B253-2D9A-45D5-9986-85B84CA4AE2A}" presName="thickLine" presStyleLbl="alignNode1" presStyleIdx="5" presStyleCnt="10"/>
      <dgm:spPr/>
    </dgm:pt>
    <dgm:pt modelId="{DB4B6822-A203-2542-8E83-47CC4B517F23}" type="pres">
      <dgm:prSet presAssocID="{B601B253-2D9A-45D5-9986-85B84CA4AE2A}" presName="horz1" presStyleCnt="0"/>
      <dgm:spPr/>
    </dgm:pt>
    <dgm:pt modelId="{D41A4FFB-BFE4-8247-ABE5-8083BE2A8CCD}" type="pres">
      <dgm:prSet presAssocID="{B601B253-2D9A-45D5-9986-85B84CA4AE2A}" presName="tx1" presStyleLbl="revTx" presStyleIdx="5" presStyleCnt="10"/>
      <dgm:spPr/>
    </dgm:pt>
    <dgm:pt modelId="{878ECB09-0053-254B-813E-99545BE8280C}" type="pres">
      <dgm:prSet presAssocID="{B601B253-2D9A-45D5-9986-85B84CA4AE2A}" presName="vert1" presStyleCnt="0"/>
      <dgm:spPr/>
    </dgm:pt>
    <dgm:pt modelId="{2D8543B2-BA3A-E94A-ACA6-19BA54BEC499}" type="pres">
      <dgm:prSet presAssocID="{569698DF-815A-4155-806A-C18EE2E33FBB}" presName="thickLine" presStyleLbl="alignNode1" presStyleIdx="6" presStyleCnt="10"/>
      <dgm:spPr/>
    </dgm:pt>
    <dgm:pt modelId="{270473CD-9201-724D-9EFC-8301A5126509}" type="pres">
      <dgm:prSet presAssocID="{569698DF-815A-4155-806A-C18EE2E33FBB}" presName="horz1" presStyleCnt="0"/>
      <dgm:spPr/>
    </dgm:pt>
    <dgm:pt modelId="{F7FE0AF2-136C-AF41-82C1-4A6726E9E0C3}" type="pres">
      <dgm:prSet presAssocID="{569698DF-815A-4155-806A-C18EE2E33FBB}" presName="tx1" presStyleLbl="revTx" presStyleIdx="6" presStyleCnt="10"/>
      <dgm:spPr/>
    </dgm:pt>
    <dgm:pt modelId="{56127151-4C01-7748-AD7E-4BABC732F3B5}" type="pres">
      <dgm:prSet presAssocID="{569698DF-815A-4155-806A-C18EE2E33FBB}" presName="vert1" presStyleCnt="0"/>
      <dgm:spPr/>
    </dgm:pt>
    <dgm:pt modelId="{1A02B208-4670-F645-9C18-13F03DF5EE2A}" type="pres">
      <dgm:prSet presAssocID="{1CAAF646-8283-450E-8358-FF5943DF4B53}" presName="thickLine" presStyleLbl="alignNode1" presStyleIdx="7" presStyleCnt="10"/>
      <dgm:spPr/>
    </dgm:pt>
    <dgm:pt modelId="{09C5741A-6EFD-BB42-8B0A-C007E2060F9D}" type="pres">
      <dgm:prSet presAssocID="{1CAAF646-8283-450E-8358-FF5943DF4B53}" presName="horz1" presStyleCnt="0"/>
      <dgm:spPr/>
    </dgm:pt>
    <dgm:pt modelId="{396C6F03-37AA-F348-8807-A7FA7BD25D1F}" type="pres">
      <dgm:prSet presAssocID="{1CAAF646-8283-450E-8358-FF5943DF4B53}" presName="tx1" presStyleLbl="revTx" presStyleIdx="7" presStyleCnt="10"/>
      <dgm:spPr/>
    </dgm:pt>
    <dgm:pt modelId="{70CCA024-700D-2446-B464-9B048C9ED6F1}" type="pres">
      <dgm:prSet presAssocID="{1CAAF646-8283-450E-8358-FF5943DF4B53}" presName="vert1" presStyleCnt="0"/>
      <dgm:spPr/>
    </dgm:pt>
    <dgm:pt modelId="{FEAA95E4-1264-4C42-A548-DC9EF789E574}" type="pres">
      <dgm:prSet presAssocID="{934038CE-B40F-448D-84F0-2C9D3B172962}" presName="thickLine" presStyleLbl="alignNode1" presStyleIdx="8" presStyleCnt="10"/>
      <dgm:spPr/>
    </dgm:pt>
    <dgm:pt modelId="{3C6E5F0E-5ED4-2D4C-B6FF-6B06D409A550}" type="pres">
      <dgm:prSet presAssocID="{934038CE-B40F-448D-84F0-2C9D3B172962}" presName="horz1" presStyleCnt="0"/>
      <dgm:spPr/>
    </dgm:pt>
    <dgm:pt modelId="{7CEF6390-24CB-DB40-BC81-BBF44A22D859}" type="pres">
      <dgm:prSet presAssocID="{934038CE-B40F-448D-84F0-2C9D3B172962}" presName="tx1" presStyleLbl="revTx" presStyleIdx="8" presStyleCnt="10"/>
      <dgm:spPr/>
    </dgm:pt>
    <dgm:pt modelId="{8E013353-8F49-824B-8691-D13D48B9EA4C}" type="pres">
      <dgm:prSet presAssocID="{934038CE-B40F-448D-84F0-2C9D3B172962}" presName="vert1" presStyleCnt="0"/>
      <dgm:spPr/>
    </dgm:pt>
    <dgm:pt modelId="{10F02F22-FA71-EC41-8F58-959EE0E56CA2}" type="pres">
      <dgm:prSet presAssocID="{F650942A-73D6-433D-A9D4-C0671B6F9B7F}" presName="thickLine" presStyleLbl="alignNode1" presStyleIdx="9" presStyleCnt="10"/>
      <dgm:spPr/>
    </dgm:pt>
    <dgm:pt modelId="{5A96C310-B0C6-2E44-B7D6-A37CD648C1A9}" type="pres">
      <dgm:prSet presAssocID="{F650942A-73D6-433D-A9D4-C0671B6F9B7F}" presName="horz1" presStyleCnt="0"/>
      <dgm:spPr/>
    </dgm:pt>
    <dgm:pt modelId="{5FFA882F-C515-074E-B516-8ECD8072990E}" type="pres">
      <dgm:prSet presAssocID="{F650942A-73D6-433D-A9D4-C0671B6F9B7F}" presName="tx1" presStyleLbl="revTx" presStyleIdx="9" presStyleCnt="10"/>
      <dgm:spPr/>
    </dgm:pt>
    <dgm:pt modelId="{49FEB330-4726-1F4A-BE2F-D827B27D4671}" type="pres">
      <dgm:prSet presAssocID="{F650942A-73D6-433D-A9D4-C0671B6F9B7F}" presName="vert1" presStyleCnt="0"/>
      <dgm:spPr/>
    </dgm:pt>
  </dgm:ptLst>
  <dgm:cxnLst>
    <dgm:cxn modelId="{C1A7EF01-700E-BA47-96EB-10E112DA31F0}" type="presOf" srcId="{0374CFBB-4587-4A16-8F4B-DED451B783DC}" destId="{A5ED7636-A394-7A4F-AB5C-FB32DD561982}" srcOrd="0" destOrd="0" presId="urn:microsoft.com/office/officeart/2008/layout/LinedList"/>
    <dgm:cxn modelId="{ADAAD909-0409-44BA-86F4-2AAEF9373545}" srcId="{CB2BA887-36B6-458F-BF53-B29E8D9642F5}" destId="{0D94DA2D-CD0C-4588-865D-AE05C5A8D352}" srcOrd="4" destOrd="0" parTransId="{4CDDBD06-6C9E-4384-AF7A-D8063B4CBA85}" sibTransId="{6B2472F6-B89B-450F-98CC-BDD06FC9F6CF}"/>
    <dgm:cxn modelId="{BAF5940E-63DA-4CAA-B5D8-8FFE6D6B3F4F}" srcId="{CB2BA887-36B6-458F-BF53-B29E8D9642F5}" destId="{B601B253-2D9A-45D5-9986-85B84CA4AE2A}" srcOrd="5" destOrd="0" parTransId="{384ACBA7-C50D-4487-BFDC-FF18E25DA85F}" sibTransId="{7FA73252-CA53-4D22-809E-28C0985E4BAB}"/>
    <dgm:cxn modelId="{82C9C519-9646-0A4D-A071-3A8A6C1CE5D6}" type="presOf" srcId="{0D94DA2D-CD0C-4588-865D-AE05C5A8D352}" destId="{AD1762BD-E0C3-ED48-B3A4-CED2A23DB1FB}" srcOrd="0" destOrd="0" presId="urn:microsoft.com/office/officeart/2008/layout/LinedList"/>
    <dgm:cxn modelId="{39397F29-0AB3-A940-9E68-1E8017B15DA5}" type="presOf" srcId="{569698DF-815A-4155-806A-C18EE2E33FBB}" destId="{F7FE0AF2-136C-AF41-82C1-4A6726E9E0C3}" srcOrd="0" destOrd="0" presId="urn:microsoft.com/office/officeart/2008/layout/LinedList"/>
    <dgm:cxn modelId="{55BC1830-4A3B-EA46-A620-7BEE4556CB54}" type="presOf" srcId="{017C186A-6ACD-43E2-97E1-B1C7B0313A98}" destId="{DD204A4A-4B68-944C-B116-C6AA222943BD}" srcOrd="0" destOrd="0" presId="urn:microsoft.com/office/officeart/2008/layout/LinedList"/>
    <dgm:cxn modelId="{28FCFB45-426A-4E22-87CF-1C60842BC974}" srcId="{CB2BA887-36B6-458F-BF53-B29E8D9642F5}" destId="{017C186A-6ACD-43E2-97E1-B1C7B0313A98}" srcOrd="2" destOrd="0" parTransId="{450EA20D-2FA8-4113-85BC-B5B12AC0A550}" sibTransId="{94C5D472-A555-4EAF-837F-7FDFB56C9DBF}"/>
    <dgm:cxn modelId="{C4C0E74E-9B15-5D4A-8714-51C3625F4383}" type="presOf" srcId="{1CAAF646-8283-450E-8358-FF5943DF4B53}" destId="{396C6F03-37AA-F348-8807-A7FA7BD25D1F}" srcOrd="0" destOrd="0" presId="urn:microsoft.com/office/officeart/2008/layout/LinedList"/>
    <dgm:cxn modelId="{DE7F9B57-05C3-1047-8B21-D57978F3CB83}" type="presOf" srcId="{616AB2C2-AA9A-496E-AD9E-97B62942A8FE}" destId="{6F994A1F-E4BA-1B45-9828-72097D5C573D}" srcOrd="0" destOrd="0" presId="urn:microsoft.com/office/officeart/2008/layout/LinedList"/>
    <dgm:cxn modelId="{9EFC6165-A660-49A4-82BC-CF464E4C0EB6}" srcId="{CB2BA887-36B6-458F-BF53-B29E8D9642F5}" destId="{616AB2C2-AA9A-496E-AD9E-97B62942A8FE}" srcOrd="3" destOrd="0" parTransId="{006B9120-C836-4867-92DB-C56D1B19597E}" sibTransId="{39FC2B3E-855B-49B9-BB0B-5585CC74E8A3}"/>
    <dgm:cxn modelId="{43F5B065-BDEC-3B41-AFF4-669A7F625990}" type="presOf" srcId="{CB2BA887-36B6-458F-BF53-B29E8D9642F5}" destId="{994ED686-F8FF-DE43-8780-F662058046A7}" srcOrd="0" destOrd="0" presId="urn:microsoft.com/office/officeart/2008/layout/LinedList"/>
    <dgm:cxn modelId="{61267666-2026-6B46-AD9A-AB3EEB50FCC0}" type="presOf" srcId="{3EC15C51-C6FD-439E-A00F-82FA3BE0F26C}" destId="{48E64A39-6AB7-5A47-A53E-733D138338D0}" srcOrd="0" destOrd="0" presId="urn:microsoft.com/office/officeart/2008/layout/LinedList"/>
    <dgm:cxn modelId="{BC879278-A409-414C-A4AA-E0CA1ADD2186}" type="presOf" srcId="{934038CE-B40F-448D-84F0-2C9D3B172962}" destId="{7CEF6390-24CB-DB40-BC81-BBF44A22D859}" srcOrd="0" destOrd="0" presId="urn:microsoft.com/office/officeart/2008/layout/LinedList"/>
    <dgm:cxn modelId="{38591C80-23E7-4433-A62E-52A2116623BF}" srcId="{CB2BA887-36B6-458F-BF53-B29E8D9642F5}" destId="{569698DF-815A-4155-806A-C18EE2E33FBB}" srcOrd="6" destOrd="0" parTransId="{ADC401A6-60F0-4DC6-99D0-337CA339CDCF}" sibTransId="{2C965DC1-E4EE-42E6-94D3-EF47D6E94AAD}"/>
    <dgm:cxn modelId="{11583E94-7205-4A7E-BF16-EFD3306076B8}" srcId="{CB2BA887-36B6-458F-BF53-B29E8D9642F5}" destId="{1CAAF646-8283-450E-8358-FF5943DF4B53}" srcOrd="7" destOrd="0" parTransId="{241DF2D8-33A9-42BE-A195-928C3737C33B}" sibTransId="{6289EEF2-3C1E-4F0C-A460-5D1B29BC2DBD}"/>
    <dgm:cxn modelId="{91C7E8C1-5249-314F-AC72-5905437579F8}" type="presOf" srcId="{F650942A-73D6-433D-A9D4-C0671B6F9B7F}" destId="{5FFA882F-C515-074E-B516-8ECD8072990E}" srcOrd="0" destOrd="0" presId="urn:microsoft.com/office/officeart/2008/layout/LinedList"/>
    <dgm:cxn modelId="{731B9AD6-C146-0749-851D-579D749402A2}" type="presOf" srcId="{B601B253-2D9A-45D5-9986-85B84CA4AE2A}" destId="{D41A4FFB-BFE4-8247-ABE5-8083BE2A8CCD}" srcOrd="0" destOrd="0" presId="urn:microsoft.com/office/officeart/2008/layout/LinedList"/>
    <dgm:cxn modelId="{159D36DB-AA08-4911-8A2B-39B95EF46884}" srcId="{CB2BA887-36B6-458F-BF53-B29E8D9642F5}" destId="{3EC15C51-C6FD-439E-A00F-82FA3BE0F26C}" srcOrd="1" destOrd="0" parTransId="{D29A7556-4234-498A-9570-3DA3DEFA44D2}" sibTransId="{6F342CF9-592B-4426-B147-149FF4DC0BB6}"/>
    <dgm:cxn modelId="{435817E9-54D6-4C32-9EBD-8F4FF39E521F}" srcId="{CB2BA887-36B6-458F-BF53-B29E8D9642F5}" destId="{0374CFBB-4587-4A16-8F4B-DED451B783DC}" srcOrd="0" destOrd="0" parTransId="{C9A4B9CA-7CE8-40B8-B179-DC7C030EB877}" sibTransId="{31AD5813-2B34-4A2C-A72E-A6713BF8BE96}"/>
    <dgm:cxn modelId="{3457B1EF-6305-4284-B9C9-E3F98DCE8DE9}" srcId="{CB2BA887-36B6-458F-BF53-B29E8D9642F5}" destId="{934038CE-B40F-448D-84F0-2C9D3B172962}" srcOrd="8" destOrd="0" parTransId="{B1B4C37B-E5A7-4206-9566-623C8D5B27F2}" sibTransId="{EE8E1862-6785-4558-BDF8-ACC78EB99D8A}"/>
    <dgm:cxn modelId="{9D3015F0-B7AE-4595-9C11-81FA5D2F9D5A}" srcId="{CB2BA887-36B6-458F-BF53-B29E8D9642F5}" destId="{F650942A-73D6-433D-A9D4-C0671B6F9B7F}" srcOrd="9" destOrd="0" parTransId="{A5F43C42-11D9-47D2-8C28-BED03FD7091B}" sibTransId="{25FC4392-4323-4F2E-8633-614960AAEA5A}"/>
    <dgm:cxn modelId="{28078A33-8184-9347-B738-F23274CFFED4}" type="presParOf" srcId="{994ED686-F8FF-DE43-8780-F662058046A7}" destId="{668EAA76-2469-224E-84C8-809920AB81FB}" srcOrd="0" destOrd="0" presId="urn:microsoft.com/office/officeart/2008/layout/LinedList"/>
    <dgm:cxn modelId="{AEDBFEBF-4E17-9B49-AD2E-945832BA6B09}" type="presParOf" srcId="{994ED686-F8FF-DE43-8780-F662058046A7}" destId="{35E537DE-B1F3-A841-8C5C-A244AEBBBC90}" srcOrd="1" destOrd="0" presId="urn:microsoft.com/office/officeart/2008/layout/LinedList"/>
    <dgm:cxn modelId="{4F634011-EF47-9B4A-BD8A-834F6AD1405B}" type="presParOf" srcId="{35E537DE-B1F3-A841-8C5C-A244AEBBBC90}" destId="{A5ED7636-A394-7A4F-AB5C-FB32DD561982}" srcOrd="0" destOrd="0" presId="urn:microsoft.com/office/officeart/2008/layout/LinedList"/>
    <dgm:cxn modelId="{B44871C8-700D-AA4E-9A3A-A21210455892}" type="presParOf" srcId="{35E537DE-B1F3-A841-8C5C-A244AEBBBC90}" destId="{C7724DD7-FA54-E441-BB0E-10F3AD4D1D1E}" srcOrd="1" destOrd="0" presId="urn:microsoft.com/office/officeart/2008/layout/LinedList"/>
    <dgm:cxn modelId="{3DA9B99A-32A5-9645-BE0F-AB1D1F5DD650}" type="presParOf" srcId="{994ED686-F8FF-DE43-8780-F662058046A7}" destId="{8F657AE8-5866-584B-AE97-ED46F308AC12}" srcOrd="2" destOrd="0" presId="urn:microsoft.com/office/officeart/2008/layout/LinedList"/>
    <dgm:cxn modelId="{68AECA63-AE35-EB41-BA06-A4D58BA30303}" type="presParOf" srcId="{994ED686-F8FF-DE43-8780-F662058046A7}" destId="{549974CD-B7A4-1145-8C3C-FE7B1DDB44A2}" srcOrd="3" destOrd="0" presId="urn:microsoft.com/office/officeart/2008/layout/LinedList"/>
    <dgm:cxn modelId="{F4E0B66F-AEBB-4543-8512-CCB8F06F648D}" type="presParOf" srcId="{549974CD-B7A4-1145-8C3C-FE7B1DDB44A2}" destId="{48E64A39-6AB7-5A47-A53E-733D138338D0}" srcOrd="0" destOrd="0" presId="urn:microsoft.com/office/officeart/2008/layout/LinedList"/>
    <dgm:cxn modelId="{69090B25-29AA-3A40-A38F-6FA62F20B0AC}" type="presParOf" srcId="{549974CD-B7A4-1145-8C3C-FE7B1DDB44A2}" destId="{94F6BD07-3A38-3B48-BBF8-37FB4AD0C2A0}" srcOrd="1" destOrd="0" presId="urn:microsoft.com/office/officeart/2008/layout/LinedList"/>
    <dgm:cxn modelId="{1F77688F-37ED-2E43-AA9C-1ECDD0B8C8D8}" type="presParOf" srcId="{994ED686-F8FF-DE43-8780-F662058046A7}" destId="{1598FEBC-62FE-7A4B-9E8C-F3E31E079931}" srcOrd="4" destOrd="0" presId="urn:microsoft.com/office/officeart/2008/layout/LinedList"/>
    <dgm:cxn modelId="{7C5505D3-A072-A248-888A-6B863366388A}" type="presParOf" srcId="{994ED686-F8FF-DE43-8780-F662058046A7}" destId="{B6F98155-A138-EF4B-9C3D-ECD978002876}" srcOrd="5" destOrd="0" presId="urn:microsoft.com/office/officeart/2008/layout/LinedList"/>
    <dgm:cxn modelId="{6FC1C4C2-C227-7549-A5E0-2F8C991A98DF}" type="presParOf" srcId="{B6F98155-A138-EF4B-9C3D-ECD978002876}" destId="{DD204A4A-4B68-944C-B116-C6AA222943BD}" srcOrd="0" destOrd="0" presId="urn:microsoft.com/office/officeart/2008/layout/LinedList"/>
    <dgm:cxn modelId="{DC7625E5-866C-3D4F-89CF-9B671753F21E}" type="presParOf" srcId="{B6F98155-A138-EF4B-9C3D-ECD978002876}" destId="{E1FB09D5-E840-2F46-A671-8648A4CBD126}" srcOrd="1" destOrd="0" presId="urn:microsoft.com/office/officeart/2008/layout/LinedList"/>
    <dgm:cxn modelId="{DBD8F751-EFF2-CF46-A1D1-68FA4F6C48F3}" type="presParOf" srcId="{994ED686-F8FF-DE43-8780-F662058046A7}" destId="{CC8F2F69-FC18-7F47-B7D7-2ACCA5D94BA2}" srcOrd="6" destOrd="0" presId="urn:microsoft.com/office/officeart/2008/layout/LinedList"/>
    <dgm:cxn modelId="{E807C34D-6447-1B4F-A075-450316910C5F}" type="presParOf" srcId="{994ED686-F8FF-DE43-8780-F662058046A7}" destId="{17C8F17A-3330-B141-877D-D53DCDB4E2E9}" srcOrd="7" destOrd="0" presId="urn:microsoft.com/office/officeart/2008/layout/LinedList"/>
    <dgm:cxn modelId="{B61F652E-A6A5-BE44-A71F-F982A5B0207A}" type="presParOf" srcId="{17C8F17A-3330-B141-877D-D53DCDB4E2E9}" destId="{6F994A1F-E4BA-1B45-9828-72097D5C573D}" srcOrd="0" destOrd="0" presId="urn:microsoft.com/office/officeart/2008/layout/LinedList"/>
    <dgm:cxn modelId="{9C392CDB-CD46-1541-996A-9B92906FA494}" type="presParOf" srcId="{17C8F17A-3330-B141-877D-D53DCDB4E2E9}" destId="{E1DD5798-F1B2-774F-933F-4A86C4CD235B}" srcOrd="1" destOrd="0" presId="urn:microsoft.com/office/officeart/2008/layout/LinedList"/>
    <dgm:cxn modelId="{7C86DC69-9E8D-7844-835A-8362477EB038}" type="presParOf" srcId="{994ED686-F8FF-DE43-8780-F662058046A7}" destId="{B18916B7-8D8F-6449-9280-8EC469B82217}" srcOrd="8" destOrd="0" presId="urn:microsoft.com/office/officeart/2008/layout/LinedList"/>
    <dgm:cxn modelId="{42BF187B-6970-7441-B82F-197380599514}" type="presParOf" srcId="{994ED686-F8FF-DE43-8780-F662058046A7}" destId="{EDE76702-F14A-F245-886F-BE72024288AA}" srcOrd="9" destOrd="0" presId="urn:microsoft.com/office/officeart/2008/layout/LinedList"/>
    <dgm:cxn modelId="{BC89494E-4423-EA4E-829A-E04AC466177B}" type="presParOf" srcId="{EDE76702-F14A-F245-886F-BE72024288AA}" destId="{AD1762BD-E0C3-ED48-B3A4-CED2A23DB1FB}" srcOrd="0" destOrd="0" presId="urn:microsoft.com/office/officeart/2008/layout/LinedList"/>
    <dgm:cxn modelId="{78BEE013-A2B1-CD43-8A14-A968C8390455}" type="presParOf" srcId="{EDE76702-F14A-F245-886F-BE72024288AA}" destId="{6CF59403-CF5B-FA43-9D0C-4BD7188F4F2F}" srcOrd="1" destOrd="0" presId="urn:microsoft.com/office/officeart/2008/layout/LinedList"/>
    <dgm:cxn modelId="{5CDB2B4D-4E83-4F4C-87C6-30DF46A88C2F}" type="presParOf" srcId="{994ED686-F8FF-DE43-8780-F662058046A7}" destId="{68FD1CA8-A70E-9749-A437-0A2C8FAD0072}" srcOrd="10" destOrd="0" presId="urn:microsoft.com/office/officeart/2008/layout/LinedList"/>
    <dgm:cxn modelId="{1C17F468-B169-DC44-A800-860C9EAB438B}" type="presParOf" srcId="{994ED686-F8FF-DE43-8780-F662058046A7}" destId="{DB4B6822-A203-2542-8E83-47CC4B517F23}" srcOrd="11" destOrd="0" presId="urn:microsoft.com/office/officeart/2008/layout/LinedList"/>
    <dgm:cxn modelId="{4F287720-D972-8641-A35F-B2725067F3E1}" type="presParOf" srcId="{DB4B6822-A203-2542-8E83-47CC4B517F23}" destId="{D41A4FFB-BFE4-8247-ABE5-8083BE2A8CCD}" srcOrd="0" destOrd="0" presId="urn:microsoft.com/office/officeart/2008/layout/LinedList"/>
    <dgm:cxn modelId="{E98FC6BD-60BC-F544-9548-4723F3A88D24}" type="presParOf" srcId="{DB4B6822-A203-2542-8E83-47CC4B517F23}" destId="{878ECB09-0053-254B-813E-99545BE8280C}" srcOrd="1" destOrd="0" presId="urn:microsoft.com/office/officeart/2008/layout/LinedList"/>
    <dgm:cxn modelId="{1FBEE057-8AC4-804B-87B8-1499387100B1}" type="presParOf" srcId="{994ED686-F8FF-DE43-8780-F662058046A7}" destId="{2D8543B2-BA3A-E94A-ACA6-19BA54BEC499}" srcOrd="12" destOrd="0" presId="urn:microsoft.com/office/officeart/2008/layout/LinedList"/>
    <dgm:cxn modelId="{683D40D2-A0C8-7B4F-B53E-29A2668386D6}" type="presParOf" srcId="{994ED686-F8FF-DE43-8780-F662058046A7}" destId="{270473CD-9201-724D-9EFC-8301A5126509}" srcOrd="13" destOrd="0" presId="urn:microsoft.com/office/officeart/2008/layout/LinedList"/>
    <dgm:cxn modelId="{971437DA-B079-B04C-8B1D-D6733C643293}" type="presParOf" srcId="{270473CD-9201-724D-9EFC-8301A5126509}" destId="{F7FE0AF2-136C-AF41-82C1-4A6726E9E0C3}" srcOrd="0" destOrd="0" presId="urn:microsoft.com/office/officeart/2008/layout/LinedList"/>
    <dgm:cxn modelId="{A5A90187-B7DC-134F-AB83-8E4449CA44B4}" type="presParOf" srcId="{270473CD-9201-724D-9EFC-8301A5126509}" destId="{56127151-4C01-7748-AD7E-4BABC732F3B5}" srcOrd="1" destOrd="0" presId="urn:microsoft.com/office/officeart/2008/layout/LinedList"/>
    <dgm:cxn modelId="{3D09753E-59BA-5248-B244-EAFB18DD116E}" type="presParOf" srcId="{994ED686-F8FF-DE43-8780-F662058046A7}" destId="{1A02B208-4670-F645-9C18-13F03DF5EE2A}" srcOrd="14" destOrd="0" presId="urn:microsoft.com/office/officeart/2008/layout/LinedList"/>
    <dgm:cxn modelId="{99A47A14-6B36-A242-AC46-237C2F1EB1BD}" type="presParOf" srcId="{994ED686-F8FF-DE43-8780-F662058046A7}" destId="{09C5741A-6EFD-BB42-8B0A-C007E2060F9D}" srcOrd="15" destOrd="0" presId="urn:microsoft.com/office/officeart/2008/layout/LinedList"/>
    <dgm:cxn modelId="{45B1F9E1-64EE-8C4B-8EDC-96F6D1BFE2B0}" type="presParOf" srcId="{09C5741A-6EFD-BB42-8B0A-C007E2060F9D}" destId="{396C6F03-37AA-F348-8807-A7FA7BD25D1F}" srcOrd="0" destOrd="0" presId="urn:microsoft.com/office/officeart/2008/layout/LinedList"/>
    <dgm:cxn modelId="{177C631C-7BC7-494E-A4FC-1895EB8E75D0}" type="presParOf" srcId="{09C5741A-6EFD-BB42-8B0A-C007E2060F9D}" destId="{70CCA024-700D-2446-B464-9B048C9ED6F1}" srcOrd="1" destOrd="0" presId="urn:microsoft.com/office/officeart/2008/layout/LinedList"/>
    <dgm:cxn modelId="{3742CAE1-89E8-AF47-BD81-B30A41647B4A}" type="presParOf" srcId="{994ED686-F8FF-DE43-8780-F662058046A7}" destId="{FEAA95E4-1264-4C42-A548-DC9EF789E574}" srcOrd="16" destOrd="0" presId="urn:microsoft.com/office/officeart/2008/layout/LinedList"/>
    <dgm:cxn modelId="{047DA933-7C27-FD41-9722-1071B56D7FB4}" type="presParOf" srcId="{994ED686-F8FF-DE43-8780-F662058046A7}" destId="{3C6E5F0E-5ED4-2D4C-B6FF-6B06D409A550}" srcOrd="17" destOrd="0" presId="urn:microsoft.com/office/officeart/2008/layout/LinedList"/>
    <dgm:cxn modelId="{832BC6E1-6BDD-3042-9A85-A61DD9846A66}" type="presParOf" srcId="{3C6E5F0E-5ED4-2D4C-B6FF-6B06D409A550}" destId="{7CEF6390-24CB-DB40-BC81-BBF44A22D859}" srcOrd="0" destOrd="0" presId="urn:microsoft.com/office/officeart/2008/layout/LinedList"/>
    <dgm:cxn modelId="{25E652BD-981F-9645-B7D5-EAC2F6EABCBF}" type="presParOf" srcId="{3C6E5F0E-5ED4-2D4C-B6FF-6B06D409A550}" destId="{8E013353-8F49-824B-8691-D13D48B9EA4C}" srcOrd="1" destOrd="0" presId="urn:microsoft.com/office/officeart/2008/layout/LinedList"/>
    <dgm:cxn modelId="{BCE98CF8-2EF8-C94F-BE29-E5EDBDBBA3BA}" type="presParOf" srcId="{994ED686-F8FF-DE43-8780-F662058046A7}" destId="{10F02F22-FA71-EC41-8F58-959EE0E56CA2}" srcOrd="18" destOrd="0" presId="urn:microsoft.com/office/officeart/2008/layout/LinedList"/>
    <dgm:cxn modelId="{C0BA7953-7FEC-AC4D-BDB3-F26F796C295F}" type="presParOf" srcId="{994ED686-F8FF-DE43-8780-F662058046A7}" destId="{5A96C310-B0C6-2E44-B7D6-A37CD648C1A9}" srcOrd="19" destOrd="0" presId="urn:microsoft.com/office/officeart/2008/layout/LinedList"/>
    <dgm:cxn modelId="{46DE7E68-A38A-3049-898F-5EE37E4E7F63}" type="presParOf" srcId="{5A96C310-B0C6-2E44-B7D6-A37CD648C1A9}" destId="{5FFA882F-C515-074E-B516-8ECD8072990E}" srcOrd="0" destOrd="0" presId="urn:microsoft.com/office/officeart/2008/layout/LinedList"/>
    <dgm:cxn modelId="{2F5FFC31-4FA4-764E-AE3A-C0B131A3F576}" type="presParOf" srcId="{5A96C310-B0C6-2E44-B7D6-A37CD648C1A9}" destId="{49FEB330-4726-1F4A-BE2F-D827B27D46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071619-86DD-4F8B-B506-B304720DF4E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0629B0-C629-45CB-A281-5C6772D33A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PESTEL analysis is a framework that helps businesses to </a:t>
          </a:r>
          <a:r>
            <a:rPr lang="en-US" dirty="0" err="1"/>
            <a:t>analyse</a:t>
          </a:r>
          <a:r>
            <a:rPr lang="en-US" dirty="0"/>
            <a:t> the macro environment, also known as the external matters that have a direct on indirect impact for the business (CIPD, 2025). </a:t>
          </a:r>
        </a:p>
      </dgm:t>
    </dgm:pt>
    <dgm:pt modelId="{F594CA81-30F4-4A4B-BE07-E8448EDD10F0}" type="parTrans" cxnId="{28F6C5C3-A2AD-4126-A5CB-31D099BEC22F}">
      <dgm:prSet/>
      <dgm:spPr/>
      <dgm:t>
        <a:bodyPr/>
        <a:lstStyle/>
        <a:p>
          <a:endParaRPr lang="en-US"/>
        </a:p>
      </dgm:t>
    </dgm:pt>
    <dgm:pt modelId="{744CFF5C-84DB-44A4-9D37-307E30A4C4B1}" type="sibTrans" cxnId="{28F6C5C3-A2AD-4126-A5CB-31D099BEC2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80F08A3-87E6-4C19-B7BF-274AC81D98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benefits of this is that the business can get insights about the politics, economy, society, technology, legal and environmental factors that can help business to flourish (CFI, 2025). </a:t>
          </a:r>
        </a:p>
      </dgm:t>
    </dgm:pt>
    <dgm:pt modelId="{5998411B-32FE-4307-9CD1-5DEAB4ACAE01}" type="parTrans" cxnId="{855319AA-F3C2-41D7-8C9C-FE9183FEC4F3}">
      <dgm:prSet/>
      <dgm:spPr/>
      <dgm:t>
        <a:bodyPr/>
        <a:lstStyle/>
        <a:p>
          <a:endParaRPr lang="en-US"/>
        </a:p>
      </dgm:t>
    </dgm:pt>
    <dgm:pt modelId="{870C9614-A08A-453F-B6EA-9D74F62A5CA9}" type="sibTrans" cxnId="{855319AA-F3C2-41D7-8C9C-FE9183FEC4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4782CA-B708-423F-AB4B-733C7AD052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One can say that PESTEL analysis provides with too much data and one can get lost in what is really important.</a:t>
          </a:r>
        </a:p>
      </dgm:t>
    </dgm:pt>
    <dgm:pt modelId="{581AA196-5E02-4A9B-9529-3FA0A5D0D90F}" type="parTrans" cxnId="{048491A8-534C-4414-9048-B9C17D13C5C3}">
      <dgm:prSet/>
      <dgm:spPr/>
      <dgm:t>
        <a:bodyPr/>
        <a:lstStyle/>
        <a:p>
          <a:endParaRPr lang="en-US"/>
        </a:p>
      </dgm:t>
    </dgm:pt>
    <dgm:pt modelId="{C8A27AC7-0045-4340-B9F1-33B5DED972D8}" type="sibTrans" cxnId="{048491A8-534C-4414-9048-B9C17D13C5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6918F8-BA96-4C83-810A-D5A5FDF8D5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Businesses use it to stay up-to-date</a:t>
          </a:r>
        </a:p>
      </dgm:t>
    </dgm:pt>
    <dgm:pt modelId="{8694223B-F33E-4953-B069-0ACF63E3F2AC}" type="parTrans" cxnId="{EADD056E-C1E8-4ED2-A9EB-EF17124C923B}">
      <dgm:prSet/>
      <dgm:spPr/>
      <dgm:t>
        <a:bodyPr/>
        <a:lstStyle/>
        <a:p>
          <a:endParaRPr lang="en-US"/>
        </a:p>
      </dgm:t>
    </dgm:pt>
    <dgm:pt modelId="{E729AADF-E15D-4546-8DD9-482AF4C60E7E}" type="sibTrans" cxnId="{EADD056E-C1E8-4ED2-A9EB-EF17124C923B}">
      <dgm:prSet/>
      <dgm:spPr/>
      <dgm:t>
        <a:bodyPr/>
        <a:lstStyle/>
        <a:p>
          <a:endParaRPr lang="en-US"/>
        </a:p>
      </dgm:t>
    </dgm:pt>
    <dgm:pt modelId="{4213F051-C01B-4C51-9F94-2096CBBEDCD2}" type="pres">
      <dgm:prSet presAssocID="{EE071619-86DD-4F8B-B506-B304720DF4E9}" presName="root" presStyleCnt="0">
        <dgm:presLayoutVars>
          <dgm:dir/>
          <dgm:resizeHandles val="exact"/>
        </dgm:presLayoutVars>
      </dgm:prSet>
      <dgm:spPr/>
    </dgm:pt>
    <dgm:pt modelId="{055E3574-E466-48DF-A060-E2B67237C7FE}" type="pres">
      <dgm:prSet presAssocID="{EE071619-86DD-4F8B-B506-B304720DF4E9}" presName="container" presStyleCnt="0">
        <dgm:presLayoutVars>
          <dgm:dir/>
          <dgm:resizeHandles val="exact"/>
        </dgm:presLayoutVars>
      </dgm:prSet>
      <dgm:spPr/>
    </dgm:pt>
    <dgm:pt modelId="{779AB028-9EA7-4EC0-9027-677FDD22D3B7}" type="pres">
      <dgm:prSet presAssocID="{9A0629B0-C629-45CB-A281-5C6772D33AC0}" presName="compNode" presStyleCnt="0"/>
      <dgm:spPr/>
    </dgm:pt>
    <dgm:pt modelId="{47A57E6C-9A90-4880-BD88-BFD85403DD7F}" type="pres">
      <dgm:prSet presAssocID="{9A0629B0-C629-45CB-A281-5C6772D33AC0}" presName="iconBgRect" presStyleLbl="bgShp" presStyleIdx="0" presStyleCnt="4"/>
      <dgm:spPr/>
    </dgm:pt>
    <dgm:pt modelId="{AA923B5E-8C3D-4BC3-9F5B-6C152D87F2FB}" type="pres">
      <dgm:prSet presAssocID="{9A0629B0-C629-45CB-A281-5C6772D33A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852D3AF-7D87-4F47-9867-FE32E03717CF}" type="pres">
      <dgm:prSet presAssocID="{9A0629B0-C629-45CB-A281-5C6772D33AC0}" presName="spaceRect" presStyleCnt="0"/>
      <dgm:spPr/>
    </dgm:pt>
    <dgm:pt modelId="{7B68111F-B69F-4D35-A80C-6BF00D5DD435}" type="pres">
      <dgm:prSet presAssocID="{9A0629B0-C629-45CB-A281-5C6772D33AC0}" presName="textRect" presStyleLbl="revTx" presStyleIdx="0" presStyleCnt="4">
        <dgm:presLayoutVars>
          <dgm:chMax val="1"/>
          <dgm:chPref val="1"/>
        </dgm:presLayoutVars>
      </dgm:prSet>
      <dgm:spPr/>
    </dgm:pt>
    <dgm:pt modelId="{5A13010E-04C7-4D88-8393-7B82BE6A6BA1}" type="pres">
      <dgm:prSet presAssocID="{744CFF5C-84DB-44A4-9D37-307E30A4C4B1}" presName="sibTrans" presStyleLbl="sibTrans2D1" presStyleIdx="0" presStyleCnt="0"/>
      <dgm:spPr/>
    </dgm:pt>
    <dgm:pt modelId="{7DE5CBE3-E6A2-4EB2-A43D-3B09B9DC5F8A}" type="pres">
      <dgm:prSet presAssocID="{480F08A3-87E6-4C19-B7BF-274AC81D989E}" presName="compNode" presStyleCnt="0"/>
      <dgm:spPr/>
    </dgm:pt>
    <dgm:pt modelId="{97C89EF1-AE7E-4E50-B6EF-B9FDCE61EBFD}" type="pres">
      <dgm:prSet presAssocID="{480F08A3-87E6-4C19-B7BF-274AC81D989E}" presName="iconBgRect" presStyleLbl="bgShp" presStyleIdx="1" presStyleCnt="4"/>
      <dgm:spPr/>
    </dgm:pt>
    <dgm:pt modelId="{F3253CD5-08A2-4933-94F8-55404D92784B}" type="pres">
      <dgm:prSet presAssocID="{480F08A3-87E6-4C19-B7BF-274AC81D98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E14A99F-0387-4A64-8FB2-A5813FBF9705}" type="pres">
      <dgm:prSet presAssocID="{480F08A3-87E6-4C19-B7BF-274AC81D989E}" presName="spaceRect" presStyleCnt="0"/>
      <dgm:spPr/>
    </dgm:pt>
    <dgm:pt modelId="{8DFEA75E-9792-4DCE-9E06-8A9D4EC9F7A7}" type="pres">
      <dgm:prSet presAssocID="{480F08A3-87E6-4C19-B7BF-274AC81D989E}" presName="textRect" presStyleLbl="revTx" presStyleIdx="1" presStyleCnt="4">
        <dgm:presLayoutVars>
          <dgm:chMax val="1"/>
          <dgm:chPref val="1"/>
        </dgm:presLayoutVars>
      </dgm:prSet>
      <dgm:spPr/>
    </dgm:pt>
    <dgm:pt modelId="{66D52DFA-FD7B-4857-8069-A0F368D28516}" type="pres">
      <dgm:prSet presAssocID="{870C9614-A08A-453F-B6EA-9D74F62A5CA9}" presName="sibTrans" presStyleLbl="sibTrans2D1" presStyleIdx="0" presStyleCnt="0"/>
      <dgm:spPr/>
    </dgm:pt>
    <dgm:pt modelId="{54AF0A11-1235-42B6-A3BE-EE1F949F50C1}" type="pres">
      <dgm:prSet presAssocID="{694782CA-B708-423F-AB4B-733C7AD05283}" presName="compNode" presStyleCnt="0"/>
      <dgm:spPr/>
    </dgm:pt>
    <dgm:pt modelId="{EFFCEC40-BCFE-4D73-A43A-415CDBE9FBD9}" type="pres">
      <dgm:prSet presAssocID="{694782CA-B708-423F-AB4B-733C7AD05283}" presName="iconBgRect" presStyleLbl="bgShp" presStyleIdx="2" presStyleCnt="4"/>
      <dgm:spPr/>
    </dgm:pt>
    <dgm:pt modelId="{290E0704-230F-4689-B268-606807806006}" type="pres">
      <dgm:prSet presAssocID="{694782CA-B708-423F-AB4B-733C7AD052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23C5C91-E5C0-431C-8CC4-0ADBFE948FFF}" type="pres">
      <dgm:prSet presAssocID="{694782CA-B708-423F-AB4B-733C7AD05283}" presName="spaceRect" presStyleCnt="0"/>
      <dgm:spPr/>
    </dgm:pt>
    <dgm:pt modelId="{1BBB5FDB-A7A1-4907-8AC7-9E0BE95E02FB}" type="pres">
      <dgm:prSet presAssocID="{694782CA-B708-423F-AB4B-733C7AD05283}" presName="textRect" presStyleLbl="revTx" presStyleIdx="2" presStyleCnt="4">
        <dgm:presLayoutVars>
          <dgm:chMax val="1"/>
          <dgm:chPref val="1"/>
        </dgm:presLayoutVars>
      </dgm:prSet>
      <dgm:spPr/>
    </dgm:pt>
    <dgm:pt modelId="{1D8FF9D3-7B97-40E4-8B25-4409EB1DF21D}" type="pres">
      <dgm:prSet presAssocID="{C8A27AC7-0045-4340-B9F1-33B5DED972D8}" presName="sibTrans" presStyleLbl="sibTrans2D1" presStyleIdx="0" presStyleCnt="0"/>
      <dgm:spPr/>
    </dgm:pt>
    <dgm:pt modelId="{FE5EB02B-829C-43F5-94FD-7F9BEB1E45E9}" type="pres">
      <dgm:prSet presAssocID="{D66918F8-BA96-4C83-810A-D5A5FDF8D5AC}" presName="compNode" presStyleCnt="0"/>
      <dgm:spPr/>
    </dgm:pt>
    <dgm:pt modelId="{6C001E13-2F40-413C-9459-1EBEF4E78060}" type="pres">
      <dgm:prSet presAssocID="{D66918F8-BA96-4C83-810A-D5A5FDF8D5AC}" presName="iconBgRect" presStyleLbl="bgShp" presStyleIdx="3" presStyleCnt="4"/>
      <dgm:spPr/>
    </dgm:pt>
    <dgm:pt modelId="{D3E2BF68-72E5-4A94-885F-732059BC434D}" type="pres">
      <dgm:prSet presAssocID="{D66918F8-BA96-4C83-810A-D5A5FDF8D5A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8FE60651-9178-439A-BC77-1404988410FE}" type="pres">
      <dgm:prSet presAssocID="{D66918F8-BA96-4C83-810A-D5A5FDF8D5AC}" presName="spaceRect" presStyleCnt="0"/>
      <dgm:spPr/>
    </dgm:pt>
    <dgm:pt modelId="{F799BA4B-A2FF-49D7-A809-A096673D243F}" type="pres">
      <dgm:prSet presAssocID="{D66918F8-BA96-4C83-810A-D5A5FDF8D5A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A2DC201-70C4-452B-880C-56EEB3FFA474}" type="presOf" srcId="{694782CA-B708-423F-AB4B-733C7AD05283}" destId="{1BBB5FDB-A7A1-4907-8AC7-9E0BE95E02FB}" srcOrd="0" destOrd="0" presId="urn:microsoft.com/office/officeart/2018/2/layout/IconCircleList"/>
    <dgm:cxn modelId="{295FE213-4A32-4229-8280-70369C40DDE6}" type="presOf" srcId="{C8A27AC7-0045-4340-B9F1-33B5DED972D8}" destId="{1D8FF9D3-7B97-40E4-8B25-4409EB1DF21D}" srcOrd="0" destOrd="0" presId="urn:microsoft.com/office/officeart/2018/2/layout/IconCircleList"/>
    <dgm:cxn modelId="{8A4F2F3D-99A0-40E2-A17B-BF94E7D1AA2A}" type="presOf" srcId="{870C9614-A08A-453F-B6EA-9D74F62A5CA9}" destId="{66D52DFA-FD7B-4857-8069-A0F368D28516}" srcOrd="0" destOrd="0" presId="urn:microsoft.com/office/officeart/2018/2/layout/IconCircleList"/>
    <dgm:cxn modelId="{FFAC3948-E84B-4E93-B4D9-56B820CBCB38}" type="presOf" srcId="{D66918F8-BA96-4C83-810A-D5A5FDF8D5AC}" destId="{F799BA4B-A2FF-49D7-A809-A096673D243F}" srcOrd="0" destOrd="0" presId="urn:microsoft.com/office/officeart/2018/2/layout/IconCircleList"/>
    <dgm:cxn modelId="{1C407A61-EAA0-42FF-9B7E-873293B98BCB}" type="presOf" srcId="{9A0629B0-C629-45CB-A281-5C6772D33AC0}" destId="{7B68111F-B69F-4D35-A80C-6BF00D5DD435}" srcOrd="0" destOrd="0" presId="urn:microsoft.com/office/officeart/2018/2/layout/IconCircleList"/>
    <dgm:cxn modelId="{EADD056E-C1E8-4ED2-A9EB-EF17124C923B}" srcId="{EE071619-86DD-4F8B-B506-B304720DF4E9}" destId="{D66918F8-BA96-4C83-810A-D5A5FDF8D5AC}" srcOrd="3" destOrd="0" parTransId="{8694223B-F33E-4953-B069-0ACF63E3F2AC}" sibTransId="{E729AADF-E15D-4546-8DD9-482AF4C60E7E}"/>
    <dgm:cxn modelId="{6B5E297C-31BA-4DD3-A81F-CE7A3C1653C9}" type="presOf" srcId="{744CFF5C-84DB-44A4-9D37-307E30A4C4B1}" destId="{5A13010E-04C7-4D88-8393-7B82BE6A6BA1}" srcOrd="0" destOrd="0" presId="urn:microsoft.com/office/officeart/2018/2/layout/IconCircleList"/>
    <dgm:cxn modelId="{048491A8-534C-4414-9048-B9C17D13C5C3}" srcId="{EE071619-86DD-4F8B-B506-B304720DF4E9}" destId="{694782CA-B708-423F-AB4B-733C7AD05283}" srcOrd="2" destOrd="0" parTransId="{581AA196-5E02-4A9B-9529-3FA0A5D0D90F}" sibTransId="{C8A27AC7-0045-4340-B9F1-33B5DED972D8}"/>
    <dgm:cxn modelId="{855319AA-F3C2-41D7-8C9C-FE9183FEC4F3}" srcId="{EE071619-86DD-4F8B-B506-B304720DF4E9}" destId="{480F08A3-87E6-4C19-B7BF-274AC81D989E}" srcOrd="1" destOrd="0" parTransId="{5998411B-32FE-4307-9CD1-5DEAB4ACAE01}" sibTransId="{870C9614-A08A-453F-B6EA-9D74F62A5CA9}"/>
    <dgm:cxn modelId="{28F6C5C3-A2AD-4126-A5CB-31D099BEC22F}" srcId="{EE071619-86DD-4F8B-B506-B304720DF4E9}" destId="{9A0629B0-C629-45CB-A281-5C6772D33AC0}" srcOrd="0" destOrd="0" parTransId="{F594CA81-30F4-4A4B-BE07-E8448EDD10F0}" sibTransId="{744CFF5C-84DB-44A4-9D37-307E30A4C4B1}"/>
    <dgm:cxn modelId="{3F1995CD-C5BF-43CB-BCFB-8ED552C69C86}" type="presOf" srcId="{480F08A3-87E6-4C19-B7BF-274AC81D989E}" destId="{8DFEA75E-9792-4DCE-9E06-8A9D4EC9F7A7}" srcOrd="0" destOrd="0" presId="urn:microsoft.com/office/officeart/2018/2/layout/IconCircleList"/>
    <dgm:cxn modelId="{8AEDBCE2-B967-4A27-B822-ADE463882986}" type="presOf" srcId="{EE071619-86DD-4F8B-B506-B304720DF4E9}" destId="{4213F051-C01B-4C51-9F94-2096CBBEDCD2}" srcOrd="0" destOrd="0" presId="urn:microsoft.com/office/officeart/2018/2/layout/IconCircleList"/>
    <dgm:cxn modelId="{B38B53BF-786B-4917-BF65-914F73D59827}" type="presParOf" srcId="{4213F051-C01B-4C51-9F94-2096CBBEDCD2}" destId="{055E3574-E466-48DF-A060-E2B67237C7FE}" srcOrd="0" destOrd="0" presId="urn:microsoft.com/office/officeart/2018/2/layout/IconCircleList"/>
    <dgm:cxn modelId="{355BF137-7BAA-4A84-810E-45BA48A60EB8}" type="presParOf" srcId="{055E3574-E466-48DF-A060-E2B67237C7FE}" destId="{779AB028-9EA7-4EC0-9027-677FDD22D3B7}" srcOrd="0" destOrd="0" presId="urn:microsoft.com/office/officeart/2018/2/layout/IconCircleList"/>
    <dgm:cxn modelId="{5F7DD427-346B-4EB1-8A56-5ACC811D643F}" type="presParOf" srcId="{779AB028-9EA7-4EC0-9027-677FDD22D3B7}" destId="{47A57E6C-9A90-4880-BD88-BFD85403DD7F}" srcOrd="0" destOrd="0" presId="urn:microsoft.com/office/officeart/2018/2/layout/IconCircleList"/>
    <dgm:cxn modelId="{A90BB9AB-C689-4C5D-ABC2-CE8B591EA14E}" type="presParOf" srcId="{779AB028-9EA7-4EC0-9027-677FDD22D3B7}" destId="{AA923B5E-8C3D-4BC3-9F5B-6C152D87F2FB}" srcOrd="1" destOrd="0" presId="urn:microsoft.com/office/officeart/2018/2/layout/IconCircleList"/>
    <dgm:cxn modelId="{D1A6AD4D-347D-4C8C-A5EE-1551395A1175}" type="presParOf" srcId="{779AB028-9EA7-4EC0-9027-677FDD22D3B7}" destId="{8852D3AF-7D87-4F47-9867-FE32E03717CF}" srcOrd="2" destOrd="0" presId="urn:microsoft.com/office/officeart/2018/2/layout/IconCircleList"/>
    <dgm:cxn modelId="{EEE99BFB-5856-4253-B319-5FCD0C19578F}" type="presParOf" srcId="{779AB028-9EA7-4EC0-9027-677FDD22D3B7}" destId="{7B68111F-B69F-4D35-A80C-6BF00D5DD435}" srcOrd="3" destOrd="0" presId="urn:microsoft.com/office/officeart/2018/2/layout/IconCircleList"/>
    <dgm:cxn modelId="{B4FB1B4C-9660-4FE1-B5A4-322CF127077F}" type="presParOf" srcId="{055E3574-E466-48DF-A060-E2B67237C7FE}" destId="{5A13010E-04C7-4D88-8393-7B82BE6A6BA1}" srcOrd="1" destOrd="0" presId="urn:microsoft.com/office/officeart/2018/2/layout/IconCircleList"/>
    <dgm:cxn modelId="{D0CB3E42-4E71-4E4C-8348-B1F92CF97012}" type="presParOf" srcId="{055E3574-E466-48DF-A060-E2B67237C7FE}" destId="{7DE5CBE3-E6A2-4EB2-A43D-3B09B9DC5F8A}" srcOrd="2" destOrd="0" presId="urn:microsoft.com/office/officeart/2018/2/layout/IconCircleList"/>
    <dgm:cxn modelId="{BEA662A4-E5C1-47E1-B472-DD5C0E862422}" type="presParOf" srcId="{7DE5CBE3-E6A2-4EB2-A43D-3B09B9DC5F8A}" destId="{97C89EF1-AE7E-4E50-B6EF-B9FDCE61EBFD}" srcOrd="0" destOrd="0" presId="urn:microsoft.com/office/officeart/2018/2/layout/IconCircleList"/>
    <dgm:cxn modelId="{06AD8223-12DC-406D-BD47-2A2BEDF322E7}" type="presParOf" srcId="{7DE5CBE3-E6A2-4EB2-A43D-3B09B9DC5F8A}" destId="{F3253CD5-08A2-4933-94F8-55404D92784B}" srcOrd="1" destOrd="0" presId="urn:microsoft.com/office/officeart/2018/2/layout/IconCircleList"/>
    <dgm:cxn modelId="{64BFCDBF-EC3E-4A2D-AE7A-F0D1581BE0DE}" type="presParOf" srcId="{7DE5CBE3-E6A2-4EB2-A43D-3B09B9DC5F8A}" destId="{5E14A99F-0387-4A64-8FB2-A5813FBF9705}" srcOrd="2" destOrd="0" presId="urn:microsoft.com/office/officeart/2018/2/layout/IconCircleList"/>
    <dgm:cxn modelId="{CCFD825E-AA70-443B-A98B-9A73A5F6C2C0}" type="presParOf" srcId="{7DE5CBE3-E6A2-4EB2-A43D-3B09B9DC5F8A}" destId="{8DFEA75E-9792-4DCE-9E06-8A9D4EC9F7A7}" srcOrd="3" destOrd="0" presId="urn:microsoft.com/office/officeart/2018/2/layout/IconCircleList"/>
    <dgm:cxn modelId="{F750728C-E4F4-40DA-BDBC-8DA368E76B72}" type="presParOf" srcId="{055E3574-E466-48DF-A060-E2B67237C7FE}" destId="{66D52DFA-FD7B-4857-8069-A0F368D28516}" srcOrd="3" destOrd="0" presId="urn:microsoft.com/office/officeart/2018/2/layout/IconCircleList"/>
    <dgm:cxn modelId="{272EAEFD-FF32-4404-8BA9-17FB791F4BED}" type="presParOf" srcId="{055E3574-E466-48DF-A060-E2B67237C7FE}" destId="{54AF0A11-1235-42B6-A3BE-EE1F949F50C1}" srcOrd="4" destOrd="0" presId="urn:microsoft.com/office/officeart/2018/2/layout/IconCircleList"/>
    <dgm:cxn modelId="{7EC7F7CB-E36E-4870-9E45-04C5FA186DFD}" type="presParOf" srcId="{54AF0A11-1235-42B6-A3BE-EE1F949F50C1}" destId="{EFFCEC40-BCFE-4D73-A43A-415CDBE9FBD9}" srcOrd="0" destOrd="0" presId="urn:microsoft.com/office/officeart/2018/2/layout/IconCircleList"/>
    <dgm:cxn modelId="{8484EF02-2501-4ADD-A059-C2629A0B157F}" type="presParOf" srcId="{54AF0A11-1235-42B6-A3BE-EE1F949F50C1}" destId="{290E0704-230F-4689-B268-606807806006}" srcOrd="1" destOrd="0" presId="urn:microsoft.com/office/officeart/2018/2/layout/IconCircleList"/>
    <dgm:cxn modelId="{08F74B37-BF54-4ABC-A6BB-3C3FAF7D7D3B}" type="presParOf" srcId="{54AF0A11-1235-42B6-A3BE-EE1F949F50C1}" destId="{023C5C91-E5C0-431C-8CC4-0ADBFE948FFF}" srcOrd="2" destOrd="0" presId="urn:microsoft.com/office/officeart/2018/2/layout/IconCircleList"/>
    <dgm:cxn modelId="{BEAE5D55-68B3-4CED-BC3D-B0E70BDDA1A6}" type="presParOf" srcId="{54AF0A11-1235-42B6-A3BE-EE1F949F50C1}" destId="{1BBB5FDB-A7A1-4907-8AC7-9E0BE95E02FB}" srcOrd="3" destOrd="0" presId="urn:microsoft.com/office/officeart/2018/2/layout/IconCircleList"/>
    <dgm:cxn modelId="{516C922E-0FB8-47FD-AEDB-69FF46B9EBEE}" type="presParOf" srcId="{055E3574-E466-48DF-A060-E2B67237C7FE}" destId="{1D8FF9D3-7B97-40E4-8B25-4409EB1DF21D}" srcOrd="5" destOrd="0" presId="urn:microsoft.com/office/officeart/2018/2/layout/IconCircleList"/>
    <dgm:cxn modelId="{C9C25E4C-8658-43DD-AA05-A5F05D66EA28}" type="presParOf" srcId="{055E3574-E466-48DF-A060-E2B67237C7FE}" destId="{FE5EB02B-829C-43F5-94FD-7F9BEB1E45E9}" srcOrd="6" destOrd="0" presId="urn:microsoft.com/office/officeart/2018/2/layout/IconCircleList"/>
    <dgm:cxn modelId="{CE8F7094-BA92-44DC-A204-86523D2E5E38}" type="presParOf" srcId="{FE5EB02B-829C-43F5-94FD-7F9BEB1E45E9}" destId="{6C001E13-2F40-413C-9459-1EBEF4E78060}" srcOrd="0" destOrd="0" presId="urn:microsoft.com/office/officeart/2018/2/layout/IconCircleList"/>
    <dgm:cxn modelId="{7751A1F1-0F7A-41D1-A6B8-F152B3AA02C4}" type="presParOf" srcId="{FE5EB02B-829C-43F5-94FD-7F9BEB1E45E9}" destId="{D3E2BF68-72E5-4A94-885F-732059BC434D}" srcOrd="1" destOrd="0" presId="urn:microsoft.com/office/officeart/2018/2/layout/IconCircleList"/>
    <dgm:cxn modelId="{D074CF91-FEC5-4608-87A8-E9717E16C607}" type="presParOf" srcId="{FE5EB02B-829C-43F5-94FD-7F9BEB1E45E9}" destId="{8FE60651-9178-439A-BC77-1404988410FE}" srcOrd="2" destOrd="0" presId="urn:microsoft.com/office/officeart/2018/2/layout/IconCircleList"/>
    <dgm:cxn modelId="{EFD02D56-FC0C-4CA1-8B45-A814413F6A9B}" type="presParOf" srcId="{FE5EB02B-829C-43F5-94FD-7F9BEB1E45E9}" destId="{F799BA4B-A2FF-49D7-A809-A096673D243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E571B5-B153-479E-B74D-4A2D7964EAB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8B4E73-D887-4ED8-B9A9-08E030BA32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Cause-and-Effect model suggests that something occurred as a result of a happening (QI, 2025).</a:t>
          </a:r>
        </a:p>
      </dgm:t>
    </dgm:pt>
    <dgm:pt modelId="{63E01DA2-5DDE-490B-855D-2B925F85292C}" type="parTrans" cxnId="{B315ED27-6B6D-40BE-B37D-63886B798A66}">
      <dgm:prSet/>
      <dgm:spPr/>
      <dgm:t>
        <a:bodyPr/>
        <a:lstStyle/>
        <a:p>
          <a:endParaRPr lang="en-US"/>
        </a:p>
      </dgm:t>
    </dgm:pt>
    <dgm:pt modelId="{81740B13-5AE3-4790-8D4E-881C07A03C69}" type="sibTrans" cxnId="{B315ED27-6B6D-40BE-B37D-63886B798A66}">
      <dgm:prSet/>
      <dgm:spPr/>
      <dgm:t>
        <a:bodyPr/>
        <a:lstStyle/>
        <a:p>
          <a:endParaRPr lang="en-US"/>
        </a:p>
      </dgm:t>
    </dgm:pt>
    <dgm:pt modelId="{616FA9C3-6740-41AF-A9EE-6CA127C59E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Therefore, one event actually leads to another evens. </a:t>
          </a:r>
        </a:p>
      </dgm:t>
    </dgm:pt>
    <dgm:pt modelId="{30AD3983-73B1-421D-AF23-A222FC2A307A}" type="parTrans" cxnId="{57D919BB-0F66-43F8-985A-202D93072547}">
      <dgm:prSet/>
      <dgm:spPr/>
      <dgm:t>
        <a:bodyPr/>
        <a:lstStyle/>
        <a:p>
          <a:endParaRPr lang="en-US"/>
        </a:p>
      </dgm:t>
    </dgm:pt>
    <dgm:pt modelId="{C1953A4A-00C8-4282-B802-4B27D9A177BB}" type="sibTrans" cxnId="{57D919BB-0F66-43F8-985A-202D93072547}">
      <dgm:prSet/>
      <dgm:spPr/>
      <dgm:t>
        <a:bodyPr/>
        <a:lstStyle/>
        <a:p>
          <a:endParaRPr lang="en-US"/>
        </a:p>
      </dgm:t>
    </dgm:pt>
    <dgm:pt modelId="{8B0549EA-6768-470B-9B62-BDEFC98B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is easier to visualize as Fishbone Diagram</a:t>
          </a:r>
        </a:p>
      </dgm:t>
    </dgm:pt>
    <dgm:pt modelId="{FB10EE07-381F-43EE-A23B-2BCB01C1CE4A}" type="parTrans" cxnId="{068E4CB1-7592-4BCA-B971-C6AC46ABC24B}">
      <dgm:prSet/>
      <dgm:spPr/>
      <dgm:t>
        <a:bodyPr/>
        <a:lstStyle/>
        <a:p>
          <a:endParaRPr lang="en-US"/>
        </a:p>
      </dgm:t>
    </dgm:pt>
    <dgm:pt modelId="{BC829ADB-D704-4CD8-8D8B-E975C9161941}" type="sibTrans" cxnId="{068E4CB1-7592-4BCA-B971-C6AC46ABC24B}">
      <dgm:prSet/>
      <dgm:spPr/>
      <dgm:t>
        <a:bodyPr/>
        <a:lstStyle/>
        <a:p>
          <a:endParaRPr lang="en-US"/>
        </a:p>
      </dgm:t>
    </dgm:pt>
    <dgm:pt modelId="{0DF8E66A-1BCD-43A9-B46A-5E35F22AEA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model helps to understand the root cause of a problem or situation and can also help to foresee what might happen (</a:t>
          </a:r>
          <a:r>
            <a:rPr lang="en-US" dirty="0" err="1"/>
            <a:t>Vskills</a:t>
          </a:r>
          <a:r>
            <a:rPr lang="en-US" dirty="0"/>
            <a:t>, 2024).</a:t>
          </a:r>
        </a:p>
      </dgm:t>
    </dgm:pt>
    <dgm:pt modelId="{E8EF29AD-63D9-461F-95C3-EBB578BBB9A3}" type="parTrans" cxnId="{42C2C5F9-9CAF-4704-92BD-42256220E78B}">
      <dgm:prSet/>
      <dgm:spPr/>
      <dgm:t>
        <a:bodyPr/>
        <a:lstStyle/>
        <a:p>
          <a:endParaRPr lang="en-US"/>
        </a:p>
      </dgm:t>
    </dgm:pt>
    <dgm:pt modelId="{E4229BE8-790B-4754-AE0C-74F61084B67F}" type="sibTrans" cxnId="{42C2C5F9-9CAF-4704-92BD-42256220E78B}">
      <dgm:prSet/>
      <dgm:spPr/>
      <dgm:t>
        <a:bodyPr/>
        <a:lstStyle/>
        <a:p>
          <a:endParaRPr lang="en-US"/>
        </a:p>
      </dgm:t>
    </dgm:pt>
    <dgm:pt modelId="{78A9838D-266D-4C23-8A87-7B9C98A892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 a result, one can take better decisions  </a:t>
          </a:r>
        </a:p>
      </dgm:t>
    </dgm:pt>
    <dgm:pt modelId="{76A0F8E5-1FCF-4D61-B9CB-9462AB3080D3}" type="parTrans" cxnId="{7B576B73-666E-4BFA-9816-E070A6E0E77D}">
      <dgm:prSet/>
      <dgm:spPr/>
      <dgm:t>
        <a:bodyPr/>
        <a:lstStyle/>
        <a:p>
          <a:endParaRPr lang="en-US"/>
        </a:p>
      </dgm:t>
    </dgm:pt>
    <dgm:pt modelId="{86C275BB-0AC5-4DB3-A020-9700A66A9342}" type="sibTrans" cxnId="{7B576B73-666E-4BFA-9816-E070A6E0E77D}">
      <dgm:prSet/>
      <dgm:spPr/>
      <dgm:t>
        <a:bodyPr/>
        <a:lstStyle/>
        <a:p>
          <a:endParaRPr lang="en-US"/>
        </a:p>
      </dgm:t>
    </dgm:pt>
    <dgm:pt modelId="{94B0F03F-9A29-4990-B458-D042FACE08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 a disadvantage, this can also result in irrelevant data being collected that may create confusion </a:t>
          </a:r>
        </a:p>
      </dgm:t>
    </dgm:pt>
    <dgm:pt modelId="{993B4641-C328-4443-9858-AD3E554D14ED}" type="parTrans" cxnId="{2C66E618-C3AE-41C9-B7FE-AFB3DB38747C}">
      <dgm:prSet/>
      <dgm:spPr/>
      <dgm:t>
        <a:bodyPr/>
        <a:lstStyle/>
        <a:p>
          <a:endParaRPr lang="en-US"/>
        </a:p>
      </dgm:t>
    </dgm:pt>
    <dgm:pt modelId="{9B4883B1-E971-4743-B3DC-A17D0D31F080}" type="sibTrans" cxnId="{2C66E618-C3AE-41C9-B7FE-AFB3DB38747C}">
      <dgm:prSet/>
      <dgm:spPr/>
      <dgm:t>
        <a:bodyPr/>
        <a:lstStyle/>
        <a:p>
          <a:endParaRPr lang="en-US"/>
        </a:p>
      </dgm:t>
    </dgm:pt>
    <dgm:pt modelId="{A7FC5745-3063-4F09-81F5-EDC1FF3A75C7}" type="pres">
      <dgm:prSet presAssocID="{C2E571B5-B153-479E-B74D-4A2D7964EAB1}" presName="root" presStyleCnt="0">
        <dgm:presLayoutVars>
          <dgm:dir/>
          <dgm:resizeHandles val="exact"/>
        </dgm:presLayoutVars>
      </dgm:prSet>
      <dgm:spPr/>
    </dgm:pt>
    <dgm:pt modelId="{4CA115C9-11B2-45C8-8700-939F2BAB46DA}" type="pres">
      <dgm:prSet presAssocID="{EF8B4E73-D887-4ED8-B9A9-08E030BA324F}" presName="compNode" presStyleCnt="0"/>
      <dgm:spPr/>
    </dgm:pt>
    <dgm:pt modelId="{4AD5C930-14FC-4B17-8249-444A42DCA079}" type="pres">
      <dgm:prSet presAssocID="{EF8B4E73-D887-4ED8-B9A9-08E030BA324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91C9C513-3C7D-4385-8747-6725D2AF82C4}" type="pres">
      <dgm:prSet presAssocID="{EF8B4E73-D887-4ED8-B9A9-08E030BA324F}" presName="spaceRect" presStyleCnt="0"/>
      <dgm:spPr/>
    </dgm:pt>
    <dgm:pt modelId="{A2D9EA15-3D9C-4EE4-976A-5A280F134A5D}" type="pres">
      <dgm:prSet presAssocID="{EF8B4E73-D887-4ED8-B9A9-08E030BA324F}" presName="textRect" presStyleLbl="revTx" presStyleIdx="0" presStyleCnt="6">
        <dgm:presLayoutVars>
          <dgm:chMax val="1"/>
          <dgm:chPref val="1"/>
        </dgm:presLayoutVars>
      </dgm:prSet>
      <dgm:spPr/>
    </dgm:pt>
    <dgm:pt modelId="{CC46D57C-1E62-4194-ADEA-7CF8142D9D52}" type="pres">
      <dgm:prSet presAssocID="{81740B13-5AE3-4790-8D4E-881C07A03C69}" presName="sibTrans" presStyleCnt="0"/>
      <dgm:spPr/>
    </dgm:pt>
    <dgm:pt modelId="{7F13D2A0-D7D4-47EB-B599-9ADD3DB18213}" type="pres">
      <dgm:prSet presAssocID="{616FA9C3-6740-41AF-A9EE-6CA127C59E56}" presName="compNode" presStyleCnt="0"/>
      <dgm:spPr/>
    </dgm:pt>
    <dgm:pt modelId="{3995FF72-054E-4F1A-BEE9-DE62834520FD}" type="pres">
      <dgm:prSet presAssocID="{616FA9C3-6740-41AF-A9EE-6CA127C59E5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B3A20DA-EC76-4D5B-B764-71E5F4B1D3CE}" type="pres">
      <dgm:prSet presAssocID="{616FA9C3-6740-41AF-A9EE-6CA127C59E56}" presName="spaceRect" presStyleCnt="0"/>
      <dgm:spPr/>
    </dgm:pt>
    <dgm:pt modelId="{32548B94-FB4A-4504-99F7-F606032555F5}" type="pres">
      <dgm:prSet presAssocID="{616FA9C3-6740-41AF-A9EE-6CA127C59E56}" presName="textRect" presStyleLbl="revTx" presStyleIdx="1" presStyleCnt="6">
        <dgm:presLayoutVars>
          <dgm:chMax val="1"/>
          <dgm:chPref val="1"/>
        </dgm:presLayoutVars>
      </dgm:prSet>
      <dgm:spPr/>
    </dgm:pt>
    <dgm:pt modelId="{A6A30092-E06F-482D-B1F3-D3D67C41813B}" type="pres">
      <dgm:prSet presAssocID="{C1953A4A-00C8-4282-B802-4B27D9A177BB}" presName="sibTrans" presStyleCnt="0"/>
      <dgm:spPr/>
    </dgm:pt>
    <dgm:pt modelId="{B8B8DFFC-FD15-4B68-89A4-1E0310DFFEEF}" type="pres">
      <dgm:prSet presAssocID="{8B0549EA-6768-470B-9B62-BDEFC98BCE23}" presName="compNode" presStyleCnt="0"/>
      <dgm:spPr/>
    </dgm:pt>
    <dgm:pt modelId="{4C858148-3A8A-405C-B3B6-E70B451E6DF8}" type="pres">
      <dgm:prSet presAssocID="{8B0549EA-6768-470B-9B62-BDEFC98BCE2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A4D6072-543B-4BA8-BDAB-C30D5F821E90}" type="pres">
      <dgm:prSet presAssocID="{8B0549EA-6768-470B-9B62-BDEFC98BCE23}" presName="spaceRect" presStyleCnt="0"/>
      <dgm:spPr/>
    </dgm:pt>
    <dgm:pt modelId="{C8605465-17BE-4BD7-A98A-23B043513003}" type="pres">
      <dgm:prSet presAssocID="{8B0549EA-6768-470B-9B62-BDEFC98BCE23}" presName="textRect" presStyleLbl="revTx" presStyleIdx="2" presStyleCnt="6">
        <dgm:presLayoutVars>
          <dgm:chMax val="1"/>
          <dgm:chPref val="1"/>
        </dgm:presLayoutVars>
      </dgm:prSet>
      <dgm:spPr/>
    </dgm:pt>
    <dgm:pt modelId="{92A97FE0-855F-485C-8593-A06B4947CB2C}" type="pres">
      <dgm:prSet presAssocID="{BC829ADB-D704-4CD8-8D8B-E975C9161941}" presName="sibTrans" presStyleCnt="0"/>
      <dgm:spPr/>
    </dgm:pt>
    <dgm:pt modelId="{9F11F0C9-1FBE-4F03-B0CF-C93C328EB679}" type="pres">
      <dgm:prSet presAssocID="{0DF8E66A-1BCD-43A9-B46A-5E35F22AEAFF}" presName="compNode" presStyleCnt="0"/>
      <dgm:spPr/>
    </dgm:pt>
    <dgm:pt modelId="{DFB18B32-C0E8-4684-9913-E1CD4521FA00}" type="pres">
      <dgm:prSet presAssocID="{0DF8E66A-1BCD-43A9-B46A-5E35F22AEAF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BEBE2ECD-11FC-4792-A043-355EF3C22A0C}" type="pres">
      <dgm:prSet presAssocID="{0DF8E66A-1BCD-43A9-B46A-5E35F22AEAFF}" presName="spaceRect" presStyleCnt="0"/>
      <dgm:spPr/>
    </dgm:pt>
    <dgm:pt modelId="{B7EF2154-5698-4934-80CC-D62B51856628}" type="pres">
      <dgm:prSet presAssocID="{0DF8E66A-1BCD-43A9-B46A-5E35F22AEAFF}" presName="textRect" presStyleLbl="revTx" presStyleIdx="3" presStyleCnt="6">
        <dgm:presLayoutVars>
          <dgm:chMax val="1"/>
          <dgm:chPref val="1"/>
        </dgm:presLayoutVars>
      </dgm:prSet>
      <dgm:spPr/>
    </dgm:pt>
    <dgm:pt modelId="{74195533-13B0-4C36-9EF6-2447D0069C54}" type="pres">
      <dgm:prSet presAssocID="{E4229BE8-790B-4754-AE0C-74F61084B67F}" presName="sibTrans" presStyleCnt="0"/>
      <dgm:spPr/>
    </dgm:pt>
    <dgm:pt modelId="{A3088A56-FEFD-4F63-8764-F6CFEAA7A9B2}" type="pres">
      <dgm:prSet presAssocID="{78A9838D-266D-4C23-8A87-7B9C98A8921E}" presName="compNode" presStyleCnt="0"/>
      <dgm:spPr/>
    </dgm:pt>
    <dgm:pt modelId="{170DF2FE-E395-4159-BFB5-87FAE7C0D7DF}" type="pres">
      <dgm:prSet presAssocID="{78A9838D-266D-4C23-8A87-7B9C98A8921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DE2B66E-CD83-4246-93BF-AEF674CC60D0}" type="pres">
      <dgm:prSet presAssocID="{78A9838D-266D-4C23-8A87-7B9C98A8921E}" presName="spaceRect" presStyleCnt="0"/>
      <dgm:spPr/>
    </dgm:pt>
    <dgm:pt modelId="{DDE0A14C-09CA-4117-850B-4FC8C2C2A838}" type="pres">
      <dgm:prSet presAssocID="{78A9838D-266D-4C23-8A87-7B9C98A8921E}" presName="textRect" presStyleLbl="revTx" presStyleIdx="4" presStyleCnt="6">
        <dgm:presLayoutVars>
          <dgm:chMax val="1"/>
          <dgm:chPref val="1"/>
        </dgm:presLayoutVars>
      </dgm:prSet>
      <dgm:spPr/>
    </dgm:pt>
    <dgm:pt modelId="{4DDFB4E3-0C48-4618-8150-6687CB1B6CAB}" type="pres">
      <dgm:prSet presAssocID="{86C275BB-0AC5-4DB3-A020-9700A66A9342}" presName="sibTrans" presStyleCnt="0"/>
      <dgm:spPr/>
    </dgm:pt>
    <dgm:pt modelId="{ADAF60DD-0161-460A-A818-4975187363E7}" type="pres">
      <dgm:prSet presAssocID="{94B0F03F-9A29-4990-B458-D042FACE08F7}" presName="compNode" presStyleCnt="0"/>
      <dgm:spPr/>
    </dgm:pt>
    <dgm:pt modelId="{460B33D3-8EFF-4987-A41B-D601F045C539}" type="pres">
      <dgm:prSet presAssocID="{94B0F03F-9A29-4990-B458-D042FACE08F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FD16ABA-40E8-4D34-8540-052B38B26764}" type="pres">
      <dgm:prSet presAssocID="{94B0F03F-9A29-4990-B458-D042FACE08F7}" presName="spaceRect" presStyleCnt="0"/>
      <dgm:spPr/>
    </dgm:pt>
    <dgm:pt modelId="{6DF1D3F5-1945-4FEF-840E-C795D378D05B}" type="pres">
      <dgm:prSet presAssocID="{94B0F03F-9A29-4990-B458-D042FACE08F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C217A14-4605-40EF-AE3E-D1C7BC5443FB}" type="presOf" srcId="{C2E571B5-B153-479E-B74D-4A2D7964EAB1}" destId="{A7FC5745-3063-4F09-81F5-EDC1FF3A75C7}" srcOrd="0" destOrd="0" presId="urn:microsoft.com/office/officeart/2018/2/layout/IconLabelList"/>
    <dgm:cxn modelId="{2C66E618-C3AE-41C9-B7FE-AFB3DB38747C}" srcId="{C2E571B5-B153-479E-B74D-4A2D7964EAB1}" destId="{94B0F03F-9A29-4990-B458-D042FACE08F7}" srcOrd="5" destOrd="0" parTransId="{993B4641-C328-4443-9858-AD3E554D14ED}" sibTransId="{9B4883B1-E971-4743-B3DC-A17D0D31F080}"/>
    <dgm:cxn modelId="{B315ED27-6B6D-40BE-B37D-63886B798A66}" srcId="{C2E571B5-B153-479E-B74D-4A2D7964EAB1}" destId="{EF8B4E73-D887-4ED8-B9A9-08E030BA324F}" srcOrd="0" destOrd="0" parTransId="{63E01DA2-5DDE-490B-855D-2B925F85292C}" sibTransId="{81740B13-5AE3-4790-8D4E-881C07A03C69}"/>
    <dgm:cxn modelId="{7838F431-9752-4892-99CB-AA1B69F5C068}" type="presOf" srcId="{94B0F03F-9A29-4990-B458-D042FACE08F7}" destId="{6DF1D3F5-1945-4FEF-840E-C795D378D05B}" srcOrd="0" destOrd="0" presId="urn:microsoft.com/office/officeart/2018/2/layout/IconLabelList"/>
    <dgm:cxn modelId="{0C12D132-74DD-4A4C-8795-D2975EA61B24}" type="presOf" srcId="{0DF8E66A-1BCD-43A9-B46A-5E35F22AEAFF}" destId="{B7EF2154-5698-4934-80CC-D62B51856628}" srcOrd="0" destOrd="0" presId="urn:microsoft.com/office/officeart/2018/2/layout/IconLabelList"/>
    <dgm:cxn modelId="{61073240-2972-48C8-A948-7E5F6B5FF7B0}" type="presOf" srcId="{8B0549EA-6768-470B-9B62-BDEFC98BCE23}" destId="{C8605465-17BE-4BD7-A98A-23B043513003}" srcOrd="0" destOrd="0" presId="urn:microsoft.com/office/officeart/2018/2/layout/IconLabelList"/>
    <dgm:cxn modelId="{773BDB60-3E9B-4ED9-A19C-E2FAFA611E81}" type="presOf" srcId="{78A9838D-266D-4C23-8A87-7B9C98A8921E}" destId="{DDE0A14C-09CA-4117-850B-4FC8C2C2A838}" srcOrd="0" destOrd="0" presId="urn:microsoft.com/office/officeart/2018/2/layout/IconLabelList"/>
    <dgm:cxn modelId="{7B576B73-666E-4BFA-9816-E070A6E0E77D}" srcId="{C2E571B5-B153-479E-B74D-4A2D7964EAB1}" destId="{78A9838D-266D-4C23-8A87-7B9C98A8921E}" srcOrd="4" destOrd="0" parTransId="{76A0F8E5-1FCF-4D61-B9CB-9462AB3080D3}" sibTransId="{86C275BB-0AC5-4DB3-A020-9700A66A9342}"/>
    <dgm:cxn modelId="{8AF06B8C-019F-40C3-B225-0EEA3A5A6082}" type="presOf" srcId="{EF8B4E73-D887-4ED8-B9A9-08E030BA324F}" destId="{A2D9EA15-3D9C-4EE4-976A-5A280F134A5D}" srcOrd="0" destOrd="0" presId="urn:microsoft.com/office/officeart/2018/2/layout/IconLabelList"/>
    <dgm:cxn modelId="{068E4CB1-7592-4BCA-B971-C6AC46ABC24B}" srcId="{C2E571B5-B153-479E-B74D-4A2D7964EAB1}" destId="{8B0549EA-6768-470B-9B62-BDEFC98BCE23}" srcOrd="2" destOrd="0" parTransId="{FB10EE07-381F-43EE-A23B-2BCB01C1CE4A}" sibTransId="{BC829ADB-D704-4CD8-8D8B-E975C9161941}"/>
    <dgm:cxn modelId="{57D919BB-0F66-43F8-985A-202D93072547}" srcId="{C2E571B5-B153-479E-B74D-4A2D7964EAB1}" destId="{616FA9C3-6740-41AF-A9EE-6CA127C59E56}" srcOrd="1" destOrd="0" parTransId="{30AD3983-73B1-421D-AF23-A222FC2A307A}" sibTransId="{C1953A4A-00C8-4282-B802-4B27D9A177BB}"/>
    <dgm:cxn modelId="{1649F3EC-C3F0-46D5-9C8A-4DC879E53862}" type="presOf" srcId="{616FA9C3-6740-41AF-A9EE-6CA127C59E56}" destId="{32548B94-FB4A-4504-99F7-F606032555F5}" srcOrd="0" destOrd="0" presId="urn:microsoft.com/office/officeart/2018/2/layout/IconLabelList"/>
    <dgm:cxn modelId="{42C2C5F9-9CAF-4704-92BD-42256220E78B}" srcId="{C2E571B5-B153-479E-B74D-4A2D7964EAB1}" destId="{0DF8E66A-1BCD-43A9-B46A-5E35F22AEAFF}" srcOrd="3" destOrd="0" parTransId="{E8EF29AD-63D9-461F-95C3-EBB578BBB9A3}" sibTransId="{E4229BE8-790B-4754-AE0C-74F61084B67F}"/>
    <dgm:cxn modelId="{06C66CD7-6E1F-436A-B13E-B72734FC3F4A}" type="presParOf" srcId="{A7FC5745-3063-4F09-81F5-EDC1FF3A75C7}" destId="{4CA115C9-11B2-45C8-8700-939F2BAB46DA}" srcOrd="0" destOrd="0" presId="urn:microsoft.com/office/officeart/2018/2/layout/IconLabelList"/>
    <dgm:cxn modelId="{C2F6250C-7D2D-4341-ACE9-27F4FEBFAD51}" type="presParOf" srcId="{4CA115C9-11B2-45C8-8700-939F2BAB46DA}" destId="{4AD5C930-14FC-4B17-8249-444A42DCA079}" srcOrd="0" destOrd="0" presId="urn:microsoft.com/office/officeart/2018/2/layout/IconLabelList"/>
    <dgm:cxn modelId="{AB1508D2-ED31-441C-8B83-C799F4F64BFD}" type="presParOf" srcId="{4CA115C9-11B2-45C8-8700-939F2BAB46DA}" destId="{91C9C513-3C7D-4385-8747-6725D2AF82C4}" srcOrd="1" destOrd="0" presId="urn:microsoft.com/office/officeart/2018/2/layout/IconLabelList"/>
    <dgm:cxn modelId="{0403BC7C-37A4-4AD3-AD82-88134D8F3C98}" type="presParOf" srcId="{4CA115C9-11B2-45C8-8700-939F2BAB46DA}" destId="{A2D9EA15-3D9C-4EE4-976A-5A280F134A5D}" srcOrd="2" destOrd="0" presId="urn:microsoft.com/office/officeart/2018/2/layout/IconLabelList"/>
    <dgm:cxn modelId="{17129707-E234-4755-9902-F7F76419F5ED}" type="presParOf" srcId="{A7FC5745-3063-4F09-81F5-EDC1FF3A75C7}" destId="{CC46D57C-1E62-4194-ADEA-7CF8142D9D52}" srcOrd="1" destOrd="0" presId="urn:microsoft.com/office/officeart/2018/2/layout/IconLabelList"/>
    <dgm:cxn modelId="{B5B4E878-18E2-45D5-AF42-13622CBD25DD}" type="presParOf" srcId="{A7FC5745-3063-4F09-81F5-EDC1FF3A75C7}" destId="{7F13D2A0-D7D4-47EB-B599-9ADD3DB18213}" srcOrd="2" destOrd="0" presId="urn:microsoft.com/office/officeart/2018/2/layout/IconLabelList"/>
    <dgm:cxn modelId="{CC91FFE0-32AF-455F-91DA-61D8CB8E0B7C}" type="presParOf" srcId="{7F13D2A0-D7D4-47EB-B599-9ADD3DB18213}" destId="{3995FF72-054E-4F1A-BEE9-DE62834520FD}" srcOrd="0" destOrd="0" presId="urn:microsoft.com/office/officeart/2018/2/layout/IconLabelList"/>
    <dgm:cxn modelId="{71817CBB-FFDB-4217-A76A-4F51D8BE7061}" type="presParOf" srcId="{7F13D2A0-D7D4-47EB-B599-9ADD3DB18213}" destId="{2B3A20DA-EC76-4D5B-B764-71E5F4B1D3CE}" srcOrd="1" destOrd="0" presId="urn:microsoft.com/office/officeart/2018/2/layout/IconLabelList"/>
    <dgm:cxn modelId="{84D0C536-D52B-4ECE-A1E5-4C85D938BD5E}" type="presParOf" srcId="{7F13D2A0-D7D4-47EB-B599-9ADD3DB18213}" destId="{32548B94-FB4A-4504-99F7-F606032555F5}" srcOrd="2" destOrd="0" presId="urn:microsoft.com/office/officeart/2018/2/layout/IconLabelList"/>
    <dgm:cxn modelId="{C09D2BF2-2380-435D-8C07-9D1531892CB5}" type="presParOf" srcId="{A7FC5745-3063-4F09-81F5-EDC1FF3A75C7}" destId="{A6A30092-E06F-482D-B1F3-D3D67C41813B}" srcOrd="3" destOrd="0" presId="urn:microsoft.com/office/officeart/2018/2/layout/IconLabelList"/>
    <dgm:cxn modelId="{98BFEB4B-1B7C-4F9C-9849-B3CCBFD1D99D}" type="presParOf" srcId="{A7FC5745-3063-4F09-81F5-EDC1FF3A75C7}" destId="{B8B8DFFC-FD15-4B68-89A4-1E0310DFFEEF}" srcOrd="4" destOrd="0" presId="urn:microsoft.com/office/officeart/2018/2/layout/IconLabelList"/>
    <dgm:cxn modelId="{B274FCD7-C365-4B41-B813-EAD303E02337}" type="presParOf" srcId="{B8B8DFFC-FD15-4B68-89A4-1E0310DFFEEF}" destId="{4C858148-3A8A-405C-B3B6-E70B451E6DF8}" srcOrd="0" destOrd="0" presId="urn:microsoft.com/office/officeart/2018/2/layout/IconLabelList"/>
    <dgm:cxn modelId="{5F0E95A4-3816-4D3B-B65A-4D3531AF80F3}" type="presParOf" srcId="{B8B8DFFC-FD15-4B68-89A4-1E0310DFFEEF}" destId="{2A4D6072-543B-4BA8-BDAB-C30D5F821E90}" srcOrd="1" destOrd="0" presId="urn:microsoft.com/office/officeart/2018/2/layout/IconLabelList"/>
    <dgm:cxn modelId="{15CEFDD7-C485-489C-8C32-52C6F062D2C0}" type="presParOf" srcId="{B8B8DFFC-FD15-4B68-89A4-1E0310DFFEEF}" destId="{C8605465-17BE-4BD7-A98A-23B043513003}" srcOrd="2" destOrd="0" presId="urn:microsoft.com/office/officeart/2018/2/layout/IconLabelList"/>
    <dgm:cxn modelId="{63568474-1744-4D37-8207-8B4B9483FFE4}" type="presParOf" srcId="{A7FC5745-3063-4F09-81F5-EDC1FF3A75C7}" destId="{92A97FE0-855F-485C-8593-A06B4947CB2C}" srcOrd="5" destOrd="0" presId="urn:microsoft.com/office/officeart/2018/2/layout/IconLabelList"/>
    <dgm:cxn modelId="{3A359D50-F489-482D-AFA3-A08382852D0D}" type="presParOf" srcId="{A7FC5745-3063-4F09-81F5-EDC1FF3A75C7}" destId="{9F11F0C9-1FBE-4F03-B0CF-C93C328EB679}" srcOrd="6" destOrd="0" presId="urn:microsoft.com/office/officeart/2018/2/layout/IconLabelList"/>
    <dgm:cxn modelId="{04FDDC0D-31ED-4BAE-85F6-79F7AEA1B483}" type="presParOf" srcId="{9F11F0C9-1FBE-4F03-B0CF-C93C328EB679}" destId="{DFB18B32-C0E8-4684-9913-E1CD4521FA00}" srcOrd="0" destOrd="0" presId="urn:microsoft.com/office/officeart/2018/2/layout/IconLabelList"/>
    <dgm:cxn modelId="{0EE400A2-BF0A-4151-8372-0E0E0E4C4B90}" type="presParOf" srcId="{9F11F0C9-1FBE-4F03-B0CF-C93C328EB679}" destId="{BEBE2ECD-11FC-4792-A043-355EF3C22A0C}" srcOrd="1" destOrd="0" presId="urn:microsoft.com/office/officeart/2018/2/layout/IconLabelList"/>
    <dgm:cxn modelId="{5B406A81-617A-4CE8-B999-CF4468A15947}" type="presParOf" srcId="{9F11F0C9-1FBE-4F03-B0CF-C93C328EB679}" destId="{B7EF2154-5698-4934-80CC-D62B51856628}" srcOrd="2" destOrd="0" presId="urn:microsoft.com/office/officeart/2018/2/layout/IconLabelList"/>
    <dgm:cxn modelId="{09D0EB14-5DC2-4E4F-A782-DC7AEB58FF1E}" type="presParOf" srcId="{A7FC5745-3063-4F09-81F5-EDC1FF3A75C7}" destId="{74195533-13B0-4C36-9EF6-2447D0069C54}" srcOrd="7" destOrd="0" presId="urn:microsoft.com/office/officeart/2018/2/layout/IconLabelList"/>
    <dgm:cxn modelId="{A204B066-9011-4FF7-B725-84897BF2F7DB}" type="presParOf" srcId="{A7FC5745-3063-4F09-81F5-EDC1FF3A75C7}" destId="{A3088A56-FEFD-4F63-8764-F6CFEAA7A9B2}" srcOrd="8" destOrd="0" presId="urn:microsoft.com/office/officeart/2018/2/layout/IconLabelList"/>
    <dgm:cxn modelId="{7360F9C2-FE85-4E59-A230-16E513FDDA5F}" type="presParOf" srcId="{A3088A56-FEFD-4F63-8764-F6CFEAA7A9B2}" destId="{170DF2FE-E395-4159-BFB5-87FAE7C0D7DF}" srcOrd="0" destOrd="0" presId="urn:microsoft.com/office/officeart/2018/2/layout/IconLabelList"/>
    <dgm:cxn modelId="{50F3A1EF-A066-4A03-B896-A6039C70AC07}" type="presParOf" srcId="{A3088A56-FEFD-4F63-8764-F6CFEAA7A9B2}" destId="{DDE2B66E-CD83-4246-93BF-AEF674CC60D0}" srcOrd="1" destOrd="0" presId="urn:microsoft.com/office/officeart/2018/2/layout/IconLabelList"/>
    <dgm:cxn modelId="{E7679654-43A0-47CF-A6B0-FADE3570ECA1}" type="presParOf" srcId="{A3088A56-FEFD-4F63-8764-F6CFEAA7A9B2}" destId="{DDE0A14C-09CA-4117-850B-4FC8C2C2A838}" srcOrd="2" destOrd="0" presId="urn:microsoft.com/office/officeart/2018/2/layout/IconLabelList"/>
    <dgm:cxn modelId="{A58D45B0-7059-430C-BDCD-DD4CC9FD3EAF}" type="presParOf" srcId="{A7FC5745-3063-4F09-81F5-EDC1FF3A75C7}" destId="{4DDFB4E3-0C48-4618-8150-6687CB1B6CAB}" srcOrd="9" destOrd="0" presId="urn:microsoft.com/office/officeart/2018/2/layout/IconLabelList"/>
    <dgm:cxn modelId="{4219A2E3-9D30-477C-860C-38FDDBD927B5}" type="presParOf" srcId="{A7FC5745-3063-4F09-81F5-EDC1FF3A75C7}" destId="{ADAF60DD-0161-460A-A818-4975187363E7}" srcOrd="10" destOrd="0" presId="urn:microsoft.com/office/officeart/2018/2/layout/IconLabelList"/>
    <dgm:cxn modelId="{764F0AF6-51B5-4159-AF40-A87CE2870A06}" type="presParOf" srcId="{ADAF60DD-0161-460A-A818-4975187363E7}" destId="{460B33D3-8EFF-4987-A41B-D601F045C539}" srcOrd="0" destOrd="0" presId="urn:microsoft.com/office/officeart/2018/2/layout/IconLabelList"/>
    <dgm:cxn modelId="{6B3E3E51-FC1E-4B33-82D8-F37872021768}" type="presParOf" srcId="{ADAF60DD-0161-460A-A818-4975187363E7}" destId="{9FD16ABA-40E8-4D34-8540-052B38B26764}" srcOrd="1" destOrd="0" presId="urn:microsoft.com/office/officeart/2018/2/layout/IconLabelList"/>
    <dgm:cxn modelId="{79F34CBC-7930-4232-A941-8A9FFE8CB1C0}" type="presParOf" srcId="{ADAF60DD-0161-460A-A818-4975187363E7}" destId="{6DF1D3F5-1945-4FEF-840E-C795D378D0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BC91602-42A8-429D-8507-CEF419ADD2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C51AA8-4DCF-4A57-93E1-22CCE0FD2F4A}">
      <dgm:prSet/>
      <dgm:spPr/>
      <dgm:t>
        <a:bodyPr/>
        <a:lstStyle/>
        <a:p>
          <a:r>
            <a:rPr lang="en-US"/>
            <a:t>The business needs to follow the digital trends, including digital marketing and social media usage, such as Instagram, Facebook, etc. </a:t>
          </a:r>
        </a:p>
      </dgm:t>
    </dgm:pt>
    <dgm:pt modelId="{13263E15-51B4-4745-A037-ED3D47B4D838}" type="parTrans" cxnId="{DB8646CC-614E-4CB9-B75B-C445146FEA64}">
      <dgm:prSet/>
      <dgm:spPr/>
      <dgm:t>
        <a:bodyPr/>
        <a:lstStyle/>
        <a:p>
          <a:endParaRPr lang="en-US"/>
        </a:p>
      </dgm:t>
    </dgm:pt>
    <dgm:pt modelId="{3D5970FA-D4F3-4799-B9CB-11937D5AA48A}" type="sibTrans" cxnId="{DB8646CC-614E-4CB9-B75B-C445146FEA64}">
      <dgm:prSet/>
      <dgm:spPr/>
      <dgm:t>
        <a:bodyPr/>
        <a:lstStyle/>
        <a:p>
          <a:endParaRPr lang="en-US"/>
        </a:p>
      </dgm:t>
    </dgm:pt>
    <dgm:pt modelId="{99171182-87A9-4CAF-908D-0D5542050216}">
      <dgm:prSet/>
      <dgm:spPr/>
      <dgm:t>
        <a:bodyPr/>
        <a:lstStyle/>
        <a:p>
          <a:r>
            <a:rPr lang="en-US"/>
            <a:t>The business needs to invest time and money in creating a good and easy to navigate website. </a:t>
          </a:r>
        </a:p>
      </dgm:t>
    </dgm:pt>
    <dgm:pt modelId="{9EF51E42-93C5-4722-836B-0D435CED0122}" type="parTrans" cxnId="{E1CC2812-0386-40A1-B3C4-66D9C4914DC1}">
      <dgm:prSet/>
      <dgm:spPr/>
      <dgm:t>
        <a:bodyPr/>
        <a:lstStyle/>
        <a:p>
          <a:endParaRPr lang="en-US"/>
        </a:p>
      </dgm:t>
    </dgm:pt>
    <dgm:pt modelId="{4905BEFC-94C3-4D79-876C-B4C215B53F1F}" type="sibTrans" cxnId="{E1CC2812-0386-40A1-B3C4-66D9C4914DC1}">
      <dgm:prSet/>
      <dgm:spPr/>
      <dgm:t>
        <a:bodyPr/>
        <a:lstStyle/>
        <a:p>
          <a:endParaRPr lang="en-US"/>
        </a:p>
      </dgm:t>
    </dgm:pt>
    <dgm:pt modelId="{73812A48-AC7B-4E3F-B274-339ACDA95833}">
      <dgm:prSet/>
      <dgm:spPr/>
      <dgm:t>
        <a:bodyPr/>
        <a:lstStyle/>
        <a:p>
          <a:r>
            <a:rPr lang="en-US"/>
            <a:t>The business should reconsider flexible delivery options and subscriptions</a:t>
          </a:r>
        </a:p>
      </dgm:t>
    </dgm:pt>
    <dgm:pt modelId="{17CFA598-99B1-4C72-AE72-63F3996C8A49}" type="parTrans" cxnId="{F90906B2-3799-4BDE-8841-2604995900B5}">
      <dgm:prSet/>
      <dgm:spPr/>
      <dgm:t>
        <a:bodyPr/>
        <a:lstStyle/>
        <a:p>
          <a:endParaRPr lang="en-US"/>
        </a:p>
      </dgm:t>
    </dgm:pt>
    <dgm:pt modelId="{8F2EEFE9-0AAF-40E5-BAAA-11D5E3884E90}" type="sibTrans" cxnId="{F90906B2-3799-4BDE-8841-2604995900B5}">
      <dgm:prSet/>
      <dgm:spPr/>
      <dgm:t>
        <a:bodyPr/>
        <a:lstStyle/>
        <a:p>
          <a:endParaRPr lang="en-US"/>
        </a:p>
      </dgm:t>
    </dgm:pt>
    <dgm:pt modelId="{D3CAB3CA-BCDC-4740-9AC1-52AA21B9FDB5}">
      <dgm:prSet/>
      <dgm:spPr/>
      <dgm:t>
        <a:bodyPr/>
        <a:lstStyle/>
        <a:p>
          <a:r>
            <a:rPr lang="en-US"/>
            <a:t>The 30% decline in in-store may be compensated via online purchases if the business adapts to the rapid changing environment.  </a:t>
          </a:r>
        </a:p>
      </dgm:t>
    </dgm:pt>
    <dgm:pt modelId="{AD6A186E-65E2-4274-9D69-577BD6776BC1}" type="parTrans" cxnId="{ADBE734F-C474-4E02-B10A-B5F29F840DC9}">
      <dgm:prSet/>
      <dgm:spPr/>
      <dgm:t>
        <a:bodyPr/>
        <a:lstStyle/>
        <a:p>
          <a:endParaRPr lang="en-US"/>
        </a:p>
      </dgm:t>
    </dgm:pt>
    <dgm:pt modelId="{F2A59572-FCE1-4183-9DB0-5A030F0B5634}" type="sibTrans" cxnId="{ADBE734F-C474-4E02-B10A-B5F29F840DC9}">
      <dgm:prSet/>
      <dgm:spPr/>
      <dgm:t>
        <a:bodyPr/>
        <a:lstStyle/>
        <a:p>
          <a:endParaRPr lang="en-US"/>
        </a:p>
      </dgm:t>
    </dgm:pt>
    <dgm:pt modelId="{478F2421-50C8-40D7-B936-1DA1ACCCEE07}" type="pres">
      <dgm:prSet presAssocID="{BBC91602-42A8-429D-8507-CEF419ADD2B5}" presName="root" presStyleCnt="0">
        <dgm:presLayoutVars>
          <dgm:dir/>
          <dgm:resizeHandles val="exact"/>
        </dgm:presLayoutVars>
      </dgm:prSet>
      <dgm:spPr/>
    </dgm:pt>
    <dgm:pt modelId="{560C213C-00FB-405C-817D-401C6D3A4E46}" type="pres">
      <dgm:prSet presAssocID="{86C51AA8-4DCF-4A57-93E1-22CCE0FD2F4A}" presName="compNode" presStyleCnt="0"/>
      <dgm:spPr/>
    </dgm:pt>
    <dgm:pt modelId="{96845A65-0801-4B99-9DD9-2E1CAA03DAFF}" type="pres">
      <dgm:prSet presAssocID="{86C51AA8-4DCF-4A57-93E1-22CCE0FD2F4A}" presName="bgRect" presStyleLbl="bgShp" presStyleIdx="0" presStyleCnt="4"/>
      <dgm:spPr/>
    </dgm:pt>
    <dgm:pt modelId="{0BF16FA0-8BA3-4C77-9650-D87E6CC70403}" type="pres">
      <dgm:prSet presAssocID="{86C51AA8-4DCF-4A57-93E1-22CCE0FD2F4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387CEF6-110C-4676-AE18-A632CC90ACB7}" type="pres">
      <dgm:prSet presAssocID="{86C51AA8-4DCF-4A57-93E1-22CCE0FD2F4A}" presName="spaceRect" presStyleCnt="0"/>
      <dgm:spPr/>
    </dgm:pt>
    <dgm:pt modelId="{0B3E9326-5946-4068-A37C-9402D8C8C713}" type="pres">
      <dgm:prSet presAssocID="{86C51AA8-4DCF-4A57-93E1-22CCE0FD2F4A}" presName="parTx" presStyleLbl="revTx" presStyleIdx="0" presStyleCnt="4">
        <dgm:presLayoutVars>
          <dgm:chMax val="0"/>
          <dgm:chPref val="0"/>
        </dgm:presLayoutVars>
      </dgm:prSet>
      <dgm:spPr/>
    </dgm:pt>
    <dgm:pt modelId="{5D479BCF-5D9E-4825-A5A4-55E358C5A176}" type="pres">
      <dgm:prSet presAssocID="{3D5970FA-D4F3-4799-B9CB-11937D5AA48A}" presName="sibTrans" presStyleCnt="0"/>
      <dgm:spPr/>
    </dgm:pt>
    <dgm:pt modelId="{454E6C54-4E3D-466D-8AA0-5092B6A930C6}" type="pres">
      <dgm:prSet presAssocID="{99171182-87A9-4CAF-908D-0D5542050216}" presName="compNode" presStyleCnt="0"/>
      <dgm:spPr/>
    </dgm:pt>
    <dgm:pt modelId="{76CDF321-8183-45C0-A454-D89FC9D7FFED}" type="pres">
      <dgm:prSet presAssocID="{99171182-87A9-4CAF-908D-0D5542050216}" presName="bgRect" presStyleLbl="bgShp" presStyleIdx="1" presStyleCnt="4"/>
      <dgm:spPr/>
    </dgm:pt>
    <dgm:pt modelId="{F2071714-27B2-44AB-854C-8793D1016A39}" type="pres">
      <dgm:prSet presAssocID="{99171182-87A9-4CAF-908D-0D55420502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4290FF8-24F0-4247-B04C-42A886171F4C}" type="pres">
      <dgm:prSet presAssocID="{99171182-87A9-4CAF-908D-0D5542050216}" presName="spaceRect" presStyleCnt="0"/>
      <dgm:spPr/>
    </dgm:pt>
    <dgm:pt modelId="{2EE7445A-8B68-430C-BEC2-7D6BE4DA375E}" type="pres">
      <dgm:prSet presAssocID="{99171182-87A9-4CAF-908D-0D5542050216}" presName="parTx" presStyleLbl="revTx" presStyleIdx="1" presStyleCnt="4">
        <dgm:presLayoutVars>
          <dgm:chMax val="0"/>
          <dgm:chPref val="0"/>
        </dgm:presLayoutVars>
      </dgm:prSet>
      <dgm:spPr/>
    </dgm:pt>
    <dgm:pt modelId="{04584D4F-0C4B-4147-B15C-3DA44F1DBB1B}" type="pres">
      <dgm:prSet presAssocID="{4905BEFC-94C3-4D79-876C-B4C215B53F1F}" presName="sibTrans" presStyleCnt="0"/>
      <dgm:spPr/>
    </dgm:pt>
    <dgm:pt modelId="{7C5520AB-5862-44AD-B117-A95020A16EA8}" type="pres">
      <dgm:prSet presAssocID="{73812A48-AC7B-4E3F-B274-339ACDA95833}" presName="compNode" presStyleCnt="0"/>
      <dgm:spPr/>
    </dgm:pt>
    <dgm:pt modelId="{70383BDC-E9C8-4EB4-BD5D-1AA1DEFA0DC7}" type="pres">
      <dgm:prSet presAssocID="{73812A48-AC7B-4E3F-B274-339ACDA95833}" presName="bgRect" presStyleLbl="bgShp" presStyleIdx="2" presStyleCnt="4"/>
      <dgm:spPr/>
    </dgm:pt>
    <dgm:pt modelId="{BDA66782-B22A-4FDF-9CFD-F2152E2DD53F}" type="pres">
      <dgm:prSet presAssocID="{73812A48-AC7B-4E3F-B274-339ACDA958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75635FD-8DAA-475A-A92F-57EBCA5C66B7}" type="pres">
      <dgm:prSet presAssocID="{73812A48-AC7B-4E3F-B274-339ACDA95833}" presName="spaceRect" presStyleCnt="0"/>
      <dgm:spPr/>
    </dgm:pt>
    <dgm:pt modelId="{60789D42-B898-47CE-9313-588831B8AE04}" type="pres">
      <dgm:prSet presAssocID="{73812A48-AC7B-4E3F-B274-339ACDA95833}" presName="parTx" presStyleLbl="revTx" presStyleIdx="2" presStyleCnt="4">
        <dgm:presLayoutVars>
          <dgm:chMax val="0"/>
          <dgm:chPref val="0"/>
        </dgm:presLayoutVars>
      </dgm:prSet>
      <dgm:spPr/>
    </dgm:pt>
    <dgm:pt modelId="{73C47FD9-FD10-4B94-9533-6B7A25FB153E}" type="pres">
      <dgm:prSet presAssocID="{8F2EEFE9-0AAF-40E5-BAAA-11D5E3884E90}" presName="sibTrans" presStyleCnt="0"/>
      <dgm:spPr/>
    </dgm:pt>
    <dgm:pt modelId="{0BCAC99E-1A98-42B9-8BC6-5222260E7C6A}" type="pres">
      <dgm:prSet presAssocID="{D3CAB3CA-BCDC-4740-9AC1-52AA21B9FDB5}" presName="compNode" presStyleCnt="0"/>
      <dgm:spPr/>
    </dgm:pt>
    <dgm:pt modelId="{66515339-E525-44A6-AFF8-9DB8BF9B657A}" type="pres">
      <dgm:prSet presAssocID="{D3CAB3CA-BCDC-4740-9AC1-52AA21B9FDB5}" presName="bgRect" presStyleLbl="bgShp" presStyleIdx="3" presStyleCnt="4"/>
      <dgm:spPr/>
    </dgm:pt>
    <dgm:pt modelId="{BAA064E4-87B0-4CAE-BBDE-52A39B8E80CB}" type="pres">
      <dgm:prSet presAssocID="{D3CAB3CA-BCDC-4740-9AC1-52AA21B9FD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1E4213B-9EEC-4B43-9889-43FD06AD7109}" type="pres">
      <dgm:prSet presAssocID="{D3CAB3CA-BCDC-4740-9AC1-52AA21B9FDB5}" presName="spaceRect" presStyleCnt="0"/>
      <dgm:spPr/>
    </dgm:pt>
    <dgm:pt modelId="{9AD09658-5ED8-4F6B-A6B1-7B4F6B413337}" type="pres">
      <dgm:prSet presAssocID="{D3CAB3CA-BCDC-4740-9AC1-52AA21B9FD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CC2812-0386-40A1-B3C4-66D9C4914DC1}" srcId="{BBC91602-42A8-429D-8507-CEF419ADD2B5}" destId="{99171182-87A9-4CAF-908D-0D5542050216}" srcOrd="1" destOrd="0" parTransId="{9EF51E42-93C5-4722-836B-0D435CED0122}" sibTransId="{4905BEFC-94C3-4D79-876C-B4C215B53F1F}"/>
    <dgm:cxn modelId="{623FFF23-F62D-45E6-84C1-4488DDB41081}" type="presOf" srcId="{73812A48-AC7B-4E3F-B274-339ACDA95833}" destId="{60789D42-B898-47CE-9313-588831B8AE04}" srcOrd="0" destOrd="0" presId="urn:microsoft.com/office/officeart/2018/2/layout/IconVerticalSolidList"/>
    <dgm:cxn modelId="{884AA737-A557-497D-B466-82042DFE942A}" type="presOf" srcId="{BBC91602-42A8-429D-8507-CEF419ADD2B5}" destId="{478F2421-50C8-40D7-B936-1DA1ACCCEE07}" srcOrd="0" destOrd="0" presId="urn:microsoft.com/office/officeart/2018/2/layout/IconVerticalSolidList"/>
    <dgm:cxn modelId="{ADBE734F-C474-4E02-B10A-B5F29F840DC9}" srcId="{BBC91602-42A8-429D-8507-CEF419ADD2B5}" destId="{D3CAB3CA-BCDC-4740-9AC1-52AA21B9FDB5}" srcOrd="3" destOrd="0" parTransId="{AD6A186E-65E2-4274-9D69-577BD6776BC1}" sibTransId="{F2A59572-FCE1-4183-9DB0-5A030F0B5634}"/>
    <dgm:cxn modelId="{F90906B2-3799-4BDE-8841-2604995900B5}" srcId="{BBC91602-42A8-429D-8507-CEF419ADD2B5}" destId="{73812A48-AC7B-4E3F-B274-339ACDA95833}" srcOrd="2" destOrd="0" parTransId="{17CFA598-99B1-4C72-AE72-63F3996C8A49}" sibTransId="{8F2EEFE9-0AAF-40E5-BAAA-11D5E3884E90}"/>
    <dgm:cxn modelId="{9125E7B7-811E-400D-B792-5921C9C03CAA}" type="presOf" srcId="{86C51AA8-4DCF-4A57-93E1-22CCE0FD2F4A}" destId="{0B3E9326-5946-4068-A37C-9402D8C8C713}" srcOrd="0" destOrd="0" presId="urn:microsoft.com/office/officeart/2018/2/layout/IconVerticalSolidList"/>
    <dgm:cxn modelId="{26BE0DC7-6917-457E-8EF0-872853CB7F90}" type="presOf" srcId="{D3CAB3CA-BCDC-4740-9AC1-52AA21B9FDB5}" destId="{9AD09658-5ED8-4F6B-A6B1-7B4F6B413337}" srcOrd="0" destOrd="0" presId="urn:microsoft.com/office/officeart/2018/2/layout/IconVerticalSolidList"/>
    <dgm:cxn modelId="{DB8646CC-614E-4CB9-B75B-C445146FEA64}" srcId="{BBC91602-42A8-429D-8507-CEF419ADD2B5}" destId="{86C51AA8-4DCF-4A57-93E1-22CCE0FD2F4A}" srcOrd="0" destOrd="0" parTransId="{13263E15-51B4-4745-A037-ED3D47B4D838}" sibTransId="{3D5970FA-D4F3-4799-B9CB-11937D5AA48A}"/>
    <dgm:cxn modelId="{1E1E8FD3-23D0-4E47-81D9-AD1D076B9E14}" type="presOf" srcId="{99171182-87A9-4CAF-908D-0D5542050216}" destId="{2EE7445A-8B68-430C-BEC2-7D6BE4DA375E}" srcOrd="0" destOrd="0" presId="urn:microsoft.com/office/officeart/2018/2/layout/IconVerticalSolidList"/>
    <dgm:cxn modelId="{824C14AC-590A-4417-9D17-6F732C6FA3A5}" type="presParOf" srcId="{478F2421-50C8-40D7-B936-1DA1ACCCEE07}" destId="{560C213C-00FB-405C-817D-401C6D3A4E46}" srcOrd="0" destOrd="0" presId="urn:microsoft.com/office/officeart/2018/2/layout/IconVerticalSolidList"/>
    <dgm:cxn modelId="{E9EDAE88-BA78-4432-A2BA-6DF0AF7B0F6B}" type="presParOf" srcId="{560C213C-00FB-405C-817D-401C6D3A4E46}" destId="{96845A65-0801-4B99-9DD9-2E1CAA03DAFF}" srcOrd="0" destOrd="0" presId="urn:microsoft.com/office/officeart/2018/2/layout/IconVerticalSolidList"/>
    <dgm:cxn modelId="{35E7F3E9-53E0-4BDE-90D9-1F02EA700FBB}" type="presParOf" srcId="{560C213C-00FB-405C-817D-401C6D3A4E46}" destId="{0BF16FA0-8BA3-4C77-9650-D87E6CC70403}" srcOrd="1" destOrd="0" presId="urn:microsoft.com/office/officeart/2018/2/layout/IconVerticalSolidList"/>
    <dgm:cxn modelId="{3CA647D0-A438-4AFD-8870-BB1056A2CF2B}" type="presParOf" srcId="{560C213C-00FB-405C-817D-401C6D3A4E46}" destId="{2387CEF6-110C-4676-AE18-A632CC90ACB7}" srcOrd="2" destOrd="0" presId="urn:microsoft.com/office/officeart/2018/2/layout/IconVerticalSolidList"/>
    <dgm:cxn modelId="{1EEF8C53-4884-4FF9-A7D1-936850739DBF}" type="presParOf" srcId="{560C213C-00FB-405C-817D-401C6D3A4E46}" destId="{0B3E9326-5946-4068-A37C-9402D8C8C713}" srcOrd="3" destOrd="0" presId="urn:microsoft.com/office/officeart/2018/2/layout/IconVerticalSolidList"/>
    <dgm:cxn modelId="{056D8A4E-3961-40A1-8637-9A3A4FA76C09}" type="presParOf" srcId="{478F2421-50C8-40D7-B936-1DA1ACCCEE07}" destId="{5D479BCF-5D9E-4825-A5A4-55E358C5A176}" srcOrd="1" destOrd="0" presId="urn:microsoft.com/office/officeart/2018/2/layout/IconVerticalSolidList"/>
    <dgm:cxn modelId="{00C0C74E-ADD6-4E0A-A2B0-0BE587985ED6}" type="presParOf" srcId="{478F2421-50C8-40D7-B936-1DA1ACCCEE07}" destId="{454E6C54-4E3D-466D-8AA0-5092B6A930C6}" srcOrd="2" destOrd="0" presId="urn:microsoft.com/office/officeart/2018/2/layout/IconVerticalSolidList"/>
    <dgm:cxn modelId="{A89B8C1F-B0D9-4DE8-ADCA-0A7223E3C826}" type="presParOf" srcId="{454E6C54-4E3D-466D-8AA0-5092B6A930C6}" destId="{76CDF321-8183-45C0-A454-D89FC9D7FFED}" srcOrd="0" destOrd="0" presId="urn:microsoft.com/office/officeart/2018/2/layout/IconVerticalSolidList"/>
    <dgm:cxn modelId="{2EBDDD91-0A66-482A-A69E-071D9B258214}" type="presParOf" srcId="{454E6C54-4E3D-466D-8AA0-5092B6A930C6}" destId="{F2071714-27B2-44AB-854C-8793D1016A39}" srcOrd="1" destOrd="0" presId="urn:microsoft.com/office/officeart/2018/2/layout/IconVerticalSolidList"/>
    <dgm:cxn modelId="{F1F76C9B-81DF-4B2E-9CAA-072F48BB5015}" type="presParOf" srcId="{454E6C54-4E3D-466D-8AA0-5092B6A930C6}" destId="{34290FF8-24F0-4247-B04C-42A886171F4C}" srcOrd="2" destOrd="0" presId="urn:microsoft.com/office/officeart/2018/2/layout/IconVerticalSolidList"/>
    <dgm:cxn modelId="{2E8CBF0A-A9D0-457F-8D32-3F9188662ADA}" type="presParOf" srcId="{454E6C54-4E3D-466D-8AA0-5092B6A930C6}" destId="{2EE7445A-8B68-430C-BEC2-7D6BE4DA375E}" srcOrd="3" destOrd="0" presId="urn:microsoft.com/office/officeart/2018/2/layout/IconVerticalSolidList"/>
    <dgm:cxn modelId="{557DDF69-CB78-4CEE-B704-78E274B438C0}" type="presParOf" srcId="{478F2421-50C8-40D7-B936-1DA1ACCCEE07}" destId="{04584D4F-0C4B-4147-B15C-3DA44F1DBB1B}" srcOrd="3" destOrd="0" presId="urn:microsoft.com/office/officeart/2018/2/layout/IconVerticalSolidList"/>
    <dgm:cxn modelId="{00B3B161-4CE2-400F-AA1F-643046106B50}" type="presParOf" srcId="{478F2421-50C8-40D7-B936-1DA1ACCCEE07}" destId="{7C5520AB-5862-44AD-B117-A95020A16EA8}" srcOrd="4" destOrd="0" presId="urn:microsoft.com/office/officeart/2018/2/layout/IconVerticalSolidList"/>
    <dgm:cxn modelId="{653334FB-8F36-4A08-9294-FB27F0CCC3E8}" type="presParOf" srcId="{7C5520AB-5862-44AD-B117-A95020A16EA8}" destId="{70383BDC-E9C8-4EB4-BD5D-1AA1DEFA0DC7}" srcOrd="0" destOrd="0" presId="urn:microsoft.com/office/officeart/2018/2/layout/IconVerticalSolidList"/>
    <dgm:cxn modelId="{F7E69CC9-CF72-4872-A58E-7E6EB7CFDC18}" type="presParOf" srcId="{7C5520AB-5862-44AD-B117-A95020A16EA8}" destId="{BDA66782-B22A-4FDF-9CFD-F2152E2DD53F}" srcOrd="1" destOrd="0" presId="urn:microsoft.com/office/officeart/2018/2/layout/IconVerticalSolidList"/>
    <dgm:cxn modelId="{FED4DED8-2FB4-43D6-B1EA-7BEC35CD4C7B}" type="presParOf" srcId="{7C5520AB-5862-44AD-B117-A95020A16EA8}" destId="{175635FD-8DAA-475A-A92F-57EBCA5C66B7}" srcOrd="2" destOrd="0" presId="urn:microsoft.com/office/officeart/2018/2/layout/IconVerticalSolidList"/>
    <dgm:cxn modelId="{DEFBA4D4-E583-494C-96A7-6D5E5A5D62CC}" type="presParOf" srcId="{7C5520AB-5862-44AD-B117-A95020A16EA8}" destId="{60789D42-B898-47CE-9313-588831B8AE04}" srcOrd="3" destOrd="0" presId="urn:microsoft.com/office/officeart/2018/2/layout/IconVerticalSolidList"/>
    <dgm:cxn modelId="{8128BBF8-A74F-4A21-8347-65F27E47498D}" type="presParOf" srcId="{478F2421-50C8-40D7-B936-1DA1ACCCEE07}" destId="{73C47FD9-FD10-4B94-9533-6B7A25FB153E}" srcOrd="5" destOrd="0" presId="urn:microsoft.com/office/officeart/2018/2/layout/IconVerticalSolidList"/>
    <dgm:cxn modelId="{5FE67D48-38EF-42D1-B0FE-3DC8F7C7186E}" type="presParOf" srcId="{478F2421-50C8-40D7-B936-1DA1ACCCEE07}" destId="{0BCAC99E-1A98-42B9-8BC6-5222260E7C6A}" srcOrd="6" destOrd="0" presId="urn:microsoft.com/office/officeart/2018/2/layout/IconVerticalSolidList"/>
    <dgm:cxn modelId="{2831A8DE-A336-4EA5-A5EC-FFC926C808D3}" type="presParOf" srcId="{0BCAC99E-1A98-42B9-8BC6-5222260E7C6A}" destId="{66515339-E525-44A6-AFF8-9DB8BF9B657A}" srcOrd="0" destOrd="0" presId="urn:microsoft.com/office/officeart/2018/2/layout/IconVerticalSolidList"/>
    <dgm:cxn modelId="{4EB105E9-1FF3-484A-A63C-D8597B8C8981}" type="presParOf" srcId="{0BCAC99E-1A98-42B9-8BC6-5222260E7C6A}" destId="{BAA064E4-87B0-4CAE-BBDE-52A39B8E80CB}" srcOrd="1" destOrd="0" presId="urn:microsoft.com/office/officeart/2018/2/layout/IconVerticalSolidList"/>
    <dgm:cxn modelId="{73C611B4-5DBC-47A3-A577-82F82B9964A5}" type="presParOf" srcId="{0BCAC99E-1A98-42B9-8BC6-5222260E7C6A}" destId="{31E4213B-9EEC-4B43-9889-43FD06AD7109}" srcOrd="2" destOrd="0" presId="urn:microsoft.com/office/officeart/2018/2/layout/IconVerticalSolidList"/>
    <dgm:cxn modelId="{436E8406-75A0-425A-AFA7-5069102A0EE6}" type="presParOf" srcId="{0BCAC99E-1A98-42B9-8BC6-5222260E7C6A}" destId="{9AD09658-5ED8-4F6B-A6B1-7B4F6B4133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520B3-4325-458A-9645-A2A86E620177}">
      <dsp:nvSpPr>
        <dsp:cNvPr id="0" name=""/>
        <dsp:cNvSpPr/>
      </dsp:nvSpPr>
      <dsp:spPr>
        <a:xfrm>
          <a:off x="-269035" y="0"/>
          <a:ext cx="11520944" cy="144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B4197-DC15-4262-8EE5-0893192B8C3C}">
      <dsp:nvSpPr>
        <dsp:cNvPr id="0" name=""/>
        <dsp:cNvSpPr/>
      </dsp:nvSpPr>
      <dsp:spPr>
        <a:xfrm>
          <a:off x="168129" y="280691"/>
          <a:ext cx="794846" cy="7948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CDB08-2357-4191-A175-07F916C794E1}">
      <dsp:nvSpPr>
        <dsp:cNvPr id="0" name=""/>
        <dsp:cNvSpPr/>
      </dsp:nvSpPr>
      <dsp:spPr>
        <a:xfrm>
          <a:off x="1393838" y="0"/>
          <a:ext cx="9848502" cy="144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948" tIns="152948" rIns="152948" bIns="15294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Dear all, I am Daniel Stanica and today I will present you a business which once was very successful, namely the Green Haven Florists and how quickly things can go wrong if a business does not adapt to the trends/changes. </a:t>
          </a:r>
        </a:p>
      </dsp:txBody>
      <dsp:txXfrm>
        <a:off x="1393838" y="0"/>
        <a:ext cx="9848502" cy="1445174"/>
      </dsp:txXfrm>
    </dsp:sp>
    <dsp:sp modelId="{3050F2ED-813D-4094-9222-E29123C16B76}">
      <dsp:nvSpPr>
        <dsp:cNvPr id="0" name=""/>
        <dsp:cNvSpPr/>
      </dsp:nvSpPr>
      <dsp:spPr>
        <a:xfrm>
          <a:off x="-269035" y="2065484"/>
          <a:ext cx="11520944" cy="25116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346A8-E070-491B-9B9B-49F209381E06}">
      <dsp:nvSpPr>
        <dsp:cNvPr id="0" name=""/>
        <dsp:cNvSpPr/>
      </dsp:nvSpPr>
      <dsp:spPr>
        <a:xfrm>
          <a:off x="168129" y="2923867"/>
          <a:ext cx="794846" cy="7948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910C0-B265-4AAC-8006-AE1D6C4F6B19}">
      <dsp:nvSpPr>
        <dsp:cNvPr id="0" name=""/>
        <dsp:cNvSpPr/>
      </dsp:nvSpPr>
      <dsp:spPr>
        <a:xfrm>
          <a:off x="1005036" y="2598703"/>
          <a:ext cx="5184424" cy="144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948" tIns="152948" rIns="152948" bIns="15294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 this presentation I will detail the following:</a:t>
          </a:r>
        </a:p>
      </dsp:txBody>
      <dsp:txXfrm>
        <a:off x="1005036" y="2598703"/>
        <a:ext cx="5184424" cy="1445174"/>
      </dsp:txXfrm>
    </dsp:sp>
    <dsp:sp modelId="{4D4151D0-3F34-4ABB-AD8D-2369E0489257}">
      <dsp:nvSpPr>
        <dsp:cNvPr id="0" name=""/>
        <dsp:cNvSpPr/>
      </dsp:nvSpPr>
      <dsp:spPr>
        <a:xfrm>
          <a:off x="5735913" y="2106281"/>
          <a:ext cx="5746749" cy="243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948" tIns="152948" rIns="152948" bIns="15294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&gt;Scope &amp; nature of the business, including the challenges they face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&gt;5W2H application for the issues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&gt;PESTEL framework explained and applied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&gt;Cause-and-Effect explained and applied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&gt;Key Findings </a:t>
          </a:r>
        </a:p>
      </dsp:txBody>
      <dsp:txXfrm>
        <a:off x="5735913" y="2106281"/>
        <a:ext cx="5746749" cy="2430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6937A-F1F2-F94C-B90F-F6DF7199B6D2}">
      <dsp:nvSpPr>
        <dsp:cNvPr id="0" name=""/>
        <dsp:cNvSpPr/>
      </dsp:nvSpPr>
      <dsp:spPr>
        <a:xfrm>
          <a:off x="0" y="1097041"/>
          <a:ext cx="3135963" cy="1991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34CC7-EE76-404D-80FD-DF92F58DC80B}">
      <dsp:nvSpPr>
        <dsp:cNvPr id="0" name=""/>
        <dsp:cNvSpPr/>
      </dsp:nvSpPr>
      <dsp:spPr>
        <a:xfrm>
          <a:off x="348440" y="1428059"/>
          <a:ext cx="3135963" cy="19913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business is a small flower shop located in Norwich and gained, very quickly, a good reputation for their services and goods, such as floral decorations and bouquets.</a:t>
          </a:r>
        </a:p>
      </dsp:txBody>
      <dsp:txXfrm>
        <a:off x="406764" y="1486383"/>
        <a:ext cx="3019315" cy="1874688"/>
      </dsp:txXfrm>
    </dsp:sp>
    <dsp:sp modelId="{CD65354E-58D4-FF49-B7D6-1FC8097BC41E}">
      <dsp:nvSpPr>
        <dsp:cNvPr id="0" name=""/>
        <dsp:cNvSpPr/>
      </dsp:nvSpPr>
      <dsp:spPr>
        <a:xfrm>
          <a:off x="3832844" y="1097041"/>
          <a:ext cx="3135963" cy="1991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5A583-062B-094C-B4C7-16A0F5B08062}">
      <dsp:nvSpPr>
        <dsp:cNvPr id="0" name=""/>
        <dsp:cNvSpPr/>
      </dsp:nvSpPr>
      <dsp:spPr>
        <a:xfrm>
          <a:off x="4181284" y="1428059"/>
          <a:ext cx="3135963" cy="19913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Over the last year, things took a wrong turn and the business faced a decline in in revenue and foot traffic, finding it difficult to maintain profitability.</a:t>
          </a:r>
        </a:p>
      </dsp:txBody>
      <dsp:txXfrm>
        <a:off x="4239608" y="1486383"/>
        <a:ext cx="3019315" cy="1874688"/>
      </dsp:txXfrm>
    </dsp:sp>
    <dsp:sp modelId="{4712A046-B2A2-764D-92BD-9B5A4F7F1A3C}">
      <dsp:nvSpPr>
        <dsp:cNvPr id="0" name=""/>
        <dsp:cNvSpPr/>
      </dsp:nvSpPr>
      <dsp:spPr>
        <a:xfrm>
          <a:off x="7665688" y="1097041"/>
          <a:ext cx="3135963" cy="19913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3A0A3-4EBC-9D4A-BA34-8DD7EB19885E}">
      <dsp:nvSpPr>
        <dsp:cNvPr id="0" name=""/>
        <dsp:cNvSpPr/>
      </dsp:nvSpPr>
      <dsp:spPr>
        <a:xfrm>
          <a:off x="8014128" y="1428059"/>
          <a:ext cx="3135963" cy="19913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With new entrants and rapid changes in retail trends, Green Haven Florists is struggling.</a:t>
          </a:r>
        </a:p>
      </dsp:txBody>
      <dsp:txXfrm>
        <a:off x="8072452" y="1486383"/>
        <a:ext cx="3019315" cy="18746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EAA76-2469-224E-84C8-809920AB81FB}">
      <dsp:nvSpPr>
        <dsp:cNvPr id="0" name=""/>
        <dsp:cNvSpPr/>
      </dsp:nvSpPr>
      <dsp:spPr>
        <a:xfrm>
          <a:off x="0" y="655"/>
          <a:ext cx="114969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D7636-A394-7A4F-AB5C-FB32DD561982}">
      <dsp:nvSpPr>
        <dsp:cNvPr id="0" name=""/>
        <dsp:cNvSpPr/>
      </dsp:nvSpPr>
      <dsp:spPr>
        <a:xfrm>
          <a:off x="0" y="655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Green Haven Florists are facing several problems, including a 30% decline in in-store sales</a:t>
          </a:r>
        </a:p>
      </dsp:txBody>
      <dsp:txXfrm>
        <a:off x="0" y="655"/>
        <a:ext cx="11496921" cy="536812"/>
      </dsp:txXfrm>
    </dsp:sp>
    <dsp:sp modelId="{8F657AE8-5866-584B-AE97-ED46F308AC12}">
      <dsp:nvSpPr>
        <dsp:cNvPr id="0" name=""/>
        <dsp:cNvSpPr/>
      </dsp:nvSpPr>
      <dsp:spPr>
        <a:xfrm>
          <a:off x="0" y="537468"/>
          <a:ext cx="11496921" cy="0"/>
        </a:xfrm>
        <a:prstGeom prst="line">
          <a:avLst/>
        </a:prstGeom>
        <a:solidFill>
          <a:schemeClr val="accent2">
            <a:hueOff val="-1152112"/>
            <a:satOff val="-2268"/>
            <a:lumOff val="1416"/>
            <a:alphaOff val="0"/>
          </a:schemeClr>
        </a:solidFill>
        <a:ln w="19050" cap="flat" cmpd="sng" algn="ctr">
          <a:solidFill>
            <a:schemeClr val="accent2">
              <a:hueOff val="-1152112"/>
              <a:satOff val="-2268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64A39-6AB7-5A47-A53E-733D138338D0}">
      <dsp:nvSpPr>
        <dsp:cNvPr id="0" name=""/>
        <dsp:cNvSpPr/>
      </dsp:nvSpPr>
      <dsp:spPr>
        <a:xfrm>
          <a:off x="0" y="537468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Although online orders are increasing, these are not enough to compensate </a:t>
          </a:r>
        </a:p>
      </dsp:txBody>
      <dsp:txXfrm>
        <a:off x="0" y="537468"/>
        <a:ext cx="11496921" cy="536812"/>
      </dsp:txXfrm>
    </dsp:sp>
    <dsp:sp modelId="{1598FEBC-62FE-7A4B-9E8C-F3E31E079931}">
      <dsp:nvSpPr>
        <dsp:cNvPr id="0" name=""/>
        <dsp:cNvSpPr/>
      </dsp:nvSpPr>
      <dsp:spPr>
        <a:xfrm>
          <a:off x="0" y="1074280"/>
          <a:ext cx="11496921" cy="0"/>
        </a:xfrm>
        <a:prstGeom prst="line">
          <a:avLst/>
        </a:prstGeom>
        <a:solidFill>
          <a:schemeClr val="accent2">
            <a:hueOff val="-2304224"/>
            <a:satOff val="-4535"/>
            <a:lumOff val="2832"/>
            <a:alphaOff val="0"/>
          </a:schemeClr>
        </a:solidFill>
        <a:ln w="19050" cap="flat" cmpd="sng" algn="ctr">
          <a:solidFill>
            <a:schemeClr val="accent2">
              <a:hueOff val="-2304224"/>
              <a:satOff val="-4535"/>
              <a:lumOff val="28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04A4A-4B68-944C-B116-C6AA222943BD}">
      <dsp:nvSpPr>
        <dsp:cNvPr id="0" name=""/>
        <dsp:cNvSpPr/>
      </dsp:nvSpPr>
      <dsp:spPr>
        <a:xfrm>
          <a:off x="0" y="1074280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Online shopping is now more popular in the area (</a:t>
          </a:r>
          <a:r>
            <a:rPr lang="en-US" sz="1500" kern="1200" dirty="0" err="1"/>
            <a:t>Daggar</a:t>
          </a:r>
          <a:r>
            <a:rPr lang="en-US" sz="1500" kern="1200" dirty="0"/>
            <a:t>, 2025). </a:t>
          </a:r>
        </a:p>
      </dsp:txBody>
      <dsp:txXfrm>
        <a:off x="0" y="1074280"/>
        <a:ext cx="11496921" cy="536812"/>
      </dsp:txXfrm>
    </dsp:sp>
    <dsp:sp modelId="{CC8F2F69-FC18-7F47-B7D7-2ACCA5D94BA2}">
      <dsp:nvSpPr>
        <dsp:cNvPr id="0" name=""/>
        <dsp:cNvSpPr/>
      </dsp:nvSpPr>
      <dsp:spPr>
        <a:xfrm>
          <a:off x="0" y="1611093"/>
          <a:ext cx="11496921" cy="0"/>
        </a:xfrm>
        <a:prstGeom prst="line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accent2">
              <a:hueOff val="-3456336"/>
              <a:satOff val="-6803"/>
              <a:lumOff val="42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94A1F-E4BA-1B45-9828-72097D5C573D}">
      <dsp:nvSpPr>
        <dsp:cNvPr id="0" name=""/>
        <dsp:cNvSpPr/>
      </dsp:nvSpPr>
      <dsp:spPr>
        <a:xfrm>
          <a:off x="0" y="1611093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More and more customers are choosing online flowers retailer due to better prices, discounts and delivery options </a:t>
          </a:r>
        </a:p>
      </dsp:txBody>
      <dsp:txXfrm>
        <a:off x="0" y="1611093"/>
        <a:ext cx="11496921" cy="536812"/>
      </dsp:txXfrm>
    </dsp:sp>
    <dsp:sp modelId="{B18916B7-8D8F-6449-9280-8EC469B82217}">
      <dsp:nvSpPr>
        <dsp:cNvPr id="0" name=""/>
        <dsp:cNvSpPr/>
      </dsp:nvSpPr>
      <dsp:spPr>
        <a:xfrm>
          <a:off x="0" y="2147905"/>
          <a:ext cx="11496921" cy="0"/>
        </a:xfrm>
        <a:prstGeom prst="line">
          <a:avLst/>
        </a:prstGeom>
        <a:solidFill>
          <a:schemeClr val="accent2">
            <a:hueOff val="-4608448"/>
            <a:satOff val="-9070"/>
            <a:lumOff val="5664"/>
            <a:alphaOff val="0"/>
          </a:schemeClr>
        </a:solidFill>
        <a:ln w="19050" cap="flat" cmpd="sng" algn="ctr">
          <a:solidFill>
            <a:schemeClr val="accent2">
              <a:hueOff val="-4608448"/>
              <a:satOff val="-9070"/>
              <a:lumOff val="56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762BD-E0C3-ED48-B3A4-CED2A23DB1FB}">
      <dsp:nvSpPr>
        <dsp:cNvPr id="0" name=""/>
        <dsp:cNvSpPr/>
      </dsp:nvSpPr>
      <dsp:spPr>
        <a:xfrm>
          <a:off x="0" y="2147905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Other external issues, like supply chain and inflation are negatively impacting the business due to the rising costs of importing flowers </a:t>
          </a:r>
        </a:p>
      </dsp:txBody>
      <dsp:txXfrm>
        <a:off x="0" y="2147905"/>
        <a:ext cx="11496921" cy="536812"/>
      </dsp:txXfrm>
    </dsp:sp>
    <dsp:sp modelId="{68FD1CA8-A70E-9749-A437-0A2C8FAD0072}">
      <dsp:nvSpPr>
        <dsp:cNvPr id="0" name=""/>
        <dsp:cNvSpPr/>
      </dsp:nvSpPr>
      <dsp:spPr>
        <a:xfrm>
          <a:off x="0" y="2684718"/>
          <a:ext cx="11496921" cy="0"/>
        </a:xfrm>
        <a:prstGeom prst="line">
          <a:avLst/>
        </a:prstGeom>
        <a:solidFill>
          <a:schemeClr val="accent2">
            <a:hueOff val="-5760560"/>
            <a:satOff val="-11338"/>
            <a:lumOff val="7081"/>
            <a:alphaOff val="0"/>
          </a:schemeClr>
        </a:solidFill>
        <a:ln w="19050" cap="flat" cmpd="sng" algn="ctr">
          <a:solidFill>
            <a:schemeClr val="accent2">
              <a:hueOff val="-5760560"/>
              <a:satOff val="-11338"/>
              <a:lumOff val="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A4FFB-BFE4-8247-ABE5-8083BE2A8CCD}">
      <dsp:nvSpPr>
        <dsp:cNvPr id="0" name=""/>
        <dsp:cNvSpPr/>
      </dsp:nvSpPr>
      <dsp:spPr>
        <a:xfrm>
          <a:off x="0" y="2684718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Green Haven Florists’ website is outdated and difficult to navigate, as the customers say </a:t>
          </a:r>
        </a:p>
      </dsp:txBody>
      <dsp:txXfrm>
        <a:off x="0" y="2684718"/>
        <a:ext cx="11496921" cy="536812"/>
      </dsp:txXfrm>
    </dsp:sp>
    <dsp:sp modelId="{2D8543B2-BA3A-E94A-ACA6-19BA54BEC499}">
      <dsp:nvSpPr>
        <dsp:cNvPr id="0" name=""/>
        <dsp:cNvSpPr/>
      </dsp:nvSpPr>
      <dsp:spPr>
        <a:xfrm>
          <a:off x="0" y="3221531"/>
          <a:ext cx="11496921" cy="0"/>
        </a:xfrm>
        <a:prstGeom prst="line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accent2">
              <a:hueOff val="-6912672"/>
              <a:satOff val="-13605"/>
              <a:lumOff val="84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E0AF2-136C-AF41-82C1-4A6726E9E0C3}">
      <dsp:nvSpPr>
        <dsp:cNvPr id="0" name=""/>
        <dsp:cNvSpPr/>
      </dsp:nvSpPr>
      <dsp:spPr>
        <a:xfrm>
          <a:off x="0" y="3221531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Heavy reliance on word-of-mouth and very rarely on social media advertisement (Searle, 2024). </a:t>
          </a:r>
        </a:p>
      </dsp:txBody>
      <dsp:txXfrm>
        <a:off x="0" y="3221531"/>
        <a:ext cx="11496921" cy="536812"/>
      </dsp:txXfrm>
    </dsp:sp>
    <dsp:sp modelId="{1A02B208-4670-F645-9C18-13F03DF5EE2A}">
      <dsp:nvSpPr>
        <dsp:cNvPr id="0" name=""/>
        <dsp:cNvSpPr/>
      </dsp:nvSpPr>
      <dsp:spPr>
        <a:xfrm>
          <a:off x="0" y="3758343"/>
          <a:ext cx="11496921" cy="0"/>
        </a:xfrm>
        <a:prstGeom prst="line">
          <a:avLst/>
        </a:prstGeom>
        <a:solidFill>
          <a:schemeClr val="accent2">
            <a:hueOff val="-8064783"/>
            <a:satOff val="-15873"/>
            <a:lumOff val="9913"/>
            <a:alphaOff val="0"/>
          </a:schemeClr>
        </a:solidFill>
        <a:ln w="19050" cap="flat" cmpd="sng" algn="ctr">
          <a:solidFill>
            <a:schemeClr val="accent2">
              <a:hueOff val="-8064783"/>
              <a:satOff val="-15873"/>
              <a:lumOff val="9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C6F03-37AA-F348-8807-A7FA7BD25D1F}">
      <dsp:nvSpPr>
        <dsp:cNvPr id="0" name=""/>
        <dsp:cNvSpPr/>
      </dsp:nvSpPr>
      <dsp:spPr>
        <a:xfrm>
          <a:off x="0" y="3758343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Strong competition </a:t>
          </a:r>
        </a:p>
      </dsp:txBody>
      <dsp:txXfrm>
        <a:off x="0" y="3758343"/>
        <a:ext cx="11496921" cy="536812"/>
      </dsp:txXfrm>
    </dsp:sp>
    <dsp:sp modelId="{FEAA95E4-1264-4C42-A548-DC9EF789E574}">
      <dsp:nvSpPr>
        <dsp:cNvPr id="0" name=""/>
        <dsp:cNvSpPr/>
      </dsp:nvSpPr>
      <dsp:spPr>
        <a:xfrm>
          <a:off x="0" y="4295156"/>
          <a:ext cx="11496921" cy="0"/>
        </a:xfrm>
        <a:prstGeom prst="line">
          <a:avLst/>
        </a:prstGeom>
        <a:solidFill>
          <a:schemeClr val="accent2">
            <a:hueOff val="-9216896"/>
            <a:satOff val="-18140"/>
            <a:lumOff val="11329"/>
            <a:alphaOff val="0"/>
          </a:schemeClr>
        </a:solidFill>
        <a:ln w="19050" cap="flat" cmpd="sng" algn="ctr">
          <a:solidFill>
            <a:schemeClr val="accent2">
              <a:hueOff val="-9216896"/>
              <a:satOff val="-18140"/>
              <a:lumOff val="113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F6390-24CB-DB40-BC81-BBF44A22D859}">
      <dsp:nvSpPr>
        <dsp:cNvPr id="0" name=""/>
        <dsp:cNvSpPr/>
      </dsp:nvSpPr>
      <dsp:spPr>
        <a:xfrm>
          <a:off x="0" y="4295156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Although the external issues are more difficult to control, the business still has a strong chance of getting back on track</a:t>
          </a:r>
        </a:p>
      </dsp:txBody>
      <dsp:txXfrm>
        <a:off x="0" y="4295156"/>
        <a:ext cx="11496921" cy="536812"/>
      </dsp:txXfrm>
    </dsp:sp>
    <dsp:sp modelId="{10F02F22-FA71-EC41-8F58-959EE0E56CA2}">
      <dsp:nvSpPr>
        <dsp:cNvPr id="0" name=""/>
        <dsp:cNvSpPr/>
      </dsp:nvSpPr>
      <dsp:spPr>
        <a:xfrm>
          <a:off x="0" y="4831968"/>
          <a:ext cx="11496921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A882F-C515-074E-B516-8ECD8072990E}">
      <dsp:nvSpPr>
        <dsp:cNvPr id="0" name=""/>
        <dsp:cNvSpPr/>
      </dsp:nvSpPr>
      <dsp:spPr>
        <a:xfrm>
          <a:off x="0" y="4831968"/>
          <a:ext cx="11496921" cy="53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internal issues, such as the outdated website can easily be restored and this is something the business has control of. </a:t>
          </a:r>
        </a:p>
      </dsp:txBody>
      <dsp:txXfrm>
        <a:off x="0" y="4831968"/>
        <a:ext cx="11496921" cy="5368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57E6C-9A90-4880-BD88-BFD85403DD7F}">
      <dsp:nvSpPr>
        <dsp:cNvPr id="0" name=""/>
        <dsp:cNvSpPr/>
      </dsp:nvSpPr>
      <dsp:spPr>
        <a:xfrm>
          <a:off x="24401" y="350440"/>
          <a:ext cx="1471220" cy="14712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23B5E-8C3D-4BC3-9F5B-6C152D87F2FB}">
      <dsp:nvSpPr>
        <dsp:cNvPr id="0" name=""/>
        <dsp:cNvSpPr/>
      </dsp:nvSpPr>
      <dsp:spPr>
        <a:xfrm>
          <a:off x="333358" y="659396"/>
          <a:ext cx="853308" cy="853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8111F-B69F-4D35-A80C-6BF00D5DD435}">
      <dsp:nvSpPr>
        <dsp:cNvPr id="0" name=""/>
        <dsp:cNvSpPr/>
      </dsp:nvSpPr>
      <dsp:spPr>
        <a:xfrm>
          <a:off x="1810884" y="350440"/>
          <a:ext cx="3467877" cy="147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PESTEL analysis is a framework that helps businesses to </a:t>
          </a:r>
          <a:r>
            <a:rPr lang="en-US" sz="1600" kern="1200" dirty="0" err="1"/>
            <a:t>analyse</a:t>
          </a:r>
          <a:r>
            <a:rPr lang="en-US" sz="1600" kern="1200" dirty="0"/>
            <a:t> the macro environment, also known as the external matters that have a direct on indirect impact for the business (CIPD, 2025). </a:t>
          </a:r>
        </a:p>
      </dsp:txBody>
      <dsp:txXfrm>
        <a:off x="1810884" y="350440"/>
        <a:ext cx="3467877" cy="1471220"/>
      </dsp:txXfrm>
    </dsp:sp>
    <dsp:sp modelId="{97C89EF1-AE7E-4E50-B6EF-B9FDCE61EBFD}">
      <dsp:nvSpPr>
        <dsp:cNvPr id="0" name=""/>
        <dsp:cNvSpPr/>
      </dsp:nvSpPr>
      <dsp:spPr>
        <a:xfrm>
          <a:off x="5883013" y="350440"/>
          <a:ext cx="1471220" cy="14712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53CD5-08A2-4933-94F8-55404D92784B}">
      <dsp:nvSpPr>
        <dsp:cNvPr id="0" name=""/>
        <dsp:cNvSpPr/>
      </dsp:nvSpPr>
      <dsp:spPr>
        <a:xfrm>
          <a:off x="6191970" y="659396"/>
          <a:ext cx="853308" cy="853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EA75E-9792-4DCE-9E06-8A9D4EC9F7A7}">
      <dsp:nvSpPr>
        <dsp:cNvPr id="0" name=""/>
        <dsp:cNvSpPr/>
      </dsp:nvSpPr>
      <dsp:spPr>
        <a:xfrm>
          <a:off x="7669496" y="350440"/>
          <a:ext cx="3467877" cy="147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benefits of this is that the business can get insights about the politics, economy, society, technology, legal and environmental factors that can help business to flourish (CFI, 2025). </a:t>
          </a:r>
        </a:p>
      </dsp:txBody>
      <dsp:txXfrm>
        <a:off x="7669496" y="350440"/>
        <a:ext cx="3467877" cy="1471220"/>
      </dsp:txXfrm>
    </dsp:sp>
    <dsp:sp modelId="{EFFCEC40-BCFE-4D73-A43A-415CDBE9FBD9}">
      <dsp:nvSpPr>
        <dsp:cNvPr id="0" name=""/>
        <dsp:cNvSpPr/>
      </dsp:nvSpPr>
      <dsp:spPr>
        <a:xfrm>
          <a:off x="24401" y="2567883"/>
          <a:ext cx="1471220" cy="14712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E0704-230F-4689-B268-606807806006}">
      <dsp:nvSpPr>
        <dsp:cNvPr id="0" name=""/>
        <dsp:cNvSpPr/>
      </dsp:nvSpPr>
      <dsp:spPr>
        <a:xfrm>
          <a:off x="333358" y="2876840"/>
          <a:ext cx="853308" cy="853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B5FDB-A7A1-4907-8AC7-9E0BE95E02FB}">
      <dsp:nvSpPr>
        <dsp:cNvPr id="0" name=""/>
        <dsp:cNvSpPr/>
      </dsp:nvSpPr>
      <dsp:spPr>
        <a:xfrm>
          <a:off x="1810884" y="2567883"/>
          <a:ext cx="3467877" cy="147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One can say that PESTEL analysis provides with too much data and one can get lost in what is really important.</a:t>
          </a:r>
        </a:p>
      </dsp:txBody>
      <dsp:txXfrm>
        <a:off x="1810884" y="2567883"/>
        <a:ext cx="3467877" cy="1471220"/>
      </dsp:txXfrm>
    </dsp:sp>
    <dsp:sp modelId="{6C001E13-2F40-413C-9459-1EBEF4E78060}">
      <dsp:nvSpPr>
        <dsp:cNvPr id="0" name=""/>
        <dsp:cNvSpPr/>
      </dsp:nvSpPr>
      <dsp:spPr>
        <a:xfrm>
          <a:off x="5883013" y="2567883"/>
          <a:ext cx="1471220" cy="14712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2BF68-72E5-4A94-885F-732059BC434D}">
      <dsp:nvSpPr>
        <dsp:cNvPr id="0" name=""/>
        <dsp:cNvSpPr/>
      </dsp:nvSpPr>
      <dsp:spPr>
        <a:xfrm>
          <a:off x="6191970" y="2876840"/>
          <a:ext cx="853308" cy="853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9BA4B-A2FF-49D7-A809-A096673D243F}">
      <dsp:nvSpPr>
        <dsp:cNvPr id="0" name=""/>
        <dsp:cNvSpPr/>
      </dsp:nvSpPr>
      <dsp:spPr>
        <a:xfrm>
          <a:off x="7669496" y="2567883"/>
          <a:ext cx="3467877" cy="147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Businesses use it to stay up-to-date</a:t>
          </a:r>
        </a:p>
      </dsp:txBody>
      <dsp:txXfrm>
        <a:off x="7669496" y="2567883"/>
        <a:ext cx="3467877" cy="14712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5C930-14FC-4B17-8249-444A42DCA079}">
      <dsp:nvSpPr>
        <dsp:cNvPr id="0" name=""/>
        <dsp:cNvSpPr/>
      </dsp:nvSpPr>
      <dsp:spPr>
        <a:xfrm>
          <a:off x="427629" y="693888"/>
          <a:ext cx="699257" cy="699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9EA15-3D9C-4EE4-976A-5A280F134A5D}">
      <dsp:nvSpPr>
        <dsp:cNvPr id="0" name=""/>
        <dsp:cNvSpPr/>
      </dsp:nvSpPr>
      <dsp:spPr>
        <a:xfrm>
          <a:off x="305" y="167876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The Cause-and-Effect model suggests that something occurred as a result of a happening (QI, 2025).</a:t>
          </a:r>
        </a:p>
      </dsp:txBody>
      <dsp:txXfrm>
        <a:off x="305" y="1678765"/>
        <a:ext cx="1553906" cy="738105"/>
      </dsp:txXfrm>
    </dsp:sp>
    <dsp:sp modelId="{3995FF72-054E-4F1A-BEE9-DE62834520FD}">
      <dsp:nvSpPr>
        <dsp:cNvPr id="0" name=""/>
        <dsp:cNvSpPr/>
      </dsp:nvSpPr>
      <dsp:spPr>
        <a:xfrm>
          <a:off x="2253469" y="693888"/>
          <a:ext cx="699257" cy="699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48B94-FB4A-4504-99F7-F606032555F5}">
      <dsp:nvSpPr>
        <dsp:cNvPr id="0" name=""/>
        <dsp:cNvSpPr/>
      </dsp:nvSpPr>
      <dsp:spPr>
        <a:xfrm>
          <a:off x="1826145" y="167876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Therefore, one event actually leads to another evens. </a:t>
          </a:r>
        </a:p>
      </dsp:txBody>
      <dsp:txXfrm>
        <a:off x="1826145" y="1678765"/>
        <a:ext cx="1553906" cy="738105"/>
      </dsp:txXfrm>
    </dsp:sp>
    <dsp:sp modelId="{4C858148-3A8A-405C-B3B6-E70B451E6DF8}">
      <dsp:nvSpPr>
        <dsp:cNvPr id="0" name=""/>
        <dsp:cNvSpPr/>
      </dsp:nvSpPr>
      <dsp:spPr>
        <a:xfrm>
          <a:off x="4079309" y="693888"/>
          <a:ext cx="699257" cy="699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05465-17BE-4BD7-A98A-23B043513003}">
      <dsp:nvSpPr>
        <dsp:cNvPr id="0" name=""/>
        <dsp:cNvSpPr/>
      </dsp:nvSpPr>
      <dsp:spPr>
        <a:xfrm>
          <a:off x="3651985" y="167876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is easier to visualize as Fishbone Diagram</a:t>
          </a:r>
        </a:p>
      </dsp:txBody>
      <dsp:txXfrm>
        <a:off x="3651985" y="1678765"/>
        <a:ext cx="1553906" cy="738105"/>
      </dsp:txXfrm>
    </dsp:sp>
    <dsp:sp modelId="{DFB18B32-C0E8-4684-9913-E1CD4521FA00}">
      <dsp:nvSpPr>
        <dsp:cNvPr id="0" name=""/>
        <dsp:cNvSpPr/>
      </dsp:nvSpPr>
      <dsp:spPr>
        <a:xfrm>
          <a:off x="427629" y="2805347"/>
          <a:ext cx="699257" cy="699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F2154-5698-4934-80CC-D62B51856628}">
      <dsp:nvSpPr>
        <dsp:cNvPr id="0" name=""/>
        <dsp:cNvSpPr/>
      </dsp:nvSpPr>
      <dsp:spPr>
        <a:xfrm>
          <a:off x="305" y="3790223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This model helps to understand the root cause of a problem or situation and can also help to foresee what might happen (</a:t>
          </a:r>
          <a:r>
            <a:rPr lang="en-US" sz="1100" kern="1200" dirty="0" err="1"/>
            <a:t>Vskills</a:t>
          </a:r>
          <a:r>
            <a:rPr lang="en-US" sz="1100" kern="1200" dirty="0"/>
            <a:t>, 2024).</a:t>
          </a:r>
        </a:p>
      </dsp:txBody>
      <dsp:txXfrm>
        <a:off x="305" y="3790223"/>
        <a:ext cx="1553906" cy="738105"/>
      </dsp:txXfrm>
    </dsp:sp>
    <dsp:sp modelId="{170DF2FE-E395-4159-BFB5-87FAE7C0D7DF}">
      <dsp:nvSpPr>
        <dsp:cNvPr id="0" name=""/>
        <dsp:cNvSpPr/>
      </dsp:nvSpPr>
      <dsp:spPr>
        <a:xfrm>
          <a:off x="2253469" y="2805347"/>
          <a:ext cx="699257" cy="699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0A14C-09CA-4117-850B-4FC8C2C2A838}">
      <dsp:nvSpPr>
        <dsp:cNvPr id="0" name=""/>
        <dsp:cNvSpPr/>
      </dsp:nvSpPr>
      <dsp:spPr>
        <a:xfrm>
          <a:off x="1826145" y="3790223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 a result, one can take better decisions  </a:t>
          </a:r>
        </a:p>
      </dsp:txBody>
      <dsp:txXfrm>
        <a:off x="1826145" y="3790223"/>
        <a:ext cx="1553906" cy="738105"/>
      </dsp:txXfrm>
    </dsp:sp>
    <dsp:sp modelId="{460B33D3-8EFF-4987-A41B-D601F045C539}">
      <dsp:nvSpPr>
        <dsp:cNvPr id="0" name=""/>
        <dsp:cNvSpPr/>
      </dsp:nvSpPr>
      <dsp:spPr>
        <a:xfrm>
          <a:off x="4079309" y="2805347"/>
          <a:ext cx="699257" cy="699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F1D3F5-1945-4FEF-840E-C795D378D05B}">
      <dsp:nvSpPr>
        <dsp:cNvPr id="0" name=""/>
        <dsp:cNvSpPr/>
      </dsp:nvSpPr>
      <dsp:spPr>
        <a:xfrm>
          <a:off x="3651985" y="3790223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 a disadvantage, this can also result in irrelevant data being collected that may create confusion </a:t>
          </a:r>
        </a:p>
      </dsp:txBody>
      <dsp:txXfrm>
        <a:off x="3651985" y="3790223"/>
        <a:ext cx="1553906" cy="7381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45A65-0801-4B99-9DD9-2E1CAA03DAFF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16FA0-8BA3-4C77-9650-D87E6CC70403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E9326-5946-4068-A37C-9402D8C8C713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business needs to follow the digital trends, including digital marketing and social media usage, such as Instagram, Facebook, etc. </a:t>
          </a:r>
        </a:p>
      </dsp:txBody>
      <dsp:txXfrm>
        <a:off x="1217431" y="2079"/>
        <a:ext cx="6088624" cy="1054053"/>
      </dsp:txXfrm>
    </dsp:sp>
    <dsp:sp modelId="{76CDF321-8183-45C0-A454-D89FC9D7FFED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71714-27B2-44AB-854C-8793D1016A39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7445A-8B68-430C-BEC2-7D6BE4DA375E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business needs to invest time and money in creating a good and easy to navigate website. </a:t>
          </a:r>
        </a:p>
      </dsp:txBody>
      <dsp:txXfrm>
        <a:off x="1217431" y="1319646"/>
        <a:ext cx="6088624" cy="1054053"/>
      </dsp:txXfrm>
    </dsp:sp>
    <dsp:sp modelId="{70383BDC-E9C8-4EB4-BD5D-1AA1DEFA0DC7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A66782-B22A-4FDF-9CFD-F2152E2DD53F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89D42-B898-47CE-9313-588831B8AE04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business should reconsider flexible delivery options and subscriptions</a:t>
          </a:r>
        </a:p>
      </dsp:txBody>
      <dsp:txXfrm>
        <a:off x="1217431" y="2637212"/>
        <a:ext cx="6088624" cy="1054053"/>
      </dsp:txXfrm>
    </dsp:sp>
    <dsp:sp modelId="{66515339-E525-44A6-AFF8-9DB8BF9B657A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064E4-87B0-4CAE-BBDE-52A39B8E80CB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09658-5ED8-4F6B-A6B1-7B4F6B413337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30% decline in in-store may be compensated via online purchases if the business adapts to the rapid changing environment.  </a:t>
          </a:r>
        </a:p>
      </dsp:txBody>
      <dsp:txXfrm>
        <a:off x="1217431" y="3954779"/>
        <a:ext cx="6088624" cy="105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89AB-9A4C-B44D-93D7-A365802C64A7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E65DD-E6C4-8E44-B4D8-D89B66A334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153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EE65DD-E6C4-8E44-B4D8-D89B66A334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428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Consumer </a:t>
            </a:r>
            <a:r>
              <a:rPr lang="en-US" dirty="0" err="1"/>
              <a:t>behaviour</a:t>
            </a:r>
            <a:r>
              <a:rPr lang="en-US" dirty="0"/>
              <a:t>, digital trends, competitive threats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EE65DD-E6C4-8E44-B4D8-D89B66A334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045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509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151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87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733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946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89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13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914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166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55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738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566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qi.elft.nhs.uk/resource/cause-and-effect-diagram-fish-bone#:~:text=Cause%20and%20effect%20analysis%20helps,that%20helps%20you%20do%20this" TargetMode="External"/><Relationship Id="rId3" Type="http://schemas.openxmlformats.org/officeDocument/2006/relationships/hyperlink" Target="https://www.commonground.digital/blog/advantages-of-social-media-advertising/" TargetMode="External"/><Relationship Id="rId7" Type="http://schemas.openxmlformats.org/officeDocument/2006/relationships/hyperlink" Target="https://www.forbes.com/councils/forbesagencycouncil/2021/08/02/why-digital-marketing-is-important-for-business-owners/" TargetMode="External"/><Relationship Id="rId2" Type="http://schemas.openxmlformats.org/officeDocument/2006/relationships/hyperlink" Target="https://corporatefinanceinstitute.com/resources/management/pestel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br.uk/box/the-latest-evidence-on-the-impact-of-brexit-on-uk-trade/" TargetMode="External"/><Relationship Id="rId5" Type="http://schemas.openxmlformats.org/officeDocument/2006/relationships/hyperlink" Target="https://www.nibusinessinfo.co.uk/content/how-changing-market-conditions-can-affect-your-business" TargetMode="External"/><Relationship Id="rId10" Type="http://schemas.openxmlformats.org/officeDocument/2006/relationships/hyperlink" Target="https://yaleclimateconnections.org/2024/02/does-recycling-actually-help-the-climate/" TargetMode="External"/><Relationship Id="rId4" Type="http://schemas.openxmlformats.org/officeDocument/2006/relationships/hyperlink" Target="https://www.gwp.co.uk/guides/ecommerce-statistics/#:~:text=Scale%20and%20growth%20of%20ecommerce%20activity&amp;text=However%2C%20during%202020%20online%20sales,slightly%20lower%20figure%20of%2072.7%25" TargetMode="External"/><Relationship Id="rId9" Type="http://schemas.openxmlformats.org/officeDocument/2006/relationships/hyperlink" Target="https://www.vskills.in/certification/tutorial/cause-and-effect-modeling/#:~:text=A%20cause%20and%20effect%20modeling,one%20neat%20pattern%20or%20another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n overlapping skeleton of leaves">
            <a:extLst>
              <a:ext uri="{FF2B5EF4-FFF2-40B4-BE49-F238E27FC236}">
                <a16:creationId xmlns:a16="http://schemas.microsoft.com/office/drawing/2014/main" id="{42CD4E44-A26B-D8A3-50EA-EA4183A07C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9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62BE7-6125-9C48-923E-8B845D57D0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r>
              <a:rPr lang="en-US" sz="6600" dirty="0"/>
              <a:t>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FFA411-7811-5744-B309-F4624E96A2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7060" y="1998921"/>
            <a:ext cx="7475658" cy="4859080"/>
          </a:xfrm>
        </p:spPr>
        <p:txBody>
          <a:bodyPr anchor="b">
            <a:normAutofit/>
          </a:bodyPr>
          <a:lstStyle/>
          <a:p>
            <a:pPr algn="r"/>
            <a:r>
              <a:rPr lang="en-US" sz="2800" b="1" dirty="0">
                <a:highlight>
                  <a:srgbClr val="800080"/>
                </a:highlight>
              </a:rPr>
              <a:t>Vasile Daniel Remus Stanica</a:t>
            </a:r>
          </a:p>
          <a:p>
            <a:pPr algn="r"/>
            <a:r>
              <a:rPr lang="en-US" sz="2800" b="1" dirty="0">
                <a:highlight>
                  <a:srgbClr val="800080"/>
                </a:highlight>
              </a:rPr>
              <a:t>2424143</a:t>
            </a:r>
          </a:p>
          <a:p>
            <a:pPr algn="r"/>
            <a:r>
              <a:rPr lang="en-US" sz="2800" b="1" dirty="0">
                <a:highlight>
                  <a:srgbClr val="800080"/>
                </a:highlight>
              </a:rPr>
              <a:t>Lecturer’s </a:t>
            </a:r>
            <a:r>
              <a:rPr lang="en-US" sz="2800" b="1" err="1">
                <a:highlight>
                  <a:srgbClr val="800080"/>
                </a:highlight>
              </a:rPr>
              <a:t>Name</a:t>
            </a:r>
            <a:r>
              <a:rPr lang="en-US" sz="2800" b="1">
                <a:highlight>
                  <a:srgbClr val="800080"/>
                </a:highlight>
              </a:rPr>
              <a:t>: Chijioke</a:t>
            </a:r>
            <a:r>
              <a:rPr lang="en-US" sz="2800" b="1" dirty="0">
                <a:highlight>
                  <a:srgbClr val="800080"/>
                </a:highlight>
              </a:rPr>
              <a:t> Uba </a:t>
            </a:r>
          </a:p>
          <a:p>
            <a:pPr algn="r"/>
            <a:r>
              <a:rPr lang="en-US" sz="2800" b="1" dirty="0">
                <a:highlight>
                  <a:srgbClr val="800080"/>
                </a:highlight>
              </a:rPr>
              <a:t>Problem Solving and Decision-Making </a:t>
            </a:r>
          </a:p>
          <a:p>
            <a:pPr algn="r"/>
            <a:r>
              <a:rPr lang="en-US" sz="2800" b="1" dirty="0">
                <a:highlight>
                  <a:srgbClr val="800080"/>
                </a:highlight>
              </a:rPr>
              <a:t>Component 1 – Green Haven Florists</a:t>
            </a:r>
            <a:r>
              <a:rPr lang="en-US" sz="2800" b="1" dirty="0">
                <a:solidFill>
                  <a:schemeClr val="bg1"/>
                </a:solidFill>
                <a:highlight>
                  <a:srgbClr val="800080"/>
                </a:highlight>
              </a:rPr>
              <a:t> </a:t>
            </a: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1365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67085-B7B1-3D45-AE9D-3B1E34C09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2" y="778303"/>
            <a:ext cx="11155680" cy="1463040"/>
          </a:xfrm>
        </p:spPr>
        <p:txBody>
          <a:bodyPr/>
          <a:lstStyle/>
          <a:p>
            <a:r>
              <a:rPr lang="en-US" b="0" dirty="0"/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94F367-1DFC-C913-DE26-78E9E3F7C0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2329987"/>
              </p:ext>
            </p:extLst>
          </p:nvPr>
        </p:nvGraphicFramePr>
        <p:xfrm>
          <a:off x="515112" y="1509823"/>
          <a:ext cx="11520944" cy="4836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979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97D50-44CD-B44D-91FB-E743D55E6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About </a:t>
            </a:r>
            <a:r>
              <a:rPr lang="en-US" i="1" dirty="0"/>
              <a:t>Green Haven Florists 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E4BD43-9696-C9B9-8C38-A6D274D2C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269914"/>
              </p:ext>
            </p:extLst>
          </p:nvPr>
        </p:nvGraphicFramePr>
        <p:xfrm>
          <a:off x="520700" y="1828800"/>
          <a:ext cx="11150092" cy="4516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5596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3BF56-3075-424B-8ED2-4CADA50D2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684737"/>
            <a:ext cx="11155680" cy="1463040"/>
          </a:xfrm>
        </p:spPr>
        <p:txBody>
          <a:bodyPr>
            <a:normAutofit/>
          </a:bodyPr>
          <a:lstStyle/>
          <a:p>
            <a:r>
              <a:rPr lang="en-US" sz="4000" dirty="0"/>
              <a:t>The Challenges Faced by Green Haven Florists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F031DB-7F0B-6B6F-36A2-B5922DBF3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258819"/>
              </p:ext>
            </p:extLst>
          </p:nvPr>
        </p:nvGraphicFramePr>
        <p:xfrm>
          <a:off x="517869" y="1488558"/>
          <a:ext cx="11496921" cy="536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7328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30738-ECC0-4D42-B782-6723B488D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– how can this help?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0A2B4C-945D-9F83-AAEB-5913F1C64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255332"/>
              </p:ext>
            </p:extLst>
          </p:nvPr>
        </p:nvGraphicFramePr>
        <p:xfrm>
          <a:off x="515112" y="1956391"/>
          <a:ext cx="11161776" cy="4389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5389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F8672-1142-694A-80D0-ADD31E01C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applied for Green Haven Florists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BA3038A-457E-AA4C-ABB5-3E5A685C12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152473"/>
              </p:ext>
            </p:extLst>
          </p:nvPr>
        </p:nvGraphicFramePr>
        <p:xfrm>
          <a:off x="355588" y="2441448"/>
          <a:ext cx="11480824" cy="3566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59491">
                  <a:extLst>
                    <a:ext uri="{9D8B030D-6E8A-4147-A177-3AD203B41FA5}">
                      <a16:colId xmlns:a16="http://schemas.microsoft.com/office/drawing/2014/main" val="3442514709"/>
                    </a:ext>
                  </a:extLst>
                </a:gridCol>
                <a:gridCol w="1859491">
                  <a:extLst>
                    <a:ext uri="{9D8B030D-6E8A-4147-A177-3AD203B41FA5}">
                      <a16:colId xmlns:a16="http://schemas.microsoft.com/office/drawing/2014/main" val="973855032"/>
                    </a:ext>
                  </a:extLst>
                </a:gridCol>
                <a:gridCol w="1859491">
                  <a:extLst>
                    <a:ext uri="{9D8B030D-6E8A-4147-A177-3AD203B41FA5}">
                      <a16:colId xmlns:a16="http://schemas.microsoft.com/office/drawing/2014/main" val="3603958335"/>
                    </a:ext>
                  </a:extLst>
                </a:gridCol>
                <a:gridCol w="2300548">
                  <a:extLst>
                    <a:ext uri="{9D8B030D-6E8A-4147-A177-3AD203B41FA5}">
                      <a16:colId xmlns:a16="http://schemas.microsoft.com/office/drawing/2014/main" val="754141331"/>
                    </a:ext>
                  </a:extLst>
                </a:gridCol>
                <a:gridCol w="1418434">
                  <a:extLst>
                    <a:ext uri="{9D8B030D-6E8A-4147-A177-3AD203B41FA5}">
                      <a16:colId xmlns:a16="http://schemas.microsoft.com/office/drawing/2014/main" val="2512196375"/>
                    </a:ext>
                  </a:extLst>
                </a:gridCol>
                <a:gridCol w="2183369">
                  <a:extLst>
                    <a:ext uri="{9D8B030D-6E8A-4147-A177-3AD203B41FA5}">
                      <a16:colId xmlns:a16="http://schemas.microsoft.com/office/drawing/2014/main" val="20718068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POLITICAL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TECHNOLOGICAL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ENVIORNMENTAL FACTORS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70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Higher prices on import – Brexit (OBR, 2024).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Inflation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Consumer </a:t>
                      </a:r>
                      <a:r>
                        <a:rPr lang="en-US" dirty="0" err="1"/>
                        <a:t>behaviour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marketing trends – such as affiliating with a celebrity (</a:t>
                      </a:r>
                      <a:r>
                        <a:rPr lang="en-US" dirty="0" err="1"/>
                        <a:t>Patoli</a:t>
                      </a:r>
                      <a:r>
                        <a:rPr lang="en-US" dirty="0"/>
                        <a:t>, 2021).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Ensuring that everything is law-compliant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Sustainable materials (Yale Climate Connections, 2024).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186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Government policies &amp; Taxes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Changes in pricing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Clients getting what they need, such as better prices, quality, delivery 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media posts – Facebook, Instagram and engagement with people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Avoid waste, increase recycling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5851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405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6B999-6407-DB40-AD88-71E41EF10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556" y="765757"/>
            <a:ext cx="11676888" cy="1463040"/>
          </a:xfrm>
        </p:spPr>
        <p:txBody>
          <a:bodyPr>
            <a:normAutofit/>
          </a:bodyPr>
          <a:lstStyle/>
          <a:p>
            <a:r>
              <a:rPr lang="en-US" sz="2800" dirty="0"/>
              <a:t>Identifying the Root Problem of Green Haven Florists using 5W2H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E37E2D5-F0C8-9648-9AF1-51A048251E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76359"/>
              </p:ext>
            </p:extLst>
          </p:nvPr>
        </p:nvGraphicFramePr>
        <p:xfrm>
          <a:off x="257555" y="1323457"/>
          <a:ext cx="11676889" cy="59811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8127">
                  <a:extLst>
                    <a:ext uri="{9D8B030D-6E8A-4147-A177-3AD203B41FA5}">
                      <a16:colId xmlns:a16="http://schemas.microsoft.com/office/drawing/2014/main" val="779375322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3185615812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4232195786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20479833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151531067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378019796"/>
                    </a:ext>
                  </a:extLst>
                </a:gridCol>
                <a:gridCol w="1668127">
                  <a:extLst>
                    <a:ext uri="{9D8B030D-6E8A-4147-A177-3AD203B41FA5}">
                      <a16:colId xmlns:a16="http://schemas.microsoft.com/office/drawing/2014/main" val="2625972541"/>
                    </a:ext>
                  </a:extLst>
                </a:gridCol>
              </a:tblGrid>
              <a:tr h="422854">
                <a:tc>
                  <a:txBody>
                    <a:bodyPr/>
                    <a:lstStyle/>
                    <a:p>
                      <a:r>
                        <a:rPr lang="en-US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298704"/>
                  </a:ext>
                </a:extLst>
              </a:tr>
              <a:tr h="1042655">
                <a:tc>
                  <a:txBody>
                    <a:bodyPr/>
                    <a:lstStyle/>
                    <a:p>
                      <a:r>
                        <a:rPr lang="en-US" b="1" dirty="0"/>
                        <a:t>What is the effect?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057712"/>
                  </a:ext>
                </a:extLst>
              </a:tr>
              <a:tr h="1315201">
                <a:tc>
                  <a:txBody>
                    <a:bodyPr/>
                    <a:lstStyle/>
                    <a:p>
                      <a:r>
                        <a:rPr lang="en-US" dirty="0"/>
                        <a:t>1. The consumer behavior and preferences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30% decline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Over the past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 The business &amp; clients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Failure to adapt to changes.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Very serious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30&amp; is a high percentage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97028"/>
                  </a:ext>
                </a:extLst>
              </a:tr>
              <a:tr h="422854">
                <a:tc>
                  <a:txBody>
                    <a:bodyPr/>
                    <a:lstStyle/>
                    <a:p>
                      <a:r>
                        <a:rPr lang="en-US" dirty="0"/>
                        <a:t>2.The digital trends – online shopping, good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Less revenue and profitability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Since the high street became more popular for online shopping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Failure to follow trends and invest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Very serious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 A lot, comparing with businesses offering good online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8110987"/>
                  </a:ext>
                </a:extLst>
              </a:tr>
              <a:tr h="422854">
                <a:tc>
                  <a:txBody>
                    <a:bodyPr/>
                    <a:lstStyle/>
                    <a:p>
                      <a:r>
                        <a:rPr lang="en-US" dirty="0"/>
                        <a:t>3.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Not being able to keep up i.e., free delivery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More recently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The business directly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Failure to follow market trends and prices (NIB, 2025).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Very serious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3. Considerable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24081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9722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EB954-06FF-9048-A27B-ECBD39C05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/>
              <a:t>Cause-and-Effect – how can this help?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999C3401-7D7E-EE4E-BD95-11EF8CF962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517868" y="3037155"/>
            <a:ext cx="5639091" cy="25973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9EA17E1-7472-8B4C-C706-1C0CC8882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632223"/>
              </p:ext>
            </p:extLst>
          </p:nvPr>
        </p:nvGraphicFramePr>
        <p:xfrm>
          <a:off x="6464595" y="1635777"/>
          <a:ext cx="5206197" cy="5222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4192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E3ABE-12C1-C043-BC03-33F18ECB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Cause-and-Effect applied for Green Haven Florists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0206003-08A2-3244-B84B-2B3DA93F1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8498123"/>
              </p:ext>
            </p:extLst>
          </p:nvPr>
        </p:nvGraphicFramePr>
        <p:xfrm>
          <a:off x="520700" y="2578100"/>
          <a:ext cx="11156950" cy="2931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578475">
                  <a:extLst>
                    <a:ext uri="{9D8B030D-6E8A-4147-A177-3AD203B41FA5}">
                      <a16:colId xmlns:a16="http://schemas.microsoft.com/office/drawing/2014/main" val="1816095118"/>
                    </a:ext>
                  </a:extLst>
                </a:gridCol>
                <a:gridCol w="5578475">
                  <a:extLst>
                    <a:ext uri="{9D8B030D-6E8A-4147-A177-3AD203B41FA5}">
                      <a16:colId xmlns:a16="http://schemas.microsoft.com/office/drawing/2014/main" val="37184804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CAUSE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EFFECT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262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Closure of nearby businesses and shift towards online shopping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30% decline in in-store sales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997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Green Haven Florists do not offer flexible delivery options &amp; subscriptions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Long-time customers are now the clients of online flower retailers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374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Business did not invest time &amp; money in creating a suitable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Customers saying that the website is outdated and difficult to navigate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6572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Word-of-mouth is not enough in today’s world – digital marketing &amp; social media are needed.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Not enough advertising; new competition with strong Instagram presence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540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0209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68FDD-B115-B443-B672-6F54589A2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2" y="2746597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 dirty="0"/>
              <a:t>The Key Findings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4A35C-8974-9F12-8A8C-AFAE8C2196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233419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1917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5EE8E-E487-7E4A-85F0-11231F58A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2" y="660920"/>
            <a:ext cx="11155680" cy="1463040"/>
          </a:xfrm>
        </p:spPr>
        <p:txBody>
          <a:bodyPr/>
          <a:lstStyle/>
          <a:p>
            <a:r>
              <a:rPr lang="en-US" dirty="0"/>
              <a:t>The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A114A-91D7-BD49-89A8-AC38FDF12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1243584"/>
            <a:ext cx="11155680" cy="566715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CFI, (2025), </a:t>
            </a:r>
            <a:r>
              <a:rPr lang="en-US" i="1" dirty="0"/>
              <a:t>‘’PESTEL analysis’’, </a:t>
            </a:r>
            <a:r>
              <a:rPr lang="en-US" dirty="0"/>
              <a:t>[online] available on: </a:t>
            </a:r>
            <a:r>
              <a:rPr lang="en-US" dirty="0">
                <a:hlinkClick r:id="rId2"/>
              </a:rPr>
              <a:t>https://corporatefinanceinstitute.com/resources/management/pestel-analysis/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/>
              <a:t>CIPD, (2025), </a:t>
            </a:r>
            <a:r>
              <a:rPr lang="en-US" i="1" dirty="0"/>
              <a:t>‘’PESTLE analysis’’, </a:t>
            </a:r>
            <a:r>
              <a:rPr lang="en-US" dirty="0"/>
              <a:t>[online] available on: </a:t>
            </a:r>
            <a:r>
              <a:rPr lang="en-US" dirty="0">
                <a:hlinkClick r:id="rId3"/>
              </a:rPr>
              <a:t>https://www.commonground.digital/blog/advantages-of-social-media-advertising/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 err="1"/>
              <a:t>Daggar</a:t>
            </a:r>
            <a:r>
              <a:rPr lang="en-US" dirty="0"/>
              <a:t>, J., (2025), </a:t>
            </a:r>
            <a:r>
              <a:rPr lang="en-US" i="1" dirty="0"/>
              <a:t>Ecommerce Statics: 200+ Online shopping / packaging facts’’, </a:t>
            </a:r>
            <a:r>
              <a:rPr lang="en-US" dirty="0"/>
              <a:t>[online] available on: </a:t>
            </a:r>
            <a:r>
              <a:rPr lang="en-US" dirty="0">
                <a:hlinkClick r:id="rId4"/>
              </a:rPr>
              <a:t>https://www.gwp.co.uk/guides/ecommerce-statistics/#:~:text=Scale%20and%20growth%20of%20ecommerce%20activity&amp;text=However%2C%20during%202020%20online%20sales,slightly%20lower%20figure%20of%2072.7%25</a:t>
            </a:r>
            <a:r>
              <a:rPr lang="en-US" dirty="0"/>
              <a:t>., last accessed on 5 October 2025. </a:t>
            </a:r>
          </a:p>
          <a:p>
            <a:r>
              <a:rPr lang="en-US" dirty="0"/>
              <a:t>NIB, (2025), </a:t>
            </a:r>
            <a:r>
              <a:rPr lang="en-US" i="1" dirty="0"/>
              <a:t>‘’Identify potential cashflow problems’’, </a:t>
            </a:r>
            <a:r>
              <a:rPr lang="en-US" dirty="0"/>
              <a:t>[online] available on: </a:t>
            </a:r>
            <a:r>
              <a:rPr lang="en-US" dirty="0">
                <a:hlinkClick r:id="rId5"/>
              </a:rPr>
              <a:t>https://www.nibusinessinfo.co.uk/content/how-changing-market-conditions-can-affect-your-business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/>
              <a:t>OBR, (2024), </a:t>
            </a:r>
            <a:r>
              <a:rPr lang="en-US" i="1" dirty="0"/>
              <a:t>‘’The latest evidence on the impact of Brexit on UK trade’’, </a:t>
            </a:r>
            <a:r>
              <a:rPr lang="en-US" dirty="0"/>
              <a:t>[online] available on: </a:t>
            </a:r>
            <a:r>
              <a:rPr lang="en-US" dirty="0">
                <a:hlinkClick r:id="rId6"/>
              </a:rPr>
              <a:t>https://obr.uk/box/the-latest-evidence-on-the-impact-of-brexit-on-uk-trade/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 err="1"/>
              <a:t>Patoli</a:t>
            </a:r>
            <a:r>
              <a:rPr lang="en-US" dirty="0"/>
              <a:t>, Z., (2021), </a:t>
            </a:r>
            <a:r>
              <a:rPr lang="en-US" i="1" dirty="0"/>
              <a:t>‘’Why digital marketing is important for business owners’’, </a:t>
            </a:r>
            <a:r>
              <a:rPr lang="en-US" dirty="0"/>
              <a:t>[online] available on: </a:t>
            </a:r>
            <a:r>
              <a:rPr lang="en-US" dirty="0">
                <a:hlinkClick r:id="rId7"/>
              </a:rPr>
              <a:t>https://www.forbes.com/councils/forbesagencycouncil/2021/08/02/why-digital-marketing-is-important-for-business-owners/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/>
              <a:t>QI, (2025), </a:t>
            </a:r>
            <a:r>
              <a:rPr lang="en-US" i="1" dirty="0"/>
              <a:t>‘</a:t>
            </a:r>
            <a:r>
              <a:rPr lang="en-US" i="1" dirty="0" err="1"/>
              <a:t>’Cause</a:t>
            </a:r>
            <a:r>
              <a:rPr lang="en-US" i="1" dirty="0"/>
              <a:t> and Effect Diagram’’, </a:t>
            </a:r>
            <a:r>
              <a:rPr lang="en-US" dirty="0"/>
              <a:t>[online] available on: </a:t>
            </a:r>
            <a:r>
              <a:rPr lang="en-US" dirty="0">
                <a:hlinkClick r:id="rId8"/>
              </a:rPr>
              <a:t>https://qi.elft.nhs.uk/resource/cause-and-effect-diagram-fish-bone#:~:text=Cause%20and%20effect%20analysis%20helps,that%20helps%20you%20do%20this</a:t>
            </a:r>
            <a:r>
              <a:rPr lang="en-US" dirty="0"/>
              <a:t>.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/>
              <a:t>Searle, S., (2024), </a:t>
            </a:r>
            <a:r>
              <a:rPr lang="en-US" i="1" dirty="0"/>
              <a:t>‘’7 Advantages of social media advertising for your business’’, </a:t>
            </a:r>
            <a:r>
              <a:rPr lang="en-US" dirty="0"/>
              <a:t>[online] available on: </a:t>
            </a:r>
            <a:r>
              <a:rPr lang="en-US" dirty="0">
                <a:hlinkClick r:id="rId3"/>
              </a:rPr>
              <a:t>https://www.commonground.digital/blog/advantages-of-social-media-advertising/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 err="1"/>
              <a:t>Vskills</a:t>
            </a:r>
            <a:r>
              <a:rPr lang="en-US" dirty="0"/>
              <a:t>, (2024), </a:t>
            </a:r>
            <a:r>
              <a:rPr lang="en-US" i="1" dirty="0"/>
              <a:t>‘</a:t>
            </a:r>
            <a:r>
              <a:rPr lang="en-US" i="1" dirty="0" err="1"/>
              <a:t>’Cause</a:t>
            </a:r>
            <a:r>
              <a:rPr lang="en-US" i="1" dirty="0"/>
              <a:t> and Effect modeling’’, </a:t>
            </a:r>
            <a:r>
              <a:rPr lang="en-US" dirty="0"/>
              <a:t>[online] available on: </a:t>
            </a:r>
            <a:r>
              <a:rPr lang="en-US" dirty="0">
                <a:hlinkClick r:id="rId9"/>
              </a:rPr>
              <a:t>https://www.vskills.in/certification/tutorial/cause-and-effect-modeling/#:~:text=A%20cause%20and%20effect%20modeling,one%20neat%20pattern%20or%20another</a:t>
            </a:r>
            <a:r>
              <a:rPr lang="en-US" dirty="0"/>
              <a:t>.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  <a:p>
            <a:r>
              <a:rPr lang="en-US" dirty="0"/>
              <a:t>Yale Climate Collections, (2024), </a:t>
            </a:r>
            <a:r>
              <a:rPr lang="en-US" i="1" dirty="0"/>
              <a:t>‘’Does recycling actually help the climate?’’, </a:t>
            </a:r>
            <a:r>
              <a:rPr lang="en-US" dirty="0"/>
              <a:t>[online] available on: </a:t>
            </a:r>
            <a:r>
              <a:rPr lang="en-US" dirty="0">
                <a:hlinkClick r:id="rId10"/>
              </a:rPr>
              <a:t>https://yaleclimateconnections.org/2024/02/does-recycling-actually-help-the-climate/</a:t>
            </a:r>
            <a:r>
              <a:rPr lang="en-US" dirty="0"/>
              <a:t> , </a:t>
            </a:r>
            <a:r>
              <a:rPr lang="en-US" i="1" dirty="0"/>
              <a:t>last accessed on </a:t>
            </a:r>
            <a:r>
              <a:rPr lang="en-US" dirty="0"/>
              <a:t>5 October 2025. </a:t>
            </a:r>
          </a:p>
        </p:txBody>
      </p:sp>
    </p:spTree>
    <p:extLst>
      <p:ext uri="{BB962C8B-B14F-4D97-AF65-F5344CB8AC3E}">
        <p14:creationId xmlns:p14="http://schemas.microsoft.com/office/powerpoint/2010/main" val="145622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50A75-CCB6-934D-8AAD-93E71452F8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7868" y="1601581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tx2"/>
                </a:solidFill>
              </a:rPr>
              <a:t>Thank you for your attention 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5F2AD7F0-F784-1388-C10C-86FF4010AF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91229" y="751093"/>
            <a:ext cx="5254670" cy="525467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980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8C41C8BF-5AB3-F11D-00A2-DAE3AEA08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02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F84FD-750C-2A45-A66B-A4EEA5BA4A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7868" y="1637609"/>
            <a:ext cx="4795819" cy="3969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 dirty="0"/>
              <a:t>The floor is now open for questions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1270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1426</TotalTime>
  <Words>1560</Words>
  <Application>Microsoft Macintosh PowerPoint</Application>
  <PresentationFormat>Widescreen</PresentationFormat>
  <Paragraphs>127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Bierstadt</vt:lpstr>
      <vt:lpstr>Calibri</vt:lpstr>
      <vt:lpstr>Neue Haas Grotesk Text Pro</vt:lpstr>
      <vt:lpstr>GestaltVTI</vt:lpstr>
      <vt:lpstr>Green Haven Florists</vt:lpstr>
      <vt:lpstr>Introduction</vt:lpstr>
      <vt:lpstr>About Green Haven Florists </vt:lpstr>
      <vt:lpstr>The Challenges Faced by Green Haven Florists </vt:lpstr>
      <vt:lpstr>PESTEL analysis – how can this help?</vt:lpstr>
      <vt:lpstr>PESTEL analysis applied for Green Haven Florists </vt:lpstr>
      <vt:lpstr>Identifying the Root Problem of Green Haven Florists using 5W2H </vt:lpstr>
      <vt:lpstr>Cause-and-Effect – how can this help?</vt:lpstr>
      <vt:lpstr>Cause-and-Effect applied for Green Haven Florists </vt:lpstr>
      <vt:lpstr>The Key Findings </vt:lpstr>
      <vt:lpstr>The Reference List</vt:lpstr>
      <vt:lpstr>Thank you for your attention </vt:lpstr>
      <vt:lpstr>The floor is now open for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</dc:title>
  <dc:creator>Anne-Alexa Stanica</dc:creator>
  <cp:lastModifiedBy>Anne-Alexa Stanica</cp:lastModifiedBy>
  <cp:revision>14</cp:revision>
  <dcterms:created xsi:type="dcterms:W3CDTF">2025-10-04T20:32:49Z</dcterms:created>
  <dcterms:modified xsi:type="dcterms:W3CDTF">2025-10-14T17:04:31Z</dcterms:modified>
</cp:coreProperties>
</file>