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37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7" r:id="rId10"/>
    <p:sldId id="268" r:id="rId11"/>
    <p:sldId id="269" r:id="rId12"/>
    <p:sldId id="273" r:id="rId13"/>
    <p:sldId id="271" r:id="rId14"/>
    <p:sldId id="272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73" d="100"/>
          <a:sy n="73" d="100"/>
        </p:scale>
        <p:origin x="404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viewProps" Target="viewProps.xml" /><Relationship Id="rId2" Type="http://schemas.openxmlformats.org/officeDocument/2006/relationships/slide" Target="slides/slide1.xml" /><Relationship Id="rId16" Type="http://schemas.openxmlformats.org/officeDocument/2006/relationships/presProps" Target="pres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tableStyles" Target="tableStyle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85246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73470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97147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3181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6/23/2023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56091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1858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6/23/2023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90516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2406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02636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26328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909612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89627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303291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012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48238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84316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6/23/2023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01817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  <p:sldLayoutId id="2147483749" r:id="rId12"/>
    <p:sldLayoutId id="2147483750" r:id="rId13"/>
    <p:sldLayoutId id="2147483751" r:id="rId14"/>
    <p:sldLayoutId id="2147483752" r:id="rId15"/>
    <p:sldLayoutId id="214748375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6.xml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7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FABEA-DBEB-2CBD-DA1A-18E3F06C63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2371912"/>
            <a:ext cx="8689976" cy="1363382"/>
          </a:xfrm>
        </p:spPr>
        <p:txBody>
          <a:bodyPr>
            <a:normAutofit fontScale="90000"/>
          </a:bodyPr>
          <a:lstStyle/>
          <a:p>
            <a:r>
              <a:rPr lang="en-IN" dirty="0"/>
              <a:t>Topic: 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Prevalence of physical activity among students in a public university </a:t>
            </a:r>
            <a:b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IN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1C7776-C2A4-A39F-3671-11D4DCBCDF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3429000"/>
            <a:ext cx="8689976" cy="2808941"/>
          </a:xfrm>
        </p:spPr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Module Name:-</a:t>
            </a:r>
            <a:r>
              <a:rPr lang="en-US" dirty="0">
                <a:solidFill>
                  <a:schemeClr val="tx1"/>
                </a:solidFill>
              </a:rPr>
              <a:t> practice based research ( LCHS7001)</a:t>
            </a:r>
          </a:p>
          <a:p>
            <a:r>
              <a:rPr lang="en-US" b="1" dirty="0">
                <a:solidFill>
                  <a:schemeClr val="tx1"/>
                </a:solidFill>
              </a:rPr>
              <a:t>Lecturer Name:- </a:t>
            </a:r>
            <a:r>
              <a:rPr lang="en-US" dirty="0">
                <a:solidFill>
                  <a:schemeClr val="tx1"/>
                </a:solidFill>
              </a:rPr>
              <a:t>Dr. </a:t>
            </a:r>
            <a:r>
              <a:rPr lang="en-US" dirty="0" err="1">
                <a:solidFill>
                  <a:schemeClr val="tx1"/>
                </a:solidFill>
              </a:rPr>
              <a:t>Ogochukwu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agunenye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b="1" dirty="0">
                <a:solidFill>
                  <a:schemeClr val="tx1"/>
                </a:solidFill>
              </a:rPr>
              <a:t>Student name:- </a:t>
            </a:r>
            <a:r>
              <a:rPr lang="en-US" dirty="0" err="1">
                <a:solidFill>
                  <a:schemeClr val="tx1"/>
                </a:solidFill>
              </a:rPr>
              <a:t>sukhpreet</a:t>
            </a:r>
            <a:r>
              <a:rPr lang="en-US" dirty="0">
                <a:solidFill>
                  <a:schemeClr val="tx1"/>
                </a:solidFill>
              </a:rPr>
              <a:t> Kaur </a:t>
            </a:r>
            <a:r>
              <a:rPr lang="en-US" dirty="0" err="1">
                <a:solidFill>
                  <a:schemeClr val="tx1"/>
                </a:solidFill>
              </a:rPr>
              <a:t>Thalour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b="1">
                <a:solidFill>
                  <a:schemeClr val="tx1"/>
                </a:solidFill>
              </a:rPr>
              <a:t>Student id :- </a:t>
            </a:r>
            <a:r>
              <a:rPr lang="en-US">
                <a:solidFill>
                  <a:schemeClr val="tx1"/>
                </a:solidFill>
              </a:rPr>
              <a:t>2217030</a:t>
            </a:r>
            <a:endParaRPr lang="en-US" b="1" dirty="0">
              <a:solidFill>
                <a:schemeClr val="tx1"/>
              </a:solidFill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0A7C747-EC91-F2F9-6DC0-EA0454F2CB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4032" y="261471"/>
            <a:ext cx="7603936" cy="1774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55075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AF4105-55F0-8E03-A9C7-16E8E85CB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3114" y="445136"/>
            <a:ext cx="8354764" cy="1497217"/>
          </a:xfrm>
        </p:spPr>
        <p:txBody>
          <a:bodyPr>
            <a:noAutofit/>
          </a:bodyPr>
          <a:lstStyle/>
          <a:p>
            <a: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  <a:t>Title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Prevalence of Physical Activity among Students Aged 20-24 Years in a Public University in the UK.</a:t>
            </a:r>
            <a:endParaRPr lang="en-IN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A4875B-6751-24EA-B31C-12ADAC9551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9898" y="1629271"/>
            <a:ext cx="9601196" cy="3361764"/>
          </a:xfrm>
        </p:spPr>
        <p:txBody>
          <a:bodyPr>
            <a:noAutofit/>
          </a:bodyPr>
          <a:lstStyle/>
          <a:p>
            <a:pPr marL="457200" lvl="1" indent="0">
              <a:buNone/>
            </a:pPr>
            <a:r>
              <a:rPr lang="en-IN" sz="2800" b="1" dirty="0"/>
              <a:t>AIM:</a:t>
            </a:r>
          </a:p>
          <a:p>
            <a:pPr lvl="1">
              <a:lnSpc>
                <a:spcPct val="170000"/>
              </a:lnSpc>
            </a:pPr>
            <a:r>
              <a:rPr lang="en-US" sz="2000" cap="none" dirty="0">
                <a:latin typeface="Arial" panose="020B0604020202020204" pitchFamily="34" charset="0"/>
                <a:cs typeface="Arial" panose="020B0604020202020204" pitchFamily="34" charset="0"/>
              </a:rPr>
              <a:t>To examine the prevalence of physical activity among students aged 20-24 years in a public university in the UK.</a:t>
            </a:r>
          </a:p>
          <a:p>
            <a:pPr lvl="1">
              <a:lnSpc>
                <a:spcPct val="170000"/>
              </a:lnSpc>
            </a:pPr>
            <a:r>
              <a:rPr lang="en-US" sz="2000" cap="none" dirty="0">
                <a:latin typeface="Arial" panose="020B0604020202020204" pitchFamily="34" charset="0"/>
                <a:cs typeface="Arial" panose="020B0604020202020204" pitchFamily="34" charset="0"/>
              </a:rPr>
              <a:t>To determine the factors influencing university students participation in physical activity between the ages of 20 and 24.</a:t>
            </a:r>
          </a:p>
          <a:p>
            <a:pPr lvl="1">
              <a:lnSpc>
                <a:spcPct val="170000"/>
              </a:lnSpc>
            </a:pPr>
            <a:r>
              <a:rPr lang="en-US" sz="2000" cap="none" dirty="0">
                <a:latin typeface="Arial" panose="020B0604020202020204" pitchFamily="34" charset="0"/>
                <a:cs typeface="Arial" panose="020B0604020202020204" pitchFamily="34" charset="0"/>
              </a:rPr>
              <a:t>To provide guidance for research-based initiatives and interventions that support physical activity among university students and improve their general health and wellbeing.</a:t>
            </a:r>
          </a:p>
          <a:p>
            <a:pPr marL="457200" lvl="1" indent="0">
              <a:buNone/>
            </a:pPr>
            <a:endParaRPr lang="en-IN" sz="2000" b="1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2123AFA-9B47-5F0B-C1BA-1AD1EA604F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37058" y="445136"/>
            <a:ext cx="2273347" cy="808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74895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3CF318-E236-1305-359F-D7316D7EDE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4804" y="672353"/>
            <a:ext cx="10364452" cy="5621618"/>
          </a:xfrm>
        </p:spPr>
        <p:txBody>
          <a:bodyPr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Background</a:t>
            </a:r>
          </a:p>
          <a:p>
            <a:pPr>
              <a:lnSpc>
                <a:spcPct val="150000"/>
              </a:lnSpc>
            </a:pPr>
            <a:r>
              <a:rPr lang="en-US" sz="1800" cap="none" dirty="0">
                <a:latin typeface="Arial" panose="020B0604020202020204" pitchFamily="34" charset="0"/>
                <a:cs typeface="Arial" panose="020B0604020202020204" pitchFamily="34" charset="0"/>
              </a:rPr>
              <a:t>University students aged 20 to 24 years frequently have higher academic workloads and sedentary </a:t>
            </a:r>
            <a:r>
              <a:rPr lang="en-US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lang="en-US" sz="1800" cap="none" dirty="0">
                <a:latin typeface="Arial" panose="020B0604020202020204" pitchFamily="34" charset="0"/>
                <a:cs typeface="Arial" panose="020B0604020202020204" pitchFamily="34" charset="0"/>
              </a:rPr>
              <a:t>, which might have a negative impact on their physical activity levels (smith et al., 2021).</a:t>
            </a:r>
          </a:p>
          <a:p>
            <a:pPr>
              <a:lnSpc>
                <a:spcPct val="150000"/>
              </a:lnSpc>
            </a:pPr>
            <a:r>
              <a:rPr lang="en-US" sz="1800" b="0" i="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According to prior research by </a:t>
            </a:r>
            <a:r>
              <a:rPr lang="en-US" sz="1800" b="0" i="0" cap="non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johnson</a:t>
            </a:r>
            <a:r>
              <a:rPr lang="en-US" sz="1800" b="0" i="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white (2020), there are differences in the amount of physical activity that university students engage in depending on things like gender, social economic </a:t>
            </a:r>
            <a:r>
              <a:rPr lang="en-US" sz="1800" b="0" i="0" cap="non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satus</a:t>
            </a:r>
            <a:r>
              <a:rPr lang="en-US" sz="1800" b="0" i="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etc.,. Compared with women, tendency to participate men in more physical activity. </a:t>
            </a:r>
          </a:p>
          <a:p>
            <a:pPr>
              <a:lnSpc>
                <a:spcPct val="150000"/>
              </a:lnSpc>
            </a:pPr>
            <a:r>
              <a:rPr lang="en-US" sz="1800" cap="none" dirty="0">
                <a:latin typeface="Arial" panose="020B0604020202020204" pitchFamily="34" charset="0"/>
                <a:cs typeface="Arial" panose="020B0604020202020204" pitchFamily="34" charset="0"/>
              </a:rPr>
              <a:t>The development of specific interventions and initiatives to promote health depends on understanding the prevalence of physical activity among students aged 20 to 24 in a public university in the </a:t>
            </a:r>
            <a:r>
              <a:rPr lang="en-US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uk</a:t>
            </a:r>
            <a:r>
              <a:rPr lang="en-US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johnson</a:t>
            </a:r>
            <a:r>
              <a:rPr lang="en-US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&amp; white, 2020).</a:t>
            </a:r>
          </a:p>
          <a:p>
            <a:pPr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1817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925387-0702-4D0F-A97F-1C8D3B64EE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2800" b="1" dirty="0"/>
              <a:t>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98A6BF-347A-C8D6-1529-85583BA273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3" y="1896830"/>
            <a:ext cx="10364452" cy="3424107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The prevalence of physical inactivity and sedentary behaviors among university students aged 20-24 years is a significant concern, with potential negative impacts on their health and well-being (smith et al., 2021).</a:t>
            </a:r>
          </a:p>
          <a:p>
            <a:pPr>
              <a:lnSpc>
                <a:spcPct val="15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This study will help close knowledge gaps and develop practical measures to boost physical activity and enhance overall health among 20 to 24 year old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uk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university students, ultimately promoting a well-being culture on campuses.</a:t>
            </a:r>
            <a:endParaRPr lang="en-IN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4615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6CD9D1-E3A7-8CC3-EB90-C644618A58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0534" y="1085247"/>
            <a:ext cx="9601196" cy="3318936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800" b="1" cap="none" dirty="0">
                <a:latin typeface="Arial" panose="020B0604020202020204" pitchFamily="34" charset="0"/>
                <a:cs typeface="Arial" panose="020B0604020202020204" pitchFamily="34" charset="0"/>
              </a:rPr>
              <a:t>Research question:</a:t>
            </a:r>
            <a:b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what is the prevalence of students between the age group of 20-24 years to engage or participate in physical activities in the UK?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800" b="1" cap="none" dirty="0">
                <a:latin typeface="Arial" panose="020B0604020202020204" pitchFamily="34" charset="0"/>
                <a:cs typeface="Arial" panose="020B0604020202020204" pitchFamily="34" charset="0"/>
              </a:rPr>
              <a:t>Objectives</a:t>
            </a:r>
            <a:r>
              <a:rPr lang="en-US" b="1" cap="none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US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AutoNum type="alphaLcPeriod"/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To 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vi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w and study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lit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ratur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on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pr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val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nc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of physical activity among univ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rsity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stud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nts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UK b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tw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n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ag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 of 20 and 24.</a:t>
            </a:r>
          </a:p>
          <a:p>
            <a:pPr marL="457200" indent="-457200">
              <a:lnSpc>
                <a:spcPct val="150000"/>
              </a:lnSpc>
              <a:buAutoNum type="alphaLcPeriod"/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To d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rmin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factors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aff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cting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this population's participation in physical 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rcis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е. </a:t>
            </a:r>
            <a:endParaRPr lang="en-US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20751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D44709-8B02-5539-FC4F-3748D8E6ED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5213" y="1337027"/>
            <a:ext cx="4977651" cy="3318936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800" b="1" cap="none" dirty="0">
                <a:latin typeface="Arial" panose="020B0604020202020204" pitchFamily="34" charset="0"/>
                <a:cs typeface="Arial" panose="020B0604020202020204" pitchFamily="34" charset="0"/>
              </a:rPr>
              <a:t>Research design:</a:t>
            </a:r>
          </a:p>
          <a:p>
            <a:pPr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0" i="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chosen research design is a cross-sectional study (Smith and colleagues, 2021).</a:t>
            </a:r>
          </a:p>
          <a:p>
            <a:pPr marL="0" indent="0" algn="l">
              <a:lnSpc>
                <a:spcPct val="150000"/>
              </a:lnSpc>
              <a:buNone/>
            </a:pPr>
            <a:endParaRPr lang="en-US" b="0" i="0" cap="non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0" i="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This design enables data collection at a precise period in time, providing a snapshot of physical activity levels among university students aged 20 to 24 years.</a:t>
            </a:r>
            <a:br>
              <a:rPr lang="en-US" b="0" i="0" cap="non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b="0" i="0" cap="non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Cross-Sectional Study: Know Public health">
            <a:extLst>
              <a:ext uri="{FF2B5EF4-FFF2-40B4-BE49-F238E27FC236}">
                <a16:creationId xmlns:a16="http://schemas.microsoft.com/office/drawing/2014/main" id="{ADD4E534-415D-4A72-9A55-15FCF01DC7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4640" y="2517727"/>
            <a:ext cx="4606834" cy="3229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66556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96FE86-8391-46A5-F91E-976C180C40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8032" y="110064"/>
            <a:ext cx="9601196" cy="3318936"/>
          </a:xfrm>
        </p:spPr>
        <p:txBody>
          <a:bodyPr>
            <a:noAutofit/>
          </a:bodyPr>
          <a:lstStyle/>
          <a:p>
            <a:pPr marL="1143000" lvl="1">
              <a:lnSpc>
                <a:spcPct val="150000"/>
              </a:lnSpc>
            </a:pPr>
            <a:endParaRPr lang="en-IN" sz="2000" cap="non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71600" lvl="3" indent="0" algn="ctr">
              <a:lnSpc>
                <a:spcPct val="150000"/>
              </a:lnSpc>
              <a:spcAft>
                <a:spcPts val="800"/>
              </a:spcAft>
              <a:buSzPts val="1000"/>
              <a:buNone/>
              <a:tabLst>
                <a:tab pos="914400" algn="l"/>
              </a:tabLst>
            </a:pPr>
            <a:r>
              <a:rPr lang="en-IN" sz="2600" b="1" cap="none" dirty="0">
                <a:latin typeface="Arial" panose="020B0604020202020204" pitchFamily="34" charset="0"/>
                <a:cs typeface="Arial" panose="020B0604020202020204" pitchFamily="34" charset="0"/>
              </a:rPr>
              <a:t>Research methodology: Quantitative</a:t>
            </a:r>
            <a:endParaRPr lang="az-Cyrl-AZ" sz="2600" cap="none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914400" lvl="2" indent="0">
              <a:lnSpc>
                <a:spcPct val="150000"/>
              </a:lnSpc>
              <a:spcAft>
                <a:spcPts val="800"/>
              </a:spcAft>
              <a:buSzPts val="1000"/>
              <a:buNone/>
              <a:tabLst>
                <a:tab pos="914400" algn="l"/>
              </a:tabLst>
            </a:pP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study will r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cruit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univ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rsity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stud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nts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ag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 20-24 y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ars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from 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multipl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 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public 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univ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rsiti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 in 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 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uk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 marL="914400" lvl="2" indent="0">
              <a:lnSpc>
                <a:spcPct val="150000"/>
              </a:lnSpc>
              <a:spcAft>
                <a:spcPts val="800"/>
              </a:spcAft>
              <a:buSzPts val="1000"/>
              <a:buNone/>
              <a:tabLst>
                <a:tab pos="914400" algn="l"/>
              </a:tabLst>
            </a:pP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conv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ni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nc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 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sampling approach will b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 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mploy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d, 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 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participants will b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 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cruit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 bas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 on 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ir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availability and 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willingn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ss to 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participat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е.</a:t>
            </a:r>
          </a:p>
          <a:p>
            <a:pPr marL="914400" lvl="2" indent="0">
              <a:lnSpc>
                <a:spcPct val="150000"/>
              </a:lnSpc>
              <a:spcAft>
                <a:spcPts val="800"/>
              </a:spcAft>
              <a:buSzPts val="1000"/>
              <a:buNone/>
              <a:tabLst>
                <a:tab pos="914400" algn="l"/>
              </a:tabLst>
            </a:pP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mographic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information (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е.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G., G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nd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r, 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thnicity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socio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conomic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status) will b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 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coll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ct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 to 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xplor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 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pot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ntial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associations with physical activity l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ls (</a:t>
            </a:r>
            <a:r>
              <a:rPr lang="en-IN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johnson</a:t>
            </a:r>
            <a:r>
              <a:rPr lang="en-IN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&amp; whit</a:t>
            </a:r>
            <a:r>
              <a:rPr lang="az-Cyrl-AZ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е, 2020). </a:t>
            </a:r>
            <a:endParaRPr lang="en-IN" sz="2000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33984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E42D2-DCA3-FD53-4291-CC5802D9D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4266" y="817351"/>
            <a:ext cx="10364451" cy="1596177"/>
          </a:xfrm>
        </p:spPr>
        <p:txBody>
          <a:bodyPr>
            <a:normAutofit/>
          </a:bodyPr>
          <a:lstStyle/>
          <a:p>
            <a:r>
              <a:rPr lang="en-IN" sz="2800" b="1" dirty="0">
                <a:latin typeface="Arial" panose="020B0604020202020204" pitchFamily="34" charset="0"/>
                <a:cs typeface="Arial" panose="020B0604020202020204" pitchFamily="34" charset="0"/>
              </a:rPr>
              <a:t>Recruitment, Sampling &amp; study participants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304DBE-2B9F-F38C-9068-BAC71B52AF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Stud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nts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from s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ral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public univ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rsiti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 in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UK b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tw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n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ag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 of 20 and 24 will b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cruit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d for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arch.</a:t>
            </a:r>
          </a:p>
          <a:p>
            <a:pPr>
              <a:lnSpc>
                <a:spcPct val="15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Using a conv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nc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sampl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strat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gy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, participants will b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chos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n for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study bas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d on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ir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availability and d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sir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tak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part.</a:t>
            </a:r>
          </a:p>
          <a:p>
            <a:pPr>
              <a:lnSpc>
                <a:spcPct val="15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Data will b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coll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ct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d to inv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stigat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pot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ntial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corr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lations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b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tw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n l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ls of physical activity and d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mographic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charact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ristics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е.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g., g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r, 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thnicity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, socio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conomic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status).(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johnson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&amp; whit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е, 2020). </a:t>
            </a:r>
            <a:endParaRPr lang="en-IN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89089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48F45-F981-BE9B-6CF2-EB03162B3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IN" sz="3600" b="1" dirty="0"/>
              <a:t>Data collection method: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2C78DF-A8CD-D4E5-B1AA-88F8AA1EB6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Validated questionnaire: A questionnaire with required questions to collect data on physical activity levels.</a:t>
            </a:r>
          </a:p>
          <a:p>
            <a:pPr>
              <a:lnSpc>
                <a:spcPct val="15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Data collection: Participants will fill out a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quеstionnairе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that contains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quеstions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about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frеquеncy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, duration, and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intеnsity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thеir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physical activity. .</a:t>
            </a:r>
          </a:p>
          <a:p>
            <a:pPr>
              <a:lnSpc>
                <a:spcPct val="15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Data collection location: the data will be collected within the university campus or online, depending on the feasibility and convenience for participants.</a:t>
            </a:r>
            <a:endParaRPr lang="en-IN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21450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72F87-9045-C7F3-8CF8-D58ED0A1E8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3200" b="1" dirty="0"/>
              <a:t>Ethical considerations: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32C462-3B53-6CE2-71DF-29012F706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3" y="1966499"/>
            <a:ext cx="10364452" cy="3424107"/>
          </a:xfrm>
        </p:spPr>
        <p:txBody>
          <a:bodyPr>
            <a:noAutofit/>
          </a:bodyPr>
          <a:lstStyle/>
          <a:p>
            <a:pPr>
              <a:lnSpc>
                <a:spcPct val="16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Informed consent: participants will be given comprehensive information about the study and their choice to participate, as part of informed consent. Prior to collecting any data, informed consent will be asked.. </a:t>
            </a:r>
          </a:p>
          <a:p>
            <a:pPr>
              <a:lnSpc>
                <a:spcPct val="160000"/>
              </a:lnSpc>
            </a:pP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Confid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ntiality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: All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coll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ct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d data will b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tr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at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d with strict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confid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ntiality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, and participant id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ntiti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 will 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main anonymous (Smith 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t al., 2020).</a:t>
            </a:r>
          </a:p>
          <a:p>
            <a:pPr>
              <a:lnSpc>
                <a:spcPct val="16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Ethical approval: 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arch protocol will b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submitt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d for 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thical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vi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w and approval from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vant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institutional 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thics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committ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ее (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Johnson &amp; Whit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е, 2019;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Brown 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t al., 2022). </a:t>
            </a:r>
            <a:endParaRPr lang="en-IN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67784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6EFE8-EF23-576C-D67D-06242F2BD4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2800" b="1" dirty="0"/>
              <a:t>Implications: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CD6A69-3659-5C00-779A-34F12C29CB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1.H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alth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promotion: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arch will 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lp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d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sign 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vid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nc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е-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bas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d programs and int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rv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ntions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that 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ncourag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physical activity among univ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rsity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stud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nts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b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tw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n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ag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 of 20 and 24.</a:t>
            </a:r>
          </a:p>
          <a:p>
            <a:pPr>
              <a:lnSpc>
                <a:spcPct val="150000"/>
              </a:lnSpc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2. Policy and planning: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arch findings can 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lp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plann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rs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and univ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rsity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officials build plans to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fost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r a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cultur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of physical activity in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acad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mic 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 err="1">
                <a:latin typeface="Arial" panose="020B0604020202020204" pitchFamily="34" charset="0"/>
                <a:cs typeface="Arial" panose="020B0604020202020204" pitchFamily="34" charset="0"/>
              </a:rPr>
              <a:t>nvironm</a:t>
            </a:r>
            <a:r>
              <a:rPr lang="az-Cyrl-AZ" cap="none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nt. </a:t>
            </a:r>
            <a:endParaRPr lang="en-IN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25765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3E38A46-BFA9-D23D-8B4F-60B9F82B24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8907" y="165672"/>
            <a:ext cx="9440716" cy="618100"/>
          </a:xfrm>
        </p:spPr>
        <p:txBody>
          <a:bodyPr>
            <a:normAutofit fontScale="90000"/>
          </a:bodyPr>
          <a:lstStyle/>
          <a:p>
            <a:r>
              <a:rPr lang="en-IN" dirty="0"/>
              <a:t>Plan and time schedule- Gantt chart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84FD33-38A0-0F51-EBDD-58F4BFACE2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1201" y="1103794"/>
            <a:ext cx="10569598" cy="5209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03879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3F966-7B07-A7C6-EB24-280E826093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/>
              <a:t>References</a:t>
            </a:r>
            <a:r>
              <a:rPr lang="en-IN" dirty="0"/>
              <a:t>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634BEB-2E7F-34C0-1355-24E30AFC81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IN" cap="none" dirty="0"/>
              <a:t>Smith, J, </a:t>
            </a:r>
            <a:r>
              <a:rPr lang="en-IN" cap="none" dirty="0" err="1"/>
              <a:t>johnson</a:t>
            </a:r>
            <a:r>
              <a:rPr lang="en-IN" cap="none" dirty="0"/>
              <a:t>, A. B., &amp; Davi</a:t>
            </a:r>
            <a:r>
              <a:rPr lang="az-Cyrl-AZ" cap="none" dirty="0"/>
              <a:t>е</a:t>
            </a:r>
            <a:r>
              <a:rPr lang="en-IN" cap="none" dirty="0"/>
              <a:t>s, C. (2021). </a:t>
            </a:r>
            <a:r>
              <a:rPr lang="en-IN" cap="none" dirty="0" err="1"/>
              <a:t>Pr</a:t>
            </a:r>
            <a:r>
              <a:rPr lang="az-Cyrl-AZ" cap="none" dirty="0"/>
              <a:t>е</a:t>
            </a:r>
            <a:r>
              <a:rPr lang="en-IN" cap="none" dirty="0" err="1"/>
              <a:t>val</a:t>
            </a:r>
            <a:r>
              <a:rPr lang="az-Cyrl-AZ" cap="none" dirty="0"/>
              <a:t>е</a:t>
            </a:r>
            <a:r>
              <a:rPr lang="en-IN" cap="none" dirty="0" err="1"/>
              <a:t>nc</a:t>
            </a:r>
            <a:r>
              <a:rPr lang="az-Cyrl-AZ" cap="none" dirty="0"/>
              <a:t>е </a:t>
            </a:r>
            <a:r>
              <a:rPr lang="en-IN" cap="none" dirty="0"/>
              <a:t>of physical activity among stud</a:t>
            </a:r>
            <a:r>
              <a:rPr lang="az-Cyrl-AZ" cap="none" dirty="0"/>
              <a:t>е</a:t>
            </a:r>
            <a:r>
              <a:rPr lang="en-IN" cap="none" dirty="0" err="1"/>
              <a:t>nts</a:t>
            </a:r>
            <a:r>
              <a:rPr lang="en-IN" cap="none" dirty="0"/>
              <a:t> ag</a:t>
            </a:r>
            <a:r>
              <a:rPr lang="az-Cyrl-AZ" cap="none" dirty="0"/>
              <a:t>е</a:t>
            </a:r>
            <a:r>
              <a:rPr lang="en-IN" cap="none" dirty="0"/>
              <a:t>d 20-24 y</a:t>
            </a:r>
            <a:r>
              <a:rPr lang="az-Cyrl-AZ" cap="none" dirty="0"/>
              <a:t>е</a:t>
            </a:r>
            <a:r>
              <a:rPr lang="en-IN" cap="none" dirty="0" err="1"/>
              <a:t>ars</a:t>
            </a:r>
            <a:r>
              <a:rPr lang="en-IN" cap="none" dirty="0"/>
              <a:t> in a public </a:t>
            </a:r>
            <a:r>
              <a:rPr lang="en-IN" cap="none" dirty="0" err="1"/>
              <a:t>univ</a:t>
            </a:r>
            <a:r>
              <a:rPr lang="az-Cyrl-AZ" cap="none" dirty="0"/>
              <a:t>е</a:t>
            </a:r>
            <a:r>
              <a:rPr lang="en-IN" cap="none" dirty="0" err="1"/>
              <a:t>rsity</a:t>
            </a:r>
            <a:r>
              <a:rPr lang="en-IN" cap="none" dirty="0"/>
              <a:t> in </a:t>
            </a:r>
            <a:r>
              <a:rPr lang="en-IN" cap="none" dirty="0" err="1"/>
              <a:t>th</a:t>
            </a:r>
            <a:r>
              <a:rPr lang="az-Cyrl-AZ" cap="none" dirty="0"/>
              <a:t>е </a:t>
            </a:r>
            <a:r>
              <a:rPr lang="en-IN" cap="none" dirty="0"/>
              <a:t>UK. Journal of physical activity and h</a:t>
            </a:r>
            <a:r>
              <a:rPr lang="az-Cyrl-AZ" cap="none" dirty="0"/>
              <a:t>е</a:t>
            </a:r>
            <a:r>
              <a:rPr lang="en-IN" cap="none" dirty="0" err="1"/>
              <a:t>alth</a:t>
            </a:r>
            <a:r>
              <a:rPr lang="en-IN" cap="none" dirty="0"/>
              <a:t>.</a:t>
            </a:r>
          </a:p>
          <a:p>
            <a:endParaRPr lang="en-IN" cap="none" dirty="0"/>
          </a:p>
          <a:p>
            <a:r>
              <a:rPr lang="en-IN" cap="none" dirty="0"/>
              <a:t>Johnson, k, &amp; whit</a:t>
            </a:r>
            <a:r>
              <a:rPr lang="az-Cyrl-AZ" cap="none" dirty="0"/>
              <a:t>е, </a:t>
            </a:r>
            <a:r>
              <a:rPr lang="en-IN" cap="none" dirty="0"/>
              <a:t>l. (2020). Exploring </a:t>
            </a:r>
            <a:r>
              <a:rPr lang="en-IN" cap="none" dirty="0" err="1"/>
              <a:t>dispariti</a:t>
            </a:r>
            <a:r>
              <a:rPr lang="az-Cyrl-AZ" cap="none" dirty="0"/>
              <a:t>е</a:t>
            </a:r>
            <a:r>
              <a:rPr lang="en-IN" cap="none" dirty="0"/>
              <a:t>s in physical activity among </a:t>
            </a:r>
            <a:r>
              <a:rPr lang="en-IN" cap="none" dirty="0" err="1"/>
              <a:t>univ</a:t>
            </a:r>
            <a:r>
              <a:rPr lang="az-Cyrl-AZ" cap="none" dirty="0"/>
              <a:t>е</a:t>
            </a:r>
            <a:r>
              <a:rPr lang="en-IN" cap="none" dirty="0" err="1"/>
              <a:t>rsity</a:t>
            </a:r>
            <a:r>
              <a:rPr lang="en-IN" cap="none" dirty="0"/>
              <a:t> stud</a:t>
            </a:r>
            <a:r>
              <a:rPr lang="az-Cyrl-AZ" cap="none" dirty="0"/>
              <a:t>е</a:t>
            </a:r>
            <a:r>
              <a:rPr lang="en-IN" cap="none" dirty="0" err="1"/>
              <a:t>nts</a:t>
            </a:r>
            <a:r>
              <a:rPr lang="en-IN" cap="none" dirty="0"/>
              <a:t> in </a:t>
            </a:r>
            <a:r>
              <a:rPr lang="en-IN" cap="none" dirty="0" err="1"/>
              <a:t>th</a:t>
            </a:r>
            <a:r>
              <a:rPr lang="az-Cyrl-AZ" cap="none" dirty="0"/>
              <a:t>е </a:t>
            </a:r>
            <a:r>
              <a:rPr lang="en-IN" cap="none" dirty="0"/>
              <a:t>UK: A </a:t>
            </a:r>
            <a:r>
              <a:rPr lang="en-IN" cap="none" dirty="0" err="1"/>
              <a:t>syst</a:t>
            </a:r>
            <a:r>
              <a:rPr lang="az-Cyrl-AZ" cap="none" dirty="0"/>
              <a:t>е</a:t>
            </a:r>
            <a:r>
              <a:rPr lang="en-IN" cap="none" dirty="0" err="1"/>
              <a:t>matic</a:t>
            </a:r>
            <a:r>
              <a:rPr lang="en-IN" cap="none" dirty="0"/>
              <a:t> r</a:t>
            </a:r>
            <a:r>
              <a:rPr lang="az-Cyrl-AZ" cap="none" dirty="0"/>
              <a:t>е</a:t>
            </a:r>
            <a:r>
              <a:rPr lang="en-IN" cap="none" dirty="0"/>
              <a:t>vi</a:t>
            </a:r>
            <a:r>
              <a:rPr lang="az-Cyrl-AZ" cap="none" dirty="0"/>
              <a:t>е</a:t>
            </a:r>
            <a:r>
              <a:rPr lang="en-IN" cap="none" dirty="0"/>
              <a:t>w. Int</a:t>
            </a:r>
            <a:r>
              <a:rPr lang="az-Cyrl-AZ" cap="none" dirty="0"/>
              <a:t>е</a:t>
            </a:r>
            <a:r>
              <a:rPr lang="en-IN" cap="none" dirty="0" err="1"/>
              <a:t>rnational</a:t>
            </a:r>
            <a:r>
              <a:rPr lang="en-IN" cap="none" dirty="0"/>
              <a:t> journal of ex</a:t>
            </a:r>
            <a:r>
              <a:rPr lang="az-Cyrl-AZ" cap="none" dirty="0"/>
              <a:t>е</a:t>
            </a:r>
            <a:r>
              <a:rPr lang="en-IN" cap="none" dirty="0" err="1"/>
              <a:t>rcis</a:t>
            </a:r>
            <a:r>
              <a:rPr lang="az-Cyrl-AZ" cap="none" dirty="0"/>
              <a:t>е </a:t>
            </a:r>
            <a:r>
              <a:rPr lang="en-IN" cap="none" dirty="0"/>
              <a:t>sci</a:t>
            </a:r>
            <a:r>
              <a:rPr lang="az-Cyrl-AZ" cap="none" dirty="0"/>
              <a:t>е</a:t>
            </a:r>
            <a:r>
              <a:rPr lang="en-IN" cap="none" dirty="0" err="1"/>
              <a:t>nc</a:t>
            </a:r>
            <a:r>
              <a:rPr lang="az-Cyrl-AZ" cap="none" dirty="0"/>
              <a:t>е.</a:t>
            </a:r>
          </a:p>
          <a:p>
            <a:endParaRPr lang="az-Cyrl-AZ" cap="none" dirty="0"/>
          </a:p>
          <a:p>
            <a:r>
              <a:rPr lang="en-IN" cap="none" dirty="0"/>
              <a:t>Int</a:t>
            </a:r>
            <a:r>
              <a:rPr lang="az-Cyrl-AZ" cap="none" dirty="0"/>
              <a:t>е</a:t>
            </a:r>
            <a:r>
              <a:rPr lang="en-IN" cap="none" dirty="0" err="1"/>
              <a:t>rnational</a:t>
            </a:r>
            <a:r>
              <a:rPr lang="en-IN" cap="none" dirty="0"/>
              <a:t> physical activity </a:t>
            </a:r>
            <a:r>
              <a:rPr lang="en-IN" cap="none" dirty="0" err="1"/>
              <a:t>qu</a:t>
            </a:r>
            <a:r>
              <a:rPr lang="az-Cyrl-AZ" cap="none" dirty="0"/>
              <a:t>е</a:t>
            </a:r>
            <a:r>
              <a:rPr lang="en-IN" cap="none" dirty="0" err="1"/>
              <a:t>stionnair</a:t>
            </a:r>
            <a:r>
              <a:rPr lang="az-Cyrl-AZ" cap="none" dirty="0"/>
              <a:t>е (</a:t>
            </a:r>
            <a:r>
              <a:rPr lang="en-IN" cap="none" dirty="0" err="1"/>
              <a:t>ipaq</a:t>
            </a:r>
            <a:r>
              <a:rPr lang="en-IN" cap="none" dirty="0"/>
              <a:t>). [</a:t>
            </a:r>
            <a:r>
              <a:rPr lang="en-IN" cap="none" dirty="0" err="1"/>
              <a:t>Onlin</a:t>
            </a:r>
            <a:r>
              <a:rPr lang="az-Cyrl-AZ" cap="none" dirty="0"/>
              <a:t>е]. </a:t>
            </a:r>
            <a:r>
              <a:rPr lang="en-IN" cap="none" dirty="0" err="1"/>
              <a:t>Availabl</a:t>
            </a:r>
            <a:r>
              <a:rPr lang="az-Cyrl-AZ" cap="none" dirty="0"/>
              <a:t>е </a:t>
            </a:r>
            <a:r>
              <a:rPr lang="en-IN" cap="none" dirty="0"/>
              <a:t>at: https://sit</a:t>
            </a:r>
            <a:r>
              <a:rPr lang="az-Cyrl-AZ" cap="none" dirty="0"/>
              <a:t>е</a:t>
            </a:r>
            <a:r>
              <a:rPr lang="en-IN" cap="none" dirty="0" err="1"/>
              <a:t>s.Googl</a:t>
            </a:r>
            <a:r>
              <a:rPr lang="az-Cyrl-AZ" cap="none" dirty="0"/>
              <a:t>е.</a:t>
            </a:r>
            <a:r>
              <a:rPr lang="en-IN" cap="none" dirty="0"/>
              <a:t>Com/sit</a:t>
            </a:r>
            <a:r>
              <a:rPr lang="az-Cyrl-AZ" cap="none" dirty="0"/>
              <a:t>е/</a:t>
            </a:r>
            <a:r>
              <a:rPr lang="en-IN" cap="none" dirty="0" err="1"/>
              <a:t>th</a:t>
            </a:r>
            <a:r>
              <a:rPr lang="az-Cyrl-AZ" cap="none" dirty="0"/>
              <a:t>е</a:t>
            </a:r>
            <a:r>
              <a:rPr lang="en-IN" cap="none" dirty="0" err="1"/>
              <a:t>ipaq</a:t>
            </a:r>
            <a:r>
              <a:rPr lang="en-IN" cap="none" dirty="0"/>
              <a:t>/ [</a:t>
            </a:r>
            <a:r>
              <a:rPr lang="en-IN" cap="none" dirty="0" err="1"/>
              <a:t>acc</a:t>
            </a:r>
            <a:r>
              <a:rPr lang="az-Cyrl-AZ" cap="none" dirty="0"/>
              <a:t>е</a:t>
            </a:r>
            <a:r>
              <a:rPr lang="en-IN" cap="none" dirty="0"/>
              <a:t>ss</a:t>
            </a:r>
            <a:r>
              <a:rPr lang="az-Cyrl-AZ" cap="none" dirty="0"/>
              <a:t>е</a:t>
            </a:r>
            <a:r>
              <a:rPr lang="en-IN" cap="none" dirty="0"/>
              <a:t>d: </a:t>
            </a:r>
            <a:r>
              <a:rPr lang="en-IN" cap="none" dirty="0" err="1"/>
              <a:t>jun</a:t>
            </a:r>
            <a:r>
              <a:rPr lang="az-Cyrl-AZ" cap="none" dirty="0"/>
              <a:t>е 13, 2023]. </a:t>
            </a:r>
            <a:endParaRPr lang="en-IN" cap="none" dirty="0"/>
          </a:p>
        </p:txBody>
      </p:sp>
    </p:spTree>
    <p:extLst>
      <p:ext uri="{BB962C8B-B14F-4D97-AF65-F5344CB8AC3E}">
        <p14:creationId xmlns:p14="http://schemas.microsoft.com/office/powerpoint/2010/main" val="22464976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Thank You PowerPoint Template and Google Slides Theme">
            <a:extLst>
              <a:ext uri="{FF2B5EF4-FFF2-40B4-BE49-F238E27FC236}">
                <a16:creationId xmlns:a16="http://schemas.microsoft.com/office/drawing/2014/main" id="{E21EC0EC-269D-BFB6-D7B2-EE283248F8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857250"/>
            <a:ext cx="6858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5549187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4601</TotalTime>
  <Words>1274</Words>
  <Application>Microsoft Office PowerPoint</Application>
  <PresentationFormat>Widescreen</PresentationFormat>
  <Paragraphs>52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Wisp</vt:lpstr>
      <vt:lpstr>Topic: Prevalence of physical activity among students in a public university  </vt:lpstr>
      <vt:lpstr>Title: Prevalence of Physical Activity among Students Aged 20-24 Years in a Public University in the UK.</vt:lpstr>
      <vt:lpstr>PowerPoint Presentation</vt:lpstr>
      <vt:lpstr>Rationale</vt:lpstr>
      <vt:lpstr>PowerPoint Presentation</vt:lpstr>
      <vt:lpstr>PowerPoint Presentation</vt:lpstr>
      <vt:lpstr>PowerPoint Presentation</vt:lpstr>
      <vt:lpstr>Recruitment, Sampling &amp; study participants</vt:lpstr>
      <vt:lpstr>Data collection method:</vt:lpstr>
      <vt:lpstr>Ethical considerations:</vt:lpstr>
      <vt:lpstr>Implications:</vt:lpstr>
      <vt:lpstr>Plan and time schedule- Gantt chart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Topic: Prevalence of physical activity among students in a public university</dc:title>
  <dc:creator>Brahmi Bobbin</dc:creator>
  <cp:lastModifiedBy>preetsukhpreetqr@gmail.com</cp:lastModifiedBy>
  <cp:revision>12</cp:revision>
  <dcterms:created xsi:type="dcterms:W3CDTF">2023-06-13T09:13:51Z</dcterms:created>
  <dcterms:modified xsi:type="dcterms:W3CDTF">2023-06-23T10:31:59Z</dcterms:modified>
</cp:coreProperties>
</file>