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6" r:id="rId2"/>
    <p:sldMasterId id="2147483683" r:id="rId3"/>
  </p:sldMasterIdLst>
  <p:sldIdLst>
    <p:sldId id="256" r:id="rId4"/>
    <p:sldId id="294" r:id="rId5"/>
    <p:sldId id="295" r:id="rId6"/>
    <p:sldId id="305" r:id="rId7"/>
    <p:sldId id="306" r:id="rId8"/>
    <p:sldId id="299" r:id="rId9"/>
    <p:sldId id="296" r:id="rId10"/>
    <p:sldId id="297" r:id="rId11"/>
    <p:sldId id="298" r:id="rId12"/>
    <p:sldId id="300" r:id="rId13"/>
    <p:sldId id="301" r:id="rId14"/>
    <p:sldId id="302" r:id="rId15"/>
    <p:sldId id="303" r:id="rId16"/>
    <p:sldId id="304" r:id="rId17"/>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A59AE3-960B-4C0D-802D-150C428E950B}" v="17" dt="2022-11-29T20:43:00.0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94" d="100"/>
          <a:sy n="94" d="100"/>
        </p:scale>
        <p:origin x="33" y="-2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89558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84752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04B304C-92CD-4DAD-BCD1-0DE2A2265DD0}"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12219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04B304C-92CD-4DAD-BCD1-0DE2A2265DD0}"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979412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04B304C-92CD-4DAD-BCD1-0DE2A2265DD0}" type="datetimeFigureOut">
              <a:rPr lang="en-GB" smtClean="0"/>
              <a:t>17/03/2025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718598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04B304C-92CD-4DAD-BCD1-0DE2A2265DD0}" type="datetimeFigureOut">
              <a:rPr lang="en-GB" smtClean="0"/>
              <a:t>17/03/2025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4049387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4B304C-92CD-4DAD-BCD1-0DE2A2265DD0}" type="datetimeFigureOut">
              <a:rPr lang="en-GB" smtClean="0"/>
              <a:t>17/03/2025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1709857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4B304C-92CD-4DAD-BCD1-0DE2A2265DD0}"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50100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4B304C-92CD-4DAD-BCD1-0DE2A2265DD0}"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4028291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217737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04B304C-92CD-4DAD-BCD1-0DE2A2265DD0}"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2856596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604B304C-92CD-4DAD-BCD1-0DE2A2265DD0}" type="datetimeFigureOut">
              <a:rPr lang="en-GB" smtClean="0"/>
              <a:t>17/03/2025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417857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604B304C-92CD-4DAD-BCD1-0DE2A2265DD0}" type="datetimeFigureOut">
              <a:rPr lang="en-GB" smtClean="0"/>
              <a:t>17/03/2025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F1BAA740-F9A9-4E8B-A1E2-7462EC6313C9}" type="slidenum">
              <a:rPr lang="en-GB" smtClean="0"/>
              <a:t>‹#›</a:t>
            </a:fld>
            <a:endParaRPr lang="en-GB"/>
          </a:p>
        </p:txBody>
      </p:sp>
    </p:spTree>
    <p:extLst>
      <p:ext uri="{BB962C8B-B14F-4D97-AF65-F5344CB8AC3E}">
        <p14:creationId xmlns:p14="http://schemas.microsoft.com/office/powerpoint/2010/main" val="3095429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3/17/2025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77546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7730210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614370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235660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51238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8016031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92992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3/17/2025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673388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68217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555270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893818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10" Type="http://schemas.openxmlformats.org/officeDocument/2006/relationships/image" Target="../media/image3.png"/><Relationship Id="rId4" Type="http://schemas.openxmlformats.org/officeDocument/2006/relationships/slideLayout" Target="../slideLayouts/slideLayout18.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4B304C-92CD-4DAD-BCD1-0DE2A2265DD0}" type="datetimeFigureOut">
              <a:rPr lang="en-GB" smtClean="0"/>
              <a:t>17/03/2025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BAA740-F9A9-4E8B-A1E2-7462EC6313C9}" type="slidenum">
              <a:rPr lang="en-GB" smtClean="0"/>
              <a:t>‹#›</a:t>
            </a:fld>
            <a:endParaRPr lang="en-GB"/>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5765802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15330071"/>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6" r:id="rId7"/>
    <p:sldLayoutId id="214748368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437342762"/>
      </p:ext>
    </p:extLst>
  </p:cSld>
  <p:clrMap bg1="lt1" tx1="dk1" bg2="lt2" tx2="dk2" accent1="accent1" accent2="accent2" accent3="accent3" accent4="accent4" accent5="accent5" accent6="accent6" hlink="hlink" folHlink="folHlink"/>
  <p:sldLayoutIdLst>
    <p:sldLayoutId id="2147483684"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hyperlink" Target="https://www.publicdomainpictures.net/en/view-image.php?image=232623&amp;picture=hands-holding-task-word" TargetMode="External"/><Relationship Id="rId2" Type="http://schemas.openxmlformats.org/officeDocument/2006/relationships/image" Target="../media/image6.jp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hyperlink" Target="https://fhahoreca.com/blog/trends-in-online-reservation-systems/" TargetMode="Externa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1143-17D1-58A4-43C9-039B439A53EB}"/>
              </a:ext>
            </a:extLst>
          </p:cNvPr>
          <p:cNvSpPr>
            <a:spLocks noGrp="1"/>
          </p:cNvSpPr>
          <p:nvPr>
            <p:ph type="ctrTitle"/>
          </p:nvPr>
        </p:nvSpPr>
        <p:spPr>
          <a:xfrm>
            <a:off x="354762" y="555321"/>
            <a:ext cx="3312998" cy="2150719"/>
          </a:xfrm>
          <a:noFill/>
        </p:spPr>
        <p:txBody>
          <a:bodyPr anchor="ctr">
            <a:normAutofit/>
          </a:bodyPr>
          <a:lstStyle/>
          <a:p>
            <a:r>
              <a:rPr lang="en-GB" sz="4400" b="1" dirty="0">
                <a:solidFill>
                  <a:srgbClr val="080808"/>
                </a:solidFill>
              </a:rPr>
              <a:t>Operations Management </a:t>
            </a:r>
          </a:p>
        </p:txBody>
      </p:sp>
      <p:sp>
        <p:nvSpPr>
          <p:cNvPr id="3" name="Subtitle 2">
            <a:extLst>
              <a:ext uri="{FF2B5EF4-FFF2-40B4-BE49-F238E27FC236}">
                <a16:creationId xmlns:a16="http://schemas.microsoft.com/office/drawing/2014/main" id="{0FDB227B-A9DF-181E-4BBD-1DD5F953A700}"/>
              </a:ext>
            </a:extLst>
          </p:cNvPr>
          <p:cNvSpPr>
            <a:spLocks noGrp="1"/>
          </p:cNvSpPr>
          <p:nvPr>
            <p:ph type="subTitle" idx="1"/>
          </p:nvPr>
        </p:nvSpPr>
        <p:spPr>
          <a:xfrm>
            <a:off x="1488153" y="4198883"/>
            <a:ext cx="3312734" cy="1141851"/>
          </a:xfrm>
          <a:noFill/>
        </p:spPr>
        <p:txBody>
          <a:bodyPr>
            <a:normAutofit/>
          </a:bodyPr>
          <a:lstStyle/>
          <a:p>
            <a:r>
              <a:rPr lang="en-GB" sz="2000" dirty="0">
                <a:solidFill>
                  <a:srgbClr val="080808"/>
                </a:solidFill>
              </a:rPr>
              <a:t>Week 9</a:t>
            </a:r>
          </a:p>
          <a:p>
            <a:r>
              <a:rPr lang="en-GB" sz="2000" dirty="0">
                <a:solidFill>
                  <a:srgbClr val="080808"/>
                </a:solidFill>
              </a:rPr>
              <a:t>PART 2</a:t>
            </a:r>
          </a:p>
        </p:txBody>
      </p:sp>
      <p:pic>
        <p:nvPicPr>
          <p:cNvPr id="4" name="Picture 3">
            <a:extLst>
              <a:ext uri="{FF2B5EF4-FFF2-40B4-BE49-F238E27FC236}">
                <a16:creationId xmlns:a16="http://schemas.microsoft.com/office/drawing/2014/main" id="{A5601059-9EE6-5145-3392-34DBC9A78ED5}"/>
              </a:ext>
            </a:extLst>
          </p:cNvPr>
          <p:cNvPicPr>
            <a:picLocks noChangeAspect="1"/>
          </p:cNvPicPr>
          <p:nvPr/>
        </p:nvPicPr>
        <p:blipFill>
          <a:blip r:embed="rId2"/>
          <a:stretch>
            <a:fillRect/>
          </a:stretch>
        </p:blipFill>
        <p:spPr>
          <a:xfrm>
            <a:off x="4439633" y="432435"/>
            <a:ext cx="6791325" cy="3524250"/>
          </a:xfrm>
          <a:prstGeom prst="rect">
            <a:avLst/>
          </a:prstGeom>
        </p:spPr>
      </p:pic>
    </p:spTree>
    <p:extLst>
      <p:ext uri="{BB962C8B-B14F-4D97-AF65-F5344CB8AC3E}">
        <p14:creationId xmlns:p14="http://schemas.microsoft.com/office/powerpoint/2010/main" val="75164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par>
                                <p:cTn id="13" presetID="10" presetClass="entr" presetSubtype="0" fill="hold" grpId="0" nodeType="withEffect">
                                  <p:stCondLst>
                                    <p:cond delay="500"/>
                                  </p:stCondLst>
                                  <p:iterate type="wd">
                                    <p:tmPct val="15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025A7-ED82-CD36-6101-4270844CF4B1}"/>
              </a:ext>
            </a:extLst>
          </p:cNvPr>
          <p:cNvSpPr>
            <a:spLocks noGrp="1"/>
          </p:cNvSpPr>
          <p:nvPr>
            <p:ph sz="quarter" idx="13"/>
          </p:nvPr>
        </p:nvSpPr>
        <p:spPr>
          <a:xfrm>
            <a:off x="121920" y="389502"/>
            <a:ext cx="9982200" cy="6403985"/>
          </a:xfrm>
        </p:spPr>
        <p:txBody>
          <a:bodyPr>
            <a:normAutofit/>
          </a:bodyPr>
          <a:lstStyle/>
          <a:p>
            <a:pPr>
              <a:lnSpc>
                <a:spcPct val="120000"/>
              </a:lnSpc>
            </a:pPr>
            <a:r>
              <a:rPr lang="en-GB" sz="3800" dirty="0">
                <a:latin typeface="Calibri" panose="020F0502020204030204" pitchFamily="34" charset="0"/>
                <a:cs typeface="Calibri" panose="020F0502020204030204" pitchFamily="34" charset="0"/>
              </a:rPr>
              <a:t>In groups for 30 minutes:</a:t>
            </a:r>
          </a:p>
          <a:p>
            <a:pPr>
              <a:lnSpc>
                <a:spcPct val="120000"/>
              </a:lnSpc>
            </a:pPr>
            <a:r>
              <a:rPr lang="en-GB" sz="2000" dirty="0">
                <a:latin typeface="Calibri" panose="020F0502020204030204" pitchFamily="34" charset="0"/>
                <a:cs typeface="Calibri" panose="020F0502020204030204" pitchFamily="34" charset="0"/>
              </a:rPr>
              <a:t>Discuss a trade stand that you would like to bring to the next WTM in London </a:t>
            </a:r>
          </a:p>
          <a:p>
            <a:pPr>
              <a:lnSpc>
                <a:spcPct val="120000"/>
              </a:lnSpc>
            </a:pPr>
            <a:r>
              <a:rPr lang="en-GB" sz="2000" dirty="0">
                <a:latin typeface="Calibri" panose="020F0502020204030204" pitchFamily="34" charset="0"/>
                <a:cs typeface="Calibri" panose="020F0502020204030204" pitchFamily="34" charset="0"/>
              </a:rPr>
              <a:t>Discuss the running of the stand – logistics / HR </a:t>
            </a:r>
          </a:p>
          <a:p>
            <a:pPr>
              <a:lnSpc>
                <a:spcPct val="120000"/>
              </a:lnSpc>
            </a:pPr>
            <a:r>
              <a:rPr lang="en-GB" sz="2000" dirty="0">
                <a:latin typeface="Calibri" panose="020F0502020204030204" pitchFamily="34" charset="0"/>
                <a:cs typeface="Calibri" panose="020F0502020204030204" pitchFamily="34" charset="0"/>
              </a:rPr>
              <a:t>Design of the stand / size</a:t>
            </a:r>
          </a:p>
          <a:p>
            <a:pPr>
              <a:lnSpc>
                <a:spcPct val="120000"/>
              </a:lnSpc>
            </a:pPr>
            <a:r>
              <a:rPr lang="en-GB" sz="2000" dirty="0">
                <a:latin typeface="Calibri" panose="020F0502020204030204" pitchFamily="34" charset="0"/>
                <a:cs typeface="Calibri" panose="020F0502020204030204" pitchFamily="34" charset="0"/>
              </a:rPr>
              <a:t>Concept / theme</a:t>
            </a:r>
          </a:p>
          <a:p>
            <a:pPr>
              <a:lnSpc>
                <a:spcPct val="120000"/>
              </a:lnSpc>
            </a:pPr>
            <a:r>
              <a:rPr lang="en-GB" sz="2000" dirty="0">
                <a:latin typeface="Calibri" panose="020F0502020204030204" pitchFamily="34" charset="0"/>
                <a:cs typeface="Calibri" panose="020F0502020204030204" pitchFamily="34" charset="0"/>
              </a:rPr>
              <a:t>Give aways etc </a:t>
            </a:r>
          </a:p>
          <a:p>
            <a:pPr>
              <a:lnSpc>
                <a:spcPct val="120000"/>
              </a:lnSpc>
            </a:pPr>
            <a:r>
              <a:rPr lang="en-GB" sz="2000" u="sng" dirty="0">
                <a:latin typeface="Calibri" panose="020F0502020204030204" pitchFamily="34" charset="0"/>
                <a:cs typeface="Calibri" panose="020F0502020204030204" pitchFamily="34" charset="0"/>
              </a:rPr>
              <a:t>Give examples of :</a:t>
            </a:r>
          </a:p>
          <a:p>
            <a:pPr>
              <a:lnSpc>
                <a:spcPct val="120000"/>
              </a:lnSpc>
            </a:pPr>
            <a:r>
              <a:rPr lang="en-GB" sz="2000" dirty="0">
                <a:latin typeface="Calibri" panose="020F0502020204030204" pitchFamily="34" charset="0"/>
                <a:cs typeface="Calibri" panose="020F0502020204030204" pitchFamily="34" charset="0"/>
              </a:rPr>
              <a:t>Operating costs</a:t>
            </a:r>
          </a:p>
          <a:p>
            <a:pPr>
              <a:lnSpc>
                <a:spcPct val="120000"/>
              </a:lnSpc>
            </a:pPr>
            <a:r>
              <a:rPr lang="en-GB" sz="2000" dirty="0">
                <a:latin typeface="Calibri" panose="020F0502020204030204" pitchFamily="34" charset="0"/>
                <a:cs typeface="Calibri" panose="020F0502020204030204" pitchFamily="34" charset="0"/>
              </a:rPr>
              <a:t>Fixed costs</a:t>
            </a:r>
          </a:p>
          <a:p>
            <a:pPr>
              <a:lnSpc>
                <a:spcPct val="120000"/>
              </a:lnSpc>
            </a:pPr>
            <a:r>
              <a:rPr lang="en-GB" sz="2000" dirty="0">
                <a:latin typeface="Calibri" panose="020F0502020204030204" pitchFamily="34" charset="0"/>
                <a:cs typeface="Calibri" panose="020F0502020204030204" pitchFamily="34" charset="0"/>
              </a:rPr>
              <a:t>Variable costs </a:t>
            </a:r>
          </a:p>
          <a:p>
            <a:pPr>
              <a:lnSpc>
                <a:spcPct val="120000"/>
              </a:lnSpc>
            </a:pPr>
            <a:r>
              <a:rPr lang="en-GB" sz="2000" dirty="0">
                <a:latin typeface="Calibri" panose="020F0502020204030204" pitchFamily="34" charset="0"/>
                <a:cs typeface="Calibri" panose="020F0502020204030204" pitchFamily="34" charset="0"/>
              </a:rPr>
              <a:t>Direct costs </a:t>
            </a:r>
            <a:endParaRPr lang="en-GB" sz="3800" dirty="0">
              <a:latin typeface="Calibri" panose="020F0502020204030204" pitchFamily="34" charset="0"/>
              <a:cs typeface="Calibri" panose="020F0502020204030204" pitchFamily="34" charset="0"/>
            </a:endParaRPr>
          </a:p>
          <a:p>
            <a:pPr>
              <a:lnSpc>
                <a:spcPct val="120000"/>
              </a:lnSpc>
            </a:pPr>
            <a:endParaRPr lang="en-GB" dirty="0"/>
          </a:p>
        </p:txBody>
      </p:sp>
      <p:pic>
        <p:nvPicPr>
          <p:cNvPr id="5" name="Picture 4" descr="Logo, icon&#10;&#10;Description automatically generated">
            <a:extLst>
              <a:ext uri="{FF2B5EF4-FFF2-40B4-BE49-F238E27FC236}">
                <a16:creationId xmlns:a16="http://schemas.microsoft.com/office/drawing/2014/main" id="{C14B8B34-0AC9-7FE6-F743-7C97823414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19952" y="103398"/>
            <a:ext cx="3865042" cy="3865042"/>
          </a:xfrm>
          <a:prstGeom prst="rect">
            <a:avLst/>
          </a:prstGeom>
        </p:spPr>
      </p:pic>
    </p:spTree>
    <p:extLst>
      <p:ext uri="{BB962C8B-B14F-4D97-AF65-F5344CB8AC3E}">
        <p14:creationId xmlns:p14="http://schemas.microsoft.com/office/powerpoint/2010/main" val="474574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534B6-ED70-C6BB-8FC6-A6CB55A382B6}"/>
              </a:ext>
            </a:extLst>
          </p:cNvPr>
          <p:cNvSpPr>
            <a:spLocks noGrp="1"/>
          </p:cNvSpPr>
          <p:nvPr>
            <p:ph type="title"/>
          </p:nvPr>
        </p:nvSpPr>
        <p:spPr>
          <a:xfrm>
            <a:off x="449721" y="202890"/>
            <a:ext cx="4970877" cy="1135737"/>
          </a:xfrm>
        </p:spPr>
        <p:txBody>
          <a:bodyPr>
            <a:normAutofit/>
          </a:bodyPr>
          <a:lstStyle/>
          <a:p>
            <a:r>
              <a:rPr lang="en-GB" sz="3600" b="1" dirty="0"/>
              <a:t>What is EPOS?</a:t>
            </a:r>
            <a:br>
              <a:rPr lang="en-GB" sz="3600" b="1" dirty="0"/>
            </a:br>
            <a:endParaRPr lang="en-GB" sz="3600" b="1" dirty="0"/>
          </a:p>
        </p:txBody>
      </p:sp>
      <p:sp>
        <p:nvSpPr>
          <p:cNvPr id="3" name="Content Placeholder 2">
            <a:extLst>
              <a:ext uri="{FF2B5EF4-FFF2-40B4-BE49-F238E27FC236}">
                <a16:creationId xmlns:a16="http://schemas.microsoft.com/office/drawing/2014/main" id="{BC758A76-7201-2788-3E6F-64BE8DC5B413}"/>
              </a:ext>
            </a:extLst>
          </p:cNvPr>
          <p:cNvSpPr>
            <a:spLocks noGrp="1"/>
          </p:cNvSpPr>
          <p:nvPr>
            <p:ph sz="quarter" idx="13"/>
          </p:nvPr>
        </p:nvSpPr>
        <p:spPr>
          <a:xfrm>
            <a:off x="264849" y="835414"/>
            <a:ext cx="10662231" cy="6022586"/>
          </a:xfrm>
        </p:spPr>
        <p:txBody>
          <a:bodyPr>
            <a:normAutofit/>
          </a:bodyPr>
          <a:lstStyle/>
          <a:p>
            <a:pPr>
              <a:lnSpc>
                <a:spcPct val="100000"/>
              </a:lnSpc>
            </a:pPr>
            <a:r>
              <a:rPr lang="en-GB" sz="1800" dirty="0"/>
              <a:t>The age of the internet, of information, of data collection, has led to huge changes in the way commerce takes place. EPOSs(Electronic Point of Sale systems) is a key part of that. New technology, now increasingly sophisticated and accessible, allows small and large businesses alike to benefit from greater flexibility, sales data, and security that EPOS provides.</a:t>
            </a:r>
          </a:p>
          <a:p>
            <a:pPr>
              <a:lnSpc>
                <a:spcPct val="100000"/>
              </a:lnSpc>
            </a:pPr>
            <a:r>
              <a:rPr lang="en-GB" sz="1800" dirty="0"/>
              <a:t>An investment in the right technology will help fuel your company’s growth. But there are a lot of factors to consider. </a:t>
            </a:r>
          </a:p>
          <a:p>
            <a:pPr fontAlgn="base">
              <a:lnSpc>
                <a:spcPct val="100000"/>
              </a:lnSpc>
            </a:pPr>
            <a:r>
              <a:rPr lang="en-GB" sz="1800" b="0" i="0" dirty="0">
                <a:effectLst/>
              </a:rPr>
              <a:t>EPOS combines the basic functionality of a cash register with the greater potential of computer software and the growth and adaptability of a web-based system. A product businesses can rely on for everything to </a:t>
            </a:r>
            <a:r>
              <a:rPr lang="en-GB" sz="1800" b="1" i="0" dirty="0">
                <a:effectLst/>
              </a:rPr>
              <a:t>run the business, plan for the future, and keep records of trade.</a:t>
            </a:r>
          </a:p>
          <a:p>
            <a:pPr fontAlgn="base">
              <a:lnSpc>
                <a:spcPct val="100000"/>
              </a:lnSpc>
            </a:pPr>
            <a:r>
              <a:rPr lang="en-GB" sz="1800" b="0" i="0" dirty="0">
                <a:effectLst/>
              </a:rPr>
              <a:t>Businesses can then use an EPOS device to expand into different areas of commerce. Connecting to a </a:t>
            </a:r>
            <a:r>
              <a:rPr lang="en-GB" sz="1800" b="1" i="0" dirty="0">
                <a:effectLst/>
              </a:rPr>
              <a:t>website, or an app </a:t>
            </a:r>
            <a:r>
              <a:rPr lang="en-GB" sz="1800" b="0" i="0" dirty="0">
                <a:effectLst/>
              </a:rPr>
              <a:t>that provides online ordering services or opening more branches which can be integrated into one system for multiple stores.</a:t>
            </a:r>
          </a:p>
          <a:p>
            <a:pPr fontAlgn="base">
              <a:lnSpc>
                <a:spcPct val="100000"/>
              </a:lnSpc>
            </a:pPr>
            <a:r>
              <a:rPr lang="en-GB" sz="1800" b="0" i="0" dirty="0">
                <a:effectLst/>
              </a:rPr>
              <a:t>The </a:t>
            </a:r>
            <a:r>
              <a:rPr lang="en-GB" sz="1800" b="1" i="0" dirty="0">
                <a:effectLst/>
              </a:rPr>
              <a:t>flexibility of EPOS systems can be a huge advantage to growing businesses </a:t>
            </a:r>
            <a:r>
              <a:rPr lang="en-GB" sz="1800" b="0" i="0" dirty="0">
                <a:effectLst/>
              </a:rPr>
              <a:t>as the system can grow alongside the business</a:t>
            </a:r>
          </a:p>
          <a:p>
            <a:endParaRPr lang="en-GB" sz="1300" dirty="0"/>
          </a:p>
        </p:txBody>
      </p:sp>
    </p:spTree>
    <p:extLst>
      <p:ext uri="{BB962C8B-B14F-4D97-AF65-F5344CB8AC3E}">
        <p14:creationId xmlns:p14="http://schemas.microsoft.com/office/powerpoint/2010/main" val="1488117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9C4703-3206-9999-0337-2D115E27DDFE}"/>
              </a:ext>
            </a:extLst>
          </p:cNvPr>
          <p:cNvSpPr txBox="1"/>
          <p:nvPr/>
        </p:nvSpPr>
        <p:spPr>
          <a:xfrm>
            <a:off x="690880" y="440174"/>
            <a:ext cx="6096000" cy="523220"/>
          </a:xfrm>
          <a:prstGeom prst="rect">
            <a:avLst/>
          </a:prstGeom>
          <a:noFill/>
        </p:spPr>
        <p:txBody>
          <a:bodyPr wrap="square">
            <a:spAutoFit/>
          </a:bodyPr>
          <a:lstStyle/>
          <a:p>
            <a:r>
              <a:rPr lang="en-GB" sz="2800" b="1" dirty="0">
                <a:latin typeface="+mj-lt"/>
              </a:rPr>
              <a:t>Integrated Hotel Management Software</a:t>
            </a:r>
          </a:p>
        </p:txBody>
      </p:sp>
      <p:sp>
        <p:nvSpPr>
          <p:cNvPr id="5" name="TextBox 4">
            <a:extLst>
              <a:ext uri="{FF2B5EF4-FFF2-40B4-BE49-F238E27FC236}">
                <a16:creationId xmlns:a16="http://schemas.microsoft.com/office/drawing/2014/main" id="{E7876142-68CE-AE6E-8B13-61E7CA12A22F}"/>
              </a:ext>
            </a:extLst>
          </p:cNvPr>
          <p:cNvSpPr txBox="1"/>
          <p:nvPr/>
        </p:nvSpPr>
        <p:spPr>
          <a:xfrm>
            <a:off x="431800" y="1305341"/>
            <a:ext cx="10464800" cy="4247317"/>
          </a:xfrm>
          <a:prstGeom prst="rect">
            <a:avLst/>
          </a:prstGeom>
          <a:noFill/>
        </p:spPr>
        <p:txBody>
          <a:bodyPr wrap="square">
            <a:spAutoFit/>
          </a:bodyPr>
          <a:lstStyle/>
          <a:p>
            <a:r>
              <a:rPr lang="en-GB" dirty="0"/>
              <a:t>Functional, practical, and responsive, integrated hotel management software help hotelier manage operations like reservations, check-in, check-out, guest history, feedback, travel agents &amp; companies.</a:t>
            </a:r>
          </a:p>
          <a:p>
            <a:endParaRPr lang="en-GB" dirty="0"/>
          </a:p>
          <a:p>
            <a:r>
              <a:rPr lang="en-GB" dirty="0"/>
              <a:t>A cloud-based hotel management software that empowers hoteliers to manage their property more effectively and achieve tremendous success.</a:t>
            </a:r>
          </a:p>
          <a:p>
            <a:endParaRPr lang="en-GB" dirty="0"/>
          </a:p>
          <a:p>
            <a:r>
              <a:rPr lang="en-GB" dirty="0"/>
              <a:t>Benefits of integrated hotel management software:</a:t>
            </a:r>
          </a:p>
          <a:p>
            <a:endParaRPr lang="en-GB" dirty="0"/>
          </a:p>
          <a:p>
            <a:pPr marL="285750" indent="-285750">
              <a:buFont typeface="Arial" panose="020B0604020202020204" pitchFamily="34" charset="0"/>
              <a:buChar char="•"/>
            </a:pPr>
            <a:r>
              <a:rPr lang="en-GB" dirty="0"/>
              <a:t>Increase personalization</a:t>
            </a:r>
          </a:p>
          <a:p>
            <a:pPr marL="285750" indent="-285750">
              <a:buFont typeface="Arial" panose="020B0604020202020204" pitchFamily="34" charset="0"/>
              <a:buChar char="•"/>
            </a:pPr>
            <a:r>
              <a:rPr lang="en-GB" dirty="0"/>
              <a:t>Provide flawless room service</a:t>
            </a:r>
          </a:p>
          <a:p>
            <a:pPr marL="285750" indent="-285750">
              <a:buFont typeface="Arial" panose="020B0604020202020204" pitchFamily="34" charset="0"/>
              <a:buChar char="•"/>
            </a:pPr>
            <a:r>
              <a:rPr lang="en-GB" dirty="0"/>
              <a:t>Reduce work on staff</a:t>
            </a:r>
          </a:p>
          <a:p>
            <a:pPr marL="285750" indent="-285750">
              <a:buFont typeface="Arial" panose="020B0604020202020204" pitchFamily="34" charset="0"/>
              <a:buChar char="•"/>
            </a:pPr>
            <a:r>
              <a:rPr lang="en-GB" dirty="0"/>
              <a:t>Improve data security and safety</a:t>
            </a:r>
          </a:p>
          <a:p>
            <a:pPr marL="285750" indent="-285750">
              <a:buFont typeface="Arial" panose="020B0604020202020204" pitchFamily="34" charset="0"/>
              <a:buChar char="•"/>
            </a:pPr>
            <a:r>
              <a:rPr lang="en-GB" dirty="0"/>
              <a:t>Improves communication</a:t>
            </a:r>
          </a:p>
          <a:p>
            <a:r>
              <a:rPr lang="en-GB" dirty="0"/>
              <a:t>Hotel management software enables hoteliers to operate their businesses, manage resources, and interact with guests. It </a:t>
            </a:r>
            <a:r>
              <a:rPr lang="en-GB" b="1" dirty="0"/>
              <a:t>simplifies hotel’s operations, makes guests happy, and improves overall business.</a:t>
            </a:r>
          </a:p>
        </p:txBody>
      </p:sp>
    </p:spTree>
    <p:extLst>
      <p:ext uri="{BB962C8B-B14F-4D97-AF65-F5344CB8AC3E}">
        <p14:creationId xmlns:p14="http://schemas.microsoft.com/office/powerpoint/2010/main" val="3470569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E09D0-5029-F7EB-2F53-DB4A748B751C}"/>
              </a:ext>
            </a:extLst>
          </p:cNvPr>
          <p:cNvSpPr>
            <a:spLocks noGrp="1"/>
          </p:cNvSpPr>
          <p:nvPr>
            <p:ph type="title"/>
          </p:nvPr>
        </p:nvSpPr>
        <p:spPr/>
        <p:txBody>
          <a:bodyPr/>
          <a:lstStyle/>
          <a:p>
            <a:r>
              <a:rPr lang="en-GB" sz="3600" b="1" i="0" dirty="0">
                <a:solidFill>
                  <a:srgbClr val="000000"/>
                </a:solidFill>
                <a:effectLst/>
              </a:rPr>
              <a:t>Technology Integration</a:t>
            </a:r>
            <a:br>
              <a:rPr lang="en-GB" b="1" i="0" dirty="0">
                <a:solidFill>
                  <a:srgbClr val="000000"/>
                </a:solidFill>
                <a:effectLst/>
                <a:latin typeface="var(--h3_typography-font-family)"/>
              </a:rPr>
            </a:br>
            <a:endParaRPr lang="en-GB" dirty="0"/>
          </a:p>
        </p:txBody>
      </p:sp>
      <p:sp>
        <p:nvSpPr>
          <p:cNvPr id="3" name="Content Placeholder 2">
            <a:extLst>
              <a:ext uri="{FF2B5EF4-FFF2-40B4-BE49-F238E27FC236}">
                <a16:creationId xmlns:a16="http://schemas.microsoft.com/office/drawing/2014/main" id="{0F5BF405-F7E8-EDC6-2E74-7C8831C68137}"/>
              </a:ext>
            </a:extLst>
          </p:cNvPr>
          <p:cNvSpPr>
            <a:spLocks noGrp="1"/>
          </p:cNvSpPr>
          <p:nvPr>
            <p:ph idx="1"/>
          </p:nvPr>
        </p:nvSpPr>
        <p:spPr>
          <a:xfrm>
            <a:off x="589280" y="1544320"/>
            <a:ext cx="10515600" cy="4343843"/>
          </a:xfrm>
        </p:spPr>
        <p:txBody>
          <a:bodyPr>
            <a:normAutofit fontScale="77500" lnSpcReduction="20000"/>
          </a:bodyPr>
          <a:lstStyle/>
          <a:p>
            <a:pPr algn="l">
              <a:lnSpc>
                <a:spcPct val="110000"/>
              </a:lnSpc>
              <a:spcAft>
                <a:spcPts val="1500"/>
              </a:spcAft>
            </a:pPr>
            <a:r>
              <a:rPr lang="en-GB" b="0" i="0" dirty="0">
                <a:solidFill>
                  <a:srgbClr val="404041"/>
                </a:solidFill>
                <a:effectLst/>
              </a:rPr>
              <a:t>A well-managed hotel operation with </a:t>
            </a:r>
            <a:r>
              <a:rPr lang="en-GB" b="1" i="0" dirty="0">
                <a:solidFill>
                  <a:srgbClr val="404041"/>
                </a:solidFill>
                <a:effectLst/>
              </a:rPr>
              <a:t>technology integration </a:t>
            </a:r>
            <a:r>
              <a:rPr lang="en-GB" b="0" i="0" dirty="0">
                <a:solidFill>
                  <a:srgbClr val="404041"/>
                </a:solidFill>
                <a:effectLst/>
              </a:rPr>
              <a:t>helps maintain service excellence and stay competitive. From contactless check-ins to smart room controls and </a:t>
            </a:r>
            <a:r>
              <a:rPr lang="en-GB" b="0" i="0" u="none" strike="noStrike" dirty="0">
                <a:solidFill>
                  <a:srgbClr val="EA1F27"/>
                </a:solidFill>
                <a:effectLst/>
                <a:hlinkClick r:id="rId2"/>
              </a:rPr>
              <a:t>online reservation systems</a:t>
            </a:r>
            <a:r>
              <a:rPr lang="en-GB" b="0" i="0" dirty="0">
                <a:solidFill>
                  <a:srgbClr val="404041"/>
                </a:solidFill>
                <a:effectLst/>
              </a:rPr>
              <a:t> to property management systems (PMS), technology is enhancing guest experiences.</a:t>
            </a:r>
          </a:p>
          <a:p>
            <a:pPr algn="l">
              <a:lnSpc>
                <a:spcPct val="110000"/>
              </a:lnSpc>
              <a:spcAft>
                <a:spcPts val="1500"/>
              </a:spcAft>
            </a:pPr>
            <a:r>
              <a:rPr lang="en-GB" b="0" i="0" dirty="0">
                <a:solidFill>
                  <a:srgbClr val="404041"/>
                </a:solidFill>
                <a:effectLst/>
              </a:rPr>
              <a:t>Implementing</a:t>
            </a:r>
            <a:r>
              <a:rPr lang="en-GB" b="1" i="0" dirty="0">
                <a:solidFill>
                  <a:srgbClr val="404041"/>
                </a:solidFill>
                <a:effectLst/>
              </a:rPr>
              <a:t> AI and IoT</a:t>
            </a:r>
            <a:r>
              <a:rPr lang="en-GB" b="0" i="0" dirty="0">
                <a:solidFill>
                  <a:srgbClr val="404041"/>
                </a:solidFill>
                <a:effectLst/>
              </a:rPr>
              <a:t> in hotel operations can transform guest services and operational efficiency. AI-powered chatbots streamline guest interactions, providing instant responses and personalized recommendations.</a:t>
            </a:r>
          </a:p>
          <a:p>
            <a:pPr algn="l">
              <a:lnSpc>
                <a:spcPct val="110000"/>
              </a:lnSpc>
              <a:spcAft>
                <a:spcPts val="1500"/>
              </a:spcAft>
            </a:pPr>
            <a:r>
              <a:rPr lang="en-GB" b="0" i="0" dirty="0">
                <a:solidFill>
                  <a:srgbClr val="404041"/>
                </a:solidFill>
                <a:effectLst/>
              </a:rPr>
              <a:t>IoT-enabled devices, such as smart thermostats and keyless entry systems, enhance guest comfort and security. Utilizing </a:t>
            </a:r>
            <a:r>
              <a:rPr lang="en-GB" b="1" i="0" dirty="0">
                <a:solidFill>
                  <a:srgbClr val="404041"/>
                </a:solidFill>
                <a:effectLst/>
              </a:rPr>
              <a:t>data analytics</a:t>
            </a:r>
            <a:r>
              <a:rPr lang="en-GB" b="0" i="0" dirty="0">
                <a:solidFill>
                  <a:srgbClr val="404041"/>
                </a:solidFill>
                <a:effectLst/>
              </a:rPr>
              <a:t> from these technologies allows for predictive maintenance, reducing downtime, and improving overall facility management.</a:t>
            </a:r>
          </a:p>
          <a:p>
            <a:endParaRPr lang="en-GB" dirty="0"/>
          </a:p>
        </p:txBody>
      </p:sp>
    </p:spTree>
    <p:extLst>
      <p:ext uri="{BB962C8B-B14F-4D97-AF65-F5344CB8AC3E}">
        <p14:creationId xmlns:p14="http://schemas.microsoft.com/office/powerpoint/2010/main" val="1125745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B57BA-CA59-CF57-D5F2-B2EA62356267}"/>
              </a:ext>
            </a:extLst>
          </p:cNvPr>
          <p:cNvSpPr>
            <a:spLocks noGrp="1"/>
          </p:cNvSpPr>
          <p:nvPr>
            <p:ph type="title"/>
          </p:nvPr>
        </p:nvSpPr>
        <p:spPr>
          <a:xfrm>
            <a:off x="643467" y="321735"/>
            <a:ext cx="4970877" cy="421216"/>
          </a:xfrm>
        </p:spPr>
        <p:txBody>
          <a:bodyPr>
            <a:normAutofit fontScale="90000"/>
          </a:bodyPr>
          <a:lstStyle/>
          <a:p>
            <a:br>
              <a:rPr lang="en-GB" sz="2500" b="1" dirty="0"/>
            </a:br>
            <a:r>
              <a:rPr lang="en-GB" sz="4000" b="1" dirty="0"/>
              <a:t>What is a KPI?</a:t>
            </a:r>
            <a:br>
              <a:rPr lang="en-GB" sz="2500" b="1" dirty="0"/>
            </a:br>
            <a:endParaRPr lang="en-GB" sz="2500" b="1" dirty="0"/>
          </a:p>
        </p:txBody>
      </p:sp>
      <p:sp>
        <p:nvSpPr>
          <p:cNvPr id="3" name="Content Placeholder 2">
            <a:extLst>
              <a:ext uri="{FF2B5EF4-FFF2-40B4-BE49-F238E27FC236}">
                <a16:creationId xmlns:a16="http://schemas.microsoft.com/office/drawing/2014/main" id="{2ECEE3F9-3882-89F5-B74D-43298B25012A}"/>
              </a:ext>
            </a:extLst>
          </p:cNvPr>
          <p:cNvSpPr>
            <a:spLocks noGrp="1"/>
          </p:cNvSpPr>
          <p:nvPr>
            <p:ph sz="quarter" idx="13"/>
          </p:nvPr>
        </p:nvSpPr>
        <p:spPr>
          <a:xfrm>
            <a:off x="226906" y="1128668"/>
            <a:ext cx="7766193" cy="5407597"/>
          </a:xfrm>
        </p:spPr>
        <p:txBody>
          <a:bodyPr>
            <a:noAutofit/>
          </a:bodyPr>
          <a:lstStyle/>
          <a:p>
            <a:pPr>
              <a:lnSpc>
                <a:spcPct val="100000"/>
              </a:lnSpc>
            </a:pPr>
            <a:r>
              <a:rPr lang="en-GB" sz="1800" dirty="0"/>
              <a:t>A Key Performance Indicator (KPI) is a type of measure that is used to evaluate the performance of an organization against its strategic objectives.</a:t>
            </a:r>
          </a:p>
          <a:p>
            <a:pPr>
              <a:lnSpc>
                <a:spcPct val="100000"/>
              </a:lnSpc>
            </a:pPr>
            <a:r>
              <a:rPr lang="en-GB" sz="1800" dirty="0"/>
              <a:t>For example, a KPI aligned to a </a:t>
            </a:r>
            <a:r>
              <a:rPr lang="en-GB" sz="1800" b="1" dirty="0"/>
              <a:t>strategic marketing objective </a:t>
            </a:r>
            <a:r>
              <a:rPr lang="en-GB" sz="1800" dirty="0"/>
              <a:t>may look like this:</a:t>
            </a:r>
          </a:p>
          <a:p>
            <a:pPr>
              <a:lnSpc>
                <a:spcPct val="100000"/>
              </a:lnSpc>
            </a:pPr>
            <a:r>
              <a:rPr lang="en-GB" sz="1800" b="1" dirty="0"/>
              <a:t>Objective:</a:t>
            </a:r>
            <a:r>
              <a:rPr lang="en-GB" sz="1800" dirty="0"/>
              <a:t> Increase the website conversion rate to 20%.</a:t>
            </a:r>
          </a:p>
          <a:p>
            <a:pPr>
              <a:lnSpc>
                <a:spcPct val="100000"/>
              </a:lnSpc>
            </a:pPr>
            <a:r>
              <a:rPr lang="en-GB" sz="1800" b="1" dirty="0"/>
              <a:t>Description: </a:t>
            </a:r>
            <a:r>
              <a:rPr lang="en-GB" sz="1800" dirty="0"/>
              <a:t>The current conversion rate has stalled at 12%. To be competitive the conversion rate needs to increase in line with our competitors.</a:t>
            </a:r>
          </a:p>
          <a:p>
            <a:pPr>
              <a:lnSpc>
                <a:spcPct val="100000"/>
              </a:lnSpc>
            </a:pPr>
            <a:r>
              <a:rPr lang="en-GB" sz="1800" b="1" dirty="0"/>
              <a:t>Completion:</a:t>
            </a:r>
            <a:r>
              <a:rPr lang="en-GB" sz="1800" dirty="0"/>
              <a:t> By the End of the year.</a:t>
            </a:r>
          </a:p>
          <a:p>
            <a:pPr>
              <a:lnSpc>
                <a:spcPct val="100000"/>
              </a:lnSpc>
            </a:pPr>
            <a:r>
              <a:rPr lang="en-GB" sz="1800" b="1" dirty="0"/>
              <a:t>Reporting Frequency:</a:t>
            </a:r>
            <a:r>
              <a:rPr lang="en-GB" sz="1800" dirty="0"/>
              <a:t> Monthly.</a:t>
            </a:r>
          </a:p>
          <a:p>
            <a:pPr>
              <a:lnSpc>
                <a:spcPct val="100000"/>
              </a:lnSpc>
            </a:pPr>
            <a:r>
              <a:rPr lang="en-GB" sz="1800" b="1" dirty="0"/>
              <a:t>Visual: </a:t>
            </a:r>
            <a:r>
              <a:rPr lang="en-GB" sz="1800" dirty="0"/>
              <a:t>graphics, pictures/products</a:t>
            </a:r>
          </a:p>
          <a:p>
            <a:pPr>
              <a:lnSpc>
                <a:spcPct val="100000"/>
              </a:lnSpc>
            </a:pPr>
            <a:r>
              <a:rPr lang="en-GB" sz="1800" b="1" dirty="0"/>
              <a:t>Data Source: </a:t>
            </a:r>
            <a:r>
              <a:rPr lang="en-GB" sz="1800" dirty="0"/>
              <a:t>Number of Trials / Number of conversions.</a:t>
            </a:r>
          </a:p>
          <a:p>
            <a:pPr>
              <a:lnSpc>
                <a:spcPct val="100000"/>
              </a:lnSpc>
            </a:pPr>
            <a:r>
              <a:rPr lang="en-GB" sz="1800" b="1" dirty="0"/>
              <a:t>Owner:</a:t>
            </a:r>
            <a:r>
              <a:rPr lang="en-GB" sz="1800" dirty="0"/>
              <a:t> Product Manager / Marketing Manager </a:t>
            </a:r>
          </a:p>
          <a:p>
            <a:pPr>
              <a:lnSpc>
                <a:spcPct val="100000"/>
              </a:lnSpc>
            </a:pPr>
            <a:r>
              <a:rPr lang="en-GB" sz="1800" dirty="0"/>
              <a:t>A well-constructed KPI helps </a:t>
            </a:r>
            <a:r>
              <a:rPr lang="en-GB" sz="1800" b="1" dirty="0"/>
              <a:t>organisations translate visions into strategies</a:t>
            </a:r>
            <a:r>
              <a:rPr lang="en-GB" sz="1800" dirty="0"/>
              <a:t>, and tracks </a:t>
            </a:r>
            <a:r>
              <a:rPr lang="en-GB" sz="1800" b="1" dirty="0"/>
              <a:t>the impact of initiatives</a:t>
            </a:r>
            <a:r>
              <a:rPr lang="en-GB" sz="1800" dirty="0"/>
              <a:t>. Companies benefit from a host of advantages, such as </a:t>
            </a:r>
            <a:r>
              <a:rPr lang="en-GB" sz="1800" b="1" dirty="0"/>
              <a:t>greater insight and real time information </a:t>
            </a:r>
            <a:r>
              <a:rPr lang="en-GB" sz="1800" dirty="0"/>
              <a:t>to make </a:t>
            </a:r>
            <a:r>
              <a:rPr lang="en-GB" sz="1800" b="1" dirty="0"/>
              <a:t>informed decisions.</a:t>
            </a:r>
          </a:p>
        </p:txBody>
      </p:sp>
      <p:pic>
        <p:nvPicPr>
          <p:cNvPr id="4" name="Picture 3">
            <a:extLst>
              <a:ext uri="{FF2B5EF4-FFF2-40B4-BE49-F238E27FC236}">
                <a16:creationId xmlns:a16="http://schemas.microsoft.com/office/drawing/2014/main" id="{DEFA68E7-FA39-9B1E-58C9-9B8D7A1038E0}"/>
              </a:ext>
            </a:extLst>
          </p:cNvPr>
          <p:cNvPicPr>
            <a:picLocks noChangeAspect="1"/>
          </p:cNvPicPr>
          <p:nvPr/>
        </p:nvPicPr>
        <p:blipFill>
          <a:blip r:embed="rId2"/>
          <a:stretch>
            <a:fillRect/>
          </a:stretch>
        </p:blipFill>
        <p:spPr>
          <a:xfrm>
            <a:off x="8138955" y="2809607"/>
            <a:ext cx="3826139" cy="1626108"/>
          </a:xfrm>
          <a:prstGeom prst="rect">
            <a:avLst/>
          </a:prstGeom>
        </p:spPr>
      </p:pic>
    </p:spTree>
    <p:extLst>
      <p:ext uri="{BB962C8B-B14F-4D97-AF65-F5344CB8AC3E}">
        <p14:creationId xmlns:p14="http://schemas.microsoft.com/office/powerpoint/2010/main" val="1424998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13686-3BB6-2C97-EC0F-80AE140DA668}"/>
              </a:ext>
            </a:extLst>
          </p:cNvPr>
          <p:cNvSpPr>
            <a:spLocks noGrp="1"/>
          </p:cNvSpPr>
          <p:nvPr>
            <p:ph type="title"/>
          </p:nvPr>
        </p:nvSpPr>
        <p:spPr>
          <a:xfrm>
            <a:off x="643467" y="321734"/>
            <a:ext cx="10905066" cy="1135737"/>
          </a:xfrm>
        </p:spPr>
        <p:txBody>
          <a:bodyPr>
            <a:normAutofit/>
          </a:bodyPr>
          <a:lstStyle/>
          <a:p>
            <a:r>
              <a:rPr lang="en-GB" sz="3600" dirty="0"/>
              <a:t>KPI’s</a:t>
            </a:r>
          </a:p>
        </p:txBody>
      </p:sp>
      <p:sp>
        <p:nvSpPr>
          <p:cNvPr id="3" name="Content Placeholder 2">
            <a:extLst>
              <a:ext uri="{FF2B5EF4-FFF2-40B4-BE49-F238E27FC236}">
                <a16:creationId xmlns:a16="http://schemas.microsoft.com/office/drawing/2014/main" id="{6E78406F-92D6-DF5F-BE48-A05AC4C5973C}"/>
              </a:ext>
            </a:extLst>
          </p:cNvPr>
          <p:cNvSpPr>
            <a:spLocks noGrp="1"/>
          </p:cNvSpPr>
          <p:nvPr>
            <p:ph sz="quarter" idx="13"/>
          </p:nvPr>
        </p:nvSpPr>
        <p:spPr>
          <a:xfrm>
            <a:off x="643469" y="1782981"/>
            <a:ext cx="4008384" cy="4393982"/>
          </a:xfrm>
        </p:spPr>
        <p:txBody>
          <a:bodyPr>
            <a:normAutofit/>
          </a:bodyPr>
          <a:lstStyle/>
          <a:p>
            <a:pPr>
              <a:lnSpc>
                <a:spcPct val="100000"/>
              </a:lnSpc>
            </a:pPr>
            <a:r>
              <a:rPr lang="en-GB" dirty="0"/>
              <a:t>In general, </a:t>
            </a:r>
            <a:r>
              <a:rPr lang="en-GB" b="1" dirty="0"/>
              <a:t>five of the most commonly used </a:t>
            </a:r>
            <a:r>
              <a:rPr lang="en-GB" dirty="0"/>
              <a:t>KPIs include:</a:t>
            </a:r>
          </a:p>
          <a:p>
            <a:pPr marL="514350" indent="-514350">
              <a:lnSpc>
                <a:spcPct val="100000"/>
              </a:lnSpc>
              <a:buFont typeface="+mj-lt"/>
              <a:buAutoNum type="arabicPeriod"/>
            </a:pPr>
            <a:r>
              <a:rPr lang="en-GB" dirty="0"/>
              <a:t>Revenue growth.</a:t>
            </a:r>
          </a:p>
          <a:p>
            <a:pPr marL="514350" indent="-514350">
              <a:lnSpc>
                <a:spcPct val="100000"/>
              </a:lnSpc>
              <a:buFont typeface="+mj-lt"/>
              <a:buAutoNum type="arabicPeriod"/>
            </a:pPr>
            <a:r>
              <a:rPr lang="en-GB" dirty="0"/>
              <a:t>Revenue per client.</a:t>
            </a:r>
          </a:p>
          <a:p>
            <a:pPr marL="514350" indent="-514350">
              <a:lnSpc>
                <a:spcPct val="100000"/>
              </a:lnSpc>
              <a:buFont typeface="+mj-lt"/>
              <a:buAutoNum type="arabicPeriod"/>
            </a:pPr>
            <a:r>
              <a:rPr lang="en-GB" dirty="0"/>
              <a:t>Profit margin.</a:t>
            </a:r>
          </a:p>
          <a:p>
            <a:pPr marL="514350" indent="-514350">
              <a:lnSpc>
                <a:spcPct val="100000"/>
              </a:lnSpc>
              <a:buFont typeface="+mj-lt"/>
              <a:buAutoNum type="arabicPeriod"/>
            </a:pPr>
            <a:r>
              <a:rPr lang="en-GB" dirty="0"/>
              <a:t>Client retention rate.</a:t>
            </a:r>
          </a:p>
          <a:p>
            <a:pPr marL="514350" indent="-514350">
              <a:lnSpc>
                <a:spcPct val="100000"/>
              </a:lnSpc>
              <a:buFont typeface="+mj-lt"/>
              <a:buAutoNum type="arabicPeriod"/>
            </a:pPr>
            <a:r>
              <a:rPr lang="en-GB" dirty="0"/>
              <a:t>Customer satisfaction.</a:t>
            </a:r>
            <a:endParaRPr lang="en-GB" sz="2000" dirty="0"/>
          </a:p>
        </p:txBody>
      </p:sp>
      <p:pic>
        <p:nvPicPr>
          <p:cNvPr id="4" name="Picture 3">
            <a:extLst>
              <a:ext uri="{FF2B5EF4-FFF2-40B4-BE49-F238E27FC236}">
                <a16:creationId xmlns:a16="http://schemas.microsoft.com/office/drawing/2014/main" id="{A6AB1C78-5892-DAA4-9F67-8E2EF95BA1C9}"/>
              </a:ext>
            </a:extLst>
          </p:cNvPr>
          <p:cNvPicPr>
            <a:picLocks noChangeAspect="1"/>
          </p:cNvPicPr>
          <p:nvPr/>
        </p:nvPicPr>
        <p:blipFill>
          <a:blip r:embed="rId2"/>
          <a:stretch>
            <a:fillRect/>
          </a:stretch>
        </p:blipFill>
        <p:spPr>
          <a:xfrm>
            <a:off x="5295320" y="1874849"/>
            <a:ext cx="6253212" cy="4178155"/>
          </a:xfrm>
          <a:prstGeom prst="rect">
            <a:avLst/>
          </a:prstGeom>
        </p:spPr>
      </p:pic>
    </p:spTree>
    <p:extLst>
      <p:ext uri="{BB962C8B-B14F-4D97-AF65-F5344CB8AC3E}">
        <p14:creationId xmlns:p14="http://schemas.microsoft.com/office/powerpoint/2010/main" val="20354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699C3-9C08-2681-FF9E-FFFE877D5A63}"/>
              </a:ext>
            </a:extLst>
          </p:cNvPr>
          <p:cNvSpPr>
            <a:spLocks noGrp="1"/>
          </p:cNvSpPr>
          <p:nvPr>
            <p:ph type="title"/>
          </p:nvPr>
        </p:nvSpPr>
        <p:spPr>
          <a:xfrm>
            <a:off x="643467" y="321734"/>
            <a:ext cx="10905066" cy="1135737"/>
          </a:xfrm>
        </p:spPr>
        <p:txBody>
          <a:bodyPr>
            <a:normAutofit/>
          </a:bodyPr>
          <a:lstStyle/>
          <a:p>
            <a:r>
              <a:rPr lang="en-GB" sz="3600" b="1" dirty="0"/>
              <a:t>What is operational excellence KPI?</a:t>
            </a:r>
            <a:br>
              <a:rPr lang="en-GB" sz="3600" b="1" dirty="0"/>
            </a:br>
            <a:endParaRPr lang="en-GB" sz="3600" b="1" dirty="0"/>
          </a:p>
        </p:txBody>
      </p:sp>
      <p:sp>
        <p:nvSpPr>
          <p:cNvPr id="3" name="Content Placeholder 2">
            <a:extLst>
              <a:ext uri="{FF2B5EF4-FFF2-40B4-BE49-F238E27FC236}">
                <a16:creationId xmlns:a16="http://schemas.microsoft.com/office/drawing/2014/main" id="{75C0D5A5-A332-40D0-54F5-5AD901E1DB27}"/>
              </a:ext>
            </a:extLst>
          </p:cNvPr>
          <p:cNvSpPr>
            <a:spLocks noGrp="1"/>
          </p:cNvSpPr>
          <p:nvPr>
            <p:ph sz="quarter" idx="13"/>
          </p:nvPr>
        </p:nvSpPr>
        <p:spPr>
          <a:xfrm>
            <a:off x="643467" y="1782981"/>
            <a:ext cx="10905066" cy="4393982"/>
          </a:xfrm>
        </p:spPr>
        <p:txBody>
          <a:bodyPr>
            <a:normAutofit/>
          </a:bodyPr>
          <a:lstStyle/>
          <a:p>
            <a:r>
              <a:rPr lang="en-GB" dirty="0"/>
              <a:t>Operational excellence is all about improving your return on investment. </a:t>
            </a:r>
          </a:p>
          <a:p>
            <a:r>
              <a:rPr lang="en-GB" dirty="0"/>
              <a:t>By measuring and tracking key performance indicators (KPIs), you can </a:t>
            </a:r>
            <a:r>
              <a:rPr lang="en-GB" b="1" dirty="0"/>
              <a:t>identify</a:t>
            </a:r>
            <a:r>
              <a:rPr lang="en-GB" dirty="0"/>
              <a:t> areas of improvement and </a:t>
            </a:r>
            <a:r>
              <a:rPr lang="en-GB" b="1" dirty="0"/>
              <a:t>make changes </a:t>
            </a:r>
            <a:r>
              <a:rPr lang="en-GB" dirty="0"/>
              <a:t>that will impact your business</a:t>
            </a:r>
          </a:p>
          <a:p>
            <a:r>
              <a:rPr lang="en-GB" b="0" i="0" dirty="0">
                <a:effectLst/>
              </a:rPr>
              <a:t>5 operations performance objectives:</a:t>
            </a:r>
          </a:p>
          <a:p>
            <a:r>
              <a:rPr lang="en-GB" b="0" i="0" dirty="0">
                <a:effectLst/>
              </a:rPr>
              <a:t>Slack et al. (2007) describe five basic operations performance objectives which allow the organisation to measure its operations performance. </a:t>
            </a:r>
          </a:p>
          <a:p>
            <a:r>
              <a:rPr lang="en-GB" b="0" i="0" dirty="0">
                <a:effectLst/>
              </a:rPr>
              <a:t>The performance objectives are </a:t>
            </a:r>
            <a:r>
              <a:rPr lang="en-GB" b="1" i="0" dirty="0">
                <a:effectLst/>
              </a:rPr>
              <a:t>quality, speed, dependability, flexibility and cost</a:t>
            </a:r>
            <a:r>
              <a:rPr lang="en-GB" b="0" i="0" dirty="0">
                <a:effectLst/>
              </a:rPr>
              <a:t>.</a:t>
            </a:r>
          </a:p>
          <a:p>
            <a:endParaRPr lang="en-GB" sz="2000" dirty="0"/>
          </a:p>
        </p:txBody>
      </p:sp>
    </p:spTree>
    <p:extLst>
      <p:ext uri="{BB962C8B-B14F-4D97-AF65-F5344CB8AC3E}">
        <p14:creationId xmlns:p14="http://schemas.microsoft.com/office/powerpoint/2010/main" val="126478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FB16D-8EEC-91EF-3DD0-8F3ECD8B2DF4}"/>
              </a:ext>
            </a:extLst>
          </p:cNvPr>
          <p:cNvSpPr>
            <a:spLocks noGrp="1"/>
          </p:cNvSpPr>
          <p:nvPr>
            <p:ph type="title"/>
          </p:nvPr>
        </p:nvSpPr>
        <p:spPr>
          <a:xfrm>
            <a:off x="643467" y="321734"/>
            <a:ext cx="10905066" cy="1135737"/>
          </a:xfrm>
        </p:spPr>
        <p:txBody>
          <a:bodyPr>
            <a:normAutofit/>
          </a:bodyPr>
          <a:lstStyle/>
          <a:p>
            <a:r>
              <a:rPr lang="en-GB" sz="3600" b="1" dirty="0"/>
              <a:t>Steps to follow to write effective KPIs</a:t>
            </a:r>
            <a:br>
              <a:rPr lang="en-GB" sz="3600" dirty="0"/>
            </a:br>
            <a:endParaRPr lang="en-GB" sz="3600" dirty="0"/>
          </a:p>
        </p:txBody>
      </p:sp>
      <p:sp>
        <p:nvSpPr>
          <p:cNvPr id="3" name="Content Placeholder 2">
            <a:extLst>
              <a:ext uri="{FF2B5EF4-FFF2-40B4-BE49-F238E27FC236}">
                <a16:creationId xmlns:a16="http://schemas.microsoft.com/office/drawing/2014/main" id="{61DCF163-0C26-6D3D-D147-2BA0762FB7B5}"/>
              </a:ext>
            </a:extLst>
          </p:cNvPr>
          <p:cNvSpPr>
            <a:spLocks noGrp="1"/>
          </p:cNvSpPr>
          <p:nvPr>
            <p:ph sz="quarter" idx="13"/>
          </p:nvPr>
        </p:nvSpPr>
        <p:spPr>
          <a:xfrm>
            <a:off x="507030" y="1345815"/>
            <a:ext cx="10905066" cy="4393982"/>
          </a:xfrm>
        </p:spPr>
        <p:txBody>
          <a:bodyPr>
            <a:normAutofit/>
          </a:bodyPr>
          <a:lstStyle/>
          <a:p>
            <a:pPr>
              <a:lnSpc>
                <a:spcPct val="100000"/>
              </a:lnSpc>
            </a:pPr>
            <a:r>
              <a:rPr lang="en-GB" dirty="0"/>
              <a:t>Step 1 – Identify your organization's strategic objectives. </a:t>
            </a:r>
          </a:p>
          <a:p>
            <a:pPr>
              <a:lnSpc>
                <a:spcPct val="100000"/>
              </a:lnSpc>
            </a:pPr>
            <a:r>
              <a:rPr lang="en-GB" dirty="0"/>
              <a:t>Step 2 – Define the criteria for success. </a:t>
            </a:r>
          </a:p>
          <a:p>
            <a:pPr>
              <a:lnSpc>
                <a:spcPct val="100000"/>
              </a:lnSpc>
            </a:pPr>
            <a:r>
              <a:rPr lang="en-GB" dirty="0"/>
              <a:t>Step 3: Develop key performance questions. </a:t>
            </a:r>
          </a:p>
          <a:p>
            <a:pPr>
              <a:lnSpc>
                <a:spcPct val="100000"/>
              </a:lnSpc>
            </a:pPr>
            <a:r>
              <a:rPr lang="en-GB" dirty="0"/>
              <a:t>Step 4- Collect supporting data. </a:t>
            </a:r>
          </a:p>
          <a:p>
            <a:pPr>
              <a:lnSpc>
                <a:spcPct val="100000"/>
              </a:lnSpc>
            </a:pPr>
            <a:r>
              <a:rPr lang="en-GB" dirty="0"/>
              <a:t>Step 5: Determine what to measure and how frequently you should measure. </a:t>
            </a:r>
          </a:p>
          <a:p>
            <a:pPr>
              <a:lnSpc>
                <a:spcPct val="100000"/>
              </a:lnSpc>
            </a:pPr>
            <a:r>
              <a:rPr lang="en-GB" dirty="0"/>
              <a:t>Step 5: Develop the KPIs</a:t>
            </a:r>
            <a:r>
              <a:rPr lang="en-GB" sz="2000" dirty="0"/>
              <a:t>.</a:t>
            </a:r>
          </a:p>
        </p:txBody>
      </p:sp>
    </p:spTree>
    <p:extLst>
      <p:ext uri="{BB962C8B-B14F-4D97-AF65-F5344CB8AC3E}">
        <p14:creationId xmlns:p14="http://schemas.microsoft.com/office/powerpoint/2010/main" val="50098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F58CE-38E2-AEBF-0796-5A2F0EF5A01C}"/>
              </a:ext>
            </a:extLst>
          </p:cNvPr>
          <p:cNvSpPr>
            <a:spLocks noGrp="1"/>
          </p:cNvSpPr>
          <p:nvPr>
            <p:ph type="title"/>
          </p:nvPr>
        </p:nvSpPr>
        <p:spPr>
          <a:xfrm>
            <a:off x="222731" y="70373"/>
            <a:ext cx="4970877" cy="1135737"/>
          </a:xfrm>
        </p:spPr>
        <p:txBody>
          <a:bodyPr>
            <a:normAutofit/>
          </a:bodyPr>
          <a:lstStyle/>
          <a:p>
            <a:r>
              <a:rPr lang="en-GB" sz="3600" b="1" dirty="0"/>
              <a:t>Lagging &amp; Leading KPIs</a:t>
            </a:r>
            <a:br>
              <a:rPr lang="en-GB" sz="3600" b="1" dirty="0"/>
            </a:br>
            <a:endParaRPr lang="en-GB" sz="3600" b="1" dirty="0"/>
          </a:p>
        </p:txBody>
      </p:sp>
      <p:sp>
        <p:nvSpPr>
          <p:cNvPr id="3" name="Content Placeholder 2">
            <a:extLst>
              <a:ext uri="{FF2B5EF4-FFF2-40B4-BE49-F238E27FC236}">
                <a16:creationId xmlns:a16="http://schemas.microsoft.com/office/drawing/2014/main" id="{2ED003DC-9A6C-A286-4F4C-DE0BA8A1F097}"/>
              </a:ext>
            </a:extLst>
          </p:cNvPr>
          <p:cNvSpPr>
            <a:spLocks noGrp="1"/>
          </p:cNvSpPr>
          <p:nvPr>
            <p:ph sz="quarter" idx="13"/>
          </p:nvPr>
        </p:nvSpPr>
        <p:spPr>
          <a:xfrm>
            <a:off x="222732" y="1206110"/>
            <a:ext cx="7687108" cy="5486400"/>
          </a:xfrm>
        </p:spPr>
        <p:txBody>
          <a:bodyPr>
            <a:normAutofit fontScale="77500" lnSpcReduction="20000"/>
          </a:bodyPr>
          <a:lstStyle/>
          <a:p>
            <a:pPr>
              <a:lnSpc>
                <a:spcPct val="110000"/>
              </a:lnSpc>
            </a:pPr>
            <a:r>
              <a:rPr lang="en-GB" b="1" dirty="0"/>
              <a:t>Lagging KPIs are </a:t>
            </a:r>
            <a:r>
              <a:rPr lang="en-GB" dirty="0"/>
              <a:t>used to determine the </a:t>
            </a:r>
            <a:r>
              <a:rPr lang="en-GB" b="1" dirty="0"/>
              <a:t>result of past performance, </a:t>
            </a:r>
            <a:r>
              <a:rPr lang="en-GB" dirty="0"/>
              <a:t>such as production, volume or a result. </a:t>
            </a:r>
          </a:p>
          <a:p>
            <a:pPr>
              <a:lnSpc>
                <a:spcPct val="110000"/>
              </a:lnSpc>
            </a:pPr>
            <a:r>
              <a:rPr lang="en-GB" dirty="0"/>
              <a:t>They are </a:t>
            </a:r>
            <a:r>
              <a:rPr lang="en-GB" b="1" dirty="0"/>
              <a:t>easy to measure </a:t>
            </a:r>
            <a:r>
              <a:rPr lang="en-GB" dirty="0"/>
              <a:t>as they are typically a simple value that is used to understand how well a process is performing. For example, the 'number of units produced' in a manufacturing process or 'revenue this month' are lagging KPIs.</a:t>
            </a:r>
          </a:p>
          <a:p>
            <a:pPr>
              <a:lnSpc>
                <a:spcPct val="110000"/>
              </a:lnSpc>
            </a:pPr>
            <a:r>
              <a:rPr lang="en-GB" b="1" dirty="0"/>
              <a:t>Leading KPIs </a:t>
            </a:r>
            <a:r>
              <a:rPr lang="en-GB" dirty="0"/>
              <a:t>are used to </a:t>
            </a:r>
            <a:r>
              <a:rPr lang="en-GB" b="1" dirty="0"/>
              <a:t>predict or influence future performance</a:t>
            </a:r>
            <a:r>
              <a:rPr lang="en-GB" dirty="0"/>
              <a:t>. They are more difficult to set up as they </a:t>
            </a:r>
            <a:r>
              <a:rPr lang="en-GB" b="1" dirty="0"/>
              <a:t>rely more on external actions to impact outcomes</a:t>
            </a:r>
            <a:r>
              <a:rPr lang="en-GB" dirty="0"/>
              <a:t>, such as changes in process or investments in infrastructure. For example, increasing the number of 'routine maintenance checks' in a production line may highlight faults that were causing defects. This would then lead to a higher overall unit production rate.</a:t>
            </a:r>
          </a:p>
          <a:p>
            <a:pPr algn="l">
              <a:lnSpc>
                <a:spcPct val="120000"/>
              </a:lnSpc>
            </a:pPr>
            <a:r>
              <a:rPr lang="en-GB" b="1" i="0" dirty="0">
                <a:solidFill>
                  <a:srgbClr val="37424D"/>
                </a:solidFill>
                <a:effectLst/>
              </a:rPr>
              <a:t>Operational KPIs clearly articulate detailed and timely information that is used to make day to day decisions, or take corrective actions on performance or a process. </a:t>
            </a:r>
          </a:p>
          <a:p>
            <a:pPr>
              <a:lnSpc>
                <a:spcPct val="110000"/>
              </a:lnSpc>
            </a:pPr>
            <a:endParaRPr lang="en-GB" dirty="0"/>
          </a:p>
        </p:txBody>
      </p:sp>
      <p:pic>
        <p:nvPicPr>
          <p:cNvPr id="4" name="Picture 3">
            <a:extLst>
              <a:ext uri="{FF2B5EF4-FFF2-40B4-BE49-F238E27FC236}">
                <a16:creationId xmlns:a16="http://schemas.microsoft.com/office/drawing/2014/main" id="{6D5A026E-9B86-DDD0-18A5-060D61CD8E8D}"/>
              </a:ext>
            </a:extLst>
          </p:cNvPr>
          <p:cNvPicPr>
            <a:picLocks noChangeAspect="1"/>
          </p:cNvPicPr>
          <p:nvPr/>
        </p:nvPicPr>
        <p:blipFill>
          <a:blip r:embed="rId2"/>
          <a:stretch>
            <a:fillRect/>
          </a:stretch>
        </p:blipFill>
        <p:spPr>
          <a:xfrm>
            <a:off x="7743716" y="1909101"/>
            <a:ext cx="4349920" cy="3257539"/>
          </a:xfrm>
          <a:prstGeom prst="rect">
            <a:avLst/>
          </a:prstGeom>
        </p:spPr>
      </p:pic>
    </p:spTree>
    <p:extLst>
      <p:ext uri="{BB962C8B-B14F-4D97-AF65-F5344CB8AC3E}">
        <p14:creationId xmlns:p14="http://schemas.microsoft.com/office/powerpoint/2010/main" val="204961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3BE85-0A84-5029-12D2-C518B29908B2}"/>
              </a:ext>
            </a:extLst>
          </p:cNvPr>
          <p:cNvSpPr>
            <a:spLocks noGrp="1"/>
          </p:cNvSpPr>
          <p:nvPr>
            <p:ph type="title"/>
          </p:nvPr>
        </p:nvSpPr>
        <p:spPr>
          <a:xfrm>
            <a:off x="686834" y="1153572"/>
            <a:ext cx="3200400" cy="4461163"/>
          </a:xfrm>
        </p:spPr>
        <p:txBody>
          <a:bodyPr>
            <a:normAutofit/>
          </a:bodyPr>
          <a:lstStyle/>
          <a:p>
            <a:br>
              <a:rPr lang="en-GB" b="1" dirty="0"/>
            </a:br>
            <a:r>
              <a:rPr lang="en-GB" b="1" dirty="0"/>
              <a:t>Fixed vs. Variable Operating Expenses</a:t>
            </a:r>
            <a:br>
              <a:rPr lang="en-GB" dirty="0"/>
            </a:br>
            <a:endParaRPr lang="en-GB" dirty="0"/>
          </a:p>
        </p:txBody>
      </p:sp>
      <p:sp>
        <p:nvSpPr>
          <p:cNvPr id="3" name="Content Placeholder 2">
            <a:extLst>
              <a:ext uri="{FF2B5EF4-FFF2-40B4-BE49-F238E27FC236}">
                <a16:creationId xmlns:a16="http://schemas.microsoft.com/office/drawing/2014/main" id="{ACFB8C28-8451-0513-AFDC-87BD389FD44F}"/>
              </a:ext>
            </a:extLst>
          </p:cNvPr>
          <p:cNvSpPr>
            <a:spLocks noGrp="1"/>
          </p:cNvSpPr>
          <p:nvPr>
            <p:ph sz="quarter" idx="13"/>
          </p:nvPr>
        </p:nvSpPr>
        <p:spPr>
          <a:xfrm>
            <a:off x="4447308" y="591344"/>
            <a:ext cx="6906491" cy="6145212"/>
          </a:xfrm>
        </p:spPr>
        <p:txBody>
          <a:bodyPr anchor="ctr">
            <a:normAutofit fontScale="92500" lnSpcReduction="10000"/>
          </a:bodyPr>
          <a:lstStyle/>
          <a:p>
            <a:pPr>
              <a:lnSpc>
                <a:spcPct val="100000"/>
              </a:lnSpc>
            </a:pPr>
            <a:r>
              <a:rPr lang="en-GB" sz="2400" dirty="0"/>
              <a:t>There are two common categories of expenses that businesses have to pay: fixed and variable costs. Both have a very important role in the normal operations of any company. But there are inherent differences between them.</a:t>
            </a:r>
          </a:p>
          <a:p>
            <a:pPr>
              <a:lnSpc>
                <a:spcPct val="100000"/>
              </a:lnSpc>
            </a:pPr>
            <a:r>
              <a:rPr lang="en-GB" sz="2400" b="1" dirty="0"/>
              <a:t>Fixed expenses are any costs that remain static regardless of output</a:t>
            </a:r>
            <a:r>
              <a:rPr lang="en-GB" sz="2400" dirty="0"/>
              <a:t>. These are costs that constantly and consistently occur, so a company cannot avoid them at all. These expenses rarely have anything to do with production and never really vary, which means they are relatively </a:t>
            </a:r>
            <a:r>
              <a:rPr lang="en-GB" sz="2400" b="1" dirty="0"/>
              <a:t>predictable.</a:t>
            </a:r>
            <a:r>
              <a:rPr lang="en-GB" sz="2400" dirty="0"/>
              <a:t> Some examples of fixed costs include insurance, property taxes, and payroll.</a:t>
            </a:r>
          </a:p>
          <a:p>
            <a:pPr>
              <a:lnSpc>
                <a:spcPct val="100000"/>
              </a:lnSpc>
            </a:pPr>
            <a:r>
              <a:rPr lang="en-GB" sz="2400" b="1" dirty="0"/>
              <a:t>Variable expenses, change</a:t>
            </a:r>
            <a:r>
              <a:rPr lang="en-GB" sz="2400" dirty="0"/>
              <a:t> based on </a:t>
            </a:r>
            <a:r>
              <a:rPr lang="en-GB" sz="2400" b="1" dirty="0"/>
              <a:t>production</a:t>
            </a:r>
            <a:r>
              <a:rPr lang="en-GB" sz="2400" dirty="0"/>
              <a:t>, so when a company produces more, the costs go up. The opposite is true when production volumes drop. This can be affected by economic and financial changes, as well as any form of corporate restructuring that may change the dynamic of a business. </a:t>
            </a:r>
          </a:p>
        </p:txBody>
      </p:sp>
    </p:spTree>
    <p:extLst>
      <p:ext uri="{BB962C8B-B14F-4D97-AF65-F5344CB8AC3E}">
        <p14:creationId xmlns:p14="http://schemas.microsoft.com/office/powerpoint/2010/main" val="1896743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DFBE1-8D2B-77BD-2EA1-D684AE7C1BFD}"/>
              </a:ext>
            </a:extLst>
          </p:cNvPr>
          <p:cNvSpPr>
            <a:spLocks noGrp="1"/>
          </p:cNvSpPr>
          <p:nvPr>
            <p:ph type="title"/>
          </p:nvPr>
        </p:nvSpPr>
        <p:spPr>
          <a:xfrm>
            <a:off x="643467" y="321735"/>
            <a:ext cx="10905066" cy="695636"/>
          </a:xfrm>
        </p:spPr>
        <p:txBody>
          <a:bodyPr>
            <a:normAutofit fontScale="90000"/>
          </a:bodyPr>
          <a:lstStyle/>
          <a:p>
            <a:br>
              <a:rPr lang="en-GB" sz="2500" b="1" dirty="0"/>
            </a:br>
            <a:r>
              <a:rPr lang="en-GB" sz="4000" b="1" dirty="0"/>
              <a:t>Common Operating Expenses</a:t>
            </a:r>
            <a:br>
              <a:rPr lang="en-GB" sz="2500" b="1" dirty="0"/>
            </a:br>
            <a:endParaRPr lang="en-GB" sz="2500" b="1" dirty="0"/>
          </a:p>
        </p:txBody>
      </p:sp>
      <p:sp>
        <p:nvSpPr>
          <p:cNvPr id="3" name="Content Placeholder 2">
            <a:extLst>
              <a:ext uri="{FF2B5EF4-FFF2-40B4-BE49-F238E27FC236}">
                <a16:creationId xmlns:a16="http://schemas.microsoft.com/office/drawing/2014/main" id="{BDF6FBE5-E544-4C12-5FC6-3F3C73B18412}"/>
              </a:ext>
            </a:extLst>
          </p:cNvPr>
          <p:cNvSpPr>
            <a:spLocks noGrp="1"/>
          </p:cNvSpPr>
          <p:nvPr>
            <p:ph sz="quarter" idx="13"/>
          </p:nvPr>
        </p:nvSpPr>
        <p:spPr>
          <a:xfrm>
            <a:off x="643467" y="1321594"/>
            <a:ext cx="10905066" cy="5214671"/>
          </a:xfrm>
        </p:spPr>
        <p:txBody>
          <a:bodyPr>
            <a:normAutofit/>
          </a:bodyPr>
          <a:lstStyle/>
          <a:p>
            <a:r>
              <a:rPr lang="en-GB" sz="2000" dirty="0"/>
              <a:t>There are some operating expenses that occur regardless of the type of business, such as payroll and marketing, while others are specific to certain industries and businesses. The extent of these expenses, though, can vary based on a company's size or industry.</a:t>
            </a:r>
          </a:p>
          <a:p>
            <a:r>
              <a:rPr lang="en-GB" sz="2000" dirty="0"/>
              <a:t>Sales and marketing departments often accrue different operating expenses, such as:</a:t>
            </a:r>
          </a:p>
          <a:p>
            <a:r>
              <a:rPr lang="en-GB" sz="2000" dirty="0"/>
              <a:t>Costs for advertising</a:t>
            </a:r>
          </a:p>
          <a:p>
            <a:r>
              <a:rPr lang="en-GB" sz="2000" dirty="0"/>
              <a:t>Sales materials</a:t>
            </a:r>
          </a:p>
          <a:p>
            <a:r>
              <a:rPr lang="en-GB" sz="2000" dirty="0"/>
              <a:t>Travel</a:t>
            </a:r>
          </a:p>
          <a:p>
            <a:r>
              <a:rPr lang="en-GB" sz="2000" dirty="0"/>
              <a:t>Direct mailings</a:t>
            </a:r>
          </a:p>
          <a:p>
            <a:r>
              <a:rPr lang="en-GB" sz="2000" dirty="0"/>
              <a:t>Entertainment provided for clients and customers</a:t>
            </a:r>
          </a:p>
          <a:p>
            <a:r>
              <a:rPr lang="en-GB" sz="2000" dirty="0"/>
              <a:t>Different operating expenses accrued for a typical office may include accounting expenditures, insurance costs, payments for property taxes and utilities, repair and rental fees for non-production facilities, office supplies, and legal fees. </a:t>
            </a:r>
          </a:p>
          <a:p>
            <a:r>
              <a:rPr lang="en-GB" sz="2000" dirty="0"/>
              <a:t>These costs are not entirely unexpected and are often considered when </a:t>
            </a:r>
            <a:r>
              <a:rPr lang="en-GB" sz="2000" b="1" dirty="0"/>
              <a:t>planning the budget </a:t>
            </a:r>
            <a:r>
              <a:rPr lang="en-GB" sz="2000" dirty="0"/>
              <a:t>for the next year.</a:t>
            </a:r>
          </a:p>
          <a:p>
            <a:endParaRPr lang="en-GB" sz="1700" dirty="0"/>
          </a:p>
          <a:p>
            <a:endParaRPr lang="en-GB" sz="1700" dirty="0"/>
          </a:p>
        </p:txBody>
      </p:sp>
    </p:spTree>
    <p:extLst>
      <p:ext uri="{BB962C8B-B14F-4D97-AF65-F5344CB8AC3E}">
        <p14:creationId xmlns:p14="http://schemas.microsoft.com/office/powerpoint/2010/main" val="1752512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9E031-1604-E4EC-B4FE-01EE4365D086}"/>
              </a:ext>
            </a:extLst>
          </p:cNvPr>
          <p:cNvSpPr>
            <a:spLocks noGrp="1"/>
          </p:cNvSpPr>
          <p:nvPr>
            <p:ph type="title"/>
          </p:nvPr>
        </p:nvSpPr>
        <p:spPr>
          <a:xfrm>
            <a:off x="838200" y="365125"/>
            <a:ext cx="5393361" cy="1325563"/>
          </a:xfrm>
        </p:spPr>
        <p:txBody>
          <a:bodyPr>
            <a:normAutofit fontScale="90000"/>
          </a:bodyPr>
          <a:lstStyle/>
          <a:p>
            <a:r>
              <a:rPr lang="en-GB" sz="3600" b="1" dirty="0"/>
              <a:t>What Are Operating Expenses?</a:t>
            </a:r>
            <a:br>
              <a:rPr lang="en-GB" sz="3600" b="1" dirty="0"/>
            </a:br>
            <a:endParaRPr lang="en-GB" sz="3600" b="1" dirty="0"/>
          </a:p>
        </p:txBody>
      </p:sp>
      <p:sp>
        <p:nvSpPr>
          <p:cNvPr id="3" name="Content Placeholder 2">
            <a:extLst>
              <a:ext uri="{FF2B5EF4-FFF2-40B4-BE49-F238E27FC236}">
                <a16:creationId xmlns:a16="http://schemas.microsoft.com/office/drawing/2014/main" id="{B08755B9-4A81-B87A-A74F-237AA23CCB2C}"/>
              </a:ext>
            </a:extLst>
          </p:cNvPr>
          <p:cNvSpPr>
            <a:spLocks noGrp="1"/>
          </p:cNvSpPr>
          <p:nvPr>
            <p:ph sz="quarter" idx="13"/>
          </p:nvPr>
        </p:nvSpPr>
        <p:spPr>
          <a:xfrm>
            <a:off x="838200" y="1825625"/>
            <a:ext cx="5393361" cy="4351338"/>
          </a:xfrm>
        </p:spPr>
        <p:txBody>
          <a:bodyPr>
            <a:normAutofit/>
          </a:bodyPr>
          <a:lstStyle/>
          <a:p>
            <a:r>
              <a:rPr lang="en-GB" dirty="0"/>
              <a:t>Operating expenses are any costs that a business incurs in its day-to-day business.</a:t>
            </a:r>
          </a:p>
          <a:p>
            <a:r>
              <a:rPr lang="en-GB" dirty="0"/>
              <a:t> These costs may be fixed or variable and often depend on the nature of the business. </a:t>
            </a:r>
          </a:p>
          <a:p>
            <a:r>
              <a:rPr lang="en-GB" dirty="0"/>
              <a:t>Some of the most common operating expenses include rent, insurance, marketing, and payroll.</a:t>
            </a:r>
          </a:p>
        </p:txBody>
      </p:sp>
      <p:pic>
        <p:nvPicPr>
          <p:cNvPr id="4" name="Picture 3">
            <a:extLst>
              <a:ext uri="{FF2B5EF4-FFF2-40B4-BE49-F238E27FC236}">
                <a16:creationId xmlns:a16="http://schemas.microsoft.com/office/drawing/2014/main" id="{08E60425-D957-E1E5-A09B-3899DDF6AE32}"/>
              </a:ext>
            </a:extLst>
          </p:cNvPr>
          <p:cNvPicPr>
            <a:picLocks noChangeAspect="1"/>
          </p:cNvPicPr>
          <p:nvPr/>
        </p:nvPicPr>
        <p:blipFill>
          <a:blip r:embed="rId2"/>
          <a:stretch>
            <a:fillRect/>
          </a:stretch>
        </p:blipFill>
        <p:spPr>
          <a:xfrm>
            <a:off x="7887184" y="1722201"/>
            <a:ext cx="3781051" cy="276962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1021866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27213-11B6-9F78-4D36-D5EFAAFC17E6}"/>
              </a:ext>
            </a:extLst>
          </p:cNvPr>
          <p:cNvSpPr>
            <a:spLocks noGrp="1"/>
          </p:cNvSpPr>
          <p:nvPr>
            <p:ph type="title"/>
          </p:nvPr>
        </p:nvSpPr>
        <p:spPr>
          <a:xfrm>
            <a:off x="1389278" y="1233241"/>
            <a:ext cx="3240506" cy="4064628"/>
          </a:xfrm>
        </p:spPr>
        <p:txBody>
          <a:bodyPr>
            <a:normAutofit/>
          </a:bodyPr>
          <a:lstStyle/>
          <a:p>
            <a:r>
              <a:rPr lang="en-GB" b="1" dirty="0"/>
              <a:t>What Are Non-Operating Expenses?</a:t>
            </a:r>
            <a:br>
              <a:rPr lang="en-GB" dirty="0"/>
            </a:br>
            <a:endParaRPr lang="en-GB" dirty="0"/>
          </a:p>
        </p:txBody>
      </p:sp>
      <p:sp>
        <p:nvSpPr>
          <p:cNvPr id="3" name="Content Placeholder 2">
            <a:extLst>
              <a:ext uri="{FF2B5EF4-FFF2-40B4-BE49-F238E27FC236}">
                <a16:creationId xmlns:a16="http://schemas.microsoft.com/office/drawing/2014/main" id="{7A36F50E-DF70-3371-5035-A2F08EDA40FB}"/>
              </a:ext>
            </a:extLst>
          </p:cNvPr>
          <p:cNvSpPr>
            <a:spLocks noGrp="1"/>
          </p:cNvSpPr>
          <p:nvPr>
            <p:ph sz="quarter" idx="13"/>
          </p:nvPr>
        </p:nvSpPr>
        <p:spPr>
          <a:xfrm>
            <a:off x="6096000" y="820880"/>
            <a:ext cx="5257799" cy="4889350"/>
          </a:xfrm>
        </p:spPr>
        <p:txBody>
          <a:bodyPr anchor="t">
            <a:normAutofit lnSpcReduction="10000"/>
          </a:bodyPr>
          <a:lstStyle/>
          <a:p>
            <a:pPr>
              <a:lnSpc>
                <a:spcPct val="100000"/>
              </a:lnSpc>
            </a:pPr>
            <a:r>
              <a:rPr lang="en-GB" dirty="0"/>
              <a:t>Non-operating expenses are any costs that aren't directly linked to running a business.</a:t>
            </a:r>
          </a:p>
          <a:p>
            <a:pPr>
              <a:lnSpc>
                <a:spcPct val="100000"/>
              </a:lnSpc>
            </a:pPr>
            <a:r>
              <a:rPr lang="en-GB" dirty="0"/>
              <a:t> These are different from operational expenses, which are key to a company's day-to-day operations. </a:t>
            </a:r>
          </a:p>
          <a:p>
            <a:pPr>
              <a:lnSpc>
                <a:spcPct val="100000"/>
              </a:lnSpc>
            </a:pPr>
            <a:r>
              <a:rPr lang="en-GB" dirty="0"/>
              <a:t>Non-operating costs are anything, such as interest on debt, as well as costs related to restructuring.</a:t>
            </a:r>
          </a:p>
        </p:txBody>
      </p:sp>
    </p:spTree>
    <p:extLst>
      <p:ext uri="{BB962C8B-B14F-4D97-AF65-F5344CB8AC3E}">
        <p14:creationId xmlns:p14="http://schemas.microsoft.com/office/powerpoint/2010/main" val="3473183856"/>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1422</Words>
  <Application>Microsoft Office PowerPoint</Application>
  <PresentationFormat>Widescreen</PresentationFormat>
  <Paragraphs>95</Paragraphs>
  <Slides>14</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14</vt:i4>
      </vt:variant>
    </vt:vector>
  </HeadingPairs>
  <TitlesOfParts>
    <vt:vector size="21" baseType="lpstr">
      <vt:lpstr>var(--h3_typography-font-family)</vt:lpstr>
      <vt:lpstr>Arial</vt:lpstr>
      <vt:lpstr>Calibri</vt:lpstr>
      <vt:lpstr>Calibri Light</vt:lpstr>
      <vt:lpstr>Theme1</vt:lpstr>
      <vt:lpstr>Accessible 2</vt:lpstr>
      <vt:lpstr>Sub Title 1</vt:lpstr>
      <vt:lpstr>Operations Management </vt:lpstr>
      <vt:lpstr>PowerPoint Presentation</vt:lpstr>
      <vt:lpstr>What is EPOS? </vt:lpstr>
      <vt:lpstr>PowerPoint Presentation</vt:lpstr>
      <vt:lpstr>Technology Integration </vt:lpstr>
      <vt:lpstr> What is a KPI? </vt:lpstr>
      <vt:lpstr>KPI’s</vt:lpstr>
      <vt:lpstr>What is operational excellence KPI? </vt:lpstr>
      <vt:lpstr>Steps to follow to write effective KPIs </vt:lpstr>
      <vt:lpstr>Lagging &amp; Leading KPIs </vt:lpstr>
      <vt:lpstr> Fixed vs. Variable Operating Expenses </vt:lpstr>
      <vt:lpstr> Common Operating Expenses </vt:lpstr>
      <vt:lpstr>What Are Operating Expenses? </vt:lpstr>
      <vt:lpstr>What Are Non-Operating Expenses?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 </dc:title>
  <dc:creator>Deborah Jenkins</dc:creator>
  <cp:lastModifiedBy>Deborah Jenkins</cp:lastModifiedBy>
  <cp:revision>2</cp:revision>
  <dcterms:created xsi:type="dcterms:W3CDTF">2022-11-29T11:35:41Z</dcterms:created>
  <dcterms:modified xsi:type="dcterms:W3CDTF">2025-03-17T15:38:12Z</dcterms:modified>
</cp:coreProperties>
</file>