
<file path=[Content_Types].xml><?xml version="1.0" encoding="utf-8"?>
<Types xmlns="http://schemas.openxmlformats.org/package/2006/content-types">
  <Override PartName="/ppt/notesSlides/notesSlide2.xml" ContentType="application/vnd.openxmlformats-officedocument.presentationml.notesSlide+xml"/>
  <Override PartName="/ppt/diagrams/drawing2.xml" ContentType="application/vnd.ms-office.drawingml.diagramDrawing+xml"/>
  <Override PartName="/ppt/slides/slide4.xml" ContentType="application/vnd.openxmlformats-officedocument.presentationml.slide+xml"/>
  <Override PartName="/ppt/slides/slide18.xml" ContentType="application/vnd.openxmlformats-officedocument.presentationml.slide+xml"/>
  <Override PartName="/ppt/slideLayouts/slideLayout6.xml" ContentType="application/vnd.openxmlformats-officedocument.presentationml.slideLayout+xml"/>
  <Override PartName="/ppt/diagrams/quickStyle2.xml" ContentType="application/vnd.openxmlformats-officedocument.drawingml.diagramStyle+xml"/>
  <Override PartName="/ppt/theme/theme1.xml" ContentType="application/vnd.openxmlformats-officedocument.theme+xml"/>
  <Override PartName="/ppt/slideLayouts/slideLayout2.xml" ContentType="application/vnd.openxmlformats-officedocument.presentationml.slideLayout+xml"/>
  <Override PartName="/ppt/diagrams/layout9.xml" ContentType="application/vnd.openxmlformats-officedocument.drawingml.diagramLayout+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diagrams/layout5.xml" ContentType="application/vnd.openxmlformats-officedocument.drawingml.diagramLayout+xml"/>
  <Override PartName="/ppt/diagrams/data6.xml" ContentType="application/vnd.openxmlformats-officedocument.drawingml.diagramData+xml"/>
  <Override PartName="/ppt/diagrams/layout3.xml" ContentType="application/vnd.openxmlformats-officedocument.drawingml.diagramLayout+xml"/>
  <Override PartName="/ppt/diagrams/data4.xml" ContentType="application/vnd.openxmlformats-officedocument.drawingml.diagramData+xml"/>
  <Override PartName="/ppt/notesSlides/notesSlide9.xml" ContentType="application/vnd.openxmlformats-officedocument.presentationml.notesSlide+xml"/>
  <Override PartName="/ppt/notesSlides/notesSlide12.xml" ContentType="application/vnd.openxmlformats-officedocument.presentationml.notesSlide+xml"/>
  <Override PartName="/ppt/diagrams/colors8.xml" ContentType="application/vnd.openxmlformats-officedocument.drawingml.diagramColors+xml"/>
  <Override PartName="/ppt/diagrams/drawing9.xml" ContentType="application/vnd.ms-office.drawingml.diagramDrawing+xml"/>
  <Override PartName="/ppt/diagrams/layout1.xml" ContentType="application/vnd.openxmlformats-officedocument.drawingml.diagramLayout+xml"/>
  <Override PartName="/ppt/diagrams/data2.xml" ContentType="application/vnd.openxmlformats-officedocument.drawingml.diagramData+xml"/>
  <Override PartName="/ppt/notesSlides/notesSlide7.xml" ContentType="application/vnd.openxmlformats-officedocument.presentationml.notesSlide+xml"/>
  <Override PartName="/ppt/notesSlides/notesSlide10.xml" ContentType="application/vnd.openxmlformats-officedocument.presentationml.notesSlide+xml"/>
  <Override PartName="/ppt/diagrams/colors6.xml" ContentType="application/vnd.openxmlformats-officedocument.drawingml.diagramColors+xml"/>
  <Override PartName="/ppt/diagrams/quickStyle9.xml" ContentType="application/vnd.openxmlformats-officedocument.drawingml.diagramStyle+xml"/>
  <Override PartName="/ppt/diagrams/drawing7.xml" ContentType="application/vnd.ms-office.drawingml.diagramDrawing+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diagrams/colors4.xml" ContentType="application/vnd.openxmlformats-officedocument.drawingml.diagramColors+xml"/>
  <Override PartName="/ppt/diagrams/quickStyle7.xml" ContentType="application/vnd.openxmlformats-officedocument.drawingml.diagramStyle+xml"/>
  <Override PartName="/ppt/diagrams/drawing5.xml" ContentType="application/vnd.ms-office.drawingml.diagramDrawing+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diagrams/colors2.xml" ContentType="application/vnd.openxmlformats-officedocument.drawingml.diagramColors+xml"/>
  <Override PartName="/ppt/diagrams/quickStyle5.xml" ContentType="application/vnd.openxmlformats-officedocument.drawingml.diagramStyle+xml"/>
  <Override PartName="/ppt/diagrams/drawing3.xml" ContentType="application/vnd.ms-office.drawingml.diagramDrawing+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notesSlides/notesSlide19.xml" ContentType="application/vnd.openxmlformats-officedocument.presentationml.notesSlid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diagrams/quickStyle1.xml" ContentType="application/vnd.openxmlformats-officedocument.drawingml.diagramStyle+xml"/>
  <Override PartName="/ppt/notesSlides/notesSlide17.xml" ContentType="application/vnd.openxmlformats-officedocument.presentationml.notesSlide+xml"/>
  <Override PartName="/ppt/diagrams/layout8.xml" ContentType="application/vnd.openxmlformats-officedocument.drawingml.diagram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ppt/diagrams/layout6.xml" ContentType="application/vnd.openxmlformats-officedocument.drawingml.diagramLayout+xml"/>
  <Override PartName="/ppt/diagrams/data9.xml" ContentType="application/vnd.openxmlformats-officedocument.drawingml.diagramData+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diagrams/layout4.xml" ContentType="application/vnd.openxmlformats-officedocument.drawingml.diagramLayout+xml"/>
  <Override PartName="/ppt/notesSlides/notesSlide13.xml" ContentType="application/vnd.openxmlformats-officedocument.presentationml.notesSlide+xml"/>
  <Override PartName="/ppt/diagrams/data7.xml" ContentType="application/vnd.openxmlformats-officedocument.drawingml.diagramData+xml"/>
  <Override PartName="/ppt/diagrams/colors9.xml" ContentType="application/vnd.openxmlformats-officedocument.drawingml.diagramColors+xml"/>
  <Override PartName="/ppt/slideLayouts/slideLayout10.xml" ContentType="application/vnd.openxmlformats-officedocument.presentationml.slideLayout+xml"/>
  <Override PartName="/ppt/diagrams/layout2.xml" ContentType="application/vnd.openxmlformats-officedocument.drawingml.diagram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colors7.xml" ContentType="application/vnd.openxmlformats-officedocument.drawingml.diagramColors+xml"/>
  <Override PartName="/ppt/notesSlides/notesSlide20.xml" ContentType="application/vnd.openxmlformats-officedocument.presentationml.notesSlide+xml"/>
  <Override PartName="/ppt/diagrams/drawing8.xml" ContentType="application/vnd.ms-office.drawingml.diagramDrawing+xml"/>
  <Override PartName="/ppt/diagrams/data3.xml" ContentType="application/vnd.openxmlformats-officedocument.drawingml.diagramData+xml"/>
  <Override PartName="/ppt/notesSlides/notesSlide6.xml" ContentType="application/vnd.openxmlformats-officedocument.presentationml.notesSlide+xml"/>
  <Override PartName="/ppt/diagrams/colors5.xml" ContentType="application/vnd.openxmlformats-officedocument.drawingml.diagramColors+xml"/>
  <Override PartName="/ppt/diagrams/quickStyle8.xml" ContentType="application/vnd.openxmlformats-officedocument.drawingml.diagramStyle+xml"/>
  <Override PartName="/ppt/diagrams/drawing6.xml" ContentType="application/vnd.ms-office.drawingml.diagramDrawing+xml"/>
  <Override PartName="/ppt/slides/slide8.xml" ContentType="application/vnd.openxmlformats-officedocument.presentationml.slide+xml"/>
  <Override PartName="/ppt/diagrams/data1.xml" ContentType="application/vnd.openxmlformats-officedocument.drawingml.diagramData+xml"/>
  <Override PartName="/ppt/notesSlides/notesSlide4.xml" ContentType="application/vnd.openxmlformats-officedocument.presentationml.notesSlide+xml"/>
  <Override PartName="/ppt/diagrams/colors3.xml" ContentType="application/vnd.openxmlformats-officedocument.drawingml.diagramColors+xml"/>
  <Override PartName="/ppt/diagrams/quickStyle6.xml" ContentType="application/vnd.openxmlformats-officedocument.drawingml.diagramStyle+xml"/>
  <Override PartName="/docProps/core.xml" ContentType="application/vnd.openxmlformats-package.core-properties+xml"/>
  <Override PartName="/ppt/diagrams/drawing4.xml" ContentType="application/vnd.ms-office.drawingml.diagramDrawing+xml"/>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Layouts/slideLayout15.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diagrams/layout7.xml" ContentType="application/vnd.openxmlformats-officedocument.drawingml.diagramLayout+xml"/>
  <Override PartName="/ppt/diagrams/data8.xml" ContentType="application/vnd.openxmlformats-officedocument.drawingml.diagramData+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7" r:id="rId1"/>
  </p:sldMasterIdLst>
  <p:notesMasterIdLst>
    <p:notesMasterId r:id="rId26"/>
  </p:notesMasterIdLst>
  <p:sldIdLst>
    <p:sldId id="279" r:id="rId2"/>
    <p:sldId id="256" r:id="rId3"/>
    <p:sldId id="278" r:id="rId4"/>
    <p:sldId id="257" r:id="rId5"/>
    <p:sldId id="258" r:id="rId6"/>
    <p:sldId id="259" r:id="rId7"/>
    <p:sldId id="260" r:id="rId8"/>
    <p:sldId id="261" r:id="rId9"/>
    <p:sldId id="262" r:id="rId10"/>
    <p:sldId id="263" r:id="rId11"/>
    <p:sldId id="264" r:id="rId12"/>
    <p:sldId id="265" r:id="rId13"/>
    <p:sldId id="266" r:id="rId14"/>
    <p:sldId id="267" r:id="rId15"/>
    <p:sldId id="274" r:id="rId16"/>
    <p:sldId id="269" r:id="rId17"/>
    <p:sldId id="270" r:id="rId18"/>
    <p:sldId id="271" r:id="rId19"/>
    <p:sldId id="273" r:id="rId20"/>
    <p:sldId id="268" r:id="rId21"/>
    <p:sldId id="272" r:id="rId22"/>
    <p:sldId id="275" r:id="rId23"/>
    <p:sldId id="276" r:id="rId24"/>
    <p:sldId id="277"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horzBarState="maximized">
    <p:restoredLeft sz="14995" autoAdjust="0"/>
    <p:restoredTop sz="75918" autoAdjust="0"/>
  </p:normalViewPr>
  <p:slideViewPr>
    <p:cSldViewPr snapToGrid="0">
      <p:cViewPr varScale="1">
        <p:scale>
          <a:sx n="70" d="100"/>
          <a:sy n="70" d="100"/>
        </p:scale>
        <p:origin x="-120" y="-168"/>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A07894-61CC-4C4F-8C7E-B6CC4091F629}" type="doc">
      <dgm:prSet loTypeId="urn:microsoft.com/office/officeart/2005/8/layout/default#1" loCatId="list" qsTypeId="urn:microsoft.com/office/officeart/2005/8/quickstyle/simple5" qsCatId="simple" csTypeId="urn:microsoft.com/office/officeart/2005/8/colors/accent1_2" csCatId="accent1" phldr="1"/>
      <dgm:spPr/>
      <dgm:t>
        <a:bodyPr/>
        <a:lstStyle/>
        <a:p>
          <a:endParaRPr lang="en-IN"/>
        </a:p>
      </dgm:t>
    </dgm:pt>
    <dgm:pt modelId="{1EF55779-B4FA-4434-9FE6-7CC91FA5B454}">
      <dgm:prSet phldrT="[Text]" custT="1"/>
      <dgm:spPr/>
      <dgm:t>
        <a:bodyPr/>
        <a:lstStyle/>
        <a:p>
          <a:r>
            <a:rPr lang="en-IN" sz="1800" dirty="0"/>
            <a:t>Limited access to capital </a:t>
          </a:r>
        </a:p>
      </dgm:t>
    </dgm:pt>
    <dgm:pt modelId="{22F7E051-9287-40B2-AFFD-A163ADCC3C41}" type="parTrans" cxnId="{B52CF8BD-BCF7-46F7-83C9-E922E94A915E}">
      <dgm:prSet/>
      <dgm:spPr/>
      <dgm:t>
        <a:bodyPr/>
        <a:lstStyle/>
        <a:p>
          <a:endParaRPr lang="en-IN"/>
        </a:p>
      </dgm:t>
    </dgm:pt>
    <dgm:pt modelId="{82DC3F5C-7639-4FEE-84C4-9ED1925CA653}" type="sibTrans" cxnId="{B52CF8BD-BCF7-46F7-83C9-E922E94A915E}">
      <dgm:prSet/>
      <dgm:spPr/>
      <dgm:t>
        <a:bodyPr/>
        <a:lstStyle/>
        <a:p>
          <a:endParaRPr lang="en-IN"/>
        </a:p>
      </dgm:t>
    </dgm:pt>
    <dgm:pt modelId="{8F8C4CAA-8659-4116-8CE3-F8A98C8C3EFA}">
      <dgm:prSet phldrT="[Text]" custT="1"/>
      <dgm:spPr/>
      <dgm:t>
        <a:bodyPr/>
        <a:lstStyle/>
        <a:p>
          <a:r>
            <a:rPr lang="en-IN" sz="1800" dirty="0"/>
            <a:t>Lack of investors confidence </a:t>
          </a:r>
        </a:p>
      </dgm:t>
    </dgm:pt>
    <dgm:pt modelId="{0E2A1DE0-6B4A-4D94-992F-8BA524E82936}" type="parTrans" cxnId="{7754DA9A-C8CC-401B-AE8E-7E5F5B56FAE2}">
      <dgm:prSet/>
      <dgm:spPr/>
      <dgm:t>
        <a:bodyPr/>
        <a:lstStyle/>
        <a:p>
          <a:endParaRPr lang="en-IN"/>
        </a:p>
      </dgm:t>
    </dgm:pt>
    <dgm:pt modelId="{8D6D09C3-B5CE-4730-A02B-B2B3CCCEE85E}" type="sibTrans" cxnId="{7754DA9A-C8CC-401B-AE8E-7E5F5B56FAE2}">
      <dgm:prSet/>
      <dgm:spPr/>
      <dgm:t>
        <a:bodyPr/>
        <a:lstStyle/>
        <a:p>
          <a:endParaRPr lang="en-IN"/>
        </a:p>
      </dgm:t>
    </dgm:pt>
    <dgm:pt modelId="{417E9D0D-75C2-42FF-937D-329BBBBAF564}">
      <dgm:prSet phldrT="[Text]" custT="1"/>
      <dgm:spPr/>
      <dgm:t>
        <a:bodyPr/>
        <a:lstStyle/>
        <a:p>
          <a:r>
            <a:rPr lang="en-IN" sz="1800" dirty="0"/>
            <a:t>Regulatory issues </a:t>
          </a:r>
        </a:p>
      </dgm:t>
    </dgm:pt>
    <dgm:pt modelId="{5C32B5A7-695B-4CF0-8924-C8079DF92B2D}" type="parTrans" cxnId="{B88A0548-8ACD-4AFD-AB17-3A30314B2D75}">
      <dgm:prSet/>
      <dgm:spPr/>
      <dgm:t>
        <a:bodyPr/>
        <a:lstStyle/>
        <a:p>
          <a:endParaRPr lang="en-IN"/>
        </a:p>
      </dgm:t>
    </dgm:pt>
    <dgm:pt modelId="{83FB3D1D-7315-441B-B6FC-55331F1947C1}" type="sibTrans" cxnId="{B88A0548-8ACD-4AFD-AB17-3A30314B2D75}">
      <dgm:prSet/>
      <dgm:spPr/>
      <dgm:t>
        <a:bodyPr/>
        <a:lstStyle/>
        <a:p>
          <a:endParaRPr lang="en-IN"/>
        </a:p>
      </dgm:t>
    </dgm:pt>
    <dgm:pt modelId="{BA7EB073-F0AE-44E2-81F0-CD83688E9A06}">
      <dgm:prSet custT="1"/>
      <dgm:spPr/>
      <dgm:t>
        <a:bodyPr/>
        <a:lstStyle/>
        <a:p>
          <a:r>
            <a:rPr lang="en-IN" sz="1800" dirty="0"/>
            <a:t>Issues with valuation </a:t>
          </a:r>
        </a:p>
      </dgm:t>
    </dgm:pt>
    <dgm:pt modelId="{7A4A1681-498C-48BC-969B-A97EE3A0EC22}" type="parTrans" cxnId="{E152ECC0-BC11-49D4-AAD3-CB165C9C00E2}">
      <dgm:prSet/>
      <dgm:spPr/>
      <dgm:t>
        <a:bodyPr/>
        <a:lstStyle/>
        <a:p>
          <a:endParaRPr lang="en-IN"/>
        </a:p>
      </dgm:t>
    </dgm:pt>
    <dgm:pt modelId="{F960E5F0-C641-4DF8-AE24-72CD022EDE5A}" type="sibTrans" cxnId="{E152ECC0-BC11-49D4-AAD3-CB165C9C00E2}">
      <dgm:prSet/>
      <dgm:spPr/>
      <dgm:t>
        <a:bodyPr/>
        <a:lstStyle/>
        <a:p>
          <a:endParaRPr lang="en-IN"/>
        </a:p>
      </dgm:t>
    </dgm:pt>
    <dgm:pt modelId="{D6C218ED-60AA-4886-8162-1BC56DAAB898}">
      <dgm:prSet custT="1"/>
      <dgm:spPr/>
      <dgm:t>
        <a:bodyPr/>
        <a:lstStyle/>
        <a:p>
          <a:r>
            <a:rPr lang="en-IN" sz="1800" dirty="0"/>
            <a:t>Limited networks </a:t>
          </a:r>
        </a:p>
      </dgm:t>
    </dgm:pt>
    <dgm:pt modelId="{E9243728-9816-443B-8681-54CFF1712B62}" type="parTrans" cxnId="{B769EBA7-EB8F-454F-826D-483910DE5ABD}">
      <dgm:prSet/>
      <dgm:spPr/>
      <dgm:t>
        <a:bodyPr/>
        <a:lstStyle/>
        <a:p>
          <a:endParaRPr lang="en-IN"/>
        </a:p>
      </dgm:t>
    </dgm:pt>
    <dgm:pt modelId="{C24D790B-BFA1-49BC-AE5A-D99671C73EA7}" type="sibTrans" cxnId="{B769EBA7-EB8F-454F-826D-483910DE5ABD}">
      <dgm:prSet/>
      <dgm:spPr/>
      <dgm:t>
        <a:bodyPr/>
        <a:lstStyle/>
        <a:p>
          <a:endParaRPr lang="en-IN"/>
        </a:p>
      </dgm:t>
    </dgm:pt>
    <dgm:pt modelId="{187FE2A5-C5B1-4252-8401-E99BA6CAA0CE}">
      <dgm:prSet custT="1"/>
      <dgm:spPr/>
      <dgm:t>
        <a:bodyPr/>
        <a:lstStyle/>
        <a:p>
          <a:r>
            <a:rPr lang="en-IN" sz="1800" dirty="0"/>
            <a:t>Limitation of resources </a:t>
          </a:r>
        </a:p>
      </dgm:t>
    </dgm:pt>
    <dgm:pt modelId="{032BCE1B-9BBE-4F29-A88F-F7CB1D5B4ACF}" type="parTrans" cxnId="{37056F30-B1B0-4258-8A77-F73D75EE9E27}">
      <dgm:prSet/>
      <dgm:spPr/>
      <dgm:t>
        <a:bodyPr/>
        <a:lstStyle/>
        <a:p>
          <a:endParaRPr lang="en-IN"/>
        </a:p>
      </dgm:t>
    </dgm:pt>
    <dgm:pt modelId="{42D103F4-1AB3-42C6-8413-1D855BC48286}" type="sibTrans" cxnId="{37056F30-B1B0-4258-8A77-F73D75EE9E27}">
      <dgm:prSet/>
      <dgm:spPr/>
      <dgm:t>
        <a:bodyPr/>
        <a:lstStyle/>
        <a:p>
          <a:endParaRPr lang="en-IN"/>
        </a:p>
      </dgm:t>
    </dgm:pt>
    <dgm:pt modelId="{C8821958-6FBF-43C0-B760-0984C74345C3}">
      <dgm:prSet custT="1"/>
      <dgm:spPr/>
      <dgm:t>
        <a:bodyPr/>
        <a:lstStyle/>
        <a:p>
          <a:r>
            <a:rPr lang="en-IN" sz="1800" dirty="0"/>
            <a:t>Uncertainty with economy </a:t>
          </a:r>
        </a:p>
      </dgm:t>
    </dgm:pt>
    <dgm:pt modelId="{A516CAFC-5778-4DEB-9CE7-4239392B685C}" type="parTrans" cxnId="{CE996031-0937-4A66-8156-5E9C61C5EDF0}">
      <dgm:prSet/>
      <dgm:spPr/>
      <dgm:t>
        <a:bodyPr/>
        <a:lstStyle/>
        <a:p>
          <a:endParaRPr lang="en-IN"/>
        </a:p>
      </dgm:t>
    </dgm:pt>
    <dgm:pt modelId="{EF7E833F-3654-4CB0-9888-547BDC2E9183}" type="sibTrans" cxnId="{CE996031-0937-4A66-8156-5E9C61C5EDF0}">
      <dgm:prSet/>
      <dgm:spPr/>
      <dgm:t>
        <a:bodyPr/>
        <a:lstStyle/>
        <a:p>
          <a:endParaRPr lang="en-IN"/>
        </a:p>
      </dgm:t>
    </dgm:pt>
    <dgm:pt modelId="{F89E84AA-A17B-4268-BFA3-E14DC76909D2}" type="pres">
      <dgm:prSet presAssocID="{33A07894-61CC-4C4F-8C7E-B6CC4091F629}" presName="diagram" presStyleCnt="0">
        <dgm:presLayoutVars>
          <dgm:dir/>
          <dgm:resizeHandles val="exact"/>
        </dgm:presLayoutVars>
      </dgm:prSet>
      <dgm:spPr/>
      <dgm:t>
        <a:bodyPr/>
        <a:lstStyle/>
        <a:p>
          <a:endParaRPr lang="en-US"/>
        </a:p>
      </dgm:t>
    </dgm:pt>
    <dgm:pt modelId="{1A3B45F9-3375-4C8E-9889-5845B647EDE9}" type="pres">
      <dgm:prSet presAssocID="{1EF55779-B4FA-4434-9FE6-7CC91FA5B454}" presName="node" presStyleLbl="node1" presStyleIdx="0" presStyleCnt="7">
        <dgm:presLayoutVars>
          <dgm:bulletEnabled val="1"/>
        </dgm:presLayoutVars>
      </dgm:prSet>
      <dgm:spPr/>
      <dgm:t>
        <a:bodyPr/>
        <a:lstStyle/>
        <a:p>
          <a:endParaRPr lang="en-US"/>
        </a:p>
      </dgm:t>
    </dgm:pt>
    <dgm:pt modelId="{2342119D-2844-4EF1-B74E-A406423AC701}" type="pres">
      <dgm:prSet presAssocID="{82DC3F5C-7639-4FEE-84C4-9ED1925CA653}" presName="sibTrans" presStyleCnt="0"/>
      <dgm:spPr/>
    </dgm:pt>
    <dgm:pt modelId="{D4178F59-9E4F-499E-A241-A979C0FFC97D}" type="pres">
      <dgm:prSet presAssocID="{8F8C4CAA-8659-4116-8CE3-F8A98C8C3EFA}" presName="node" presStyleLbl="node1" presStyleIdx="1" presStyleCnt="7">
        <dgm:presLayoutVars>
          <dgm:bulletEnabled val="1"/>
        </dgm:presLayoutVars>
      </dgm:prSet>
      <dgm:spPr/>
      <dgm:t>
        <a:bodyPr/>
        <a:lstStyle/>
        <a:p>
          <a:endParaRPr lang="en-US"/>
        </a:p>
      </dgm:t>
    </dgm:pt>
    <dgm:pt modelId="{961492E9-C618-4B1D-BEC8-997FAD6A92D2}" type="pres">
      <dgm:prSet presAssocID="{8D6D09C3-B5CE-4730-A02B-B2B3CCCEE85E}" presName="sibTrans" presStyleCnt="0"/>
      <dgm:spPr/>
    </dgm:pt>
    <dgm:pt modelId="{2E89CF52-A0DF-4DAD-A904-D499A7887F09}" type="pres">
      <dgm:prSet presAssocID="{417E9D0D-75C2-42FF-937D-329BBBBAF564}" presName="node" presStyleLbl="node1" presStyleIdx="2" presStyleCnt="7">
        <dgm:presLayoutVars>
          <dgm:bulletEnabled val="1"/>
        </dgm:presLayoutVars>
      </dgm:prSet>
      <dgm:spPr/>
      <dgm:t>
        <a:bodyPr/>
        <a:lstStyle/>
        <a:p>
          <a:endParaRPr lang="en-US"/>
        </a:p>
      </dgm:t>
    </dgm:pt>
    <dgm:pt modelId="{7AEFB7E3-4F76-444B-8845-0267835C5C5A}" type="pres">
      <dgm:prSet presAssocID="{83FB3D1D-7315-441B-B6FC-55331F1947C1}" presName="sibTrans" presStyleCnt="0"/>
      <dgm:spPr/>
    </dgm:pt>
    <dgm:pt modelId="{D6353566-460C-42DF-90C7-C4D249248EAC}" type="pres">
      <dgm:prSet presAssocID="{BA7EB073-F0AE-44E2-81F0-CD83688E9A06}" presName="node" presStyleLbl="node1" presStyleIdx="3" presStyleCnt="7">
        <dgm:presLayoutVars>
          <dgm:bulletEnabled val="1"/>
        </dgm:presLayoutVars>
      </dgm:prSet>
      <dgm:spPr/>
      <dgm:t>
        <a:bodyPr/>
        <a:lstStyle/>
        <a:p>
          <a:endParaRPr lang="en-US"/>
        </a:p>
      </dgm:t>
    </dgm:pt>
    <dgm:pt modelId="{C2681614-BD04-4AC3-9A15-654FF94E9AE9}" type="pres">
      <dgm:prSet presAssocID="{F960E5F0-C641-4DF8-AE24-72CD022EDE5A}" presName="sibTrans" presStyleCnt="0"/>
      <dgm:spPr/>
    </dgm:pt>
    <dgm:pt modelId="{3DB2204D-DE32-470A-B5B5-1E3F59C33041}" type="pres">
      <dgm:prSet presAssocID="{D6C218ED-60AA-4886-8162-1BC56DAAB898}" presName="node" presStyleLbl="node1" presStyleIdx="4" presStyleCnt="7">
        <dgm:presLayoutVars>
          <dgm:bulletEnabled val="1"/>
        </dgm:presLayoutVars>
      </dgm:prSet>
      <dgm:spPr/>
      <dgm:t>
        <a:bodyPr/>
        <a:lstStyle/>
        <a:p>
          <a:endParaRPr lang="en-US"/>
        </a:p>
      </dgm:t>
    </dgm:pt>
    <dgm:pt modelId="{3A37FBC1-30AB-4E52-BE1B-F627B9A47A6E}" type="pres">
      <dgm:prSet presAssocID="{C24D790B-BFA1-49BC-AE5A-D99671C73EA7}" presName="sibTrans" presStyleCnt="0"/>
      <dgm:spPr/>
    </dgm:pt>
    <dgm:pt modelId="{AA41284A-C382-44D5-BA60-E6C6869FEF53}" type="pres">
      <dgm:prSet presAssocID="{187FE2A5-C5B1-4252-8401-E99BA6CAA0CE}" presName="node" presStyleLbl="node1" presStyleIdx="5" presStyleCnt="7">
        <dgm:presLayoutVars>
          <dgm:bulletEnabled val="1"/>
        </dgm:presLayoutVars>
      </dgm:prSet>
      <dgm:spPr/>
      <dgm:t>
        <a:bodyPr/>
        <a:lstStyle/>
        <a:p>
          <a:endParaRPr lang="en-US"/>
        </a:p>
      </dgm:t>
    </dgm:pt>
    <dgm:pt modelId="{6038FDC0-40DC-4C30-8456-849F76969A4A}" type="pres">
      <dgm:prSet presAssocID="{42D103F4-1AB3-42C6-8413-1D855BC48286}" presName="sibTrans" presStyleCnt="0"/>
      <dgm:spPr/>
    </dgm:pt>
    <dgm:pt modelId="{F3F76FDA-EDB6-4E45-B5C6-6BD7BAE3CBF1}" type="pres">
      <dgm:prSet presAssocID="{C8821958-6FBF-43C0-B760-0984C74345C3}" presName="node" presStyleLbl="node1" presStyleIdx="6" presStyleCnt="7">
        <dgm:presLayoutVars>
          <dgm:bulletEnabled val="1"/>
        </dgm:presLayoutVars>
      </dgm:prSet>
      <dgm:spPr/>
      <dgm:t>
        <a:bodyPr/>
        <a:lstStyle/>
        <a:p>
          <a:endParaRPr lang="en-US"/>
        </a:p>
      </dgm:t>
    </dgm:pt>
  </dgm:ptLst>
  <dgm:cxnLst>
    <dgm:cxn modelId="{914DCF80-7BD9-433C-A292-8AC313016694}" type="presOf" srcId="{8F8C4CAA-8659-4116-8CE3-F8A98C8C3EFA}" destId="{D4178F59-9E4F-499E-A241-A979C0FFC97D}" srcOrd="0" destOrd="0" presId="urn:microsoft.com/office/officeart/2005/8/layout/default#1"/>
    <dgm:cxn modelId="{B52CF8BD-BCF7-46F7-83C9-E922E94A915E}" srcId="{33A07894-61CC-4C4F-8C7E-B6CC4091F629}" destId="{1EF55779-B4FA-4434-9FE6-7CC91FA5B454}" srcOrd="0" destOrd="0" parTransId="{22F7E051-9287-40B2-AFFD-A163ADCC3C41}" sibTransId="{82DC3F5C-7639-4FEE-84C4-9ED1925CA653}"/>
    <dgm:cxn modelId="{E152ECC0-BC11-49D4-AAD3-CB165C9C00E2}" srcId="{33A07894-61CC-4C4F-8C7E-B6CC4091F629}" destId="{BA7EB073-F0AE-44E2-81F0-CD83688E9A06}" srcOrd="3" destOrd="0" parTransId="{7A4A1681-498C-48BC-969B-A97EE3A0EC22}" sibTransId="{F960E5F0-C641-4DF8-AE24-72CD022EDE5A}"/>
    <dgm:cxn modelId="{CE996031-0937-4A66-8156-5E9C61C5EDF0}" srcId="{33A07894-61CC-4C4F-8C7E-B6CC4091F629}" destId="{C8821958-6FBF-43C0-B760-0984C74345C3}" srcOrd="6" destOrd="0" parTransId="{A516CAFC-5778-4DEB-9CE7-4239392B685C}" sibTransId="{EF7E833F-3654-4CB0-9888-547BDC2E9183}"/>
    <dgm:cxn modelId="{4338158A-2D06-444F-80C0-637405015C21}" type="presOf" srcId="{187FE2A5-C5B1-4252-8401-E99BA6CAA0CE}" destId="{AA41284A-C382-44D5-BA60-E6C6869FEF53}" srcOrd="0" destOrd="0" presId="urn:microsoft.com/office/officeart/2005/8/layout/default#1"/>
    <dgm:cxn modelId="{7754DA9A-C8CC-401B-AE8E-7E5F5B56FAE2}" srcId="{33A07894-61CC-4C4F-8C7E-B6CC4091F629}" destId="{8F8C4CAA-8659-4116-8CE3-F8A98C8C3EFA}" srcOrd="1" destOrd="0" parTransId="{0E2A1DE0-6B4A-4D94-992F-8BA524E82936}" sibTransId="{8D6D09C3-B5CE-4730-A02B-B2B3CCCEE85E}"/>
    <dgm:cxn modelId="{5BE1130E-F3D1-4FDC-86D7-204E7E5A66F9}" type="presOf" srcId="{C8821958-6FBF-43C0-B760-0984C74345C3}" destId="{F3F76FDA-EDB6-4E45-B5C6-6BD7BAE3CBF1}" srcOrd="0" destOrd="0" presId="urn:microsoft.com/office/officeart/2005/8/layout/default#1"/>
    <dgm:cxn modelId="{FF9B07A7-8E01-4691-AE2E-258EF6BD5F80}" type="presOf" srcId="{33A07894-61CC-4C4F-8C7E-B6CC4091F629}" destId="{F89E84AA-A17B-4268-BFA3-E14DC76909D2}" srcOrd="0" destOrd="0" presId="urn:microsoft.com/office/officeart/2005/8/layout/default#1"/>
    <dgm:cxn modelId="{B88A0548-8ACD-4AFD-AB17-3A30314B2D75}" srcId="{33A07894-61CC-4C4F-8C7E-B6CC4091F629}" destId="{417E9D0D-75C2-42FF-937D-329BBBBAF564}" srcOrd="2" destOrd="0" parTransId="{5C32B5A7-695B-4CF0-8924-C8079DF92B2D}" sibTransId="{83FB3D1D-7315-441B-B6FC-55331F1947C1}"/>
    <dgm:cxn modelId="{15084B14-9BA7-443A-8D6F-A964CEEFA8CA}" type="presOf" srcId="{BA7EB073-F0AE-44E2-81F0-CD83688E9A06}" destId="{D6353566-460C-42DF-90C7-C4D249248EAC}" srcOrd="0" destOrd="0" presId="urn:microsoft.com/office/officeart/2005/8/layout/default#1"/>
    <dgm:cxn modelId="{BB7B56A0-E8F7-4562-98F1-A7D136E4013A}" type="presOf" srcId="{417E9D0D-75C2-42FF-937D-329BBBBAF564}" destId="{2E89CF52-A0DF-4DAD-A904-D499A7887F09}" srcOrd="0" destOrd="0" presId="urn:microsoft.com/office/officeart/2005/8/layout/default#1"/>
    <dgm:cxn modelId="{37056F30-B1B0-4258-8A77-F73D75EE9E27}" srcId="{33A07894-61CC-4C4F-8C7E-B6CC4091F629}" destId="{187FE2A5-C5B1-4252-8401-E99BA6CAA0CE}" srcOrd="5" destOrd="0" parTransId="{032BCE1B-9BBE-4F29-A88F-F7CB1D5B4ACF}" sibTransId="{42D103F4-1AB3-42C6-8413-1D855BC48286}"/>
    <dgm:cxn modelId="{B769EBA7-EB8F-454F-826D-483910DE5ABD}" srcId="{33A07894-61CC-4C4F-8C7E-B6CC4091F629}" destId="{D6C218ED-60AA-4886-8162-1BC56DAAB898}" srcOrd="4" destOrd="0" parTransId="{E9243728-9816-443B-8681-54CFF1712B62}" sibTransId="{C24D790B-BFA1-49BC-AE5A-D99671C73EA7}"/>
    <dgm:cxn modelId="{28FBC00B-26CC-4824-A0EE-76AF8EB36201}" type="presOf" srcId="{D6C218ED-60AA-4886-8162-1BC56DAAB898}" destId="{3DB2204D-DE32-470A-B5B5-1E3F59C33041}" srcOrd="0" destOrd="0" presId="urn:microsoft.com/office/officeart/2005/8/layout/default#1"/>
    <dgm:cxn modelId="{34403357-D9DA-47A4-ADC0-276BF229DDC0}" type="presOf" srcId="{1EF55779-B4FA-4434-9FE6-7CC91FA5B454}" destId="{1A3B45F9-3375-4C8E-9889-5845B647EDE9}" srcOrd="0" destOrd="0" presId="urn:microsoft.com/office/officeart/2005/8/layout/default#1"/>
    <dgm:cxn modelId="{8B48057C-F05A-41E0-AC2E-83D03D015317}" type="presParOf" srcId="{F89E84AA-A17B-4268-BFA3-E14DC76909D2}" destId="{1A3B45F9-3375-4C8E-9889-5845B647EDE9}" srcOrd="0" destOrd="0" presId="urn:microsoft.com/office/officeart/2005/8/layout/default#1"/>
    <dgm:cxn modelId="{8F834271-CBA5-46C2-8391-BE40BD54B0F1}" type="presParOf" srcId="{F89E84AA-A17B-4268-BFA3-E14DC76909D2}" destId="{2342119D-2844-4EF1-B74E-A406423AC701}" srcOrd="1" destOrd="0" presId="urn:microsoft.com/office/officeart/2005/8/layout/default#1"/>
    <dgm:cxn modelId="{A7CB876C-2D97-41D0-A2E1-160DA8B58E8F}" type="presParOf" srcId="{F89E84AA-A17B-4268-BFA3-E14DC76909D2}" destId="{D4178F59-9E4F-499E-A241-A979C0FFC97D}" srcOrd="2" destOrd="0" presId="urn:microsoft.com/office/officeart/2005/8/layout/default#1"/>
    <dgm:cxn modelId="{AAD649E8-A6E3-4BCD-8663-E2412A160D38}" type="presParOf" srcId="{F89E84AA-A17B-4268-BFA3-E14DC76909D2}" destId="{961492E9-C618-4B1D-BEC8-997FAD6A92D2}" srcOrd="3" destOrd="0" presId="urn:microsoft.com/office/officeart/2005/8/layout/default#1"/>
    <dgm:cxn modelId="{FA29A8BC-ABF6-4A95-AAB3-75D89E877875}" type="presParOf" srcId="{F89E84AA-A17B-4268-BFA3-E14DC76909D2}" destId="{2E89CF52-A0DF-4DAD-A904-D499A7887F09}" srcOrd="4" destOrd="0" presId="urn:microsoft.com/office/officeart/2005/8/layout/default#1"/>
    <dgm:cxn modelId="{950A541B-7BCD-42A8-8C5E-D971AE532DE9}" type="presParOf" srcId="{F89E84AA-A17B-4268-BFA3-E14DC76909D2}" destId="{7AEFB7E3-4F76-444B-8845-0267835C5C5A}" srcOrd="5" destOrd="0" presId="urn:microsoft.com/office/officeart/2005/8/layout/default#1"/>
    <dgm:cxn modelId="{9B025DD8-5461-4F32-9FB7-FC9994050383}" type="presParOf" srcId="{F89E84AA-A17B-4268-BFA3-E14DC76909D2}" destId="{D6353566-460C-42DF-90C7-C4D249248EAC}" srcOrd="6" destOrd="0" presId="urn:microsoft.com/office/officeart/2005/8/layout/default#1"/>
    <dgm:cxn modelId="{9BC5EC89-D67C-46C9-8C64-D5BD1015311A}" type="presParOf" srcId="{F89E84AA-A17B-4268-BFA3-E14DC76909D2}" destId="{C2681614-BD04-4AC3-9A15-654FF94E9AE9}" srcOrd="7" destOrd="0" presId="urn:microsoft.com/office/officeart/2005/8/layout/default#1"/>
    <dgm:cxn modelId="{D599E0CB-ED3A-41EE-8DAD-E8ED81AE5792}" type="presParOf" srcId="{F89E84AA-A17B-4268-BFA3-E14DC76909D2}" destId="{3DB2204D-DE32-470A-B5B5-1E3F59C33041}" srcOrd="8" destOrd="0" presId="urn:microsoft.com/office/officeart/2005/8/layout/default#1"/>
    <dgm:cxn modelId="{689F4E43-C821-40AC-83A0-1060BDDFDC1F}" type="presParOf" srcId="{F89E84AA-A17B-4268-BFA3-E14DC76909D2}" destId="{3A37FBC1-30AB-4E52-BE1B-F627B9A47A6E}" srcOrd="9" destOrd="0" presId="urn:microsoft.com/office/officeart/2005/8/layout/default#1"/>
    <dgm:cxn modelId="{5A980F08-5E12-4CC1-81A2-0BD5664B5BAB}" type="presParOf" srcId="{F89E84AA-A17B-4268-BFA3-E14DC76909D2}" destId="{AA41284A-C382-44D5-BA60-E6C6869FEF53}" srcOrd="10" destOrd="0" presId="urn:microsoft.com/office/officeart/2005/8/layout/default#1"/>
    <dgm:cxn modelId="{2116C3CA-B437-453B-B5C3-CAE8C672050C}" type="presParOf" srcId="{F89E84AA-A17B-4268-BFA3-E14DC76909D2}" destId="{6038FDC0-40DC-4C30-8456-849F76969A4A}" srcOrd="11" destOrd="0" presId="urn:microsoft.com/office/officeart/2005/8/layout/default#1"/>
    <dgm:cxn modelId="{DE263C40-D094-40F9-8BBE-BCDC29CD719E}" type="presParOf" srcId="{F89E84AA-A17B-4268-BFA3-E14DC76909D2}" destId="{F3F76FDA-EDB6-4E45-B5C6-6BD7BAE3CBF1}" srcOrd="12" destOrd="0" presId="urn:microsoft.com/office/officeart/2005/8/layout/default#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32F365-1D40-4B43-B5F0-309CE398FF86}" type="doc">
      <dgm:prSet loTypeId="urn:microsoft.com/office/officeart/2005/8/layout/vList6" loCatId="list" qsTypeId="urn:microsoft.com/office/officeart/2005/8/quickstyle/simple1" qsCatId="simple" csTypeId="urn:microsoft.com/office/officeart/2005/8/colors/accent1_5" csCatId="accent1" phldr="1"/>
      <dgm:spPr/>
      <dgm:t>
        <a:bodyPr/>
        <a:lstStyle/>
        <a:p>
          <a:endParaRPr lang="en-IN"/>
        </a:p>
      </dgm:t>
    </dgm:pt>
    <dgm:pt modelId="{B179F9E0-18C9-4EDA-8B6F-19581122CD3E}">
      <dgm:prSet phldrT="[Text]" custT="1"/>
      <dgm:spPr/>
      <dgm:t>
        <a:bodyPr/>
        <a:lstStyle/>
        <a:p>
          <a:r>
            <a:rPr lang="en-IN" sz="1800" dirty="0"/>
            <a:t>Accelerators and incubators </a:t>
          </a:r>
        </a:p>
      </dgm:t>
    </dgm:pt>
    <dgm:pt modelId="{EEB08E29-C9D2-48AE-95CF-EAFC60BDF7A1}" type="parTrans" cxnId="{FA19DD0C-29B9-4D85-8155-6E77B1828158}">
      <dgm:prSet/>
      <dgm:spPr/>
      <dgm:t>
        <a:bodyPr/>
        <a:lstStyle/>
        <a:p>
          <a:endParaRPr lang="en-IN"/>
        </a:p>
      </dgm:t>
    </dgm:pt>
    <dgm:pt modelId="{26B06E1F-DA5B-4979-8DAE-C1A6B2C198CC}" type="sibTrans" cxnId="{FA19DD0C-29B9-4D85-8155-6E77B1828158}">
      <dgm:prSet/>
      <dgm:spPr/>
      <dgm:t>
        <a:bodyPr/>
        <a:lstStyle/>
        <a:p>
          <a:endParaRPr lang="en-IN"/>
        </a:p>
      </dgm:t>
    </dgm:pt>
    <dgm:pt modelId="{1B15389D-4D4F-443E-A2DA-3F66725BCDFA}">
      <dgm:prSet phldrT="[Text]" custT="1"/>
      <dgm:spPr/>
      <dgm:t>
        <a:bodyPr/>
        <a:lstStyle/>
        <a:p>
          <a:r>
            <a:rPr lang="en-IN" sz="1800" dirty="0"/>
            <a:t>Co-working spaces </a:t>
          </a:r>
        </a:p>
      </dgm:t>
    </dgm:pt>
    <dgm:pt modelId="{E52D3874-6B96-4F11-806A-A38FC126DD25}" type="parTrans" cxnId="{AAE18E99-D1B7-4F84-B3C3-2CF9B925FC00}">
      <dgm:prSet/>
      <dgm:spPr/>
      <dgm:t>
        <a:bodyPr/>
        <a:lstStyle/>
        <a:p>
          <a:endParaRPr lang="en-IN"/>
        </a:p>
      </dgm:t>
    </dgm:pt>
    <dgm:pt modelId="{0E983667-846E-4E4A-A57A-9F16A013F9DA}" type="sibTrans" cxnId="{AAE18E99-D1B7-4F84-B3C3-2CF9B925FC00}">
      <dgm:prSet/>
      <dgm:spPr/>
      <dgm:t>
        <a:bodyPr/>
        <a:lstStyle/>
        <a:p>
          <a:endParaRPr lang="en-IN"/>
        </a:p>
      </dgm:t>
    </dgm:pt>
    <dgm:pt modelId="{9B049EA9-F39E-4FCA-995D-6045F55C2AFA}">
      <dgm:prSet phldrT="[Text]" custT="1"/>
      <dgm:spPr/>
      <dgm:t>
        <a:bodyPr/>
        <a:lstStyle/>
        <a:p>
          <a:r>
            <a:rPr lang="en-IN" sz="1800" dirty="0"/>
            <a:t>WeWork </a:t>
          </a:r>
        </a:p>
      </dgm:t>
    </dgm:pt>
    <dgm:pt modelId="{11D6FBF0-75C7-4C5A-8ED7-0D0598AB3CE7}" type="parTrans" cxnId="{3DA30D11-FF58-4BF5-8401-C137FABC3F3E}">
      <dgm:prSet/>
      <dgm:spPr/>
      <dgm:t>
        <a:bodyPr/>
        <a:lstStyle/>
        <a:p>
          <a:endParaRPr lang="en-IN"/>
        </a:p>
      </dgm:t>
    </dgm:pt>
    <dgm:pt modelId="{40B05545-6932-45D6-AF8E-F161777A018A}" type="sibTrans" cxnId="{3DA30D11-FF58-4BF5-8401-C137FABC3F3E}">
      <dgm:prSet/>
      <dgm:spPr/>
      <dgm:t>
        <a:bodyPr/>
        <a:lstStyle/>
        <a:p>
          <a:endParaRPr lang="en-IN"/>
        </a:p>
      </dgm:t>
    </dgm:pt>
    <dgm:pt modelId="{89D09356-E570-4B54-A5CE-D6AF478AD7C0}">
      <dgm:prSet phldrT="[Text]" custT="1"/>
      <dgm:spPr/>
      <dgm:t>
        <a:bodyPr/>
        <a:lstStyle/>
        <a:p>
          <a:r>
            <a:rPr lang="en-IN" sz="1800" dirty="0"/>
            <a:t>Second Home </a:t>
          </a:r>
        </a:p>
      </dgm:t>
    </dgm:pt>
    <dgm:pt modelId="{7B178EF3-1729-4F5F-8982-2609DBC96D34}" type="parTrans" cxnId="{077FEB2F-3F4A-4059-A3D9-35A52734FCD8}">
      <dgm:prSet/>
      <dgm:spPr/>
      <dgm:t>
        <a:bodyPr/>
        <a:lstStyle/>
        <a:p>
          <a:endParaRPr lang="en-IN"/>
        </a:p>
      </dgm:t>
    </dgm:pt>
    <dgm:pt modelId="{EEE5CB8C-D695-472B-8B03-0085B8CC51E6}" type="sibTrans" cxnId="{077FEB2F-3F4A-4059-A3D9-35A52734FCD8}">
      <dgm:prSet/>
      <dgm:spPr/>
      <dgm:t>
        <a:bodyPr/>
        <a:lstStyle/>
        <a:p>
          <a:endParaRPr lang="en-IN"/>
        </a:p>
      </dgm:t>
    </dgm:pt>
    <dgm:pt modelId="{E6E5E702-C566-4C27-9270-877585E2CE90}">
      <dgm:prSet phldrT="[Text]" custT="1"/>
      <dgm:spPr/>
      <dgm:t>
        <a:bodyPr/>
        <a:lstStyle/>
        <a:p>
          <a:r>
            <a:rPr lang="en-IN" sz="1800" dirty="0"/>
            <a:t>Funding networks </a:t>
          </a:r>
        </a:p>
      </dgm:t>
    </dgm:pt>
    <dgm:pt modelId="{4C623FFD-D2D0-4EB6-B650-4CD61A9F96E6}" type="parTrans" cxnId="{7F6E8646-D113-48F6-AC97-AEAE132BBA9A}">
      <dgm:prSet/>
      <dgm:spPr/>
      <dgm:t>
        <a:bodyPr/>
        <a:lstStyle/>
        <a:p>
          <a:endParaRPr lang="en-IN"/>
        </a:p>
      </dgm:t>
    </dgm:pt>
    <dgm:pt modelId="{E28655E2-FF3D-4EDC-AFBD-E251AE26B86E}" type="sibTrans" cxnId="{7F6E8646-D113-48F6-AC97-AEAE132BBA9A}">
      <dgm:prSet/>
      <dgm:spPr/>
      <dgm:t>
        <a:bodyPr/>
        <a:lstStyle/>
        <a:p>
          <a:endParaRPr lang="en-IN"/>
        </a:p>
      </dgm:t>
    </dgm:pt>
    <dgm:pt modelId="{3246A468-34D1-46BC-A82C-C703A3910F23}">
      <dgm:prSet phldrT="[Text]" custT="1"/>
      <dgm:spPr/>
      <dgm:t>
        <a:bodyPr/>
        <a:lstStyle/>
        <a:p>
          <a:r>
            <a:rPr lang="en-IN" sz="1800" dirty="0"/>
            <a:t>AngelList </a:t>
          </a:r>
        </a:p>
      </dgm:t>
    </dgm:pt>
    <dgm:pt modelId="{4AD6EA34-09A3-4F2B-9AD0-5DFF34391AC7}" type="parTrans" cxnId="{E1648C99-B7B2-49D5-8640-3DC3448C239C}">
      <dgm:prSet/>
      <dgm:spPr/>
      <dgm:t>
        <a:bodyPr/>
        <a:lstStyle/>
        <a:p>
          <a:endParaRPr lang="en-IN"/>
        </a:p>
      </dgm:t>
    </dgm:pt>
    <dgm:pt modelId="{77829745-FEE8-4536-BBF1-64EF7BF29C2C}" type="sibTrans" cxnId="{E1648C99-B7B2-49D5-8640-3DC3448C239C}">
      <dgm:prSet/>
      <dgm:spPr/>
      <dgm:t>
        <a:bodyPr/>
        <a:lstStyle/>
        <a:p>
          <a:endParaRPr lang="en-IN"/>
        </a:p>
      </dgm:t>
    </dgm:pt>
    <dgm:pt modelId="{60E80E9C-DCAC-4DDE-A5AF-57596B05B76D}">
      <dgm:prSet phldrT="[Text]" custT="1"/>
      <dgm:spPr/>
      <dgm:t>
        <a:bodyPr/>
        <a:lstStyle/>
        <a:p>
          <a:r>
            <a:rPr lang="en-IN" sz="1800" dirty="0" err="1"/>
            <a:t>Seedrs</a:t>
          </a:r>
          <a:endParaRPr lang="en-IN" sz="1800" dirty="0"/>
        </a:p>
      </dgm:t>
    </dgm:pt>
    <dgm:pt modelId="{38583E14-87C6-4B8F-9BE7-DBF10152EAEA}" type="parTrans" cxnId="{D9B4D0DC-30B0-4DED-825E-8CC363D53A43}">
      <dgm:prSet/>
      <dgm:spPr/>
      <dgm:t>
        <a:bodyPr/>
        <a:lstStyle/>
        <a:p>
          <a:endParaRPr lang="en-IN"/>
        </a:p>
      </dgm:t>
    </dgm:pt>
    <dgm:pt modelId="{E8AA114D-245C-49BB-A0E4-72A5B80D3FD8}" type="sibTrans" cxnId="{D9B4D0DC-30B0-4DED-825E-8CC363D53A43}">
      <dgm:prSet/>
      <dgm:spPr/>
      <dgm:t>
        <a:bodyPr/>
        <a:lstStyle/>
        <a:p>
          <a:endParaRPr lang="en-IN"/>
        </a:p>
      </dgm:t>
    </dgm:pt>
    <dgm:pt modelId="{7013157F-5658-434D-A61A-4CBF5B36FB0F}">
      <dgm:prSet custT="1"/>
      <dgm:spPr/>
      <dgm:t>
        <a:bodyPr/>
        <a:lstStyle/>
        <a:p>
          <a:r>
            <a:rPr lang="en-IN" sz="1800" dirty="0"/>
            <a:t>Government Support </a:t>
          </a:r>
        </a:p>
      </dgm:t>
    </dgm:pt>
    <dgm:pt modelId="{40AEDC83-F67E-43CB-B992-4F1394AEBE4D}" type="parTrans" cxnId="{7BB8AEA4-6A3A-4616-90CA-FB0502012F99}">
      <dgm:prSet/>
      <dgm:spPr/>
      <dgm:t>
        <a:bodyPr/>
        <a:lstStyle/>
        <a:p>
          <a:endParaRPr lang="en-IN"/>
        </a:p>
      </dgm:t>
    </dgm:pt>
    <dgm:pt modelId="{58773754-264F-4F4A-87AA-2B07200DBB9F}" type="sibTrans" cxnId="{7BB8AEA4-6A3A-4616-90CA-FB0502012F99}">
      <dgm:prSet/>
      <dgm:spPr/>
      <dgm:t>
        <a:bodyPr/>
        <a:lstStyle/>
        <a:p>
          <a:endParaRPr lang="en-IN"/>
        </a:p>
      </dgm:t>
    </dgm:pt>
    <dgm:pt modelId="{42AD2918-CFAB-466C-AC40-E1CFA52A004B}">
      <dgm:prSet phldrT="[Text]" custT="1"/>
      <dgm:spPr/>
      <dgm:t>
        <a:bodyPr/>
        <a:lstStyle/>
        <a:p>
          <a:r>
            <a:rPr lang="en-IN" sz="1800" dirty="0"/>
            <a:t>Seed camp </a:t>
          </a:r>
        </a:p>
      </dgm:t>
    </dgm:pt>
    <dgm:pt modelId="{893F0449-4A68-4BDB-BB5E-FDB0E85DCD11}" type="sibTrans" cxnId="{3EC4347B-2206-4F41-9548-B571DCBCF218}">
      <dgm:prSet/>
      <dgm:spPr/>
      <dgm:t>
        <a:bodyPr/>
        <a:lstStyle/>
        <a:p>
          <a:endParaRPr lang="en-IN"/>
        </a:p>
      </dgm:t>
    </dgm:pt>
    <dgm:pt modelId="{027D69B8-D1DA-4FF6-8060-A63E271F1B47}" type="parTrans" cxnId="{3EC4347B-2206-4F41-9548-B571DCBCF218}">
      <dgm:prSet/>
      <dgm:spPr/>
      <dgm:t>
        <a:bodyPr/>
        <a:lstStyle/>
        <a:p>
          <a:endParaRPr lang="en-IN"/>
        </a:p>
      </dgm:t>
    </dgm:pt>
    <dgm:pt modelId="{9D87A2B8-B14D-4F72-BE2E-A79645F4DD05}">
      <dgm:prSet phldrT="[Text]" custT="1"/>
      <dgm:spPr/>
      <dgm:t>
        <a:bodyPr/>
        <a:lstStyle/>
        <a:p>
          <a:r>
            <a:rPr lang="en-IN" sz="1800" dirty="0"/>
            <a:t>Entrepreneur first </a:t>
          </a:r>
        </a:p>
      </dgm:t>
    </dgm:pt>
    <dgm:pt modelId="{02D0827A-8B21-4103-89CA-418F58FF8991}" type="sibTrans" cxnId="{803BAC4E-30FD-44A9-8E37-F5029E1FC0C4}">
      <dgm:prSet/>
      <dgm:spPr/>
      <dgm:t>
        <a:bodyPr/>
        <a:lstStyle/>
        <a:p>
          <a:endParaRPr lang="en-IN"/>
        </a:p>
      </dgm:t>
    </dgm:pt>
    <dgm:pt modelId="{30CD1C05-3350-473D-8833-6C3B2DB4F16D}" type="parTrans" cxnId="{803BAC4E-30FD-44A9-8E37-F5029E1FC0C4}">
      <dgm:prSet/>
      <dgm:spPr/>
      <dgm:t>
        <a:bodyPr/>
        <a:lstStyle/>
        <a:p>
          <a:endParaRPr lang="en-IN"/>
        </a:p>
      </dgm:t>
    </dgm:pt>
    <dgm:pt modelId="{E7C66513-B487-4A07-AB53-0203C8A5C565}">
      <dgm:prSet custT="1"/>
      <dgm:spPr/>
      <dgm:t>
        <a:bodyPr/>
        <a:lstStyle/>
        <a:p>
          <a:r>
            <a:rPr lang="en-IN" sz="1800" dirty="0"/>
            <a:t>Enterprise Investment Scheme (EIS)</a:t>
          </a:r>
        </a:p>
      </dgm:t>
    </dgm:pt>
    <dgm:pt modelId="{3A4A75FE-DE36-49C4-A3A0-4D8C6075FCDA}" type="parTrans" cxnId="{1F64A2C2-BF85-4DB7-AC08-BB1FEBF1EF26}">
      <dgm:prSet/>
      <dgm:spPr/>
      <dgm:t>
        <a:bodyPr/>
        <a:lstStyle/>
        <a:p>
          <a:endParaRPr lang="en-IN"/>
        </a:p>
      </dgm:t>
    </dgm:pt>
    <dgm:pt modelId="{516359FF-D174-44DE-90DD-113A539E2B86}" type="sibTrans" cxnId="{1F64A2C2-BF85-4DB7-AC08-BB1FEBF1EF26}">
      <dgm:prSet/>
      <dgm:spPr/>
      <dgm:t>
        <a:bodyPr/>
        <a:lstStyle/>
        <a:p>
          <a:endParaRPr lang="en-IN"/>
        </a:p>
      </dgm:t>
    </dgm:pt>
    <dgm:pt modelId="{F5275936-C773-4ADF-826C-D217D171DAD3}">
      <dgm:prSet custT="1"/>
      <dgm:spPr/>
      <dgm:t>
        <a:bodyPr/>
        <a:lstStyle/>
        <a:p>
          <a:r>
            <a:rPr lang="en-IN" sz="1800" dirty="0"/>
            <a:t>Startup loans </a:t>
          </a:r>
        </a:p>
      </dgm:t>
    </dgm:pt>
    <dgm:pt modelId="{EACABD83-F8CA-4C6A-A37C-19667EB30FA8}" type="parTrans" cxnId="{431777C8-6F90-4F30-9FF7-F276896FC80D}">
      <dgm:prSet/>
      <dgm:spPr/>
      <dgm:t>
        <a:bodyPr/>
        <a:lstStyle/>
        <a:p>
          <a:endParaRPr lang="en-IN"/>
        </a:p>
      </dgm:t>
    </dgm:pt>
    <dgm:pt modelId="{4A64DE60-7F42-469D-B693-5108942F3A9C}" type="sibTrans" cxnId="{431777C8-6F90-4F30-9FF7-F276896FC80D}">
      <dgm:prSet/>
      <dgm:spPr/>
      <dgm:t>
        <a:bodyPr/>
        <a:lstStyle/>
        <a:p>
          <a:endParaRPr lang="en-IN"/>
        </a:p>
      </dgm:t>
    </dgm:pt>
    <dgm:pt modelId="{907A3957-239A-4EDE-B4AB-0019E7FFC700}">
      <dgm:prSet custT="1"/>
      <dgm:spPr/>
      <dgm:t>
        <a:bodyPr/>
        <a:lstStyle/>
        <a:p>
          <a:r>
            <a:rPr lang="en-IN" sz="1800" dirty="0"/>
            <a:t>Industry events and conferences </a:t>
          </a:r>
        </a:p>
      </dgm:t>
    </dgm:pt>
    <dgm:pt modelId="{F99BDC58-49B2-4E3D-B94F-688421934E26}" type="parTrans" cxnId="{63AFE729-AB9D-42D9-9D7F-45AD93ACE3E7}">
      <dgm:prSet/>
      <dgm:spPr/>
      <dgm:t>
        <a:bodyPr/>
        <a:lstStyle/>
        <a:p>
          <a:endParaRPr lang="en-IN"/>
        </a:p>
      </dgm:t>
    </dgm:pt>
    <dgm:pt modelId="{667DD7D2-B315-4D67-B70E-93652F8357B8}" type="sibTrans" cxnId="{63AFE729-AB9D-42D9-9D7F-45AD93ACE3E7}">
      <dgm:prSet/>
      <dgm:spPr/>
      <dgm:t>
        <a:bodyPr/>
        <a:lstStyle/>
        <a:p>
          <a:endParaRPr lang="en-IN"/>
        </a:p>
      </dgm:t>
    </dgm:pt>
    <dgm:pt modelId="{C92D64A2-185A-40F7-9D1D-9A8963274A0C}">
      <dgm:prSet custT="1"/>
      <dgm:spPr/>
      <dgm:t>
        <a:bodyPr/>
        <a:lstStyle/>
        <a:p>
          <a:r>
            <a:rPr lang="en-IN" sz="1800" dirty="0"/>
            <a:t>TechCrunch Disrupt </a:t>
          </a:r>
        </a:p>
      </dgm:t>
    </dgm:pt>
    <dgm:pt modelId="{6BC14053-06F7-4780-8870-3F29B170159F}" type="parTrans" cxnId="{052D497E-49FF-4761-98A2-CBEDAE5148A3}">
      <dgm:prSet/>
      <dgm:spPr/>
      <dgm:t>
        <a:bodyPr/>
        <a:lstStyle/>
        <a:p>
          <a:endParaRPr lang="en-IN"/>
        </a:p>
      </dgm:t>
    </dgm:pt>
    <dgm:pt modelId="{BC982D01-A8D1-4D83-9D58-A18D2F3D2325}" type="sibTrans" cxnId="{052D497E-49FF-4761-98A2-CBEDAE5148A3}">
      <dgm:prSet/>
      <dgm:spPr/>
      <dgm:t>
        <a:bodyPr/>
        <a:lstStyle/>
        <a:p>
          <a:endParaRPr lang="en-IN"/>
        </a:p>
      </dgm:t>
    </dgm:pt>
    <dgm:pt modelId="{79C7457D-8108-4A1B-B503-23D4D2F8A011}">
      <dgm:prSet custT="1"/>
      <dgm:spPr/>
      <dgm:t>
        <a:bodyPr/>
        <a:lstStyle/>
        <a:p>
          <a:r>
            <a:rPr lang="en-IN" sz="1800" dirty="0"/>
            <a:t>The </a:t>
          </a:r>
          <a:r>
            <a:rPr lang="en-IN" sz="1800" dirty="0" err="1"/>
            <a:t>Europas</a:t>
          </a:r>
          <a:r>
            <a:rPr lang="en-IN" sz="1800" dirty="0"/>
            <a:t> </a:t>
          </a:r>
        </a:p>
      </dgm:t>
    </dgm:pt>
    <dgm:pt modelId="{E2F0EA7E-9BC6-40E1-9E2A-B51FC8783AA2}" type="parTrans" cxnId="{CAF3DF0C-51F6-44BB-B712-A463E0B068AD}">
      <dgm:prSet/>
      <dgm:spPr/>
      <dgm:t>
        <a:bodyPr/>
        <a:lstStyle/>
        <a:p>
          <a:endParaRPr lang="en-IN"/>
        </a:p>
      </dgm:t>
    </dgm:pt>
    <dgm:pt modelId="{3C6C7254-080C-4735-81A9-1595A1A859AE}" type="sibTrans" cxnId="{CAF3DF0C-51F6-44BB-B712-A463E0B068AD}">
      <dgm:prSet/>
      <dgm:spPr/>
      <dgm:t>
        <a:bodyPr/>
        <a:lstStyle/>
        <a:p>
          <a:endParaRPr lang="en-IN"/>
        </a:p>
      </dgm:t>
    </dgm:pt>
    <dgm:pt modelId="{8F02B60C-7CB2-477E-B655-172AA9FE1495}">
      <dgm:prSet custT="1"/>
      <dgm:spPr/>
      <dgm:t>
        <a:bodyPr/>
        <a:lstStyle/>
        <a:p>
          <a:r>
            <a:rPr lang="en-IN" sz="1800" dirty="0"/>
            <a:t>Angel investors and venture capitals </a:t>
          </a:r>
        </a:p>
      </dgm:t>
    </dgm:pt>
    <dgm:pt modelId="{5534C52F-25B5-422D-955D-59517570C948}" type="parTrans" cxnId="{4882FC69-758E-47D8-9816-568F5677FC56}">
      <dgm:prSet/>
      <dgm:spPr/>
      <dgm:t>
        <a:bodyPr/>
        <a:lstStyle/>
        <a:p>
          <a:endParaRPr lang="en-IN"/>
        </a:p>
      </dgm:t>
    </dgm:pt>
    <dgm:pt modelId="{E9C19349-1FE8-4EF3-82D0-256EA1BBC170}" type="sibTrans" cxnId="{4882FC69-758E-47D8-9816-568F5677FC56}">
      <dgm:prSet/>
      <dgm:spPr/>
      <dgm:t>
        <a:bodyPr/>
        <a:lstStyle/>
        <a:p>
          <a:endParaRPr lang="en-IN"/>
        </a:p>
      </dgm:t>
    </dgm:pt>
    <dgm:pt modelId="{5A05DC31-84A6-4860-A2A6-EC2EC480E6C9}">
      <dgm:prSet custT="1"/>
      <dgm:spPr/>
      <dgm:t>
        <a:bodyPr/>
        <a:lstStyle/>
        <a:p>
          <a:r>
            <a:rPr lang="en-IN" sz="1800" dirty="0"/>
            <a:t>Passion capital</a:t>
          </a:r>
        </a:p>
      </dgm:t>
    </dgm:pt>
    <dgm:pt modelId="{B4D6ECC8-195D-4207-A2DB-09762CC71826}" type="parTrans" cxnId="{202C14E1-9AE7-430A-854D-D1EBCCEB7371}">
      <dgm:prSet/>
      <dgm:spPr/>
      <dgm:t>
        <a:bodyPr/>
        <a:lstStyle/>
        <a:p>
          <a:endParaRPr lang="en-IN"/>
        </a:p>
      </dgm:t>
    </dgm:pt>
    <dgm:pt modelId="{DCBF7D7D-800C-4E49-B29F-B2530D7DDDB8}" type="sibTrans" cxnId="{202C14E1-9AE7-430A-854D-D1EBCCEB7371}">
      <dgm:prSet/>
      <dgm:spPr/>
      <dgm:t>
        <a:bodyPr/>
        <a:lstStyle/>
        <a:p>
          <a:endParaRPr lang="en-IN"/>
        </a:p>
      </dgm:t>
    </dgm:pt>
    <dgm:pt modelId="{C4CC0EB3-D26D-4DBD-9925-7C2C275EA710}">
      <dgm:prSet custT="1"/>
      <dgm:spPr/>
      <dgm:t>
        <a:bodyPr/>
        <a:lstStyle/>
        <a:p>
          <a:r>
            <a:rPr lang="en-IN" sz="1800" dirty="0"/>
            <a:t>Index Ventures </a:t>
          </a:r>
        </a:p>
      </dgm:t>
    </dgm:pt>
    <dgm:pt modelId="{EA0ACCCF-AB4D-4283-8B2A-3C1F8D4CF8B4}" type="parTrans" cxnId="{0DE6FF0A-B49F-42B9-9DEC-CCC90D58A494}">
      <dgm:prSet/>
      <dgm:spPr/>
      <dgm:t>
        <a:bodyPr/>
        <a:lstStyle/>
        <a:p>
          <a:endParaRPr lang="en-IN"/>
        </a:p>
      </dgm:t>
    </dgm:pt>
    <dgm:pt modelId="{3634D6F5-7BC8-448D-85B6-7E5CF2C602EF}" type="sibTrans" cxnId="{0DE6FF0A-B49F-42B9-9DEC-CCC90D58A494}">
      <dgm:prSet/>
      <dgm:spPr/>
      <dgm:t>
        <a:bodyPr/>
        <a:lstStyle/>
        <a:p>
          <a:endParaRPr lang="en-IN"/>
        </a:p>
      </dgm:t>
    </dgm:pt>
    <dgm:pt modelId="{967EE0F9-0A1A-4B8E-B453-17BA4CD74E62}" type="pres">
      <dgm:prSet presAssocID="{2232F365-1D40-4B43-B5F0-309CE398FF86}" presName="Name0" presStyleCnt="0">
        <dgm:presLayoutVars>
          <dgm:dir/>
          <dgm:animLvl val="lvl"/>
          <dgm:resizeHandles/>
        </dgm:presLayoutVars>
      </dgm:prSet>
      <dgm:spPr/>
      <dgm:t>
        <a:bodyPr/>
        <a:lstStyle/>
        <a:p>
          <a:endParaRPr lang="en-US"/>
        </a:p>
      </dgm:t>
    </dgm:pt>
    <dgm:pt modelId="{2343EEDB-531B-4E26-9B6A-9BC0951727C4}" type="pres">
      <dgm:prSet presAssocID="{B179F9E0-18C9-4EDA-8B6F-19581122CD3E}" presName="linNode" presStyleCnt="0"/>
      <dgm:spPr/>
    </dgm:pt>
    <dgm:pt modelId="{90937C82-9C8F-499D-A4BD-B4A431D2713E}" type="pres">
      <dgm:prSet presAssocID="{B179F9E0-18C9-4EDA-8B6F-19581122CD3E}" presName="parentShp" presStyleLbl="node1" presStyleIdx="0" presStyleCnt="6">
        <dgm:presLayoutVars>
          <dgm:bulletEnabled val="1"/>
        </dgm:presLayoutVars>
      </dgm:prSet>
      <dgm:spPr/>
      <dgm:t>
        <a:bodyPr/>
        <a:lstStyle/>
        <a:p>
          <a:endParaRPr lang="en-US"/>
        </a:p>
      </dgm:t>
    </dgm:pt>
    <dgm:pt modelId="{73E355D6-2913-48CA-B4BE-329F089110FD}" type="pres">
      <dgm:prSet presAssocID="{B179F9E0-18C9-4EDA-8B6F-19581122CD3E}" presName="childShp" presStyleLbl="bgAccFollowNode1" presStyleIdx="0" presStyleCnt="6">
        <dgm:presLayoutVars>
          <dgm:bulletEnabled val="1"/>
        </dgm:presLayoutVars>
      </dgm:prSet>
      <dgm:spPr/>
      <dgm:t>
        <a:bodyPr/>
        <a:lstStyle/>
        <a:p>
          <a:endParaRPr lang="en-US"/>
        </a:p>
      </dgm:t>
    </dgm:pt>
    <dgm:pt modelId="{282FF7BA-8132-479F-8451-954A3E47EA4F}" type="pres">
      <dgm:prSet presAssocID="{26B06E1F-DA5B-4979-8DAE-C1A6B2C198CC}" presName="spacing" presStyleCnt="0"/>
      <dgm:spPr/>
    </dgm:pt>
    <dgm:pt modelId="{3E8ABFB3-09AF-429A-A967-9D56EDD32098}" type="pres">
      <dgm:prSet presAssocID="{1B15389D-4D4F-443E-A2DA-3F66725BCDFA}" presName="linNode" presStyleCnt="0"/>
      <dgm:spPr/>
    </dgm:pt>
    <dgm:pt modelId="{F2C41321-76F6-4EA2-B89A-B66F6891DA08}" type="pres">
      <dgm:prSet presAssocID="{1B15389D-4D4F-443E-A2DA-3F66725BCDFA}" presName="parentShp" presStyleLbl="node1" presStyleIdx="1" presStyleCnt="6">
        <dgm:presLayoutVars>
          <dgm:bulletEnabled val="1"/>
        </dgm:presLayoutVars>
      </dgm:prSet>
      <dgm:spPr/>
      <dgm:t>
        <a:bodyPr/>
        <a:lstStyle/>
        <a:p>
          <a:endParaRPr lang="en-US"/>
        </a:p>
      </dgm:t>
    </dgm:pt>
    <dgm:pt modelId="{56C44D21-9393-48E0-8090-5C729AF27781}" type="pres">
      <dgm:prSet presAssocID="{1B15389D-4D4F-443E-A2DA-3F66725BCDFA}" presName="childShp" presStyleLbl="bgAccFollowNode1" presStyleIdx="1" presStyleCnt="6">
        <dgm:presLayoutVars>
          <dgm:bulletEnabled val="1"/>
        </dgm:presLayoutVars>
      </dgm:prSet>
      <dgm:spPr/>
      <dgm:t>
        <a:bodyPr/>
        <a:lstStyle/>
        <a:p>
          <a:endParaRPr lang="en-US"/>
        </a:p>
      </dgm:t>
    </dgm:pt>
    <dgm:pt modelId="{F84B5B4A-4E98-46B4-A52F-9F6ABC3D2778}" type="pres">
      <dgm:prSet presAssocID="{0E983667-846E-4E4A-A57A-9F16A013F9DA}" presName="spacing" presStyleCnt="0"/>
      <dgm:spPr/>
    </dgm:pt>
    <dgm:pt modelId="{5C54A5B8-6822-45CF-8AE7-7CFAF2C5D54C}" type="pres">
      <dgm:prSet presAssocID="{E6E5E702-C566-4C27-9270-877585E2CE90}" presName="linNode" presStyleCnt="0"/>
      <dgm:spPr/>
    </dgm:pt>
    <dgm:pt modelId="{2C8F1B70-93BD-4021-92E1-359431794F39}" type="pres">
      <dgm:prSet presAssocID="{E6E5E702-C566-4C27-9270-877585E2CE90}" presName="parentShp" presStyleLbl="node1" presStyleIdx="2" presStyleCnt="6">
        <dgm:presLayoutVars>
          <dgm:bulletEnabled val="1"/>
        </dgm:presLayoutVars>
      </dgm:prSet>
      <dgm:spPr/>
      <dgm:t>
        <a:bodyPr/>
        <a:lstStyle/>
        <a:p>
          <a:endParaRPr lang="en-US"/>
        </a:p>
      </dgm:t>
    </dgm:pt>
    <dgm:pt modelId="{CDC82F27-B9E9-4D55-9AFF-0419A987C955}" type="pres">
      <dgm:prSet presAssocID="{E6E5E702-C566-4C27-9270-877585E2CE90}" presName="childShp" presStyleLbl="bgAccFollowNode1" presStyleIdx="2" presStyleCnt="6">
        <dgm:presLayoutVars>
          <dgm:bulletEnabled val="1"/>
        </dgm:presLayoutVars>
      </dgm:prSet>
      <dgm:spPr/>
      <dgm:t>
        <a:bodyPr/>
        <a:lstStyle/>
        <a:p>
          <a:endParaRPr lang="en-US"/>
        </a:p>
      </dgm:t>
    </dgm:pt>
    <dgm:pt modelId="{A4FD1471-6691-4EE7-81C8-0FEDFE143F21}" type="pres">
      <dgm:prSet presAssocID="{E28655E2-FF3D-4EDC-AFBD-E251AE26B86E}" presName="spacing" presStyleCnt="0"/>
      <dgm:spPr/>
    </dgm:pt>
    <dgm:pt modelId="{59B43659-8811-45A2-B0D2-A9CCA55F9B05}" type="pres">
      <dgm:prSet presAssocID="{7013157F-5658-434D-A61A-4CBF5B36FB0F}" presName="linNode" presStyleCnt="0"/>
      <dgm:spPr/>
    </dgm:pt>
    <dgm:pt modelId="{CDA15850-B31B-47ED-A42B-888A35CFAD16}" type="pres">
      <dgm:prSet presAssocID="{7013157F-5658-434D-A61A-4CBF5B36FB0F}" presName="parentShp" presStyleLbl="node1" presStyleIdx="3" presStyleCnt="6">
        <dgm:presLayoutVars>
          <dgm:bulletEnabled val="1"/>
        </dgm:presLayoutVars>
      </dgm:prSet>
      <dgm:spPr/>
      <dgm:t>
        <a:bodyPr/>
        <a:lstStyle/>
        <a:p>
          <a:endParaRPr lang="en-US"/>
        </a:p>
      </dgm:t>
    </dgm:pt>
    <dgm:pt modelId="{82D9A316-B71B-4D40-A614-6B48B1208693}" type="pres">
      <dgm:prSet presAssocID="{7013157F-5658-434D-A61A-4CBF5B36FB0F}" presName="childShp" presStyleLbl="bgAccFollowNode1" presStyleIdx="3" presStyleCnt="6">
        <dgm:presLayoutVars>
          <dgm:bulletEnabled val="1"/>
        </dgm:presLayoutVars>
      </dgm:prSet>
      <dgm:spPr/>
      <dgm:t>
        <a:bodyPr/>
        <a:lstStyle/>
        <a:p>
          <a:endParaRPr lang="en-US"/>
        </a:p>
      </dgm:t>
    </dgm:pt>
    <dgm:pt modelId="{85BAFE9E-082B-49E1-9258-D4F81A532C21}" type="pres">
      <dgm:prSet presAssocID="{58773754-264F-4F4A-87AA-2B07200DBB9F}" presName="spacing" presStyleCnt="0"/>
      <dgm:spPr/>
    </dgm:pt>
    <dgm:pt modelId="{8A719131-3D8B-4A63-AFC9-9072DB65A308}" type="pres">
      <dgm:prSet presAssocID="{907A3957-239A-4EDE-B4AB-0019E7FFC700}" presName="linNode" presStyleCnt="0"/>
      <dgm:spPr/>
    </dgm:pt>
    <dgm:pt modelId="{F0AE204D-1CF0-43DD-AF33-0758CAF6E3A2}" type="pres">
      <dgm:prSet presAssocID="{907A3957-239A-4EDE-B4AB-0019E7FFC700}" presName="parentShp" presStyleLbl="node1" presStyleIdx="4" presStyleCnt="6">
        <dgm:presLayoutVars>
          <dgm:bulletEnabled val="1"/>
        </dgm:presLayoutVars>
      </dgm:prSet>
      <dgm:spPr/>
      <dgm:t>
        <a:bodyPr/>
        <a:lstStyle/>
        <a:p>
          <a:endParaRPr lang="en-US"/>
        </a:p>
      </dgm:t>
    </dgm:pt>
    <dgm:pt modelId="{05FC957F-18BA-46B8-8B55-2FC00642003B}" type="pres">
      <dgm:prSet presAssocID="{907A3957-239A-4EDE-B4AB-0019E7FFC700}" presName="childShp" presStyleLbl="bgAccFollowNode1" presStyleIdx="4" presStyleCnt="6">
        <dgm:presLayoutVars>
          <dgm:bulletEnabled val="1"/>
        </dgm:presLayoutVars>
      </dgm:prSet>
      <dgm:spPr/>
      <dgm:t>
        <a:bodyPr/>
        <a:lstStyle/>
        <a:p>
          <a:endParaRPr lang="en-US"/>
        </a:p>
      </dgm:t>
    </dgm:pt>
    <dgm:pt modelId="{715ADA42-07D2-4FA3-B868-B7C8B550E6F5}" type="pres">
      <dgm:prSet presAssocID="{667DD7D2-B315-4D67-B70E-93652F8357B8}" presName="spacing" presStyleCnt="0"/>
      <dgm:spPr/>
    </dgm:pt>
    <dgm:pt modelId="{0537AAF0-3B04-44B3-8078-3273DF71156E}" type="pres">
      <dgm:prSet presAssocID="{8F02B60C-7CB2-477E-B655-172AA9FE1495}" presName="linNode" presStyleCnt="0"/>
      <dgm:spPr/>
    </dgm:pt>
    <dgm:pt modelId="{2C6DEB0B-3A6A-4F42-B789-92BAFA160B8C}" type="pres">
      <dgm:prSet presAssocID="{8F02B60C-7CB2-477E-B655-172AA9FE1495}" presName="parentShp" presStyleLbl="node1" presStyleIdx="5" presStyleCnt="6">
        <dgm:presLayoutVars>
          <dgm:bulletEnabled val="1"/>
        </dgm:presLayoutVars>
      </dgm:prSet>
      <dgm:spPr/>
      <dgm:t>
        <a:bodyPr/>
        <a:lstStyle/>
        <a:p>
          <a:endParaRPr lang="en-US"/>
        </a:p>
      </dgm:t>
    </dgm:pt>
    <dgm:pt modelId="{5FC4C0CB-E848-4CDD-BE14-1CFE18159E6F}" type="pres">
      <dgm:prSet presAssocID="{8F02B60C-7CB2-477E-B655-172AA9FE1495}" presName="childShp" presStyleLbl="bgAccFollowNode1" presStyleIdx="5" presStyleCnt="6">
        <dgm:presLayoutVars>
          <dgm:bulletEnabled val="1"/>
        </dgm:presLayoutVars>
      </dgm:prSet>
      <dgm:spPr/>
      <dgm:t>
        <a:bodyPr/>
        <a:lstStyle/>
        <a:p>
          <a:endParaRPr lang="en-US"/>
        </a:p>
      </dgm:t>
    </dgm:pt>
  </dgm:ptLst>
  <dgm:cxnLst>
    <dgm:cxn modelId="{AAE18E99-D1B7-4F84-B3C3-2CF9B925FC00}" srcId="{2232F365-1D40-4B43-B5F0-309CE398FF86}" destId="{1B15389D-4D4F-443E-A2DA-3F66725BCDFA}" srcOrd="1" destOrd="0" parTransId="{E52D3874-6B96-4F11-806A-A38FC126DD25}" sibTransId="{0E983667-846E-4E4A-A57A-9F16A013F9DA}"/>
    <dgm:cxn modelId="{C77183CC-8EC2-4226-B052-41CEA1A3CF32}" type="presOf" srcId="{79C7457D-8108-4A1B-B503-23D4D2F8A011}" destId="{05FC957F-18BA-46B8-8B55-2FC00642003B}" srcOrd="0" destOrd="1" presId="urn:microsoft.com/office/officeart/2005/8/layout/vList6"/>
    <dgm:cxn modelId="{CAF3DF0C-51F6-44BB-B712-A463E0B068AD}" srcId="{907A3957-239A-4EDE-B4AB-0019E7FFC700}" destId="{79C7457D-8108-4A1B-B503-23D4D2F8A011}" srcOrd="1" destOrd="0" parTransId="{E2F0EA7E-9BC6-40E1-9E2A-B51FC8783AA2}" sibTransId="{3C6C7254-080C-4735-81A9-1595A1A859AE}"/>
    <dgm:cxn modelId="{E0D2E6D2-04D0-4210-902B-CF1FF2106888}" type="presOf" srcId="{60E80E9C-DCAC-4DDE-A5AF-57596B05B76D}" destId="{CDC82F27-B9E9-4D55-9AFF-0419A987C955}" srcOrd="0" destOrd="1" presId="urn:microsoft.com/office/officeart/2005/8/layout/vList6"/>
    <dgm:cxn modelId="{45F5025B-56B0-4E7F-B65C-B200965D52E1}" type="presOf" srcId="{8F02B60C-7CB2-477E-B655-172AA9FE1495}" destId="{2C6DEB0B-3A6A-4F42-B789-92BAFA160B8C}" srcOrd="0" destOrd="0" presId="urn:microsoft.com/office/officeart/2005/8/layout/vList6"/>
    <dgm:cxn modelId="{63AFE729-AB9D-42D9-9D7F-45AD93ACE3E7}" srcId="{2232F365-1D40-4B43-B5F0-309CE398FF86}" destId="{907A3957-239A-4EDE-B4AB-0019E7FFC700}" srcOrd="4" destOrd="0" parTransId="{F99BDC58-49B2-4E3D-B94F-688421934E26}" sibTransId="{667DD7D2-B315-4D67-B70E-93652F8357B8}"/>
    <dgm:cxn modelId="{5314F9E8-2C9A-48E1-9199-0A5E9457E227}" type="presOf" srcId="{C4CC0EB3-D26D-4DBD-9925-7C2C275EA710}" destId="{5FC4C0CB-E848-4CDD-BE14-1CFE18159E6F}" srcOrd="0" destOrd="1" presId="urn:microsoft.com/office/officeart/2005/8/layout/vList6"/>
    <dgm:cxn modelId="{7BB8AEA4-6A3A-4616-90CA-FB0502012F99}" srcId="{2232F365-1D40-4B43-B5F0-309CE398FF86}" destId="{7013157F-5658-434D-A61A-4CBF5B36FB0F}" srcOrd="3" destOrd="0" parTransId="{40AEDC83-F67E-43CB-B992-4F1394AEBE4D}" sibTransId="{58773754-264F-4F4A-87AA-2B07200DBB9F}"/>
    <dgm:cxn modelId="{13B1B261-2ED1-47ED-8164-38786CA66A22}" type="presOf" srcId="{9D87A2B8-B14D-4F72-BE2E-A79645F4DD05}" destId="{73E355D6-2913-48CA-B4BE-329F089110FD}" srcOrd="0" destOrd="0" presId="urn:microsoft.com/office/officeart/2005/8/layout/vList6"/>
    <dgm:cxn modelId="{4882FC69-758E-47D8-9816-568F5677FC56}" srcId="{2232F365-1D40-4B43-B5F0-309CE398FF86}" destId="{8F02B60C-7CB2-477E-B655-172AA9FE1495}" srcOrd="5" destOrd="0" parTransId="{5534C52F-25B5-422D-955D-59517570C948}" sibTransId="{E9C19349-1FE8-4EF3-82D0-256EA1BBC170}"/>
    <dgm:cxn modelId="{C9EF2F2D-4C7A-4C2C-8600-C54E1009A1EB}" type="presOf" srcId="{E7C66513-B487-4A07-AB53-0203C8A5C565}" destId="{82D9A316-B71B-4D40-A614-6B48B1208693}" srcOrd="0" destOrd="0" presId="urn:microsoft.com/office/officeart/2005/8/layout/vList6"/>
    <dgm:cxn modelId="{D9B4D0DC-30B0-4DED-825E-8CC363D53A43}" srcId="{E6E5E702-C566-4C27-9270-877585E2CE90}" destId="{60E80E9C-DCAC-4DDE-A5AF-57596B05B76D}" srcOrd="1" destOrd="0" parTransId="{38583E14-87C6-4B8F-9BE7-DBF10152EAEA}" sibTransId="{E8AA114D-245C-49BB-A0E4-72A5B80D3FD8}"/>
    <dgm:cxn modelId="{3EC4347B-2206-4F41-9548-B571DCBCF218}" srcId="{B179F9E0-18C9-4EDA-8B6F-19581122CD3E}" destId="{42AD2918-CFAB-466C-AC40-E1CFA52A004B}" srcOrd="1" destOrd="0" parTransId="{027D69B8-D1DA-4FF6-8060-A63E271F1B47}" sibTransId="{893F0449-4A68-4BDB-BB5E-FDB0E85DCD11}"/>
    <dgm:cxn modelId="{745BAD37-31BD-4979-90E0-13023FD40328}" type="presOf" srcId="{5A05DC31-84A6-4860-A2A6-EC2EC480E6C9}" destId="{5FC4C0CB-E848-4CDD-BE14-1CFE18159E6F}" srcOrd="0" destOrd="0" presId="urn:microsoft.com/office/officeart/2005/8/layout/vList6"/>
    <dgm:cxn modelId="{5BA00488-2CF4-4CFA-BBAE-49BD13E131A2}" type="presOf" srcId="{B179F9E0-18C9-4EDA-8B6F-19581122CD3E}" destId="{90937C82-9C8F-499D-A4BD-B4A431D2713E}" srcOrd="0" destOrd="0" presId="urn:microsoft.com/office/officeart/2005/8/layout/vList6"/>
    <dgm:cxn modelId="{431777C8-6F90-4F30-9FF7-F276896FC80D}" srcId="{7013157F-5658-434D-A61A-4CBF5B36FB0F}" destId="{F5275936-C773-4ADF-826C-D217D171DAD3}" srcOrd="1" destOrd="0" parTransId="{EACABD83-F8CA-4C6A-A37C-19667EB30FA8}" sibTransId="{4A64DE60-7F42-469D-B693-5108942F3A9C}"/>
    <dgm:cxn modelId="{D4161A9F-22B8-4F5E-942C-E5BB727D082F}" type="presOf" srcId="{C92D64A2-185A-40F7-9D1D-9A8963274A0C}" destId="{05FC957F-18BA-46B8-8B55-2FC00642003B}" srcOrd="0" destOrd="0" presId="urn:microsoft.com/office/officeart/2005/8/layout/vList6"/>
    <dgm:cxn modelId="{22DA662A-684D-4CD0-BCA4-8C4CBAB3F887}" type="presOf" srcId="{89D09356-E570-4B54-A5CE-D6AF478AD7C0}" destId="{56C44D21-9393-48E0-8090-5C729AF27781}" srcOrd="0" destOrd="1" presId="urn:microsoft.com/office/officeart/2005/8/layout/vList6"/>
    <dgm:cxn modelId="{7D08640A-11DE-4F32-A988-75654A8907EE}" type="presOf" srcId="{907A3957-239A-4EDE-B4AB-0019E7FFC700}" destId="{F0AE204D-1CF0-43DD-AF33-0758CAF6E3A2}" srcOrd="0" destOrd="0" presId="urn:microsoft.com/office/officeart/2005/8/layout/vList6"/>
    <dgm:cxn modelId="{E1648C99-B7B2-49D5-8640-3DC3448C239C}" srcId="{E6E5E702-C566-4C27-9270-877585E2CE90}" destId="{3246A468-34D1-46BC-A82C-C703A3910F23}" srcOrd="0" destOrd="0" parTransId="{4AD6EA34-09A3-4F2B-9AD0-5DFF34391AC7}" sibTransId="{77829745-FEE8-4536-BBF1-64EF7BF29C2C}"/>
    <dgm:cxn modelId="{B22F029B-D09B-4C62-9E54-9EDDF33D087F}" type="presOf" srcId="{1B15389D-4D4F-443E-A2DA-3F66725BCDFA}" destId="{F2C41321-76F6-4EA2-B89A-B66F6891DA08}" srcOrd="0" destOrd="0" presId="urn:microsoft.com/office/officeart/2005/8/layout/vList6"/>
    <dgm:cxn modelId="{1F64A2C2-BF85-4DB7-AC08-BB1FEBF1EF26}" srcId="{7013157F-5658-434D-A61A-4CBF5B36FB0F}" destId="{E7C66513-B487-4A07-AB53-0203C8A5C565}" srcOrd="0" destOrd="0" parTransId="{3A4A75FE-DE36-49C4-A3A0-4D8C6075FCDA}" sibTransId="{516359FF-D174-44DE-90DD-113A539E2B86}"/>
    <dgm:cxn modelId="{803BAC4E-30FD-44A9-8E37-F5029E1FC0C4}" srcId="{B179F9E0-18C9-4EDA-8B6F-19581122CD3E}" destId="{9D87A2B8-B14D-4F72-BE2E-A79645F4DD05}" srcOrd="0" destOrd="0" parTransId="{30CD1C05-3350-473D-8833-6C3B2DB4F16D}" sibTransId="{02D0827A-8B21-4103-89CA-418F58FF8991}"/>
    <dgm:cxn modelId="{077FEB2F-3F4A-4059-A3D9-35A52734FCD8}" srcId="{1B15389D-4D4F-443E-A2DA-3F66725BCDFA}" destId="{89D09356-E570-4B54-A5CE-D6AF478AD7C0}" srcOrd="1" destOrd="0" parTransId="{7B178EF3-1729-4F5F-8982-2609DBC96D34}" sibTransId="{EEE5CB8C-D695-472B-8B03-0085B8CC51E6}"/>
    <dgm:cxn modelId="{0DE6FF0A-B49F-42B9-9DEC-CCC90D58A494}" srcId="{8F02B60C-7CB2-477E-B655-172AA9FE1495}" destId="{C4CC0EB3-D26D-4DBD-9925-7C2C275EA710}" srcOrd="1" destOrd="0" parTransId="{EA0ACCCF-AB4D-4283-8B2A-3C1F8D4CF8B4}" sibTransId="{3634D6F5-7BC8-448D-85B6-7E5CF2C602EF}"/>
    <dgm:cxn modelId="{7F6E8646-D113-48F6-AC97-AEAE132BBA9A}" srcId="{2232F365-1D40-4B43-B5F0-309CE398FF86}" destId="{E6E5E702-C566-4C27-9270-877585E2CE90}" srcOrd="2" destOrd="0" parTransId="{4C623FFD-D2D0-4EB6-B650-4CD61A9F96E6}" sibTransId="{E28655E2-FF3D-4EDC-AFBD-E251AE26B86E}"/>
    <dgm:cxn modelId="{7D907C4C-0D98-43BD-A147-A3940171BF5E}" type="presOf" srcId="{F5275936-C773-4ADF-826C-D217D171DAD3}" destId="{82D9A316-B71B-4D40-A614-6B48B1208693}" srcOrd="0" destOrd="1" presId="urn:microsoft.com/office/officeart/2005/8/layout/vList6"/>
    <dgm:cxn modelId="{67407241-37A6-4304-81D3-5112FA475D92}" type="presOf" srcId="{9B049EA9-F39E-4FCA-995D-6045F55C2AFA}" destId="{56C44D21-9393-48E0-8090-5C729AF27781}" srcOrd="0" destOrd="0" presId="urn:microsoft.com/office/officeart/2005/8/layout/vList6"/>
    <dgm:cxn modelId="{DCB6FB4C-1248-4C60-AF97-0A55168D7F1A}" type="presOf" srcId="{42AD2918-CFAB-466C-AC40-E1CFA52A004B}" destId="{73E355D6-2913-48CA-B4BE-329F089110FD}" srcOrd="0" destOrd="1" presId="urn:microsoft.com/office/officeart/2005/8/layout/vList6"/>
    <dgm:cxn modelId="{A7CD44E6-CCF0-4B31-9DF9-87FA081E8C08}" type="presOf" srcId="{2232F365-1D40-4B43-B5F0-309CE398FF86}" destId="{967EE0F9-0A1A-4B8E-B453-17BA4CD74E62}" srcOrd="0" destOrd="0" presId="urn:microsoft.com/office/officeart/2005/8/layout/vList6"/>
    <dgm:cxn modelId="{D000F88E-A0CC-43E7-AEFC-C37EA4F5C39C}" type="presOf" srcId="{E6E5E702-C566-4C27-9270-877585E2CE90}" destId="{2C8F1B70-93BD-4021-92E1-359431794F39}" srcOrd="0" destOrd="0" presId="urn:microsoft.com/office/officeart/2005/8/layout/vList6"/>
    <dgm:cxn modelId="{342E7DA5-CBEA-4A4D-B21F-A5603F1C9D1C}" type="presOf" srcId="{3246A468-34D1-46BC-A82C-C703A3910F23}" destId="{CDC82F27-B9E9-4D55-9AFF-0419A987C955}" srcOrd="0" destOrd="0" presId="urn:microsoft.com/office/officeart/2005/8/layout/vList6"/>
    <dgm:cxn modelId="{202C14E1-9AE7-430A-854D-D1EBCCEB7371}" srcId="{8F02B60C-7CB2-477E-B655-172AA9FE1495}" destId="{5A05DC31-84A6-4860-A2A6-EC2EC480E6C9}" srcOrd="0" destOrd="0" parTransId="{B4D6ECC8-195D-4207-A2DB-09762CC71826}" sibTransId="{DCBF7D7D-800C-4E49-B29F-B2530D7DDDB8}"/>
    <dgm:cxn modelId="{CF6ECF46-3E9A-4B87-AF7F-E0B0CD1036B5}" type="presOf" srcId="{7013157F-5658-434D-A61A-4CBF5B36FB0F}" destId="{CDA15850-B31B-47ED-A42B-888A35CFAD16}" srcOrd="0" destOrd="0" presId="urn:microsoft.com/office/officeart/2005/8/layout/vList6"/>
    <dgm:cxn modelId="{FA19DD0C-29B9-4D85-8155-6E77B1828158}" srcId="{2232F365-1D40-4B43-B5F0-309CE398FF86}" destId="{B179F9E0-18C9-4EDA-8B6F-19581122CD3E}" srcOrd="0" destOrd="0" parTransId="{EEB08E29-C9D2-48AE-95CF-EAFC60BDF7A1}" sibTransId="{26B06E1F-DA5B-4979-8DAE-C1A6B2C198CC}"/>
    <dgm:cxn modelId="{052D497E-49FF-4761-98A2-CBEDAE5148A3}" srcId="{907A3957-239A-4EDE-B4AB-0019E7FFC700}" destId="{C92D64A2-185A-40F7-9D1D-9A8963274A0C}" srcOrd="0" destOrd="0" parTransId="{6BC14053-06F7-4780-8870-3F29B170159F}" sibTransId="{BC982D01-A8D1-4D83-9D58-A18D2F3D2325}"/>
    <dgm:cxn modelId="{3DA30D11-FF58-4BF5-8401-C137FABC3F3E}" srcId="{1B15389D-4D4F-443E-A2DA-3F66725BCDFA}" destId="{9B049EA9-F39E-4FCA-995D-6045F55C2AFA}" srcOrd="0" destOrd="0" parTransId="{11D6FBF0-75C7-4C5A-8ED7-0D0598AB3CE7}" sibTransId="{40B05545-6932-45D6-AF8E-F161777A018A}"/>
    <dgm:cxn modelId="{ACA5D02D-6CD1-45B9-A331-E46F3CB99D3F}" type="presParOf" srcId="{967EE0F9-0A1A-4B8E-B453-17BA4CD74E62}" destId="{2343EEDB-531B-4E26-9B6A-9BC0951727C4}" srcOrd="0" destOrd="0" presId="urn:microsoft.com/office/officeart/2005/8/layout/vList6"/>
    <dgm:cxn modelId="{FBF1D9C3-4DE4-4349-8E02-8A633F1575FE}" type="presParOf" srcId="{2343EEDB-531B-4E26-9B6A-9BC0951727C4}" destId="{90937C82-9C8F-499D-A4BD-B4A431D2713E}" srcOrd="0" destOrd="0" presId="urn:microsoft.com/office/officeart/2005/8/layout/vList6"/>
    <dgm:cxn modelId="{05184E3A-FE4C-435C-9164-5A74A62C42B8}" type="presParOf" srcId="{2343EEDB-531B-4E26-9B6A-9BC0951727C4}" destId="{73E355D6-2913-48CA-B4BE-329F089110FD}" srcOrd="1" destOrd="0" presId="urn:microsoft.com/office/officeart/2005/8/layout/vList6"/>
    <dgm:cxn modelId="{A565B83E-4077-4C2C-859C-84DF0FF89B37}" type="presParOf" srcId="{967EE0F9-0A1A-4B8E-B453-17BA4CD74E62}" destId="{282FF7BA-8132-479F-8451-954A3E47EA4F}" srcOrd="1" destOrd="0" presId="urn:microsoft.com/office/officeart/2005/8/layout/vList6"/>
    <dgm:cxn modelId="{4CBB243A-3730-4F96-80CB-E17997289C5B}" type="presParOf" srcId="{967EE0F9-0A1A-4B8E-B453-17BA4CD74E62}" destId="{3E8ABFB3-09AF-429A-A967-9D56EDD32098}" srcOrd="2" destOrd="0" presId="urn:microsoft.com/office/officeart/2005/8/layout/vList6"/>
    <dgm:cxn modelId="{5149BD4D-CDD3-4A10-B8B0-A3ED9A8796EC}" type="presParOf" srcId="{3E8ABFB3-09AF-429A-A967-9D56EDD32098}" destId="{F2C41321-76F6-4EA2-B89A-B66F6891DA08}" srcOrd="0" destOrd="0" presId="urn:microsoft.com/office/officeart/2005/8/layout/vList6"/>
    <dgm:cxn modelId="{03C7530B-8E7F-4835-839D-8427E1FAC816}" type="presParOf" srcId="{3E8ABFB3-09AF-429A-A967-9D56EDD32098}" destId="{56C44D21-9393-48E0-8090-5C729AF27781}" srcOrd="1" destOrd="0" presId="urn:microsoft.com/office/officeart/2005/8/layout/vList6"/>
    <dgm:cxn modelId="{AF094BB0-F2F9-45CB-BD0E-703F88615EC3}" type="presParOf" srcId="{967EE0F9-0A1A-4B8E-B453-17BA4CD74E62}" destId="{F84B5B4A-4E98-46B4-A52F-9F6ABC3D2778}" srcOrd="3" destOrd="0" presId="urn:microsoft.com/office/officeart/2005/8/layout/vList6"/>
    <dgm:cxn modelId="{DC2FA756-D8B4-482E-894C-8FB8198FCF1A}" type="presParOf" srcId="{967EE0F9-0A1A-4B8E-B453-17BA4CD74E62}" destId="{5C54A5B8-6822-45CF-8AE7-7CFAF2C5D54C}" srcOrd="4" destOrd="0" presId="urn:microsoft.com/office/officeart/2005/8/layout/vList6"/>
    <dgm:cxn modelId="{F177849A-C930-4332-90C2-AB58E14C30EF}" type="presParOf" srcId="{5C54A5B8-6822-45CF-8AE7-7CFAF2C5D54C}" destId="{2C8F1B70-93BD-4021-92E1-359431794F39}" srcOrd="0" destOrd="0" presId="urn:microsoft.com/office/officeart/2005/8/layout/vList6"/>
    <dgm:cxn modelId="{7A4F1865-2E01-4528-9E43-4CF56AE9965E}" type="presParOf" srcId="{5C54A5B8-6822-45CF-8AE7-7CFAF2C5D54C}" destId="{CDC82F27-B9E9-4D55-9AFF-0419A987C955}" srcOrd="1" destOrd="0" presId="urn:microsoft.com/office/officeart/2005/8/layout/vList6"/>
    <dgm:cxn modelId="{39373011-0594-4C6D-9234-8FD0074D2902}" type="presParOf" srcId="{967EE0F9-0A1A-4B8E-B453-17BA4CD74E62}" destId="{A4FD1471-6691-4EE7-81C8-0FEDFE143F21}" srcOrd="5" destOrd="0" presId="urn:microsoft.com/office/officeart/2005/8/layout/vList6"/>
    <dgm:cxn modelId="{CFEF118B-B814-4F90-995A-C9F66FEC27AA}" type="presParOf" srcId="{967EE0F9-0A1A-4B8E-B453-17BA4CD74E62}" destId="{59B43659-8811-45A2-B0D2-A9CCA55F9B05}" srcOrd="6" destOrd="0" presId="urn:microsoft.com/office/officeart/2005/8/layout/vList6"/>
    <dgm:cxn modelId="{780BCAB8-DBF7-4A2A-8E0F-3D48697DEA6A}" type="presParOf" srcId="{59B43659-8811-45A2-B0D2-A9CCA55F9B05}" destId="{CDA15850-B31B-47ED-A42B-888A35CFAD16}" srcOrd="0" destOrd="0" presId="urn:microsoft.com/office/officeart/2005/8/layout/vList6"/>
    <dgm:cxn modelId="{1116D038-4CFC-4239-910F-C8F0A1301E2F}" type="presParOf" srcId="{59B43659-8811-45A2-B0D2-A9CCA55F9B05}" destId="{82D9A316-B71B-4D40-A614-6B48B1208693}" srcOrd="1" destOrd="0" presId="urn:microsoft.com/office/officeart/2005/8/layout/vList6"/>
    <dgm:cxn modelId="{4404A6EA-F9DF-4017-BB2A-19CFBC6ADF46}" type="presParOf" srcId="{967EE0F9-0A1A-4B8E-B453-17BA4CD74E62}" destId="{85BAFE9E-082B-49E1-9258-D4F81A532C21}" srcOrd="7" destOrd="0" presId="urn:microsoft.com/office/officeart/2005/8/layout/vList6"/>
    <dgm:cxn modelId="{019392D3-4EC0-4743-90F9-4FA74F8160E6}" type="presParOf" srcId="{967EE0F9-0A1A-4B8E-B453-17BA4CD74E62}" destId="{8A719131-3D8B-4A63-AFC9-9072DB65A308}" srcOrd="8" destOrd="0" presId="urn:microsoft.com/office/officeart/2005/8/layout/vList6"/>
    <dgm:cxn modelId="{A78ED049-88F6-4D1B-B04B-7F2650F6B793}" type="presParOf" srcId="{8A719131-3D8B-4A63-AFC9-9072DB65A308}" destId="{F0AE204D-1CF0-43DD-AF33-0758CAF6E3A2}" srcOrd="0" destOrd="0" presId="urn:microsoft.com/office/officeart/2005/8/layout/vList6"/>
    <dgm:cxn modelId="{6908D7A4-4445-46C9-B75B-BF989A91AE16}" type="presParOf" srcId="{8A719131-3D8B-4A63-AFC9-9072DB65A308}" destId="{05FC957F-18BA-46B8-8B55-2FC00642003B}" srcOrd="1" destOrd="0" presId="urn:microsoft.com/office/officeart/2005/8/layout/vList6"/>
    <dgm:cxn modelId="{B755D3FC-7732-4762-9612-86252B09004A}" type="presParOf" srcId="{967EE0F9-0A1A-4B8E-B453-17BA4CD74E62}" destId="{715ADA42-07D2-4FA3-B868-B7C8B550E6F5}" srcOrd="9" destOrd="0" presId="urn:microsoft.com/office/officeart/2005/8/layout/vList6"/>
    <dgm:cxn modelId="{310FEDD5-A920-480A-ADAB-4AB6E7A12A55}" type="presParOf" srcId="{967EE0F9-0A1A-4B8E-B453-17BA4CD74E62}" destId="{0537AAF0-3B04-44B3-8078-3273DF71156E}" srcOrd="10" destOrd="0" presId="urn:microsoft.com/office/officeart/2005/8/layout/vList6"/>
    <dgm:cxn modelId="{BAA1DEC0-3F34-4CE3-BC0B-2F532D0D9D33}" type="presParOf" srcId="{0537AAF0-3B04-44B3-8078-3273DF71156E}" destId="{2C6DEB0B-3A6A-4F42-B789-92BAFA160B8C}" srcOrd="0" destOrd="0" presId="urn:microsoft.com/office/officeart/2005/8/layout/vList6"/>
    <dgm:cxn modelId="{991EFB68-E8C0-41D8-8016-485CB82FC0A7}" type="presParOf" srcId="{0537AAF0-3B04-44B3-8078-3273DF71156E}" destId="{5FC4C0CB-E848-4CDD-BE14-1CFE18159E6F}" srcOrd="1" destOrd="0" presId="urn:microsoft.com/office/officeart/2005/8/layout/vList6"/>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E42923-F200-4876-954D-995B28359493}" type="doc">
      <dgm:prSet loTypeId="urn:microsoft.com/office/officeart/2005/8/layout/vList2" loCatId="list" qsTypeId="urn:microsoft.com/office/officeart/2005/8/quickstyle/simple4" qsCatId="simple" csTypeId="urn:microsoft.com/office/officeart/2005/8/colors/accent1_2" csCatId="accent1" phldr="1"/>
      <dgm:spPr/>
      <dgm:t>
        <a:bodyPr/>
        <a:lstStyle/>
        <a:p>
          <a:endParaRPr lang="en-IN"/>
        </a:p>
      </dgm:t>
    </dgm:pt>
    <dgm:pt modelId="{5E393819-E59D-4232-98FB-B0E93E0179DA}">
      <dgm:prSet phldrT="[Text]" custT="1"/>
      <dgm:spPr/>
      <dgm:t>
        <a:bodyPr/>
        <a:lstStyle/>
        <a:p>
          <a:pPr algn="ctr"/>
          <a:r>
            <a:rPr lang="en-IN" sz="1800" b="1" i="1" dirty="0"/>
            <a:t>Seed Funding </a:t>
          </a:r>
        </a:p>
      </dgm:t>
    </dgm:pt>
    <dgm:pt modelId="{CE8503E2-6C99-4011-B759-FB32BCD165EA}" type="parTrans" cxnId="{0D111D66-7474-4572-9422-B296CF35333F}">
      <dgm:prSet/>
      <dgm:spPr/>
      <dgm:t>
        <a:bodyPr/>
        <a:lstStyle/>
        <a:p>
          <a:endParaRPr lang="en-IN"/>
        </a:p>
      </dgm:t>
    </dgm:pt>
    <dgm:pt modelId="{76EAB746-7527-4879-9729-ABDAB7D56F62}" type="sibTrans" cxnId="{0D111D66-7474-4572-9422-B296CF35333F}">
      <dgm:prSet/>
      <dgm:spPr/>
      <dgm:t>
        <a:bodyPr/>
        <a:lstStyle/>
        <a:p>
          <a:endParaRPr lang="en-IN"/>
        </a:p>
      </dgm:t>
    </dgm:pt>
    <dgm:pt modelId="{618363D6-F3F9-4195-8D67-02865E4EAAA7}">
      <dgm:prSet phldrT="[Text]" custT="1"/>
      <dgm:spPr/>
      <dgm:t>
        <a:bodyPr/>
        <a:lstStyle/>
        <a:p>
          <a:pPr algn="just"/>
          <a:r>
            <a:rPr lang="en-IN" sz="1800" dirty="0"/>
            <a:t>This is the first round of investment any startup receives. This helps in introducing the initial idea, prototyping, and developing the market research. This can some from friends and family. </a:t>
          </a:r>
        </a:p>
      </dgm:t>
    </dgm:pt>
    <dgm:pt modelId="{DE734ABA-8A3B-447D-9184-2BDF2795FB35}" type="parTrans" cxnId="{B633D2A7-59AC-4A41-9785-AD1EBCA6A4A9}">
      <dgm:prSet/>
      <dgm:spPr/>
      <dgm:t>
        <a:bodyPr/>
        <a:lstStyle/>
        <a:p>
          <a:endParaRPr lang="en-IN"/>
        </a:p>
      </dgm:t>
    </dgm:pt>
    <dgm:pt modelId="{71EB934C-A6C5-4D98-98C1-A4208128804E}" type="sibTrans" cxnId="{B633D2A7-59AC-4A41-9785-AD1EBCA6A4A9}">
      <dgm:prSet/>
      <dgm:spPr/>
      <dgm:t>
        <a:bodyPr/>
        <a:lstStyle/>
        <a:p>
          <a:endParaRPr lang="en-IN"/>
        </a:p>
      </dgm:t>
    </dgm:pt>
    <dgm:pt modelId="{1A933A5B-82E2-4ABC-A0D6-F0C825EF88FD}">
      <dgm:prSet phldrT="[Text]" custT="1"/>
      <dgm:spPr/>
      <dgm:t>
        <a:bodyPr/>
        <a:lstStyle/>
        <a:p>
          <a:pPr algn="ctr"/>
          <a:r>
            <a:rPr lang="en-IN" sz="1800" b="1" i="1" dirty="0"/>
            <a:t>Crowdfunding</a:t>
          </a:r>
          <a:r>
            <a:rPr lang="en-IN" sz="1800" dirty="0"/>
            <a:t> </a:t>
          </a:r>
        </a:p>
      </dgm:t>
    </dgm:pt>
    <dgm:pt modelId="{EE5101D3-7DD2-4133-B724-E97B3BC6D0C0}" type="parTrans" cxnId="{EE05DBC5-7DD6-4F16-A1FE-7FC4D1EB2A3B}">
      <dgm:prSet/>
      <dgm:spPr/>
      <dgm:t>
        <a:bodyPr/>
        <a:lstStyle/>
        <a:p>
          <a:endParaRPr lang="en-IN"/>
        </a:p>
      </dgm:t>
    </dgm:pt>
    <dgm:pt modelId="{6EBB1564-03A7-4F7A-AFBB-36388F5BD2FE}" type="sibTrans" cxnId="{EE05DBC5-7DD6-4F16-A1FE-7FC4D1EB2A3B}">
      <dgm:prSet/>
      <dgm:spPr/>
      <dgm:t>
        <a:bodyPr/>
        <a:lstStyle/>
        <a:p>
          <a:endParaRPr lang="en-IN"/>
        </a:p>
      </dgm:t>
    </dgm:pt>
    <dgm:pt modelId="{265D92F8-49C9-4F35-8241-5A3FFF936695}">
      <dgm:prSet phldrT="[Text]" custT="1"/>
      <dgm:spPr/>
      <dgm:t>
        <a:bodyPr/>
        <a:lstStyle/>
        <a:p>
          <a:pPr algn="just"/>
          <a:r>
            <a:rPr lang="en-IN" sz="1800" dirty="0"/>
            <a:t>This refers to raising a small amount of money from the large number of people accessed through online platforms. The popular crowdfunding platforms are Kickstarter and Indiegogo. </a:t>
          </a:r>
        </a:p>
      </dgm:t>
    </dgm:pt>
    <dgm:pt modelId="{0C914520-285C-4239-ABC6-D881E6DEE98B}" type="parTrans" cxnId="{E4EBE33C-BDE0-4C0C-8C95-77C4EEE61E66}">
      <dgm:prSet/>
      <dgm:spPr/>
      <dgm:t>
        <a:bodyPr/>
        <a:lstStyle/>
        <a:p>
          <a:endParaRPr lang="en-IN"/>
        </a:p>
      </dgm:t>
    </dgm:pt>
    <dgm:pt modelId="{8C4BC28E-46C3-4250-A3E6-AD5EFB98B335}" type="sibTrans" cxnId="{E4EBE33C-BDE0-4C0C-8C95-77C4EEE61E66}">
      <dgm:prSet/>
      <dgm:spPr/>
      <dgm:t>
        <a:bodyPr/>
        <a:lstStyle/>
        <a:p>
          <a:endParaRPr lang="en-IN"/>
        </a:p>
      </dgm:t>
    </dgm:pt>
    <dgm:pt modelId="{07E97E10-6938-445C-B878-9275EA7F18DE}">
      <dgm:prSet phldrT="[Text]" custT="1"/>
      <dgm:spPr/>
      <dgm:t>
        <a:bodyPr/>
        <a:lstStyle/>
        <a:p>
          <a:pPr algn="ctr"/>
          <a:r>
            <a:rPr lang="en-IN" sz="1800" b="1" i="1" dirty="0"/>
            <a:t>Angel Investments </a:t>
          </a:r>
        </a:p>
      </dgm:t>
    </dgm:pt>
    <dgm:pt modelId="{55CC0ED7-F282-4E7E-B928-E8F367A403D5}" type="parTrans" cxnId="{2111724F-D506-4EBC-8FD4-72A43589564C}">
      <dgm:prSet/>
      <dgm:spPr/>
      <dgm:t>
        <a:bodyPr/>
        <a:lstStyle/>
        <a:p>
          <a:endParaRPr lang="en-IN"/>
        </a:p>
      </dgm:t>
    </dgm:pt>
    <dgm:pt modelId="{BECD5ACB-9F10-4F95-B446-371118BC9572}" type="sibTrans" cxnId="{2111724F-D506-4EBC-8FD4-72A43589564C}">
      <dgm:prSet/>
      <dgm:spPr/>
      <dgm:t>
        <a:bodyPr/>
        <a:lstStyle/>
        <a:p>
          <a:endParaRPr lang="en-IN"/>
        </a:p>
      </dgm:t>
    </dgm:pt>
    <dgm:pt modelId="{027DEFA3-709E-40BF-B332-530151849207}">
      <dgm:prSet phldrT="[Text]" custT="1"/>
      <dgm:spPr/>
      <dgm:t>
        <a:bodyPr/>
        <a:lstStyle/>
        <a:p>
          <a:pPr algn="just"/>
          <a:r>
            <a:rPr lang="en-IN" sz="1800" dirty="0"/>
            <a:t>These are the people with high net worth who funds their money in the startup in exchange for equity. They also provide mentorship and support along with funds. </a:t>
          </a:r>
        </a:p>
      </dgm:t>
    </dgm:pt>
    <dgm:pt modelId="{E7A4AF9D-CEF5-4BBE-A863-A029118E17D8}" type="parTrans" cxnId="{275644D8-B488-486A-9470-AB1213F87353}">
      <dgm:prSet/>
      <dgm:spPr/>
      <dgm:t>
        <a:bodyPr/>
        <a:lstStyle/>
        <a:p>
          <a:endParaRPr lang="en-IN"/>
        </a:p>
      </dgm:t>
    </dgm:pt>
    <dgm:pt modelId="{6BA325CE-520B-4983-9199-04CF342FD7AA}" type="sibTrans" cxnId="{275644D8-B488-486A-9470-AB1213F87353}">
      <dgm:prSet/>
      <dgm:spPr/>
      <dgm:t>
        <a:bodyPr/>
        <a:lstStyle/>
        <a:p>
          <a:endParaRPr lang="en-IN"/>
        </a:p>
      </dgm:t>
    </dgm:pt>
    <dgm:pt modelId="{C90ED543-4FEB-47E8-AA3D-CD2346D89680}" type="pres">
      <dgm:prSet presAssocID="{29E42923-F200-4876-954D-995B28359493}" presName="linear" presStyleCnt="0">
        <dgm:presLayoutVars>
          <dgm:animLvl val="lvl"/>
          <dgm:resizeHandles val="exact"/>
        </dgm:presLayoutVars>
      </dgm:prSet>
      <dgm:spPr/>
      <dgm:t>
        <a:bodyPr/>
        <a:lstStyle/>
        <a:p>
          <a:endParaRPr lang="en-US"/>
        </a:p>
      </dgm:t>
    </dgm:pt>
    <dgm:pt modelId="{204DDF3F-C92B-4448-A3B9-AF7883D13548}" type="pres">
      <dgm:prSet presAssocID="{5E393819-E59D-4232-98FB-B0E93E0179DA}" presName="parentText" presStyleLbl="node1" presStyleIdx="0" presStyleCnt="3">
        <dgm:presLayoutVars>
          <dgm:chMax val="0"/>
          <dgm:bulletEnabled val="1"/>
        </dgm:presLayoutVars>
      </dgm:prSet>
      <dgm:spPr/>
      <dgm:t>
        <a:bodyPr/>
        <a:lstStyle/>
        <a:p>
          <a:endParaRPr lang="en-US"/>
        </a:p>
      </dgm:t>
    </dgm:pt>
    <dgm:pt modelId="{121E5383-A3CC-49F3-9CC2-4D695A16B2A3}" type="pres">
      <dgm:prSet presAssocID="{5E393819-E59D-4232-98FB-B0E93E0179DA}" presName="childText" presStyleLbl="revTx" presStyleIdx="0" presStyleCnt="3">
        <dgm:presLayoutVars>
          <dgm:bulletEnabled val="1"/>
        </dgm:presLayoutVars>
      </dgm:prSet>
      <dgm:spPr/>
      <dgm:t>
        <a:bodyPr/>
        <a:lstStyle/>
        <a:p>
          <a:endParaRPr lang="en-US"/>
        </a:p>
      </dgm:t>
    </dgm:pt>
    <dgm:pt modelId="{59A656A0-2B78-4919-BA9D-B7C3CE6A4422}" type="pres">
      <dgm:prSet presAssocID="{1A933A5B-82E2-4ABC-A0D6-F0C825EF88FD}" presName="parentText" presStyleLbl="node1" presStyleIdx="1" presStyleCnt="3">
        <dgm:presLayoutVars>
          <dgm:chMax val="0"/>
          <dgm:bulletEnabled val="1"/>
        </dgm:presLayoutVars>
      </dgm:prSet>
      <dgm:spPr/>
      <dgm:t>
        <a:bodyPr/>
        <a:lstStyle/>
        <a:p>
          <a:endParaRPr lang="en-US"/>
        </a:p>
      </dgm:t>
    </dgm:pt>
    <dgm:pt modelId="{67F08E24-ABB9-40B1-B125-238C0E755A9E}" type="pres">
      <dgm:prSet presAssocID="{1A933A5B-82E2-4ABC-A0D6-F0C825EF88FD}" presName="childText" presStyleLbl="revTx" presStyleIdx="1" presStyleCnt="3">
        <dgm:presLayoutVars>
          <dgm:bulletEnabled val="1"/>
        </dgm:presLayoutVars>
      </dgm:prSet>
      <dgm:spPr/>
      <dgm:t>
        <a:bodyPr/>
        <a:lstStyle/>
        <a:p>
          <a:endParaRPr lang="en-US"/>
        </a:p>
      </dgm:t>
    </dgm:pt>
    <dgm:pt modelId="{108443D0-77CC-4792-8D94-08AADC7E7B6C}" type="pres">
      <dgm:prSet presAssocID="{07E97E10-6938-445C-B878-9275EA7F18DE}" presName="parentText" presStyleLbl="node1" presStyleIdx="2" presStyleCnt="3">
        <dgm:presLayoutVars>
          <dgm:chMax val="0"/>
          <dgm:bulletEnabled val="1"/>
        </dgm:presLayoutVars>
      </dgm:prSet>
      <dgm:spPr/>
      <dgm:t>
        <a:bodyPr/>
        <a:lstStyle/>
        <a:p>
          <a:endParaRPr lang="en-US"/>
        </a:p>
      </dgm:t>
    </dgm:pt>
    <dgm:pt modelId="{B9708F74-1298-4716-B40B-62D1D5035714}" type="pres">
      <dgm:prSet presAssocID="{07E97E10-6938-445C-B878-9275EA7F18DE}" presName="childText" presStyleLbl="revTx" presStyleIdx="2" presStyleCnt="3">
        <dgm:presLayoutVars>
          <dgm:bulletEnabled val="1"/>
        </dgm:presLayoutVars>
      </dgm:prSet>
      <dgm:spPr/>
      <dgm:t>
        <a:bodyPr/>
        <a:lstStyle/>
        <a:p>
          <a:endParaRPr lang="en-US"/>
        </a:p>
      </dgm:t>
    </dgm:pt>
  </dgm:ptLst>
  <dgm:cxnLst>
    <dgm:cxn modelId="{7AB7302E-3751-48A1-9AC7-1BF061B6D6C5}" type="presOf" srcId="{1A933A5B-82E2-4ABC-A0D6-F0C825EF88FD}" destId="{59A656A0-2B78-4919-BA9D-B7C3CE6A4422}" srcOrd="0" destOrd="0" presId="urn:microsoft.com/office/officeart/2005/8/layout/vList2"/>
    <dgm:cxn modelId="{550BAD0B-B553-4B2E-AA6E-AF7CBF778E36}" type="presOf" srcId="{618363D6-F3F9-4195-8D67-02865E4EAAA7}" destId="{121E5383-A3CC-49F3-9CC2-4D695A16B2A3}" srcOrd="0" destOrd="0" presId="urn:microsoft.com/office/officeart/2005/8/layout/vList2"/>
    <dgm:cxn modelId="{2EB53E8F-F9C8-46B3-A185-07105D1CA085}" type="presOf" srcId="{5E393819-E59D-4232-98FB-B0E93E0179DA}" destId="{204DDF3F-C92B-4448-A3B9-AF7883D13548}" srcOrd="0" destOrd="0" presId="urn:microsoft.com/office/officeart/2005/8/layout/vList2"/>
    <dgm:cxn modelId="{0D111D66-7474-4572-9422-B296CF35333F}" srcId="{29E42923-F200-4876-954D-995B28359493}" destId="{5E393819-E59D-4232-98FB-B0E93E0179DA}" srcOrd="0" destOrd="0" parTransId="{CE8503E2-6C99-4011-B759-FB32BCD165EA}" sibTransId="{76EAB746-7527-4879-9729-ABDAB7D56F62}"/>
    <dgm:cxn modelId="{79E2F73A-19F2-42EE-8C7E-BF2547F72856}" type="presOf" srcId="{265D92F8-49C9-4F35-8241-5A3FFF936695}" destId="{67F08E24-ABB9-40B1-B125-238C0E755A9E}" srcOrd="0" destOrd="0" presId="urn:microsoft.com/office/officeart/2005/8/layout/vList2"/>
    <dgm:cxn modelId="{B633D2A7-59AC-4A41-9785-AD1EBCA6A4A9}" srcId="{5E393819-E59D-4232-98FB-B0E93E0179DA}" destId="{618363D6-F3F9-4195-8D67-02865E4EAAA7}" srcOrd="0" destOrd="0" parTransId="{DE734ABA-8A3B-447D-9184-2BDF2795FB35}" sibTransId="{71EB934C-A6C5-4D98-98C1-A4208128804E}"/>
    <dgm:cxn modelId="{84685C6C-C887-4268-8568-28A6CBBC4C6F}" type="presOf" srcId="{29E42923-F200-4876-954D-995B28359493}" destId="{C90ED543-4FEB-47E8-AA3D-CD2346D89680}" srcOrd="0" destOrd="0" presId="urn:microsoft.com/office/officeart/2005/8/layout/vList2"/>
    <dgm:cxn modelId="{804492C5-8D46-4820-88CE-7B54D7B46DE2}" type="presOf" srcId="{027DEFA3-709E-40BF-B332-530151849207}" destId="{B9708F74-1298-4716-B40B-62D1D5035714}" srcOrd="0" destOrd="0" presId="urn:microsoft.com/office/officeart/2005/8/layout/vList2"/>
    <dgm:cxn modelId="{EE05DBC5-7DD6-4F16-A1FE-7FC4D1EB2A3B}" srcId="{29E42923-F200-4876-954D-995B28359493}" destId="{1A933A5B-82E2-4ABC-A0D6-F0C825EF88FD}" srcOrd="1" destOrd="0" parTransId="{EE5101D3-7DD2-4133-B724-E97B3BC6D0C0}" sibTransId="{6EBB1564-03A7-4F7A-AFBB-36388F5BD2FE}"/>
    <dgm:cxn modelId="{6E6C5D17-7EEA-4EA6-8515-EDB4F8DD987C}" type="presOf" srcId="{07E97E10-6938-445C-B878-9275EA7F18DE}" destId="{108443D0-77CC-4792-8D94-08AADC7E7B6C}" srcOrd="0" destOrd="0" presId="urn:microsoft.com/office/officeart/2005/8/layout/vList2"/>
    <dgm:cxn modelId="{2111724F-D506-4EBC-8FD4-72A43589564C}" srcId="{29E42923-F200-4876-954D-995B28359493}" destId="{07E97E10-6938-445C-B878-9275EA7F18DE}" srcOrd="2" destOrd="0" parTransId="{55CC0ED7-F282-4E7E-B928-E8F367A403D5}" sibTransId="{BECD5ACB-9F10-4F95-B446-371118BC9572}"/>
    <dgm:cxn modelId="{275644D8-B488-486A-9470-AB1213F87353}" srcId="{07E97E10-6938-445C-B878-9275EA7F18DE}" destId="{027DEFA3-709E-40BF-B332-530151849207}" srcOrd="0" destOrd="0" parTransId="{E7A4AF9D-CEF5-4BBE-A863-A029118E17D8}" sibTransId="{6BA325CE-520B-4983-9199-04CF342FD7AA}"/>
    <dgm:cxn modelId="{E4EBE33C-BDE0-4C0C-8C95-77C4EEE61E66}" srcId="{1A933A5B-82E2-4ABC-A0D6-F0C825EF88FD}" destId="{265D92F8-49C9-4F35-8241-5A3FFF936695}" srcOrd="0" destOrd="0" parTransId="{0C914520-285C-4239-ABC6-D881E6DEE98B}" sibTransId="{8C4BC28E-46C3-4250-A3E6-AD5EFB98B335}"/>
    <dgm:cxn modelId="{4D54D3EA-35CB-4C33-9ECF-2D36C251764F}" type="presParOf" srcId="{C90ED543-4FEB-47E8-AA3D-CD2346D89680}" destId="{204DDF3F-C92B-4448-A3B9-AF7883D13548}" srcOrd="0" destOrd="0" presId="urn:microsoft.com/office/officeart/2005/8/layout/vList2"/>
    <dgm:cxn modelId="{C46816C5-493E-4A83-8361-F8D9D84D47CB}" type="presParOf" srcId="{C90ED543-4FEB-47E8-AA3D-CD2346D89680}" destId="{121E5383-A3CC-49F3-9CC2-4D695A16B2A3}" srcOrd="1" destOrd="0" presId="urn:microsoft.com/office/officeart/2005/8/layout/vList2"/>
    <dgm:cxn modelId="{9564F694-EDD9-4B70-9859-EA9A9F4FE71C}" type="presParOf" srcId="{C90ED543-4FEB-47E8-AA3D-CD2346D89680}" destId="{59A656A0-2B78-4919-BA9D-B7C3CE6A4422}" srcOrd="2" destOrd="0" presId="urn:microsoft.com/office/officeart/2005/8/layout/vList2"/>
    <dgm:cxn modelId="{8588E4B2-78C8-474F-BEC9-C154D576ABFA}" type="presParOf" srcId="{C90ED543-4FEB-47E8-AA3D-CD2346D89680}" destId="{67F08E24-ABB9-40B1-B125-238C0E755A9E}" srcOrd="3" destOrd="0" presId="urn:microsoft.com/office/officeart/2005/8/layout/vList2"/>
    <dgm:cxn modelId="{8D160CE5-5260-4167-A646-ADC68FA253DD}" type="presParOf" srcId="{C90ED543-4FEB-47E8-AA3D-CD2346D89680}" destId="{108443D0-77CC-4792-8D94-08AADC7E7B6C}" srcOrd="4" destOrd="0" presId="urn:microsoft.com/office/officeart/2005/8/layout/vList2"/>
    <dgm:cxn modelId="{A7157AF5-597B-44A1-8C2A-AF60A95B5843}" type="presParOf" srcId="{C90ED543-4FEB-47E8-AA3D-CD2346D89680}" destId="{B9708F74-1298-4716-B40B-62D1D5035714}" srcOrd="5" destOrd="0" presId="urn:microsoft.com/office/officeart/2005/8/layout/vList2"/>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7DB4BB-DD43-4DA3-BBB5-4B7BB26712EC}" type="doc">
      <dgm:prSet loTypeId="urn:microsoft.com/office/officeart/2005/8/layout/vList2" loCatId="list" qsTypeId="urn:microsoft.com/office/officeart/2005/8/quickstyle/simple4" qsCatId="simple" csTypeId="urn:microsoft.com/office/officeart/2005/8/colors/accent1_2" csCatId="accent1" phldr="1"/>
      <dgm:spPr/>
      <dgm:t>
        <a:bodyPr/>
        <a:lstStyle/>
        <a:p>
          <a:endParaRPr lang="en-IN"/>
        </a:p>
      </dgm:t>
    </dgm:pt>
    <dgm:pt modelId="{B7999F46-DC7B-4218-9970-A1D51DF2C242}">
      <dgm:prSet phldrT="[Text]" custT="1"/>
      <dgm:spPr/>
      <dgm:t>
        <a:bodyPr/>
        <a:lstStyle/>
        <a:p>
          <a:pPr algn="ctr"/>
          <a:r>
            <a:rPr lang="en-IN" sz="1800" b="1" i="1" dirty="0"/>
            <a:t>Venture Capital </a:t>
          </a:r>
        </a:p>
      </dgm:t>
    </dgm:pt>
    <dgm:pt modelId="{FE24F86D-E35F-415E-BB7E-B0338532DE6B}" type="parTrans" cxnId="{FBE2C34D-A3ED-49D1-A9F2-CD58660CF737}">
      <dgm:prSet/>
      <dgm:spPr/>
      <dgm:t>
        <a:bodyPr/>
        <a:lstStyle/>
        <a:p>
          <a:pPr algn="just"/>
          <a:endParaRPr lang="en-IN" sz="1800"/>
        </a:p>
      </dgm:t>
    </dgm:pt>
    <dgm:pt modelId="{542227D3-0A06-414C-92CB-812DC0C98A9A}" type="sibTrans" cxnId="{FBE2C34D-A3ED-49D1-A9F2-CD58660CF737}">
      <dgm:prSet/>
      <dgm:spPr/>
      <dgm:t>
        <a:bodyPr/>
        <a:lstStyle/>
        <a:p>
          <a:pPr algn="just"/>
          <a:endParaRPr lang="en-IN" sz="1800"/>
        </a:p>
      </dgm:t>
    </dgm:pt>
    <dgm:pt modelId="{86564C3E-D885-4297-9062-BF473DA96DE0}">
      <dgm:prSet phldrT="[Text]" custT="1"/>
      <dgm:spPr/>
      <dgm:t>
        <a:bodyPr/>
        <a:lstStyle/>
        <a:p>
          <a:pPr algn="just"/>
          <a:r>
            <a:rPr lang="en-IN" sz="1800" dirty="0"/>
            <a:t>These are the firms that invest in startups with distinct potential. They take an active role in the operations of the business. </a:t>
          </a:r>
        </a:p>
      </dgm:t>
    </dgm:pt>
    <dgm:pt modelId="{52CE0B03-661B-4E4F-A40E-498F126CA18C}" type="parTrans" cxnId="{D917EF0F-4CF5-4AF3-B4F9-36026700DDCD}">
      <dgm:prSet/>
      <dgm:spPr/>
      <dgm:t>
        <a:bodyPr/>
        <a:lstStyle/>
        <a:p>
          <a:pPr algn="just"/>
          <a:endParaRPr lang="en-IN" sz="1800"/>
        </a:p>
      </dgm:t>
    </dgm:pt>
    <dgm:pt modelId="{ABF428D4-7ABE-44BF-9EA3-444B1BB8B4D4}" type="sibTrans" cxnId="{D917EF0F-4CF5-4AF3-B4F9-36026700DDCD}">
      <dgm:prSet/>
      <dgm:spPr/>
      <dgm:t>
        <a:bodyPr/>
        <a:lstStyle/>
        <a:p>
          <a:pPr algn="just"/>
          <a:endParaRPr lang="en-IN" sz="1800"/>
        </a:p>
      </dgm:t>
    </dgm:pt>
    <dgm:pt modelId="{86BD13B5-4C93-4E31-9705-6847933FB4BD}">
      <dgm:prSet phldrT="[Text]" custT="1"/>
      <dgm:spPr/>
      <dgm:t>
        <a:bodyPr/>
        <a:lstStyle/>
        <a:p>
          <a:pPr algn="ctr"/>
          <a:r>
            <a:rPr lang="en-IN" sz="1800" b="1" i="1" dirty="0"/>
            <a:t>Debt Financing</a:t>
          </a:r>
        </a:p>
      </dgm:t>
    </dgm:pt>
    <dgm:pt modelId="{ACE46573-DFBE-4FDC-B227-36AB68C311E9}" type="parTrans" cxnId="{7C71A273-813A-4304-AFA1-EEAC67F16C5C}">
      <dgm:prSet/>
      <dgm:spPr/>
      <dgm:t>
        <a:bodyPr/>
        <a:lstStyle/>
        <a:p>
          <a:pPr algn="just"/>
          <a:endParaRPr lang="en-IN" sz="1800"/>
        </a:p>
      </dgm:t>
    </dgm:pt>
    <dgm:pt modelId="{2C763CC0-F210-4F01-9B55-F8400FF0A616}" type="sibTrans" cxnId="{7C71A273-813A-4304-AFA1-EEAC67F16C5C}">
      <dgm:prSet/>
      <dgm:spPr/>
      <dgm:t>
        <a:bodyPr/>
        <a:lstStyle/>
        <a:p>
          <a:pPr algn="just"/>
          <a:endParaRPr lang="en-IN" sz="1800"/>
        </a:p>
      </dgm:t>
    </dgm:pt>
    <dgm:pt modelId="{16827F5F-692B-4912-86DF-03F8577C6BB9}">
      <dgm:prSet phldrT="[Text]" custT="1"/>
      <dgm:spPr/>
      <dgm:t>
        <a:bodyPr/>
        <a:lstStyle/>
        <a:p>
          <a:pPr algn="just"/>
          <a:r>
            <a:rPr lang="en-IN" sz="1800" dirty="0"/>
            <a:t>This indicates borrowing money from financial institutes like a bank. This is good for the startups running on some budgeted projects. </a:t>
          </a:r>
        </a:p>
      </dgm:t>
    </dgm:pt>
    <dgm:pt modelId="{2833A73D-F905-46C5-A218-0DA3188319EE}" type="parTrans" cxnId="{FB868E71-A924-42BF-B026-D44B27B07AB5}">
      <dgm:prSet/>
      <dgm:spPr/>
      <dgm:t>
        <a:bodyPr/>
        <a:lstStyle/>
        <a:p>
          <a:pPr algn="just"/>
          <a:endParaRPr lang="en-IN" sz="1800"/>
        </a:p>
      </dgm:t>
    </dgm:pt>
    <dgm:pt modelId="{A89B6EB8-3D72-401F-90BD-8AD520043394}" type="sibTrans" cxnId="{FB868E71-A924-42BF-B026-D44B27B07AB5}">
      <dgm:prSet/>
      <dgm:spPr/>
      <dgm:t>
        <a:bodyPr/>
        <a:lstStyle/>
        <a:p>
          <a:pPr algn="just"/>
          <a:endParaRPr lang="en-IN" sz="1800"/>
        </a:p>
      </dgm:t>
    </dgm:pt>
    <dgm:pt modelId="{1FBAFBA3-F9E0-4210-9913-0412D93E07F8}">
      <dgm:prSet phldrT="[Text]" custT="1"/>
      <dgm:spPr/>
      <dgm:t>
        <a:bodyPr/>
        <a:lstStyle/>
        <a:p>
          <a:pPr algn="ctr"/>
          <a:r>
            <a:rPr lang="en-IN" sz="1800" dirty="0"/>
            <a:t>Grant</a:t>
          </a:r>
        </a:p>
      </dgm:t>
    </dgm:pt>
    <dgm:pt modelId="{992D30EB-9415-4F9C-BA1F-823CF20E31C0}" type="parTrans" cxnId="{F5A5B434-9EFD-4DD6-8F97-9FE7EDF87D2A}">
      <dgm:prSet/>
      <dgm:spPr/>
      <dgm:t>
        <a:bodyPr/>
        <a:lstStyle/>
        <a:p>
          <a:pPr algn="just"/>
          <a:endParaRPr lang="en-IN" sz="1800"/>
        </a:p>
      </dgm:t>
    </dgm:pt>
    <dgm:pt modelId="{B94D3D6B-154B-446F-8899-8260AEDBFA3B}" type="sibTrans" cxnId="{F5A5B434-9EFD-4DD6-8F97-9FE7EDF87D2A}">
      <dgm:prSet/>
      <dgm:spPr/>
      <dgm:t>
        <a:bodyPr/>
        <a:lstStyle/>
        <a:p>
          <a:pPr algn="just"/>
          <a:endParaRPr lang="en-IN" sz="1800"/>
        </a:p>
      </dgm:t>
    </dgm:pt>
    <dgm:pt modelId="{1163E6BA-C7CB-4048-9B12-CDDFB0C06FF0}">
      <dgm:prSet phldrT="[Text]" custT="1"/>
      <dgm:spPr/>
      <dgm:t>
        <a:bodyPr/>
        <a:lstStyle/>
        <a:p>
          <a:pPr algn="just"/>
          <a:r>
            <a:rPr lang="en-IN" sz="1800" dirty="0"/>
            <a:t>These are the non-payable funds that government offers to support specific projects or inventions. </a:t>
          </a:r>
          <a:r>
            <a:rPr lang="en-US" sz="1800" dirty="0"/>
            <a:t>the European Regional Development Fund (ERDF) offers grants in the UK. </a:t>
          </a:r>
          <a:endParaRPr lang="en-IN" sz="1800" dirty="0"/>
        </a:p>
      </dgm:t>
    </dgm:pt>
    <dgm:pt modelId="{8FDE3158-F762-45F5-8281-B642904842E4}" type="parTrans" cxnId="{9F9F6272-65FB-4F1D-BC83-F0C2CE0641EB}">
      <dgm:prSet/>
      <dgm:spPr/>
      <dgm:t>
        <a:bodyPr/>
        <a:lstStyle/>
        <a:p>
          <a:pPr algn="just"/>
          <a:endParaRPr lang="en-IN" sz="1800"/>
        </a:p>
      </dgm:t>
    </dgm:pt>
    <dgm:pt modelId="{E608455F-2C93-4549-B0B1-40C2B12D4FFB}" type="sibTrans" cxnId="{9F9F6272-65FB-4F1D-BC83-F0C2CE0641EB}">
      <dgm:prSet/>
      <dgm:spPr/>
      <dgm:t>
        <a:bodyPr/>
        <a:lstStyle/>
        <a:p>
          <a:pPr algn="just"/>
          <a:endParaRPr lang="en-IN" sz="1800"/>
        </a:p>
      </dgm:t>
    </dgm:pt>
    <dgm:pt modelId="{7A6CC482-87C4-4378-B6DD-F648D8216DDF}" type="pres">
      <dgm:prSet presAssocID="{C37DB4BB-DD43-4DA3-BBB5-4B7BB26712EC}" presName="linear" presStyleCnt="0">
        <dgm:presLayoutVars>
          <dgm:animLvl val="lvl"/>
          <dgm:resizeHandles val="exact"/>
        </dgm:presLayoutVars>
      </dgm:prSet>
      <dgm:spPr/>
      <dgm:t>
        <a:bodyPr/>
        <a:lstStyle/>
        <a:p>
          <a:endParaRPr lang="en-US"/>
        </a:p>
      </dgm:t>
    </dgm:pt>
    <dgm:pt modelId="{D579EAEF-2485-471E-85DD-0069A124D6A7}" type="pres">
      <dgm:prSet presAssocID="{B7999F46-DC7B-4218-9970-A1D51DF2C242}" presName="parentText" presStyleLbl="node1" presStyleIdx="0" presStyleCnt="3">
        <dgm:presLayoutVars>
          <dgm:chMax val="0"/>
          <dgm:bulletEnabled val="1"/>
        </dgm:presLayoutVars>
      </dgm:prSet>
      <dgm:spPr/>
      <dgm:t>
        <a:bodyPr/>
        <a:lstStyle/>
        <a:p>
          <a:endParaRPr lang="en-US"/>
        </a:p>
      </dgm:t>
    </dgm:pt>
    <dgm:pt modelId="{584F1FCE-73B0-4C48-AE25-3E1E4862FDB9}" type="pres">
      <dgm:prSet presAssocID="{B7999F46-DC7B-4218-9970-A1D51DF2C242}" presName="childText" presStyleLbl="revTx" presStyleIdx="0" presStyleCnt="3">
        <dgm:presLayoutVars>
          <dgm:bulletEnabled val="1"/>
        </dgm:presLayoutVars>
      </dgm:prSet>
      <dgm:spPr/>
      <dgm:t>
        <a:bodyPr/>
        <a:lstStyle/>
        <a:p>
          <a:endParaRPr lang="en-US"/>
        </a:p>
      </dgm:t>
    </dgm:pt>
    <dgm:pt modelId="{8DEF1851-E93D-4B58-980E-378F7C47A6AD}" type="pres">
      <dgm:prSet presAssocID="{86BD13B5-4C93-4E31-9705-6847933FB4BD}" presName="parentText" presStyleLbl="node1" presStyleIdx="1" presStyleCnt="3">
        <dgm:presLayoutVars>
          <dgm:chMax val="0"/>
          <dgm:bulletEnabled val="1"/>
        </dgm:presLayoutVars>
      </dgm:prSet>
      <dgm:spPr/>
      <dgm:t>
        <a:bodyPr/>
        <a:lstStyle/>
        <a:p>
          <a:endParaRPr lang="en-US"/>
        </a:p>
      </dgm:t>
    </dgm:pt>
    <dgm:pt modelId="{BE28DFF1-034F-4EF7-8AFA-47B778A03017}" type="pres">
      <dgm:prSet presAssocID="{86BD13B5-4C93-4E31-9705-6847933FB4BD}" presName="childText" presStyleLbl="revTx" presStyleIdx="1" presStyleCnt="3">
        <dgm:presLayoutVars>
          <dgm:bulletEnabled val="1"/>
        </dgm:presLayoutVars>
      </dgm:prSet>
      <dgm:spPr/>
      <dgm:t>
        <a:bodyPr/>
        <a:lstStyle/>
        <a:p>
          <a:endParaRPr lang="en-US"/>
        </a:p>
      </dgm:t>
    </dgm:pt>
    <dgm:pt modelId="{FD500E67-C009-4DC3-BB51-E35A717D99ED}" type="pres">
      <dgm:prSet presAssocID="{1FBAFBA3-F9E0-4210-9913-0412D93E07F8}" presName="parentText" presStyleLbl="node1" presStyleIdx="2" presStyleCnt="3">
        <dgm:presLayoutVars>
          <dgm:chMax val="0"/>
          <dgm:bulletEnabled val="1"/>
        </dgm:presLayoutVars>
      </dgm:prSet>
      <dgm:spPr/>
      <dgm:t>
        <a:bodyPr/>
        <a:lstStyle/>
        <a:p>
          <a:endParaRPr lang="en-US"/>
        </a:p>
      </dgm:t>
    </dgm:pt>
    <dgm:pt modelId="{7504DB19-8F1F-45B7-A778-00A9EAAB1C95}" type="pres">
      <dgm:prSet presAssocID="{1FBAFBA3-F9E0-4210-9913-0412D93E07F8}" presName="childText" presStyleLbl="revTx" presStyleIdx="2" presStyleCnt="3">
        <dgm:presLayoutVars>
          <dgm:bulletEnabled val="1"/>
        </dgm:presLayoutVars>
      </dgm:prSet>
      <dgm:spPr/>
      <dgm:t>
        <a:bodyPr/>
        <a:lstStyle/>
        <a:p>
          <a:endParaRPr lang="en-US"/>
        </a:p>
      </dgm:t>
    </dgm:pt>
  </dgm:ptLst>
  <dgm:cxnLst>
    <dgm:cxn modelId="{575B8251-6C7D-4A53-A67D-7F704A302325}" type="presOf" srcId="{86564C3E-D885-4297-9062-BF473DA96DE0}" destId="{584F1FCE-73B0-4C48-AE25-3E1E4862FDB9}" srcOrd="0" destOrd="0" presId="urn:microsoft.com/office/officeart/2005/8/layout/vList2"/>
    <dgm:cxn modelId="{6B863774-070C-4E99-BCAB-6303724C026F}" type="presOf" srcId="{86BD13B5-4C93-4E31-9705-6847933FB4BD}" destId="{8DEF1851-E93D-4B58-980E-378F7C47A6AD}" srcOrd="0" destOrd="0" presId="urn:microsoft.com/office/officeart/2005/8/layout/vList2"/>
    <dgm:cxn modelId="{FBA15CDD-0024-4465-A7F5-D5C0562BDEB0}" type="presOf" srcId="{1FBAFBA3-F9E0-4210-9913-0412D93E07F8}" destId="{FD500E67-C009-4DC3-BB51-E35A717D99ED}" srcOrd="0" destOrd="0" presId="urn:microsoft.com/office/officeart/2005/8/layout/vList2"/>
    <dgm:cxn modelId="{3C78995A-BBC7-4B91-8EFF-F1FC30493D54}" type="presOf" srcId="{C37DB4BB-DD43-4DA3-BBB5-4B7BB26712EC}" destId="{7A6CC482-87C4-4378-B6DD-F648D8216DDF}" srcOrd="0" destOrd="0" presId="urn:microsoft.com/office/officeart/2005/8/layout/vList2"/>
    <dgm:cxn modelId="{3B90CB77-DB9F-4337-9B0A-2B8A4C5D65FC}" type="presOf" srcId="{B7999F46-DC7B-4218-9970-A1D51DF2C242}" destId="{D579EAEF-2485-471E-85DD-0069A124D6A7}" srcOrd="0" destOrd="0" presId="urn:microsoft.com/office/officeart/2005/8/layout/vList2"/>
    <dgm:cxn modelId="{FB868E71-A924-42BF-B026-D44B27B07AB5}" srcId="{86BD13B5-4C93-4E31-9705-6847933FB4BD}" destId="{16827F5F-692B-4912-86DF-03F8577C6BB9}" srcOrd="0" destOrd="0" parTransId="{2833A73D-F905-46C5-A218-0DA3188319EE}" sibTransId="{A89B6EB8-3D72-401F-90BD-8AD520043394}"/>
    <dgm:cxn modelId="{1ABB49ED-64F4-427F-8FF8-B62F9EBDAB95}" type="presOf" srcId="{16827F5F-692B-4912-86DF-03F8577C6BB9}" destId="{BE28DFF1-034F-4EF7-8AFA-47B778A03017}" srcOrd="0" destOrd="0" presId="urn:microsoft.com/office/officeart/2005/8/layout/vList2"/>
    <dgm:cxn modelId="{D917EF0F-4CF5-4AF3-B4F9-36026700DDCD}" srcId="{B7999F46-DC7B-4218-9970-A1D51DF2C242}" destId="{86564C3E-D885-4297-9062-BF473DA96DE0}" srcOrd="0" destOrd="0" parTransId="{52CE0B03-661B-4E4F-A40E-498F126CA18C}" sibTransId="{ABF428D4-7ABE-44BF-9EA3-444B1BB8B4D4}"/>
    <dgm:cxn modelId="{9F9F6272-65FB-4F1D-BC83-F0C2CE0641EB}" srcId="{1FBAFBA3-F9E0-4210-9913-0412D93E07F8}" destId="{1163E6BA-C7CB-4048-9B12-CDDFB0C06FF0}" srcOrd="0" destOrd="0" parTransId="{8FDE3158-F762-45F5-8281-B642904842E4}" sibTransId="{E608455F-2C93-4549-B0B1-40C2B12D4FFB}"/>
    <dgm:cxn modelId="{DD00ADE1-ADA3-4DBA-81C1-C599DB6AD57B}" type="presOf" srcId="{1163E6BA-C7CB-4048-9B12-CDDFB0C06FF0}" destId="{7504DB19-8F1F-45B7-A778-00A9EAAB1C95}" srcOrd="0" destOrd="0" presId="urn:microsoft.com/office/officeart/2005/8/layout/vList2"/>
    <dgm:cxn modelId="{FBE2C34D-A3ED-49D1-A9F2-CD58660CF737}" srcId="{C37DB4BB-DD43-4DA3-BBB5-4B7BB26712EC}" destId="{B7999F46-DC7B-4218-9970-A1D51DF2C242}" srcOrd="0" destOrd="0" parTransId="{FE24F86D-E35F-415E-BB7E-B0338532DE6B}" sibTransId="{542227D3-0A06-414C-92CB-812DC0C98A9A}"/>
    <dgm:cxn modelId="{F5A5B434-9EFD-4DD6-8F97-9FE7EDF87D2A}" srcId="{C37DB4BB-DD43-4DA3-BBB5-4B7BB26712EC}" destId="{1FBAFBA3-F9E0-4210-9913-0412D93E07F8}" srcOrd="2" destOrd="0" parTransId="{992D30EB-9415-4F9C-BA1F-823CF20E31C0}" sibTransId="{B94D3D6B-154B-446F-8899-8260AEDBFA3B}"/>
    <dgm:cxn modelId="{7C71A273-813A-4304-AFA1-EEAC67F16C5C}" srcId="{C37DB4BB-DD43-4DA3-BBB5-4B7BB26712EC}" destId="{86BD13B5-4C93-4E31-9705-6847933FB4BD}" srcOrd="1" destOrd="0" parTransId="{ACE46573-DFBE-4FDC-B227-36AB68C311E9}" sibTransId="{2C763CC0-F210-4F01-9B55-F8400FF0A616}"/>
    <dgm:cxn modelId="{9A88052B-395C-4F3F-8609-CD9954DF0B08}" type="presParOf" srcId="{7A6CC482-87C4-4378-B6DD-F648D8216DDF}" destId="{D579EAEF-2485-471E-85DD-0069A124D6A7}" srcOrd="0" destOrd="0" presId="urn:microsoft.com/office/officeart/2005/8/layout/vList2"/>
    <dgm:cxn modelId="{C9B31251-5DBF-49BC-A850-0A0AB77DED58}" type="presParOf" srcId="{7A6CC482-87C4-4378-B6DD-F648D8216DDF}" destId="{584F1FCE-73B0-4C48-AE25-3E1E4862FDB9}" srcOrd="1" destOrd="0" presId="urn:microsoft.com/office/officeart/2005/8/layout/vList2"/>
    <dgm:cxn modelId="{67C24E4E-F123-4D49-AC9E-598D93D84BC6}" type="presParOf" srcId="{7A6CC482-87C4-4378-B6DD-F648D8216DDF}" destId="{8DEF1851-E93D-4B58-980E-378F7C47A6AD}" srcOrd="2" destOrd="0" presId="urn:microsoft.com/office/officeart/2005/8/layout/vList2"/>
    <dgm:cxn modelId="{A63E2075-B9F5-461F-9E2D-9D902FA1883E}" type="presParOf" srcId="{7A6CC482-87C4-4378-B6DD-F648D8216DDF}" destId="{BE28DFF1-034F-4EF7-8AFA-47B778A03017}" srcOrd="3" destOrd="0" presId="urn:microsoft.com/office/officeart/2005/8/layout/vList2"/>
    <dgm:cxn modelId="{A1DDDD7D-8EE3-437F-84BE-91149E2D58CC}" type="presParOf" srcId="{7A6CC482-87C4-4378-B6DD-F648D8216DDF}" destId="{FD500E67-C009-4DC3-BB51-E35A717D99ED}" srcOrd="4" destOrd="0" presId="urn:microsoft.com/office/officeart/2005/8/layout/vList2"/>
    <dgm:cxn modelId="{3887233C-8DB1-4574-96AD-4993A0196A19}" type="presParOf" srcId="{7A6CC482-87C4-4378-B6DD-F648D8216DDF}" destId="{7504DB19-8F1F-45B7-A778-00A9EAAB1C95}" srcOrd="5" destOrd="0" presId="urn:microsoft.com/office/officeart/2005/8/layout/vList2"/>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F84DA7-5C6D-4B55-A489-F7BBAD2DF685}" type="doc">
      <dgm:prSet loTypeId="urn:microsoft.com/office/officeart/2005/8/layout/default#2" loCatId="list" qsTypeId="urn:microsoft.com/office/officeart/2005/8/quickstyle/simple1" qsCatId="simple" csTypeId="urn:microsoft.com/office/officeart/2005/8/colors/accent1_2" csCatId="accent1" phldr="1"/>
      <dgm:spPr/>
      <dgm:t>
        <a:bodyPr/>
        <a:lstStyle/>
        <a:p>
          <a:endParaRPr lang="en-IN"/>
        </a:p>
      </dgm:t>
    </dgm:pt>
    <dgm:pt modelId="{A4F69BEB-3A38-4023-BA05-40CE1D8C8FF4}">
      <dgm:prSet phldrT="[Text]" custT="1"/>
      <dgm:spPr/>
      <dgm:t>
        <a:bodyPr/>
        <a:lstStyle/>
        <a:p>
          <a:r>
            <a:rPr lang="en-IN" sz="1800" dirty="0"/>
            <a:t>Prepare for the negotiation </a:t>
          </a:r>
        </a:p>
      </dgm:t>
    </dgm:pt>
    <dgm:pt modelId="{ECC24DD9-2905-45F4-AF68-D717334DDE32}" type="parTrans" cxnId="{249A4A63-1EB8-4779-ABA3-D93A7ED85B69}">
      <dgm:prSet/>
      <dgm:spPr/>
      <dgm:t>
        <a:bodyPr/>
        <a:lstStyle/>
        <a:p>
          <a:endParaRPr lang="en-IN"/>
        </a:p>
      </dgm:t>
    </dgm:pt>
    <dgm:pt modelId="{4BFA17EB-EC8F-4184-932D-FFBFE0EFAAA2}" type="sibTrans" cxnId="{249A4A63-1EB8-4779-ABA3-D93A7ED85B69}">
      <dgm:prSet/>
      <dgm:spPr/>
      <dgm:t>
        <a:bodyPr/>
        <a:lstStyle/>
        <a:p>
          <a:endParaRPr lang="en-IN"/>
        </a:p>
      </dgm:t>
    </dgm:pt>
    <dgm:pt modelId="{7D6E1B3B-5533-481F-9F87-29F0374992D2}">
      <dgm:prSet phldrT="[Text]" custT="1"/>
      <dgm:spPr/>
      <dgm:t>
        <a:bodyPr/>
        <a:lstStyle/>
        <a:p>
          <a:r>
            <a:rPr lang="en-IN" sz="1800" dirty="0"/>
            <a:t>Understanding the objectives of investors </a:t>
          </a:r>
        </a:p>
      </dgm:t>
    </dgm:pt>
    <dgm:pt modelId="{1BF7F491-AFF7-4137-B99F-C0478636F8FF}" type="parTrans" cxnId="{CB72EADB-0FC4-477A-A842-44D9920421B7}">
      <dgm:prSet/>
      <dgm:spPr/>
      <dgm:t>
        <a:bodyPr/>
        <a:lstStyle/>
        <a:p>
          <a:endParaRPr lang="en-IN"/>
        </a:p>
      </dgm:t>
    </dgm:pt>
    <dgm:pt modelId="{D1AEE8D0-8EC5-45B8-B1BF-D605166C2218}" type="sibTrans" cxnId="{CB72EADB-0FC4-477A-A842-44D9920421B7}">
      <dgm:prSet/>
      <dgm:spPr/>
      <dgm:t>
        <a:bodyPr/>
        <a:lstStyle/>
        <a:p>
          <a:endParaRPr lang="en-IN"/>
        </a:p>
      </dgm:t>
    </dgm:pt>
    <dgm:pt modelId="{81AE301F-5A50-4566-81E9-9EA7A1AE8C3A}">
      <dgm:prSet phldrT="[Text]" custT="1"/>
      <dgm:spPr/>
      <dgm:t>
        <a:bodyPr/>
        <a:lstStyle/>
        <a:p>
          <a:r>
            <a:rPr lang="en-IN" sz="1800" dirty="0"/>
            <a:t>Being flexible </a:t>
          </a:r>
        </a:p>
      </dgm:t>
    </dgm:pt>
    <dgm:pt modelId="{DF926ADE-4403-473F-9DCF-7C7C76F40308}" type="parTrans" cxnId="{C6043786-2F20-44E0-85A0-408AF3C47848}">
      <dgm:prSet/>
      <dgm:spPr/>
      <dgm:t>
        <a:bodyPr/>
        <a:lstStyle/>
        <a:p>
          <a:endParaRPr lang="en-IN"/>
        </a:p>
      </dgm:t>
    </dgm:pt>
    <dgm:pt modelId="{168F6DEA-B303-410E-8329-CEF40A057596}" type="sibTrans" cxnId="{C6043786-2F20-44E0-85A0-408AF3C47848}">
      <dgm:prSet/>
      <dgm:spPr/>
      <dgm:t>
        <a:bodyPr/>
        <a:lstStyle/>
        <a:p>
          <a:endParaRPr lang="en-IN"/>
        </a:p>
      </dgm:t>
    </dgm:pt>
    <dgm:pt modelId="{0E0C38D9-2F3E-4247-AF08-52855A64D9BE}">
      <dgm:prSet phldrT="[Text]" custT="1"/>
      <dgm:spPr/>
      <dgm:t>
        <a:bodyPr/>
        <a:lstStyle/>
        <a:p>
          <a:r>
            <a:rPr lang="en-IN" sz="1800" dirty="0"/>
            <a:t>Building relationship </a:t>
          </a:r>
        </a:p>
      </dgm:t>
    </dgm:pt>
    <dgm:pt modelId="{6D470F68-1452-4AB4-8247-305E85383573}" type="parTrans" cxnId="{EA6006C2-B9E7-4EF4-8788-28C0DFAA732E}">
      <dgm:prSet/>
      <dgm:spPr/>
      <dgm:t>
        <a:bodyPr/>
        <a:lstStyle/>
        <a:p>
          <a:endParaRPr lang="en-IN"/>
        </a:p>
      </dgm:t>
    </dgm:pt>
    <dgm:pt modelId="{C80CA8DE-6856-4398-9FD8-3F2E5767132A}" type="sibTrans" cxnId="{EA6006C2-B9E7-4EF4-8788-28C0DFAA732E}">
      <dgm:prSet/>
      <dgm:spPr/>
      <dgm:t>
        <a:bodyPr/>
        <a:lstStyle/>
        <a:p>
          <a:endParaRPr lang="en-IN"/>
        </a:p>
      </dgm:t>
    </dgm:pt>
    <dgm:pt modelId="{2FE3E520-CF4C-4EC3-A3A4-7F1AEC22573C}">
      <dgm:prSet phldrT="[Text]" custT="1"/>
      <dgm:spPr/>
      <dgm:t>
        <a:bodyPr/>
        <a:lstStyle/>
        <a:p>
          <a:r>
            <a:rPr lang="en-IN" sz="1800" dirty="0"/>
            <a:t>Seeking professional advice </a:t>
          </a:r>
        </a:p>
      </dgm:t>
    </dgm:pt>
    <dgm:pt modelId="{0951F5AA-91FA-483C-A649-E40919119960}" type="parTrans" cxnId="{E5EE931C-E355-416C-ACD0-31D68E41E9BC}">
      <dgm:prSet/>
      <dgm:spPr/>
      <dgm:t>
        <a:bodyPr/>
        <a:lstStyle/>
        <a:p>
          <a:endParaRPr lang="en-IN"/>
        </a:p>
      </dgm:t>
    </dgm:pt>
    <dgm:pt modelId="{AEBFD721-6132-436D-90A5-079874A4A76C}" type="sibTrans" cxnId="{E5EE931C-E355-416C-ACD0-31D68E41E9BC}">
      <dgm:prSet/>
      <dgm:spPr/>
      <dgm:t>
        <a:bodyPr/>
        <a:lstStyle/>
        <a:p>
          <a:endParaRPr lang="en-IN"/>
        </a:p>
      </dgm:t>
    </dgm:pt>
    <dgm:pt modelId="{B7895CC1-3776-4661-9EDE-C15404BE40F9}" type="pres">
      <dgm:prSet presAssocID="{02F84DA7-5C6D-4B55-A489-F7BBAD2DF685}" presName="diagram" presStyleCnt="0">
        <dgm:presLayoutVars>
          <dgm:dir/>
          <dgm:resizeHandles val="exact"/>
        </dgm:presLayoutVars>
      </dgm:prSet>
      <dgm:spPr/>
      <dgm:t>
        <a:bodyPr/>
        <a:lstStyle/>
        <a:p>
          <a:endParaRPr lang="en-US"/>
        </a:p>
      </dgm:t>
    </dgm:pt>
    <dgm:pt modelId="{715193A0-6288-4DE6-9CFB-D84563CCC9E9}" type="pres">
      <dgm:prSet presAssocID="{A4F69BEB-3A38-4023-BA05-40CE1D8C8FF4}" presName="node" presStyleLbl="node1" presStyleIdx="0" presStyleCnt="5">
        <dgm:presLayoutVars>
          <dgm:bulletEnabled val="1"/>
        </dgm:presLayoutVars>
      </dgm:prSet>
      <dgm:spPr/>
      <dgm:t>
        <a:bodyPr/>
        <a:lstStyle/>
        <a:p>
          <a:endParaRPr lang="en-US"/>
        </a:p>
      </dgm:t>
    </dgm:pt>
    <dgm:pt modelId="{35142997-7168-4C58-9CF9-A05D196C3C67}" type="pres">
      <dgm:prSet presAssocID="{4BFA17EB-EC8F-4184-932D-FFBFE0EFAAA2}" presName="sibTrans" presStyleCnt="0"/>
      <dgm:spPr/>
    </dgm:pt>
    <dgm:pt modelId="{44300CA8-C46E-45A7-9FE3-58079C58A4EC}" type="pres">
      <dgm:prSet presAssocID="{7D6E1B3B-5533-481F-9F87-29F0374992D2}" presName="node" presStyleLbl="node1" presStyleIdx="1" presStyleCnt="5">
        <dgm:presLayoutVars>
          <dgm:bulletEnabled val="1"/>
        </dgm:presLayoutVars>
      </dgm:prSet>
      <dgm:spPr/>
      <dgm:t>
        <a:bodyPr/>
        <a:lstStyle/>
        <a:p>
          <a:endParaRPr lang="en-US"/>
        </a:p>
      </dgm:t>
    </dgm:pt>
    <dgm:pt modelId="{C3CC6498-ACDB-44B2-9E6E-C7DC0FBDDDD2}" type="pres">
      <dgm:prSet presAssocID="{D1AEE8D0-8EC5-45B8-B1BF-D605166C2218}" presName="sibTrans" presStyleCnt="0"/>
      <dgm:spPr/>
    </dgm:pt>
    <dgm:pt modelId="{CD5248F2-B5CF-47E9-9B2E-26EA09D1E83C}" type="pres">
      <dgm:prSet presAssocID="{81AE301F-5A50-4566-81E9-9EA7A1AE8C3A}" presName="node" presStyleLbl="node1" presStyleIdx="2" presStyleCnt="5">
        <dgm:presLayoutVars>
          <dgm:bulletEnabled val="1"/>
        </dgm:presLayoutVars>
      </dgm:prSet>
      <dgm:spPr/>
      <dgm:t>
        <a:bodyPr/>
        <a:lstStyle/>
        <a:p>
          <a:endParaRPr lang="en-US"/>
        </a:p>
      </dgm:t>
    </dgm:pt>
    <dgm:pt modelId="{C8E2A5EE-4562-4B22-8EA3-189010EC798A}" type="pres">
      <dgm:prSet presAssocID="{168F6DEA-B303-410E-8329-CEF40A057596}" presName="sibTrans" presStyleCnt="0"/>
      <dgm:spPr/>
    </dgm:pt>
    <dgm:pt modelId="{CBA457D8-EB44-4D3B-8C7F-68FD7BC15B24}" type="pres">
      <dgm:prSet presAssocID="{0E0C38D9-2F3E-4247-AF08-52855A64D9BE}" presName="node" presStyleLbl="node1" presStyleIdx="3" presStyleCnt="5">
        <dgm:presLayoutVars>
          <dgm:bulletEnabled val="1"/>
        </dgm:presLayoutVars>
      </dgm:prSet>
      <dgm:spPr/>
      <dgm:t>
        <a:bodyPr/>
        <a:lstStyle/>
        <a:p>
          <a:endParaRPr lang="en-US"/>
        </a:p>
      </dgm:t>
    </dgm:pt>
    <dgm:pt modelId="{8AFF4C9D-A65F-4190-A6F0-A7D62BCE46D6}" type="pres">
      <dgm:prSet presAssocID="{C80CA8DE-6856-4398-9FD8-3F2E5767132A}" presName="sibTrans" presStyleCnt="0"/>
      <dgm:spPr/>
    </dgm:pt>
    <dgm:pt modelId="{ED666F7C-5B31-42F6-A150-497C00A9E46D}" type="pres">
      <dgm:prSet presAssocID="{2FE3E520-CF4C-4EC3-A3A4-7F1AEC22573C}" presName="node" presStyleLbl="node1" presStyleIdx="4" presStyleCnt="5">
        <dgm:presLayoutVars>
          <dgm:bulletEnabled val="1"/>
        </dgm:presLayoutVars>
      </dgm:prSet>
      <dgm:spPr/>
      <dgm:t>
        <a:bodyPr/>
        <a:lstStyle/>
        <a:p>
          <a:endParaRPr lang="en-US"/>
        </a:p>
      </dgm:t>
    </dgm:pt>
  </dgm:ptLst>
  <dgm:cxnLst>
    <dgm:cxn modelId="{C6043786-2F20-44E0-85A0-408AF3C47848}" srcId="{02F84DA7-5C6D-4B55-A489-F7BBAD2DF685}" destId="{81AE301F-5A50-4566-81E9-9EA7A1AE8C3A}" srcOrd="2" destOrd="0" parTransId="{DF926ADE-4403-473F-9DCF-7C7C76F40308}" sibTransId="{168F6DEA-B303-410E-8329-CEF40A057596}"/>
    <dgm:cxn modelId="{9F7D0332-F1E4-4FED-9A1B-4A750F2AD278}" type="presOf" srcId="{02F84DA7-5C6D-4B55-A489-F7BBAD2DF685}" destId="{B7895CC1-3776-4661-9EDE-C15404BE40F9}" srcOrd="0" destOrd="0" presId="urn:microsoft.com/office/officeart/2005/8/layout/default#2"/>
    <dgm:cxn modelId="{0F1697A7-CDD2-4998-9528-91C2C4606517}" type="presOf" srcId="{81AE301F-5A50-4566-81E9-9EA7A1AE8C3A}" destId="{CD5248F2-B5CF-47E9-9B2E-26EA09D1E83C}" srcOrd="0" destOrd="0" presId="urn:microsoft.com/office/officeart/2005/8/layout/default#2"/>
    <dgm:cxn modelId="{D197ECA1-AB89-4D9A-B6C4-0C2CE197C2B6}" type="presOf" srcId="{0E0C38D9-2F3E-4247-AF08-52855A64D9BE}" destId="{CBA457D8-EB44-4D3B-8C7F-68FD7BC15B24}" srcOrd="0" destOrd="0" presId="urn:microsoft.com/office/officeart/2005/8/layout/default#2"/>
    <dgm:cxn modelId="{E5EE931C-E355-416C-ACD0-31D68E41E9BC}" srcId="{02F84DA7-5C6D-4B55-A489-F7BBAD2DF685}" destId="{2FE3E520-CF4C-4EC3-A3A4-7F1AEC22573C}" srcOrd="4" destOrd="0" parTransId="{0951F5AA-91FA-483C-A649-E40919119960}" sibTransId="{AEBFD721-6132-436D-90A5-079874A4A76C}"/>
    <dgm:cxn modelId="{249A4A63-1EB8-4779-ABA3-D93A7ED85B69}" srcId="{02F84DA7-5C6D-4B55-A489-F7BBAD2DF685}" destId="{A4F69BEB-3A38-4023-BA05-40CE1D8C8FF4}" srcOrd="0" destOrd="0" parTransId="{ECC24DD9-2905-45F4-AF68-D717334DDE32}" sibTransId="{4BFA17EB-EC8F-4184-932D-FFBFE0EFAAA2}"/>
    <dgm:cxn modelId="{EA6006C2-B9E7-4EF4-8788-28C0DFAA732E}" srcId="{02F84DA7-5C6D-4B55-A489-F7BBAD2DF685}" destId="{0E0C38D9-2F3E-4247-AF08-52855A64D9BE}" srcOrd="3" destOrd="0" parTransId="{6D470F68-1452-4AB4-8247-305E85383573}" sibTransId="{C80CA8DE-6856-4398-9FD8-3F2E5767132A}"/>
    <dgm:cxn modelId="{45FA5975-CCAF-4E30-9C50-2FBD1C6146A9}" type="presOf" srcId="{A4F69BEB-3A38-4023-BA05-40CE1D8C8FF4}" destId="{715193A0-6288-4DE6-9CFB-D84563CCC9E9}" srcOrd="0" destOrd="0" presId="urn:microsoft.com/office/officeart/2005/8/layout/default#2"/>
    <dgm:cxn modelId="{54731408-6C70-4018-8CE5-D0394E58922A}" type="presOf" srcId="{2FE3E520-CF4C-4EC3-A3A4-7F1AEC22573C}" destId="{ED666F7C-5B31-42F6-A150-497C00A9E46D}" srcOrd="0" destOrd="0" presId="urn:microsoft.com/office/officeart/2005/8/layout/default#2"/>
    <dgm:cxn modelId="{39676C51-4632-4F92-BAAD-426EE6F8483A}" type="presOf" srcId="{7D6E1B3B-5533-481F-9F87-29F0374992D2}" destId="{44300CA8-C46E-45A7-9FE3-58079C58A4EC}" srcOrd="0" destOrd="0" presId="urn:microsoft.com/office/officeart/2005/8/layout/default#2"/>
    <dgm:cxn modelId="{CB72EADB-0FC4-477A-A842-44D9920421B7}" srcId="{02F84DA7-5C6D-4B55-A489-F7BBAD2DF685}" destId="{7D6E1B3B-5533-481F-9F87-29F0374992D2}" srcOrd="1" destOrd="0" parTransId="{1BF7F491-AFF7-4137-B99F-C0478636F8FF}" sibTransId="{D1AEE8D0-8EC5-45B8-B1BF-D605166C2218}"/>
    <dgm:cxn modelId="{F56BF5DD-188E-4CF6-AB04-C48BC9C7EB11}" type="presParOf" srcId="{B7895CC1-3776-4661-9EDE-C15404BE40F9}" destId="{715193A0-6288-4DE6-9CFB-D84563CCC9E9}" srcOrd="0" destOrd="0" presId="urn:microsoft.com/office/officeart/2005/8/layout/default#2"/>
    <dgm:cxn modelId="{7F38948F-CCD0-4BAD-9CAB-1C3ADD0AB10E}" type="presParOf" srcId="{B7895CC1-3776-4661-9EDE-C15404BE40F9}" destId="{35142997-7168-4C58-9CF9-A05D196C3C67}" srcOrd="1" destOrd="0" presId="urn:microsoft.com/office/officeart/2005/8/layout/default#2"/>
    <dgm:cxn modelId="{44B461C0-8635-4189-8CA8-6222CA9547C6}" type="presParOf" srcId="{B7895CC1-3776-4661-9EDE-C15404BE40F9}" destId="{44300CA8-C46E-45A7-9FE3-58079C58A4EC}" srcOrd="2" destOrd="0" presId="urn:microsoft.com/office/officeart/2005/8/layout/default#2"/>
    <dgm:cxn modelId="{452FC308-967B-4744-9006-788273A9644F}" type="presParOf" srcId="{B7895CC1-3776-4661-9EDE-C15404BE40F9}" destId="{C3CC6498-ACDB-44B2-9E6E-C7DC0FBDDDD2}" srcOrd="3" destOrd="0" presId="urn:microsoft.com/office/officeart/2005/8/layout/default#2"/>
    <dgm:cxn modelId="{E5FF9E97-A6D9-4B11-BD8C-1C4AD74F1FCA}" type="presParOf" srcId="{B7895CC1-3776-4661-9EDE-C15404BE40F9}" destId="{CD5248F2-B5CF-47E9-9B2E-26EA09D1E83C}" srcOrd="4" destOrd="0" presId="urn:microsoft.com/office/officeart/2005/8/layout/default#2"/>
    <dgm:cxn modelId="{6AE9BC68-3440-47B6-84F6-4A3C4742B2E5}" type="presParOf" srcId="{B7895CC1-3776-4661-9EDE-C15404BE40F9}" destId="{C8E2A5EE-4562-4B22-8EA3-189010EC798A}" srcOrd="5" destOrd="0" presId="urn:microsoft.com/office/officeart/2005/8/layout/default#2"/>
    <dgm:cxn modelId="{EAD7B26D-6529-4665-9856-96B2668283B0}" type="presParOf" srcId="{B7895CC1-3776-4661-9EDE-C15404BE40F9}" destId="{CBA457D8-EB44-4D3B-8C7F-68FD7BC15B24}" srcOrd="6" destOrd="0" presId="urn:microsoft.com/office/officeart/2005/8/layout/default#2"/>
    <dgm:cxn modelId="{0CD3C7C7-5DC5-48F4-9178-6D7F29DCD59D}" type="presParOf" srcId="{B7895CC1-3776-4661-9EDE-C15404BE40F9}" destId="{8AFF4C9D-A65F-4190-A6F0-A7D62BCE46D6}" srcOrd="7" destOrd="0" presId="urn:microsoft.com/office/officeart/2005/8/layout/default#2"/>
    <dgm:cxn modelId="{2B403097-2355-4AF3-A51A-0588B246621C}" type="presParOf" srcId="{B7895CC1-3776-4661-9EDE-C15404BE40F9}" destId="{ED666F7C-5B31-42F6-A150-497C00A9E46D}" srcOrd="8" destOrd="0" presId="urn:microsoft.com/office/officeart/2005/8/layout/default#2"/>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394C56F-A9E7-43A4-9CD8-342DDF70F215}" type="doc">
      <dgm:prSet loTypeId="urn:microsoft.com/office/officeart/2005/8/layout/venn1#1" loCatId="relationship" qsTypeId="urn:microsoft.com/office/officeart/2005/8/quickstyle/simple4" qsCatId="simple" csTypeId="urn:microsoft.com/office/officeart/2005/8/colors/accent1_2" csCatId="accent1"/>
      <dgm:spPr/>
      <dgm:t>
        <a:bodyPr/>
        <a:lstStyle/>
        <a:p>
          <a:endParaRPr lang="en-IN"/>
        </a:p>
      </dgm:t>
    </dgm:pt>
    <dgm:pt modelId="{DD4AA757-05CF-41E5-85CD-CF3353968713}">
      <dgm:prSet custT="1"/>
      <dgm:spPr/>
      <dgm:t>
        <a:bodyPr/>
        <a:lstStyle/>
        <a:p>
          <a:r>
            <a:rPr lang="en-IN" sz="1800"/>
            <a:t>Securities laws </a:t>
          </a:r>
        </a:p>
      </dgm:t>
    </dgm:pt>
    <dgm:pt modelId="{30991B0F-03D9-4CC8-8319-9EC874BEAB51}" type="parTrans" cxnId="{89C91A9D-726E-417D-9BEA-141F0EEB11A2}">
      <dgm:prSet/>
      <dgm:spPr/>
      <dgm:t>
        <a:bodyPr/>
        <a:lstStyle/>
        <a:p>
          <a:endParaRPr lang="en-IN"/>
        </a:p>
      </dgm:t>
    </dgm:pt>
    <dgm:pt modelId="{5A468E0D-6C38-4762-8955-D8A3970111FB}" type="sibTrans" cxnId="{89C91A9D-726E-417D-9BEA-141F0EEB11A2}">
      <dgm:prSet/>
      <dgm:spPr/>
      <dgm:t>
        <a:bodyPr/>
        <a:lstStyle/>
        <a:p>
          <a:endParaRPr lang="en-IN"/>
        </a:p>
      </dgm:t>
    </dgm:pt>
    <dgm:pt modelId="{85727E4D-D50C-4733-AE25-211AA10137B1}">
      <dgm:prSet custT="1"/>
      <dgm:spPr/>
      <dgm:t>
        <a:bodyPr/>
        <a:lstStyle/>
        <a:p>
          <a:r>
            <a:rPr lang="en-IN" sz="1800"/>
            <a:t>Investors accreditation </a:t>
          </a:r>
        </a:p>
      </dgm:t>
    </dgm:pt>
    <dgm:pt modelId="{80E7D390-BD11-4F2E-AC97-6E85C3666AB5}" type="parTrans" cxnId="{5A077646-A4C0-4EE0-A126-E63BCF0F9AE8}">
      <dgm:prSet/>
      <dgm:spPr/>
      <dgm:t>
        <a:bodyPr/>
        <a:lstStyle/>
        <a:p>
          <a:endParaRPr lang="en-IN"/>
        </a:p>
      </dgm:t>
    </dgm:pt>
    <dgm:pt modelId="{EB661B12-BD79-402C-A159-94E8F4CE7EC8}" type="sibTrans" cxnId="{5A077646-A4C0-4EE0-A126-E63BCF0F9AE8}">
      <dgm:prSet/>
      <dgm:spPr/>
      <dgm:t>
        <a:bodyPr/>
        <a:lstStyle/>
        <a:p>
          <a:endParaRPr lang="en-IN"/>
        </a:p>
      </dgm:t>
    </dgm:pt>
    <dgm:pt modelId="{D8896A15-B60E-44F3-A921-9CD0F740E5A7}">
      <dgm:prSet custT="1"/>
      <dgm:spPr/>
      <dgm:t>
        <a:bodyPr/>
        <a:lstStyle/>
        <a:p>
          <a:r>
            <a:rPr lang="en-IN" sz="1800"/>
            <a:t>Disclosure requirements</a:t>
          </a:r>
        </a:p>
      </dgm:t>
    </dgm:pt>
    <dgm:pt modelId="{64B7F8C4-4886-4DBB-9386-B3532E636501}" type="parTrans" cxnId="{88714F23-24CA-4AA9-AADF-44764E16AD84}">
      <dgm:prSet/>
      <dgm:spPr/>
      <dgm:t>
        <a:bodyPr/>
        <a:lstStyle/>
        <a:p>
          <a:endParaRPr lang="en-IN"/>
        </a:p>
      </dgm:t>
    </dgm:pt>
    <dgm:pt modelId="{0CA62BDF-10A2-41E9-85DD-412870420668}" type="sibTrans" cxnId="{88714F23-24CA-4AA9-AADF-44764E16AD84}">
      <dgm:prSet/>
      <dgm:spPr/>
      <dgm:t>
        <a:bodyPr/>
        <a:lstStyle/>
        <a:p>
          <a:endParaRPr lang="en-IN"/>
        </a:p>
      </dgm:t>
    </dgm:pt>
    <dgm:pt modelId="{72205DBF-4F0E-4F90-A29A-B74DC4607514}">
      <dgm:prSet custT="1"/>
      <dgm:spPr/>
      <dgm:t>
        <a:bodyPr/>
        <a:lstStyle/>
        <a:p>
          <a:r>
            <a:rPr lang="en-IN" sz="1800"/>
            <a:t>Intellectual property protection </a:t>
          </a:r>
        </a:p>
      </dgm:t>
    </dgm:pt>
    <dgm:pt modelId="{835FAF6B-FE46-4BAD-8E28-741201818BC9}" type="parTrans" cxnId="{D56C957A-B304-412D-AC8C-258CE437B86F}">
      <dgm:prSet/>
      <dgm:spPr/>
      <dgm:t>
        <a:bodyPr/>
        <a:lstStyle/>
        <a:p>
          <a:endParaRPr lang="en-IN"/>
        </a:p>
      </dgm:t>
    </dgm:pt>
    <dgm:pt modelId="{63E76F6C-35CE-405D-9D0C-DF6A7029BCF5}" type="sibTrans" cxnId="{D56C957A-B304-412D-AC8C-258CE437B86F}">
      <dgm:prSet/>
      <dgm:spPr/>
      <dgm:t>
        <a:bodyPr/>
        <a:lstStyle/>
        <a:p>
          <a:endParaRPr lang="en-IN"/>
        </a:p>
      </dgm:t>
    </dgm:pt>
    <dgm:pt modelId="{F2FC210B-3844-41E2-B647-4EEF0867D899}">
      <dgm:prSet custT="1"/>
      <dgm:spPr/>
      <dgm:t>
        <a:bodyPr/>
        <a:lstStyle/>
        <a:p>
          <a:r>
            <a:rPr lang="en-IN" sz="1800"/>
            <a:t>Contract and agreement </a:t>
          </a:r>
        </a:p>
      </dgm:t>
    </dgm:pt>
    <dgm:pt modelId="{201F038C-1535-430E-A3E9-FB0D305C5551}" type="parTrans" cxnId="{205A83F1-7EAB-45F1-9EB8-2CF38CCAE80F}">
      <dgm:prSet/>
      <dgm:spPr/>
      <dgm:t>
        <a:bodyPr/>
        <a:lstStyle/>
        <a:p>
          <a:endParaRPr lang="en-IN"/>
        </a:p>
      </dgm:t>
    </dgm:pt>
    <dgm:pt modelId="{97A406D6-B339-4E37-98A0-DC0B8517C057}" type="sibTrans" cxnId="{205A83F1-7EAB-45F1-9EB8-2CF38CCAE80F}">
      <dgm:prSet/>
      <dgm:spPr/>
      <dgm:t>
        <a:bodyPr/>
        <a:lstStyle/>
        <a:p>
          <a:endParaRPr lang="en-IN"/>
        </a:p>
      </dgm:t>
    </dgm:pt>
    <dgm:pt modelId="{9E712F66-532D-4AD5-97EA-E796786E2912}">
      <dgm:prSet custT="1"/>
      <dgm:spPr/>
      <dgm:t>
        <a:bodyPr/>
        <a:lstStyle/>
        <a:p>
          <a:r>
            <a:rPr lang="en-IN" sz="1800"/>
            <a:t>Tax implication </a:t>
          </a:r>
        </a:p>
      </dgm:t>
    </dgm:pt>
    <dgm:pt modelId="{F750F78D-BA62-412A-9338-9B27DC96BB43}" type="parTrans" cxnId="{225893E3-445D-4A2A-9DED-9ABEBE686581}">
      <dgm:prSet/>
      <dgm:spPr/>
      <dgm:t>
        <a:bodyPr/>
        <a:lstStyle/>
        <a:p>
          <a:endParaRPr lang="en-IN"/>
        </a:p>
      </dgm:t>
    </dgm:pt>
    <dgm:pt modelId="{82012E58-5C34-4528-A1FA-1F5984460BAE}" type="sibTrans" cxnId="{225893E3-445D-4A2A-9DED-9ABEBE686581}">
      <dgm:prSet/>
      <dgm:spPr/>
      <dgm:t>
        <a:bodyPr/>
        <a:lstStyle/>
        <a:p>
          <a:endParaRPr lang="en-IN"/>
        </a:p>
      </dgm:t>
    </dgm:pt>
    <dgm:pt modelId="{ED1B4AEA-07AF-462D-918C-7B41A01D0666}" type="pres">
      <dgm:prSet presAssocID="{4394C56F-A9E7-43A4-9CD8-342DDF70F215}" presName="compositeShape" presStyleCnt="0">
        <dgm:presLayoutVars>
          <dgm:chMax val="7"/>
          <dgm:dir/>
          <dgm:resizeHandles val="exact"/>
        </dgm:presLayoutVars>
      </dgm:prSet>
      <dgm:spPr/>
      <dgm:t>
        <a:bodyPr/>
        <a:lstStyle/>
        <a:p>
          <a:endParaRPr lang="en-US"/>
        </a:p>
      </dgm:t>
    </dgm:pt>
    <dgm:pt modelId="{DC89585D-6ECE-4C89-A8D4-374D83A4FC8D}" type="pres">
      <dgm:prSet presAssocID="{DD4AA757-05CF-41E5-85CD-CF3353968713}" presName="circ1" presStyleLbl="vennNode1" presStyleIdx="0" presStyleCnt="6"/>
      <dgm:spPr/>
    </dgm:pt>
    <dgm:pt modelId="{AFBBCD30-049B-4D7C-BA44-EA6A6A942E0E}" type="pres">
      <dgm:prSet presAssocID="{DD4AA757-05CF-41E5-85CD-CF3353968713}" presName="circ1Tx" presStyleLbl="revTx" presStyleIdx="0" presStyleCnt="0">
        <dgm:presLayoutVars>
          <dgm:chMax val="0"/>
          <dgm:chPref val="0"/>
          <dgm:bulletEnabled val="1"/>
        </dgm:presLayoutVars>
      </dgm:prSet>
      <dgm:spPr/>
      <dgm:t>
        <a:bodyPr/>
        <a:lstStyle/>
        <a:p>
          <a:endParaRPr lang="en-US"/>
        </a:p>
      </dgm:t>
    </dgm:pt>
    <dgm:pt modelId="{3126EEBC-A69C-420A-BE29-63F282250180}" type="pres">
      <dgm:prSet presAssocID="{85727E4D-D50C-4733-AE25-211AA10137B1}" presName="circ2" presStyleLbl="vennNode1" presStyleIdx="1" presStyleCnt="6"/>
      <dgm:spPr/>
    </dgm:pt>
    <dgm:pt modelId="{7174C8AA-5D04-4859-8DB5-4C94CD0C1C4A}" type="pres">
      <dgm:prSet presAssocID="{85727E4D-D50C-4733-AE25-211AA10137B1}" presName="circ2Tx" presStyleLbl="revTx" presStyleIdx="0" presStyleCnt="0">
        <dgm:presLayoutVars>
          <dgm:chMax val="0"/>
          <dgm:chPref val="0"/>
          <dgm:bulletEnabled val="1"/>
        </dgm:presLayoutVars>
      </dgm:prSet>
      <dgm:spPr/>
      <dgm:t>
        <a:bodyPr/>
        <a:lstStyle/>
        <a:p>
          <a:endParaRPr lang="en-US"/>
        </a:p>
      </dgm:t>
    </dgm:pt>
    <dgm:pt modelId="{3CAA71C1-B82F-46D6-9D90-98ECA59A0F96}" type="pres">
      <dgm:prSet presAssocID="{D8896A15-B60E-44F3-A921-9CD0F740E5A7}" presName="circ3" presStyleLbl="vennNode1" presStyleIdx="2" presStyleCnt="6"/>
      <dgm:spPr/>
    </dgm:pt>
    <dgm:pt modelId="{CBCD1607-7908-4466-A391-7695A9A371E6}" type="pres">
      <dgm:prSet presAssocID="{D8896A15-B60E-44F3-A921-9CD0F740E5A7}" presName="circ3Tx" presStyleLbl="revTx" presStyleIdx="0" presStyleCnt="0">
        <dgm:presLayoutVars>
          <dgm:chMax val="0"/>
          <dgm:chPref val="0"/>
          <dgm:bulletEnabled val="1"/>
        </dgm:presLayoutVars>
      </dgm:prSet>
      <dgm:spPr/>
      <dgm:t>
        <a:bodyPr/>
        <a:lstStyle/>
        <a:p>
          <a:endParaRPr lang="en-US"/>
        </a:p>
      </dgm:t>
    </dgm:pt>
    <dgm:pt modelId="{C2700C42-329E-4CAE-B811-1B8F1D726C16}" type="pres">
      <dgm:prSet presAssocID="{72205DBF-4F0E-4F90-A29A-B74DC4607514}" presName="circ4" presStyleLbl="vennNode1" presStyleIdx="3" presStyleCnt="6"/>
      <dgm:spPr/>
    </dgm:pt>
    <dgm:pt modelId="{3FEB9261-E329-4942-8270-3A9DFC69BAAB}" type="pres">
      <dgm:prSet presAssocID="{72205DBF-4F0E-4F90-A29A-B74DC4607514}" presName="circ4Tx" presStyleLbl="revTx" presStyleIdx="0" presStyleCnt="0">
        <dgm:presLayoutVars>
          <dgm:chMax val="0"/>
          <dgm:chPref val="0"/>
          <dgm:bulletEnabled val="1"/>
        </dgm:presLayoutVars>
      </dgm:prSet>
      <dgm:spPr/>
      <dgm:t>
        <a:bodyPr/>
        <a:lstStyle/>
        <a:p>
          <a:endParaRPr lang="en-US"/>
        </a:p>
      </dgm:t>
    </dgm:pt>
    <dgm:pt modelId="{BEC8E24D-9B0E-4805-B164-9E2EDAE24AE4}" type="pres">
      <dgm:prSet presAssocID="{F2FC210B-3844-41E2-B647-4EEF0867D899}" presName="circ5" presStyleLbl="vennNode1" presStyleIdx="4" presStyleCnt="6"/>
      <dgm:spPr/>
    </dgm:pt>
    <dgm:pt modelId="{4617D3E9-F10D-4F1C-B19A-3AB800BC9DA4}" type="pres">
      <dgm:prSet presAssocID="{F2FC210B-3844-41E2-B647-4EEF0867D899}" presName="circ5Tx" presStyleLbl="revTx" presStyleIdx="0" presStyleCnt="0">
        <dgm:presLayoutVars>
          <dgm:chMax val="0"/>
          <dgm:chPref val="0"/>
          <dgm:bulletEnabled val="1"/>
        </dgm:presLayoutVars>
      </dgm:prSet>
      <dgm:spPr/>
      <dgm:t>
        <a:bodyPr/>
        <a:lstStyle/>
        <a:p>
          <a:endParaRPr lang="en-US"/>
        </a:p>
      </dgm:t>
    </dgm:pt>
    <dgm:pt modelId="{9720106D-5CC2-43FA-AFF9-228978C1FFD6}" type="pres">
      <dgm:prSet presAssocID="{9E712F66-532D-4AD5-97EA-E796786E2912}" presName="circ6" presStyleLbl="vennNode1" presStyleIdx="5" presStyleCnt="6"/>
      <dgm:spPr/>
    </dgm:pt>
    <dgm:pt modelId="{14A3308E-BDAD-4B8E-A354-8875AE962583}" type="pres">
      <dgm:prSet presAssocID="{9E712F66-532D-4AD5-97EA-E796786E2912}" presName="circ6Tx" presStyleLbl="revTx" presStyleIdx="0" presStyleCnt="0">
        <dgm:presLayoutVars>
          <dgm:chMax val="0"/>
          <dgm:chPref val="0"/>
          <dgm:bulletEnabled val="1"/>
        </dgm:presLayoutVars>
      </dgm:prSet>
      <dgm:spPr/>
      <dgm:t>
        <a:bodyPr/>
        <a:lstStyle/>
        <a:p>
          <a:endParaRPr lang="en-US"/>
        </a:p>
      </dgm:t>
    </dgm:pt>
  </dgm:ptLst>
  <dgm:cxnLst>
    <dgm:cxn modelId="{D56C957A-B304-412D-AC8C-258CE437B86F}" srcId="{4394C56F-A9E7-43A4-9CD8-342DDF70F215}" destId="{72205DBF-4F0E-4F90-A29A-B74DC4607514}" srcOrd="3" destOrd="0" parTransId="{835FAF6B-FE46-4BAD-8E28-741201818BC9}" sibTransId="{63E76F6C-35CE-405D-9D0C-DF6A7029BCF5}"/>
    <dgm:cxn modelId="{9024866B-24FD-4108-B5F4-00749C59010A}" type="presOf" srcId="{9E712F66-532D-4AD5-97EA-E796786E2912}" destId="{14A3308E-BDAD-4B8E-A354-8875AE962583}" srcOrd="0" destOrd="0" presId="urn:microsoft.com/office/officeart/2005/8/layout/venn1#1"/>
    <dgm:cxn modelId="{205A83F1-7EAB-45F1-9EB8-2CF38CCAE80F}" srcId="{4394C56F-A9E7-43A4-9CD8-342DDF70F215}" destId="{F2FC210B-3844-41E2-B647-4EEF0867D899}" srcOrd="4" destOrd="0" parTransId="{201F038C-1535-430E-A3E9-FB0D305C5551}" sibTransId="{97A406D6-B339-4E37-98A0-DC0B8517C057}"/>
    <dgm:cxn modelId="{225893E3-445D-4A2A-9DED-9ABEBE686581}" srcId="{4394C56F-A9E7-43A4-9CD8-342DDF70F215}" destId="{9E712F66-532D-4AD5-97EA-E796786E2912}" srcOrd="5" destOrd="0" parTransId="{F750F78D-BA62-412A-9338-9B27DC96BB43}" sibTransId="{82012E58-5C34-4528-A1FA-1F5984460BAE}"/>
    <dgm:cxn modelId="{5A0D5F7C-C944-4FC2-BC06-FBFE88593F6B}" type="presOf" srcId="{DD4AA757-05CF-41E5-85CD-CF3353968713}" destId="{AFBBCD30-049B-4D7C-BA44-EA6A6A942E0E}" srcOrd="0" destOrd="0" presId="urn:microsoft.com/office/officeart/2005/8/layout/venn1#1"/>
    <dgm:cxn modelId="{D5A89E78-7B57-464C-A15D-1682CA53E988}" type="presOf" srcId="{D8896A15-B60E-44F3-A921-9CD0F740E5A7}" destId="{CBCD1607-7908-4466-A391-7695A9A371E6}" srcOrd="0" destOrd="0" presId="urn:microsoft.com/office/officeart/2005/8/layout/venn1#1"/>
    <dgm:cxn modelId="{C299A46B-7119-4C8C-ABFC-FEAE47A692EB}" type="presOf" srcId="{F2FC210B-3844-41E2-B647-4EEF0867D899}" destId="{4617D3E9-F10D-4F1C-B19A-3AB800BC9DA4}" srcOrd="0" destOrd="0" presId="urn:microsoft.com/office/officeart/2005/8/layout/venn1#1"/>
    <dgm:cxn modelId="{BE26840D-8EEE-475D-BA6F-249252EA960A}" type="presOf" srcId="{4394C56F-A9E7-43A4-9CD8-342DDF70F215}" destId="{ED1B4AEA-07AF-462D-918C-7B41A01D0666}" srcOrd="0" destOrd="0" presId="urn:microsoft.com/office/officeart/2005/8/layout/venn1#1"/>
    <dgm:cxn modelId="{89C91A9D-726E-417D-9BEA-141F0EEB11A2}" srcId="{4394C56F-A9E7-43A4-9CD8-342DDF70F215}" destId="{DD4AA757-05CF-41E5-85CD-CF3353968713}" srcOrd="0" destOrd="0" parTransId="{30991B0F-03D9-4CC8-8319-9EC874BEAB51}" sibTransId="{5A468E0D-6C38-4762-8955-D8A3970111FB}"/>
    <dgm:cxn modelId="{88714F23-24CA-4AA9-AADF-44764E16AD84}" srcId="{4394C56F-A9E7-43A4-9CD8-342DDF70F215}" destId="{D8896A15-B60E-44F3-A921-9CD0F740E5A7}" srcOrd="2" destOrd="0" parTransId="{64B7F8C4-4886-4DBB-9386-B3532E636501}" sibTransId="{0CA62BDF-10A2-41E9-85DD-412870420668}"/>
    <dgm:cxn modelId="{35146C26-57A8-4FAF-90C3-211951DBD234}" type="presOf" srcId="{72205DBF-4F0E-4F90-A29A-B74DC4607514}" destId="{3FEB9261-E329-4942-8270-3A9DFC69BAAB}" srcOrd="0" destOrd="0" presId="urn:microsoft.com/office/officeart/2005/8/layout/venn1#1"/>
    <dgm:cxn modelId="{5A077646-A4C0-4EE0-A126-E63BCF0F9AE8}" srcId="{4394C56F-A9E7-43A4-9CD8-342DDF70F215}" destId="{85727E4D-D50C-4733-AE25-211AA10137B1}" srcOrd="1" destOrd="0" parTransId="{80E7D390-BD11-4F2E-AC97-6E85C3666AB5}" sibTransId="{EB661B12-BD79-402C-A159-94E8F4CE7EC8}"/>
    <dgm:cxn modelId="{AE737B3C-F466-4C38-81D6-F80668479263}" type="presOf" srcId="{85727E4D-D50C-4733-AE25-211AA10137B1}" destId="{7174C8AA-5D04-4859-8DB5-4C94CD0C1C4A}" srcOrd="0" destOrd="0" presId="urn:microsoft.com/office/officeart/2005/8/layout/venn1#1"/>
    <dgm:cxn modelId="{41E8A365-3040-40B4-8BEC-ECF4DCA405BC}" type="presParOf" srcId="{ED1B4AEA-07AF-462D-918C-7B41A01D0666}" destId="{DC89585D-6ECE-4C89-A8D4-374D83A4FC8D}" srcOrd="0" destOrd="0" presId="urn:microsoft.com/office/officeart/2005/8/layout/venn1#1"/>
    <dgm:cxn modelId="{2514BCFC-9E6F-4D66-AC96-726DDABF615E}" type="presParOf" srcId="{ED1B4AEA-07AF-462D-918C-7B41A01D0666}" destId="{AFBBCD30-049B-4D7C-BA44-EA6A6A942E0E}" srcOrd="1" destOrd="0" presId="urn:microsoft.com/office/officeart/2005/8/layout/venn1#1"/>
    <dgm:cxn modelId="{B830E23E-956E-4AD1-9875-AF5BAD9CA9CE}" type="presParOf" srcId="{ED1B4AEA-07AF-462D-918C-7B41A01D0666}" destId="{3126EEBC-A69C-420A-BE29-63F282250180}" srcOrd="2" destOrd="0" presId="urn:microsoft.com/office/officeart/2005/8/layout/venn1#1"/>
    <dgm:cxn modelId="{DB88D9D0-E448-45DF-B3DE-1CADE5D1AEAD}" type="presParOf" srcId="{ED1B4AEA-07AF-462D-918C-7B41A01D0666}" destId="{7174C8AA-5D04-4859-8DB5-4C94CD0C1C4A}" srcOrd="3" destOrd="0" presId="urn:microsoft.com/office/officeart/2005/8/layout/venn1#1"/>
    <dgm:cxn modelId="{E43A4E61-DC29-4C14-A793-B02C2C4685D8}" type="presParOf" srcId="{ED1B4AEA-07AF-462D-918C-7B41A01D0666}" destId="{3CAA71C1-B82F-46D6-9D90-98ECA59A0F96}" srcOrd="4" destOrd="0" presId="urn:microsoft.com/office/officeart/2005/8/layout/venn1#1"/>
    <dgm:cxn modelId="{F01EB03F-E62E-44C8-B84D-4D6BEC2EEF40}" type="presParOf" srcId="{ED1B4AEA-07AF-462D-918C-7B41A01D0666}" destId="{CBCD1607-7908-4466-A391-7695A9A371E6}" srcOrd="5" destOrd="0" presId="urn:microsoft.com/office/officeart/2005/8/layout/venn1#1"/>
    <dgm:cxn modelId="{884FFECD-A777-4632-B29C-B1DF4E0AA5C5}" type="presParOf" srcId="{ED1B4AEA-07AF-462D-918C-7B41A01D0666}" destId="{C2700C42-329E-4CAE-B811-1B8F1D726C16}" srcOrd="6" destOrd="0" presId="urn:microsoft.com/office/officeart/2005/8/layout/venn1#1"/>
    <dgm:cxn modelId="{F125E531-865C-49BA-8FF3-47645F26CCA4}" type="presParOf" srcId="{ED1B4AEA-07AF-462D-918C-7B41A01D0666}" destId="{3FEB9261-E329-4942-8270-3A9DFC69BAAB}" srcOrd="7" destOrd="0" presId="urn:microsoft.com/office/officeart/2005/8/layout/venn1#1"/>
    <dgm:cxn modelId="{F0874453-2B4F-4CB0-84F0-0E6C53FF8E5A}" type="presParOf" srcId="{ED1B4AEA-07AF-462D-918C-7B41A01D0666}" destId="{BEC8E24D-9B0E-4805-B164-9E2EDAE24AE4}" srcOrd="8" destOrd="0" presId="urn:microsoft.com/office/officeart/2005/8/layout/venn1#1"/>
    <dgm:cxn modelId="{E4A59B2E-374A-442E-B671-9FFD678850B4}" type="presParOf" srcId="{ED1B4AEA-07AF-462D-918C-7B41A01D0666}" destId="{4617D3E9-F10D-4F1C-B19A-3AB800BC9DA4}" srcOrd="9" destOrd="0" presId="urn:microsoft.com/office/officeart/2005/8/layout/venn1#1"/>
    <dgm:cxn modelId="{9D942851-7EBE-4F89-B454-036231126B3D}" type="presParOf" srcId="{ED1B4AEA-07AF-462D-918C-7B41A01D0666}" destId="{9720106D-5CC2-43FA-AFF9-228978C1FFD6}" srcOrd="10" destOrd="0" presId="urn:microsoft.com/office/officeart/2005/8/layout/venn1#1"/>
    <dgm:cxn modelId="{21359797-2B41-4CCF-9A82-2269E2761DC1}" type="presParOf" srcId="{ED1B4AEA-07AF-462D-918C-7B41A01D0666}" destId="{14A3308E-BDAD-4B8E-A354-8875AE962583}" srcOrd="11" destOrd="0" presId="urn:microsoft.com/office/officeart/2005/8/layout/venn1#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AF49BB8-C73B-43F3-ACF0-9213D5400BFA}" type="doc">
      <dgm:prSet loTypeId="urn:microsoft.com/office/officeart/2005/8/layout/hList6" loCatId="list" qsTypeId="urn:microsoft.com/office/officeart/2005/8/quickstyle/simple4" qsCatId="simple" csTypeId="urn:microsoft.com/office/officeart/2005/8/colors/accent1_2" csCatId="accent1" phldr="1"/>
      <dgm:spPr/>
      <dgm:t>
        <a:bodyPr/>
        <a:lstStyle/>
        <a:p>
          <a:endParaRPr lang="en-IN"/>
        </a:p>
      </dgm:t>
    </dgm:pt>
    <dgm:pt modelId="{ABCE4C41-CA0E-4F52-9373-8C055EABAC10}">
      <dgm:prSet phldrT="[Text]" custT="1"/>
      <dgm:spPr/>
      <dgm:t>
        <a:bodyPr/>
        <a:lstStyle/>
        <a:p>
          <a:r>
            <a:rPr lang="en-IN" sz="2000" dirty="0"/>
            <a:t>Increased resources </a:t>
          </a:r>
        </a:p>
      </dgm:t>
    </dgm:pt>
    <dgm:pt modelId="{563E9B46-C099-47BB-B8B4-C443061C9C07}" type="parTrans" cxnId="{0F255F53-1CF3-4314-BCD9-6A3548064515}">
      <dgm:prSet/>
      <dgm:spPr/>
      <dgm:t>
        <a:bodyPr/>
        <a:lstStyle/>
        <a:p>
          <a:endParaRPr lang="en-IN"/>
        </a:p>
      </dgm:t>
    </dgm:pt>
    <dgm:pt modelId="{239F32BD-208E-466D-BFD8-C721FE789D80}" type="sibTrans" cxnId="{0F255F53-1CF3-4314-BCD9-6A3548064515}">
      <dgm:prSet/>
      <dgm:spPr/>
      <dgm:t>
        <a:bodyPr/>
        <a:lstStyle/>
        <a:p>
          <a:endParaRPr lang="en-IN"/>
        </a:p>
      </dgm:t>
    </dgm:pt>
    <dgm:pt modelId="{CB3F3CA1-960E-4D3B-89B7-36F248359633}">
      <dgm:prSet phldrT="[Text]" custT="1"/>
      <dgm:spPr/>
      <dgm:t>
        <a:bodyPr/>
        <a:lstStyle/>
        <a:p>
          <a:r>
            <a:rPr lang="en-IN" sz="2000" dirty="0"/>
            <a:t>The fundraising offers additional resources to the business. </a:t>
          </a:r>
        </a:p>
      </dgm:t>
    </dgm:pt>
    <dgm:pt modelId="{5D078D3B-CA28-4CDB-A573-69A9EB124063}" type="parTrans" cxnId="{E2993EAD-013B-480C-AE72-38D89CD2CF65}">
      <dgm:prSet/>
      <dgm:spPr/>
      <dgm:t>
        <a:bodyPr/>
        <a:lstStyle/>
        <a:p>
          <a:endParaRPr lang="en-IN"/>
        </a:p>
      </dgm:t>
    </dgm:pt>
    <dgm:pt modelId="{C15D0034-FF55-42EC-A364-E8ECE5C6CA18}" type="sibTrans" cxnId="{E2993EAD-013B-480C-AE72-38D89CD2CF65}">
      <dgm:prSet/>
      <dgm:spPr/>
      <dgm:t>
        <a:bodyPr/>
        <a:lstStyle/>
        <a:p>
          <a:endParaRPr lang="en-IN"/>
        </a:p>
      </dgm:t>
    </dgm:pt>
    <dgm:pt modelId="{66584CF0-5DC1-438D-89F0-B50B705CF157}">
      <dgm:prSet phldrT="[Text]" custT="1"/>
      <dgm:spPr/>
      <dgm:t>
        <a:bodyPr/>
        <a:lstStyle/>
        <a:p>
          <a:r>
            <a:rPr lang="en-IN" sz="2000" dirty="0"/>
            <a:t>Building Relationship s</a:t>
          </a:r>
        </a:p>
      </dgm:t>
    </dgm:pt>
    <dgm:pt modelId="{1EBA0612-4133-4CD6-B24D-173EAF093A19}" type="parTrans" cxnId="{47F7EC26-1809-423B-96B3-0580973896F8}">
      <dgm:prSet/>
      <dgm:spPr/>
      <dgm:t>
        <a:bodyPr/>
        <a:lstStyle/>
        <a:p>
          <a:endParaRPr lang="en-IN"/>
        </a:p>
      </dgm:t>
    </dgm:pt>
    <dgm:pt modelId="{E0C42BC1-AD06-4C92-9C71-6BC5E9DAC046}" type="sibTrans" cxnId="{47F7EC26-1809-423B-96B3-0580973896F8}">
      <dgm:prSet/>
      <dgm:spPr/>
      <dgm:t>
        <a:bodyPr/>
        <a:lstStyle/>
        <a:p>
          <a:endParaRPr lang="en-IN"/>
        </a:p>
      </dgm:t>
    </dgm:pt>
    <dgm:pt modelId="{CA8FC27F-87FF-42C9-830F-19DF43A80995}">
      <dgm:prSet phldrT="[Text]" custT="1"/>
      <dgm:spPr/>
      <dgm:t>
        <a:bodyPr/>
        <a:lstStyle/>
        <a:p>
          <a:r>
            <a:rPr lang="en-IN" sz="2000" dirty="0"/>
            <a:t>This helps in developing and managing the relationships essential to be followed. </a:t>
          </a:r>
        </a:p>
      </dgm:t>
    </dgm:pt>
    <dgm:pt modelId="{F17510DC-EED6-4CA9-9EFA-428197883BC5}" type="parTrans" cxnId="{7E02458B-508B-4CC9-AE6D-B886AA4AB559}">
      <dgm:prSet/>
      <dgm:spPr/>
      <dgm:t>
        <a:bodyPr/>
        <a:lstStyle/>
        <a:p>
          <a:endParaRPr lang="en-IN"/>
        </a:p>
      </dgm:t>
    </dgm:pt>
    <dgm:pt modelId="{AD815641-2150-4DED-808B-77A042B838D0}" type="sibTrans" cxnId="{7E02458B-508B-4CC9-AE6D-B886AA4AB559}">
      <dgm:prSet/>
      <dgm:spPr/>
      <dgm:t>
        <a:bodyPr/>
        <a:lstStyle/>
        <a:p>
          <a:endParaRPr lang="en-IN"/>
        </a:p>
      </dgm:t>
    </dgm:pt>
    <dgm:pt modelId="{0966948C-C464-408C-A9E6-7D0517605EC9}">
      <dgm:prSet phldrT="[Text]" custT="1"/>
      <dgm:spPr/>
      <dgm:t>
        <a:bodyPr/>
        <a:lstStyle/>
        <a:p>
          <a:r>
            <a:rPr lang="en-IN" sz="2000" dirty="0"/>
            <a:t>Awareness and Visibility </a:t>
          </a:r>
        </a:p>
      </dgm:t>
    </dgm:pt>
    <dgm:pt modelId="{2C5D5A3E-D86C-4CA2-A35F-7D902656F49B}" type="parTrans" cxnId="{B8752811-B724-4A7E-90CB-6829CD1B2B34}">
      <dgm:prSet/>
      <dgm:spPr/>
      <dgm:t>
        <a:bodyPr/>
        <a:lstStyle/>
        <a:p>
          <a:endParaRPr lang="en-IN"/>
        </a:p>
      </dgm:t>
    </dgm:pt>
    <dgm:pt modelId="{1051DC0F-88F0-4655-B670-0B8454EC3BFB}" type="sibTrans" cxnId="{B8752811-B724-4A7E-90CB-6829CD1B2B34}">
      <dgm:prSet/>
      <dgm:spPr/>
      <dgm:t>
        <a:bodyPr/>
        <a:lstStyle/>
        <a:p>
          <a:endParaRPr lang="en-IN"/>
        </a:p>
      </dgm:t>
    </dgm:pt>
    <dgm:pt modelId="{84A32DA2-F9E6-464B-B0CA-F7AF7D0A2219}">
      <dgm:prSet phldrT="[Text]" custT="1"/>
      <dgm:spPr/>
      <dgm:t>
        <a:bodyPr/>
        <a:lstStyle/>
        <a:p>
          <a:r>
            <a:rPr lang="en-IN" sz="2000" dirty="0"/>
            <a:t>This helps in generating the media coverage essential for engaging public awareness. </a:t>
          </a:r>
        </a:p>
      </dgm:t>
    </dgm:pt>
    <dgm:pt modelId="{DB950019-2A85-417E-9C7F-600BB223F757}" type="parTrans" cxnId="{775EE864-CE41-43AB-B40A-C223F745794E}">
      <dgm:prSet/>
      <dgm:spPr/>
      <dgm:t>
        <a:bodyPr/>
        <a:lstStyle/>
        <a:p>
          <a:endParaRPr lang="en-IN"/>
        </a:p>
      </dgm:t>
    </dgm:pt>
    <dgm:pt modelId="{91BD2796-3BBC-4502-B81E-0E5E822B2F19}" type="sibTrans" cxnId="{775EE864-CE41-43AB-B40A-C223F745794E}">
      <dgm:prSet/>
      <dgm:spPr/>
      <dgm:t>
        <a:bodyPr/>
        <a:lstStyle/>
        <a:p>
          <a:endParaRPr lang="en-IN"/>
        </a:p>
      </dgm:t>
    </dgm:pt>
    <dgm:pt modelId="{33D60137-F5EC-490C-8F4A-39002FBDF3BE}" type="pres">
      <dgm:prSet presAssocID="{DAF49BB8-C73B-43F3-ACF0-9213D5400BFA}" presName="Name0" presStyleCnt="0">
        <dgm:presLayoutVars>
          <dgm:dir/>
          <dgm:resizeHandles val="exact"/>
        </dgm:presLayoutVars>
      </dgm:prSet>
      <dgm:spPr/>
      <dgm:t>
        <a:bodyPr/>
        <a:lstStyle/>
        <a:p>
          <a:endParaRPr lang="en-US"/>
        </a:p>
      </dgm:t>
    </dgm:pt>
    <dgm:pt modelId="{E8050FBB-185E-4F5B-8E9A-D24CB8C97EEA}" type="pres">
      <dgm:prSet presAssocID="{ABCE4C41-CA0E-4F52-9373-8C055EABAC10}" presName="node" presStyleLbl="node1" presStyleIdx="0" presStyleCnt="3">
        <dgm:presLayoutVars>
          <dgm:bulletEnabled val="1"/>
        </dgm:presLayoutVars>
      </dgm:prSet>
      <dgm:spPr/>
      <dgm:t>
        <a:bodyPr/>
        <a:lstStyle/>
        <a:p>
          <a:endParaRPr lang="en-US"/>
        </a:p>
      </dgm:t>
    </dgm:pt>
    <dgm:pt modelId="{7D2FF978-F2DF-4015-825C-149A30A0F889}" type="pres">
      <dgm:prSet presAssocID="{239F32BD-208E-466D-BFD8-C721FE789D80}" presName="sibTrans" presStyleCnt="0"/>
      <dgm:spPr/>
    </dgm:pt>
    <dgm:pt modelId="{46BF3F3B-E12F-4F00-92AD-468664809391}" type="pres">
      <dgm:prSet presAssocID="{66584CF0-5DC1-438D-89F0-B50B705CF157}" presName="node" presStyleLbl="node1" presStyleIdx="1" presStyleCnt="3">
        <dgm:presLayoutVars>
          <dgm:bulletEnabled val="1"/>
        </dgm:presLayoutVars>
      </dgm:prSet>
      <dgm:spPr/>
      <dgm:t>
        <a:bodyPr/>
        <a:lstStyle/>
        <a:p>
          <a:endParaRPr lang="en-US"/>
        </a:p>
      </dgm:t>
    </dgm:pt>
    <dgm:pt modelId="{AAA178D0-0C05-41AE-8783-33C1104242E9}" type="pres">
      <dgm:prSet presAssocID="{E0C42BC1-AD06-4C92-9C71-6BC5E9DAC046}" presName="sibTrans" presStyleCnt="0"/>
      <dgm:spPr/>
    </dgm:pt>
    <dgm:pt modelId="{EDB7CC9E-67BA-497F-832D-BD666ED3CF32}" type="pres">
      <dgm:prSet presAssocID="{0966948C-C464-408C-A9E6-7D0517605EC9}" presName="node" presStyleLbl="node1" presStyleIdx="2" presStyleCnt="3">
        <dgm:presLayoutVars>
          <dgm:bulletEnabled val="1"/>
        </dgm:presLayoutVars>
      </dgm:prSet>
      <dgm:spPr/>
      <dgm:t>
        <a:bodyPr/>
        <a:lstStyle/>
        <a:p>
          <a:endParaRPr lang="en-US"/>
        </a:p>
      </dgm:t>
    </dgm:pt>
  </dgm:ptLst>
  <dgm:cxnLst>
    <dgm:cxn modelId="{775EE864-CE41-43AB-B40A-C223F745794E}" srcId="{0966948C-C464-408C-A9E6-7D0517605EC9}" destId="{84A32DA2-F9E6-464B-B0CA-F7AF7D0A2219}" srcOrd="0" destOrd="0" parTransId="{DB950019-2A85-417E-9C7F-600BB223F757}" sibTransId="{91BD2796-3BBC-4502-B81E-0E5E822B2F19}"/>
    <dgm:cxn modelId="{0F255F53-1CF3-4314-BCD9-6A3548064515}" srcId="{DAF49BB8-C73B-43F3-ACF0-9213D5400BFA}" destId="{ABCE4C41-CA0E-4F52-9373-8C055EABAC10}" srcOrd="0" destOrd="0" parTransId="{563E9B46-C099-47BB-B8B4-C443061C9C07}" sibTransId="{239F32BD-208E-466D-BFD8-C721FE789D80}"/>
    <dgm:cxn modelId="{2C745A20-0FCD-458F-8529-4D4F881BBF8B}" type="presOf" srcId="{CA8FC27F-87FF-42C9-830F-19DF43A80995}" destId="{46BF3F3B-E12F-4F00-92AD-468664809391}" srcOrd="0" destOrd="1" presId="urn:microsoft.com/office/officeart/2005/8/layout/hList6"/>
    <dgm:cxn modelId="{1CD7B2A2-FC53-4A35-B5C0-1B39A9172BE6}" type="presOf" srcId="{DAF49BB8-C73B-43F3-ACF0-9213D5400BFA}" destId="{33D60137-F5EC-490C-8F4A-39002FBDF3BE}" srcOrd="0" destOrd="0" presId="urn:microsoft.com/office/officeart/2005/8/layout/hList6"/>
    <dgm:cxn modelId="{47F7EC26-1809-423B-96B3-0580973896F8}" srcId="{DAF49BB8-C73B-43F3-ACF0-9213D5400BFA}" destId="{66584CF0-5DC1-438D-89F0-B50B705CF157}" srcOrd="1" destOrd="0" parTransId="{1EBA0612-4133-4CD6-B24D-173EAF093A19}" sibTransId="{E0C42BC1-AD06-4C92-9C71-6BC5E9DAC046}"/>
    <dgm:cxn modelId="{15B30E74-0D52-4F14-891D-65E8E4E59286}" type="presOf" srcId="{84A32DA2-F9E6-464B-B0CA-F7AF7D0A2219}" destId="{EDB7CC9E-67BA-497F-832D-BD666ED3CF32}" srcOrd="0" destOrd="1" presId="urn:microsoft.com/office/officeart/2005/8/layout/hList6"/>
    <dgm:cxn modelId="{F368AB64-E610-48C7-AAB4-5F88B85A2BD9}" type="presOf" srcId="{CB3F3CA1-960E-4D3B-89B7-36F248359633}" destId="{E8050FBB-185E-4F5B-8E9A-D24CB8C97EEA}" srcOrd="0" destOrd="1" presId="urn:microsoft.com/office/officeart/2005/8/layout/hList6"/>
    <dgm:cxn modelId="{94FDB495-430C-4E63-A02E-28BC77A6D4BE}" type="presOf" srcId="{66584CF0-5DC1-438D-89F0-B50B705CF157}" destId="{46BF3F3B-E12F-4F00-92AD-468664809391}" srcOrd="0" destOrd="0" presId="urn:microsoft.com/office/officeart/2005/8/layout/hList6"/>
    <dgm:cxn modelId="{B8752811-B724-4A7E-90CB-6829CD1B2B34}" srcId="{DAF49BB8-C73B-43F3-ACF0-9213D5400BFA}" destId="{0966948C-C464-408C-A9E6-7D0517605EC9}" srcOrd="2" destOrd="0" parTransId="{2C5D5A3E-D86C-4CA2-A35F-7D902656F49B}" sibTransId="{1051DC0F-88F0-4655-B670-0B8454EC3BFB}"/>
    <dgm:cxn modelId="{7E02458B-508B-4CC9-AE6D-B886AA4AB559}" srcId="{66584CF0-5DC1-438D-89F0-B50B705CF157}" destId="{CA8FC27F-87FF-42C9-830F-19DF43A80995}" srcOrd="0" destOrd="0" parTransId="{F17510DC-EED6-4CA9-9EFA-428197883BC5}" sibTransId="{AD815641-2150-4DED-808B-77A042B838D0}"/>
    <dgm:cxn modelId="{E2993EAD-013B-480C-AE72-38D89CD2CF65}" srcId="{ABCE4C41-CA0E-4F52-9373-8C055EABAC10}" destId="{CB3F3CA1-960E-4D3B-89B7-36F248359633}" srcOrd="0" destOrd="0" parTransId="{5D078D3B-CA28-4CDB-A573-69A9EB124063}" sibTransId="{C15D0034-FF55-42EC-A364-E8ECE5C6CA18}"/>
    <dgm:cxn modelId="{BB520763-BCCE-4D6C-873A-CD99E8113BF9}" type="presOf" srcId="{0966948C-C464-408C-A9E6-7D0517605EC9}" destId="{EDB7CC9E-67BA-497F-832D-BD666ED3CF32}" srcOrd="0" destOrd="0" presId="urn:microsoft.com/office/officeart/2005/8/layout/hList6"/>
    <dgm:cxn modelId="{EEC0F9CC-83D1-4A2B-8FC1-9DB8565EFF87}" type="presOf" srcId="{ABCE4C41-CA0E-4F52-9373-8C055EABAC10}" destId="{E8050FBB-185E-4F5B-8E9A-D24CB8C97EEA}" srcOrd="0" destOrd="0" presId="urn:microsoft.com/office/officeart/2005/8/layout/hList6"/>
    <dgm:cxn modelId="{E5388352-58C6-4912-B607-0F4C30443110}" type="presParOf" srcId="{33D60137-F5EC-490C-8F4A-39002FBDF3BE}" destId="{E8050FBB-185E-4F5B-8E9A-D24CB8C97EEA}" srcOrd="0" destOrd="0" presId="urn:microsoft.com/office/officeart/2005/8/layout/hList6"/>
    <dgm:cxn modelId="{E2E9C80D-4A62-4C05-8248-82A7F5742FE1}" type="presParOf" srcId="{33D60137-F5EC-490C-8F4A-39002FBDF3BE}" destId="{7D2FF978-F2DF-4015-825C-149A30A0F889}" srcOrd="1" destOrd="0" presId="urn:microsoft.com/office/officeart/2005/8/layout/hList6"/>
    <dgm:cxn modelId="{880B560D-D533-4302-A8F7-7085B168B442}" type="presParOf" srcId="{33D60137-F5EC-490C-8F4A-39002FBDF3BE}" destId="{46BF3F3B-E12F-4F00-92AD-468664809391}" srcOrd="2" destOrd="0" presId="urn:microsoft.com/office/officeart/2005/8/layout/hList6"/>
    <dgm:cxn modelId="{F6D99340-119B-467E-B4E0-34A677F26755}" type="presParOf" srcId="{33D60137-F5EC-490C-8F4A-39002FBDF3BE}" destId="{AAA178D0-0C05-41AE-8783-33C1104242E9}" srcOrd="3" destOrd="0" presId="urn:microsoft.com/office/officeart/2005/8/layout/hList6"/>
    <dgm:cxn modelId="{F05BFEC3-F32E-43A4-858E-7F11AF72FDB3}" type="presParOf" srcId="{33D60137-F5EC-490C-8F4A-39002FBDF3BE}" destId="{EDB7CC9E-67BA-497F-832D-BD666ED3CF32}" srcOrd="4" destOrd="0" presId="urn:microsoft.com/office/officeart/2005/8/layout/hList6"/>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5639C12-1A42-4560-A576-479767DFE70C}" type="doc">
      <dgm:prSet loTypeId="urn:microsoft.com/office/officeart/2005/8/layout/hList6" loCatId="list" qsTypeId="urn:microsoft.com/office/officeart/2005/8/quickstyle/simple4" qsCatId="simple" csTypeId="urn:microsoft.com/office/officeart/2005/8/colors/accent1_2" csCatId="accent1" phldr="1"/>
      <dgm:spPr/>
      <dgm:t>
        <a:bodyPr/>
        <a:lstStyle/>
        <a:p>
          <a:endParaRPr lang="en-IN"/>
        </a:p>
      </dgm:t>
    </dgm:pt>
    <dgm:pt modelId="{83D4EBB2-619A-4743-8D88-7802F76EA8FA}">
      <dgm:prSet phldrT="[Text]" custT="1"/>
      <dgm:spPr/>
      <dgm:t>
        <a:bodyPr/>
        <a:lstStyle/>
        <a:p>
          <a:r>
            <a:rPr lang="en-IN" sz="2000" dirty="0"/>
            <a:t>Diversification </a:t>
          </a:r>
        </a:p>
      </dgm:t>
    </dgm:pt>
    <dgm:pt modelId="{409F9D4F-A9EB-4F85-AF89-54EC5152DDF6}" type="parTrans" cxnId="{863C8DBF-8CBE-4EC9-B339-D63E15BF7EDD}">
      <dgm:prSet/>
      <dgm:spPr/>
      <dgm:t>
        <a:bodyPr/>
        <a:lstStyle/>
        <a:p>
          <a:endParaRPr lang="en-IN"/>
        </a:p>
      </dgm:t>
    </dgm:pt>
    <dgm:pt modelId="{65947157-4C8D-41D6-A990-899839FC8881}" type="sibTrans" cxnId="{863C8DBF-8CBE-4EC9-B339-D63E15BF7EDD}">
      <dgm:prSet/>
      <dgm:spPr/>
      <dgm:t>
        <a:bodyPr/>
        <a:lstStyle/>
        <a:p>
          <a:endParaRPr lang="en-IN"/>
        </a:p>
      </dgm:t>
    </dgm:pt>
    <dgm:pt modelId="{196F941F-255E-47FD-BDDD-2F46254F26AC}">
      <dgm:prSet phldrT="[Text]" custT="1"/>
      <dgm:spPr/>
      <dgm:t>
        <a:bodyPr/>
        <a:lstStyle/>
        <a:p>
          <a:r>
            <a:rPr lang="en-IN" sz="2000" dirty="0"/>
            <a:t>The diversification ensures implying and engaging the practices of change to be followed. </a:t>
          </a:r>
        </a:p>
      </dgm:t>
    </dgm:pt>
    <dgm:pt modelId="{283D850E-B907-4085-A845-3FF75AE25841}" type="parTrans" cxnId="{794F6F2F-2EDA-4E77-9FF8-0C2CABE1150D}">
      <dgm:prSet/>
      <dgm:spPr/>
      <dgm:t>
        <a:bodyPr/>
        <a:lstStyle/>
        <a:p>
          <a:endParaRPr lang="en-IN"/>
        </a:p>
      </dgm:t>
    </dgm:pt>
    <dgm:pt modelId="{AABE582A-2BC3-4DE6-8B79-B0A649C81FD8}" type="sibTrans" cxnId="{794F6F2F-2EDA-4E77-9FF8-0C2CABE1150D}">
      <dgm:prSet/>
      <dgm:spPr/>
      <dgm:t>
        <a:bodyPr/>
        <a:lstStyle/>
        <a:p>
          <a:endParaRPr lang="en-IN"/>
        </a:p>
      </dgm:t>
    </dgm:pt>
    <dgm:pt modelId="{7CDC9212-F8FF-413C-A750-EDF5DF8649C9}">
      <dgm:prSet phldrT="[Text]" custT="1"/>
      <dgm:spPr/>
      <dgm:t>
        <a:bodyPr/>
        <a:lstStyle/>
        <a:p>
          <a:r>
            <a:rPr lang="en-IN" sz="2000" dirty="0"/>
            <a:t>Innovation </a:t>
          </a:r>
        </a:p>
      </dgm:t>
    </dgm:pt>
    <dgm:pt modelId="{02CA9C5A-1681-4994-9418-9EAE62A7B1A8}" type="parTrans" cxnId="{140C1BDE-C8EF-486D-9F51-63F5FDE51315}">
      <dgm:prSet/>
      <dgm:spPr/>
      <dgm:t>
        <a:bodyPr/>
        <a:lstStyle/>
        <a:p>
          <a:endParaRPr lang="en-IN"/>
        </a:p>
      </dgm:t>
    </dgm:pt>
    <dgm:pt modelId="{33B78D31-A4A0-4AB7-BA0F-9E3F59997D02}" type="sibTrans" cxnId="{140C1BDE-C8EF-486D-9F51-63F5FDE51315}">
      <dgm:prSet/>
      <dgm:spPr/>
      <dgm:t>
        <a:bodyPr/>
        <a:lstStyle/>
        <a:p>
          <a:endParaRPr lang="en-IN"/>
        </a:p>
      </dgm:t>
    </dgm:pt>
    <dgm:pt modelId="{A9B38C31-1374-465A-BEDF-A15C5BB6CCA1}">
      <dgm:prSet phldrT="[Text]" custT="1"/>
      <dgm:spPr/>
      <dgm:t>
        <a:bodyPr/>
        <a:lstStyle/>
        <a:p>
          <a:r>
            <a:rPr lang="en-IN" sz="2000" dirty="0"/>
            <a:t>The innovation is the key intervention associated with the development of better evaluation. </a:t>
          </a:r>
        </a:p>
      </dgm:t>
    </dgm:pt>
    <dgm:pt modelId="{31384AB3-5EF1-41CC-82C0-68812EF0F27A}" type="parTrans" cxnId="{AA9D65C9-B692-4626-8CEE-8CBC2838A9B4}">
      <dgm:prSet/>
      <dgm:spPr/>
      <dgm:t>
        <a:bodyPr/>
        <a:lstStyle/>
        <a:p>
          <a:endParaRPr lang="en-IN"/>
        </a:p>
      </dgm:t>
    </dgm:pt>
    <dgm:pt modelId="{D58DE394-32D3-400E-BF3C-A2CE8EDED836}" type="sibTrans" cxnId="{AA9D65C9-B692-4626-8CEE-8CBC2838A9B4}">
      <dgm:prSet/>
      <dgm:spPr/>
      <dgm:t>
        <a:bodyPr/>
        <a:lstStyle/>
        <a:p>
          <a:endParaRPr lang="en-IN"/>
        </a:p>
      </dgm:t>
    </dgm:pt>
    <dgm:pt modelId="{10175862-019F-48C5-90F4-0A4552E4237A}">
      <dgm:prSet phldrT="[Text]" custT="1"/>
      <dgm:spPr/>
      <dgm:t>
        <a:bodyPr/>
        <a:lstStyle/>
        <a:p>
          <a:r>
            <a:rPr lang="en-IN" sz="2000" dirty="0"/>
            <a:t>Community engagement </a:t>
          </a:r>
        </a:p>
      </dgm:t>
    </dgm:pt>
    <dgm:pt modelId="{4D336A02-014F-4342-8822-3D3835E0185E}" type="parTrans" cxnId="{BF331D6D-6308-4AB2-8F6C-FF97AE7C62AB}">
      <dgm:prSet/>
      <dgm:spPr/>
      <dgm:t>
        <a:bodyPr/>
        <a:lstStyle/>
        <a:p>
          <a:endParaRPr lang="en-IN"/>
        </a:p>
      </dgm:t>
    </dgm:pt>
    <dgm:pt modelId="{1FE511CC-D6FF-4E82-9DA4-4D4A0DB9666E}" type="sibTrans" cxnId="{BF331D6D-6308-4AB2-8F6C-FF97AE7C62AB}">
      <dgm:prSet/>
      <dgm:spPr/>
      <dgm:t>
        <a:bodyPr/>
        <a:lstStyle/>
        <a:p>
          <a:endParaRPr lang="en-IN"/>
        </a:p>
      </dgm:t>
    </dgm:pt>
    <dgm:pt modelId="{80113634-306E-452E-9249-EE639C90B326}">
      <dgm:prSet phldrT="[Text]" custT="1"/>
      <dgm:spPr/>
      <dgm:t>
        <a:bodyPr/>
        <a:lstStyle/>
        <a:p>
          <a:r>
            <a:rPr lang="en-IN" sz="2000" dirty="0"/>
            <a:t>This ensures to bring the changes and interventions required to be followed. </a:t>
          </a:r>
        </a:p>
      </dgm:t>
    </dgm:pt>
    <dgm:pt modelId="{14757625-5D87-4A61-99B2-E08C82FE44AC}" type="parTrans" cxnId="{29ED9B87-2A4A-4BB0-BA39-B6CCDB7FBBE9}">
      <dgm:prSet/>
      <dgm:spPr/>
      <dgm:t>
        <a:bodyPr/>
        <a:lstStyle/>
        <a:p>
          <a:endParaRPr lang="en-IN"/>
        </a:p>
      </dgm:t>
    </dgm:pt>
    <dgm:pt modelId="{B5577E74-4A15-4741-B256-C8B96EFB3CE4}" type="sibTrans" cxnId="{29ED9B87-2A4A-4BB0-BA39-B6CCDB7FBBE9}">
      <dgm:prSet/>
      <dgm:spPr/>
      <dgm:t>
        <a:bodyPr/>
        <a:lstStyle/>
        <a:p>
          <a:endParaRPr lang="en-IN"/>
        </a:p>
      </dgm:t>
    </dgm:pt>
    <dgm:pt modelId="{9D9A5C2F-3402-4F2B-9E49-11A50F8F8CE8}" type="pres">
      <dgm:prSet presAssocID="{C5639C12-1A42-4560-A576-479767DFE70C}" presName="Name0" presStyleCnt="0">
        <dgm:presLayoutVars>
          <dgm:dir/>
          <dgm:resizeHandles val="exact"/>
        </dgm:presLayoutVars>
      </dgm:prSet>
      <dgm:spPr/>
      <dgm:t>
        <a:bodyPr/>
        <a:lstStyle/>
        <a:p>
          <a:endParaRPr lang="en-US"/>
        </a:p>
      </dgm:t>
    </dgm:pt>
    <dgm:pt modelId="{4C083EDF-D5FA-4950-A9AA-2388BA34EE66}" type="pres">
      <dgm:prSet presAssocID="{83D4EBB2-619A-4743-8D88-7802F76EA8FA}" presName="node" presStyleLbl="node1" presStyleIdx="0" presStyleCnt="3">
        <dgm:presLayoutVars>
          <dgm:bulletEnabled val="1"/>
        </dgm:presLayoutVars>
      </dgm:prSet>
      <dgm:spPr/>
      <dgm:t>
        <a:bodyPr/>
        <a:lstStyle/>
        <a:p>
          <a:endParaRPr lang="en-US"/>
        </a:p>
      </dgm:t>
    </dgm:pt>
    <dgm:pt modelId="{0D9E78B7-D4C3-4E78-A780-FFB69F612D01}" type="pres">
      <dgm:prSet presAssocID="{65947157-4C8D-41D6-A990-899839FC8881}" presName="sibTrans" presStyleCnt="0"/>
      <dgm:spPr/>
    </dgm:pt>
    <dgm:pt modelId="{DB2A8590-F314-42E5-B0BD-CC31FEF46C37}" type="pres">
      <dgm:prSet presAssocID="{7CDC9212-F8FF-413C-A750-EDF5DF8649C9}" presName="node" presStyleLbl="node1" presStyleIdx="1" presStyleCnt="3">
        <dgm:presLayoutVars>
          <dgm:bulletEnabled val="1"/>
        </dgm:presLayoutVars>
      </dgm:prSet>
      <dgm:spPr/>
      <dgm:t>
        <a:bodyPr/>
        <a:lstStyle/>
        <a:p>
          <a:endParaRPr lang="en-US"/>
        </a:p>
      </dgm:t>
    </dgm:pt>
    <dgm:pt modelId="{A12A1B51-5D67-41D1-A445-58F8E919B694}" type="pres">
      <dgm:prSet presAssocID="{33B78D31-A4A0-4AB7-BA0F-9E3F59997D02}" presName="sibTrans" presStyleCnt="0"/>
      <dgm:spPr/>
    </dgm:pt>
    <dgm:pt modelId="{2A941BAE-AE5F-40BE-A807-B346474BD328}" type="pres">
      <dgm:prSet presAssocID="{10175862-019F-48C5-90F4-0A4552E4237A}" presName="node" presStyleLbl="node1" presStyleIdx="2" presStyleCnt="3">
        <dgm:presLayoutVars>
          <dgm:bulletEnabled val="1"/>
        </dgm:presLayoutVars>
      </dgm:prSet>
      <dgm:spPr/>
      <dgm:t>
        <a:bodyPr/>
        <a:lstStyle/>
        <a:p>
          <a:endParaRPr lang="en-US"/>
        </a:p>
      </dgm:t>
    </dgm:pt>
  </dgm:ptLst>
  <dgm:cxnLst>
    <dgm:cxn modelId="{140C1BDE-C8EF-486D-9F51-63F5FDE51315}" srcId="{C5639C12-1A42-4560-A576-479767DFE70C}" destId="{7CDC9212-F8FF-413C-A750-EDF5DF8649C9}" srcOrd="1" destOrd="0" parTransId="{02CA9C5A-1681-4994-9418-9EAE62A7B1A8}" sibTransId="{33B78D31-A4A0-4AB7-BA0F-9E3F59997D02}"/>
    <dgm:cxn modelId="{AE6175A0-B5C9-4DB6-A8B4-3C71CF853D06}" type="presOf" srcId="{C5639C12-1A42-4560-A576-479767DFE70C}" destId="{9D9A5C2F-3402-4F2B-9E49-11A50F8F8CE8}" srcOrd="0" destOrd="0" presId="urn:microsoft.com/office/officeart/2005/8/layout/hList6"/>
    <dgm:cxn modelId="{794F6F2F-2EDA-4E77-9FF8-0C2CABE1150D}" srcId="{83D4EBB2-619A-4743-8D88-7802F76EA8FA}" destId="{196F941F-255E-47FD-BDDD-2F46254F26AC}" srcOrd="0" destOrd="0" parTransId="{283D850E-B907-4085-A845-3FF75AE25841}" sibTransId="{AABE582A-2BC3-4DE6-8B79-B0A649C81FD8}"/>
    <dgm:cxn modelId="{863C8DBF-8CBE-4EC9-B339-D63E15BF7EDD}" srcId="{C5639C12-1A42-4560-A576-479767DFE70C}" destId="{83D4EBB2-619A-4743-8D88-7802F76EA8FA}" srcOrd="0" destOrd="0" parTransId="{409F9D4F-A9EB-4F85-AF89-54EC5152DDF6}" sibTransId="{65947157-4C8D-41D6-A990-899839FC8881}"/>
    <dgm:cxn modelId="{596953BB-88AC-49B3-86DF-D1005821BD08}" type="presOf" srcId="{80113634-306E-452E-9249-EE639C90B326}" destId="{2A941BAE-AE5F-40BE-A807-B346474BD328}" srcOrd="0" destOrd="1" presId="urn:microsoft.com/office/officeart/2005/8/layout/hList6"/>
    <dgm:cxn modelId="{53C84FDC-27A9-4CA8-9A42-5F7F4CBAF093}" type="presOf" srcId="{7CDC9212-F8FF-413C-A750-EDF5DF8649C9}" destId="{DB2A8590-F314-42E5-B0BD-CC31FEF46C37}" srcOrd="0" destOrd="0" presId="urn:microsoft.com/office/officeart/2005/8/layout/hList6"/>
    <dgm:cxn modelId="{D3BBCCE9-32E0-46F5-B37F-F8F15FF0D8A4}" type="presOf" srcId="{A9B38C31-1374-465A-BEDF-A15C5BB6CCA1}" destId="{DB2A8590-F314-42E5-B0BD-CC31FEF46C37}" srcOrd="0" destOrd="1" presId="urn:microsoft.com/office/officeart/2005/8/layout/hList6"/>
    <dgm:cxn modelId="{BF331D6D-6308-4AB2-8F6C-FF97AE7C62AB}" srcId="{C5639C12-1A42-4560-A576-479767DFE70C}" destId="{10175862-019F-48C5-90F4-0A4552E4237A}" srcOrd="2" destOrd="0" parTransId="{4D336A02-014F-4342-8822-3D3835E0185E}" sibTransId="{1FE511CC-D6FF-4E82-9DA4-4D4A0DB9666E}"/>
    <dgm:cxn modelId="{0EA98F23-138C-4360-B5F6-7D72B264443C}" type="presOf" srcId="{196F941F-255E-47FD-BDDD-2F46254F26AC}" destId="{4C083EDF-D5FA-4950-A9AA-2388BA34EE66}" srcOrd="0" destOrd="1" presId="urn:microsoft.com/office/officeart/2005/8/layout/hList6"/>
    <dgm:cxn modelId="{C5091505-D368-44DE-AE2C-49C7BEA4049B}" type="presOf" srcId="{10175862-019F-48C5-90F4-0A4552E4237A}" destId="{2A941BAE-AE5F-40BE-A807-B346474BD328}" srcOrd="0" destOrd="0" presId="urn:microsoft.com/office/officeart/2005/8/layout/hList6"/>
    <dgm:cxn modelId="{F189AE6B-443E-4EB0-A907-868B26596CB0}" type="presOf" srcId="{83D4EBB2-619A-4743-8D88-7802F76EA8FA}" destId="{4C083EDF-D5FA-4950-A9AA-2388BA34EE66}" srcOrd="0" destOrd="0" presId="urn:microsoft.com/office/officeart/2005/8/layout/hList6"/>
    <dgm:cxn modelId="{AA9D65C9-B692-4626-8CEE-8CBC2838A9B4}" srcId="{7CDC9212-F8FF-413C-A750-EDF5DF8649C9}" destId="{A9B38C31-1374-465A-BEDF-A15C5BB6CCA1}" srcOrd="0" destOrd="0" parTransId="{31384AB3-5EF1-41CC-82C0-68812EF0F27A}" sibTransId="{D58DE394-32D3-400E-BF3C-A2CE8EDED836}"/>
    <dgm:cxn modelId="{29ED9B87-2A4A-4BB0-BA39-B6CCDB7FBBE9}" srcId="{10175862-019F-48C5-90F4-0A4552E4237A}" destId="{80113634-306E-452E-9249-EE639C90B326}" srcOrd="0" destOrd="0" parTransId="{14757625-5D87-4A61-99B2-E08C82FE44AC}" sibTransId="{B5577E74-4A15-4741-B256-C8B96EFB3CE4}"/>
    <dgm:cxn modelId="{12A8E559-A940-4E12-8DFC-6CF9389A1B47}" type="presParOf" srcId="{9D9A5C2F-3402-4F2B-9E49-11A50F8F8CE8}" destId="{4C083EDF-D5FA-4950-A9AA-2388BA34EE66}" srcOrd="0" destOrd="0" presId="urn:microsoft.com/office/officeart/2005/8/layout/hList6"/>
    <dgm:cxn modelId="{2EE501E8-F31A-4CBA-8113-AA762ACD6506}" type="presParOf" srcId="{9D9A5C2F-3402-4F2B-9E49-11A50F8F8CE8}" destId="{0D9E78B7-D4C3-4E78-A780-FFB69F612D01}" srcOrd="1" destOrd="0" presId="urn:microsoft.com/office/officeart/2005/8/layout/hList6"/>
    <dgm:cxn modelId="{839147D4-56F1-4F69-8CEF-CE8C6553E333}" type="presParOf" srcId="{9D9A5C2F-3402-4F2B-9E49-11A50F8F8CE8}" destId="{DB2A8590-F314-42E5-B0BD-CC31FEF46C37}" srcOrd="2" destOrd="0" presId="urn:microsoft.com/office/officeart/2005/8/layout/hList6"/>
    <dgm:cxn modelId="{D986990B-95A5-4509-B559-05AF66648469}" type="presParOf" srcId="{9D9A5C2F-3402-4F2B-9E49-11A50F8F8CE8}" destId="{A12A1B51-5D67-41D1-A445-58F8E919B694}" srcOrd="3" destOrd="0" presId="urn:microsoft.com/office/officeart/2005/8/layout/hList6"/>
    <dgm:cxn modelId="{F745EF05-1FCF-4B7F-9C45-3DCB2C480814}" type="presParOf" srcId="{9D9A5C2F-3402-4F2B-9E49-11A50F8F8CE8}" destId="{2A941BAE-AE5F-40BE-A807-B346474BD328}" srcOrd="4" destOrd="0" presId="urn:microsoft.com/office/officeart/2005/8/layout/hList6"/>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9C7D05A-0392-4810-BE8E-BE3E14D4E4E9}" type="doc">
      <dgm:prSet loTypeId="urn:microsoft.com/office/officeart/2008/layout/VerticalAccentList" loCatId="list" qsTypeId="urn:microsoft.com/office/officeart/2005/8/quickstyle/simple4" qsCatId="simple" csTypeId="urn:microsoft.com/office/officeart/2005/8/colors/accent1_2" csCatId="accent1"/>
      <dgm:spPr/>
      <dgm:t>
        <a:bodyPr/>
        <a:lstStyle/>
        <a:p>
          <a:endParaRPr lang="en-IN"/>
        </a:p>
      </dgm:t>
    </dgm:pt>
    <dgm:pt modelId="{61D3BA5A-8DB2-44CE-A08B-73FD01956EBE}">
      <dgm:prSet/>
      <dgm:spPr/>
      <dgm:t>
        <a:bodyPr/>
        <a:lstStyle/>
        <a:p>
          <a:r>
            <a:rPr lang="en-IN"/>
            <a:t>Lack of preparation </a:t>
          </a:r>
        </a:p>
      </dgm:t>
    </dgm:pt>
    <dgm:pt modelId="{3FC4F464-CE54-48E5-BE4F-6A7963EA4E8E}" type="parTrans" cxnId="{55FBD83C-5482-43C4-BFCB-6839CCBFA9F5}">
      <dgm:prSet/>
      <dgm:spPr/>
      <dgm:t>
        <a:bodyPr/>
        <a:lstStyle/>
        <a:p>
          <a:endParaRPr lang="en-IN"/>
        </a:p>
      </dgm:t>
    </dgm:pt>
    <dgm:pt modelId="{F2E3BAAA-72D1-4402-8D36-61E38B83362E}" type="sibTrans" cxnId="{55FBD83C-5482-43C4-BFCB-6839CCBFA9F5}">
      <dgm:prSet/>
      <dgm:spPr/>
      <dgm:t>
        <a:bodyPr/>
        <a:lstStyle/>
        <a:p>
          <a:endParaRPr lang="en-IN"/>
        </a:p>
      </dgm:t>
    </dgm:pt>
    <dgm:pt modelId="{317D3C80-8FC3-46EE-B417-DE17694D886D}">
      <dgm:prSet/>
      <dgm:spPr/>
      <dgm:t>
        <a:bodyPr/>
        <a:lstStyle/>
        <a:p>
          <a:r>
            <a:rPr lang="en-IN"/>
            <a:t>Focusing solely on valuation </a:t>
          </a:r>
        </a:p>
      </dgm:t>
    </dgm:pt>
    <dgm:pt modelId="{34A2F808-1297-4B26-AC2F-11C91A808378}" type="parTrans" cxnId="{2D753B2D-1424-47FC-B40D-60F941588135}">
      <dgm:prSet/>
      <dgm:spPr/>
      <dgm:t>
        <a:bodyPr/>
        <a:lstStyle/>
        <a:p>
          <a:endParaRPr lang="en-IN"/>
        </a:p>
      </dgm:t>
    </dgm:pt>
    <dgm:pt modelId="{4C1494A0-8A06-4403-8DEF-298ABDC33C0D}" type="sibTrans" cxnId="{2D753B2D-1424-47FC-B40D-60F941588135}">
      <dgm:prSet/>
      <dgm:spPr/>
      <dgm:t>
        <a:bodyPr/>
        <a:lstStyle/>
        <a:p>
          <a:endParaRPr lang="en-IN"/>
        </a:p>
      </dgm:t>
    </dgm:pt>
    <dgm:pt modelId="{0CBE8D15-1C86-490C-8FB9-90BD2ABBDE82}">
      <dgm:prSet/>
      <dgm:spPr/>
      <dgm:t>
        <a:bodyPr/>
        <a:lstStyle/>
        <a:p>
          <a:r>
            <a:rPr lang="en-IN"/>
            <a:t>Overestimating the marketing opportunity</a:t>
          </a:r>
        </a:p>
      </dgm:t>
    </dgm:pt>
    <dgm:pt modelId="{C96E5080-0067-4CCC-A7FF-E3753A3D5F69}" type="parTrans" cxnId="{97A91CAE-59DF-4BD1-8D7C-A951194F0182}">
      <dgm:prSet/>
      <dgm:spPr/>
      <dgm:t>
        <a:bodyPr/>
        <a:lstStyle/>
        <a:p>
          <a:endParaRPr lang="en-IN"/>
        </a:p>
      </dgm:t>
    </dgm:pt>
    <dgm:pt modelId="{07FBB404-7923-427E-A2EC-B616EB13D532}" type="sibTrans" cxnId="{97A91CAE-59DF-4BD1-8D7C-A951194F0182}">
      <dgm:prSet/>
      <dgm:spPr/>
      <dgm:t>
        <a:bodyPr/>
        <a:lstStyle/>
        <a:p>
          <a:endParaRPr lang="en-IN"/>
        </a:p>
      </dgm:t>
    </dgm:pt>
    <dgm:pt modelId="{E759BD1D-5389-420E-8ECE-271F0998645F}">
      <dgm:prSet/>
      <dgm:spPr/>
      <dgm:t>
        <a:bodyPr/>
        <a:lstStyle/>
        <a:p>
          <a:r>
            <a:rPr lang="en-IN"/>
            <a:t>Ignoring the feedbacks </a:t>
          </a:r>
        </a:p>
      </dgm:t>
    </dgm:pt>
    <dgm:pt modelId="{4A7A9AA2-7452-4D2F-BF18-AF57F58540AD}" type="parTrans" cxnId="{150888DD-74AF-4C39-92A2-C2139E4EEEE0}">
      <dgm:prSet/>
      <dgm:spPr/>
      <dgm:t>
        <a:bodyPr/>
        <a:lstStyle/>
        <a:p>
          <a:endParaRPr lang="en-IN"/>
        </a:p>
      </dgm:t>
    </dgm:pt>
    <dgm:pt modelId="{C9E453B3-53BA-46DA-9512-F5FB390BBBE1}" type="sibTrans" cxnId="{150888DD-74AF-4C39-92A2-C2139E4EEEE0}">
      <dgm:prSet/>
      <dgm:spPr/>
      <dgm:t>
        <a:bodyPr/>
        <a:lstStyle/>
        <a:p>
          <a:endParaRPr lang="en-IN"/>
        </a:p>
      </dgm:t>
    </dgm:pt>
    <dgm:pt modelId="{D8BCA9AD-4761-4A27-9C7B-DF372B780620}">
      <dgm:prSet/>
      <dgm:spPr/>
      <dgm:t>
        <a:bodyPr/>
        <a:lstStyle/>
        <a:p>
          <a:r>
            <a:rPr lang="en-IN"/>
            <a:t>Not building relationships </a:t>
          </a:r>
        </a:p>
      </dgm:t>
    </dgm:pt>
    <dgm:pt modelId="{80E386DB-AE41-40DA-886D-E35AB9FAC816}" type="parTrans" cxnId="{563EC124-DC3D-43C4-8A0D-4B7278DF3C2D}">
      <dgm:prSet/>
      <dgm:spPr/>
      <dgm:t>
        <a:bodyPr/>
        <a:lstStyle/>
        <a:p>
          <a:endParaRPr lang="en-IN"/>
        </a:p>
      </dgm:t>
    </dgm:pt>
    <dgm:pt modelId="{66B2C692-D0C4-412C-B202-162E8A78BF8A}" type="sibTrans" cxnId="{563EC124-DC3D-43C4-8A0D-4B7278DF3C2D}">
      <dgm:prSet/>
      <dgm:spPr/>
      <dgm:t>
        <a:bodyPr/>
        <a:lstStyle/>
        <a:p>
          <a:endParaRPr lang="en-IN"/>
        </a:p>
      </dgm:t>
    </dgm:pt>
    <dgm:pt modelId="{5F62D11B-1AD5-4CB6-945F-FC23CFB3D4BC}">
      <dgm:prSet/>
      <dgm:spPr/>
      <dgm:t>
        <a:bodyPr/>
        <a:lstStyle/>
        <a:p>
          <a:r>
            <a:rPr lang="en-IN"/>
            <a:t>Failing to adapt alternatives </a:t>
          </a:r>
        </a:p>
      </dgm:t>
    </dgm:pt>
    <dgm:pt modelId="{6B4FFF15-B765-49C0-965C-0DA3BC85BF34}" type="parTrans" cxnId="{302B5BC2-F844-411F-AB13-20A32196326C}">
      <dgm:prSet/>
      <dgm:spPr/>
      <dgm:t>
        <a:bodyPr/>
        <a:lstStyle/>
        <a:p>
          <a:endParaRPr lang="en-IN"/>
        </a:p>
      </dgm:t>
    </dgm:pt>
    <dgm:pt modelId="{56E84D0F-E734-4560-B841-E0BAA94869DE}" type="sibTrans" cxnId="{302B5BC2-F844-411F-AB13-20A32196326C}">
      <dgm:prSet/>
      <dgm:spPr/>
      <dgm:t>
        <a:bodyPr/>
        <a:lstStyle/>
        <a:p>
          <a:endParaRPr lang="en-IN"/>
        </a:p>
      </dgm:t>
    </dgm:pt>
    <dgm:pt modelId="{5A6E19A2-9FD5-42C1-BABA-2FDCE2D11661}" type="pres">
      <dgm:prSet presAssocID="{39C7D05A-0392-4810-BE8E-BE3E14D4E4E9}" presName="Name0" presStyleCnt="0">
        <dgm:presLayoutVars>
          <dgm:chMax/>
          <dgm:chPref/>
          <dgm:dir/>
        </dgm:presLayoutVars>
      </dgm:prSet>
      <dgm:spPr/>
      <dgm:t>
        <a:bodyPr/>
        <a:lstStyle/>
        <a:p>
          <a:endParaRPr lang="en-US"/>
        </a:p>
      </dgm:t>
    </dgm:pt>
    <dgm:pt modelId="{1BABD381-96D5-4F45-B629-71D24B0762A6}" type="pres">
      <dgm:prSet presAssocID="{61D3BA5A-8DB2-44CE-A08B-73FD01956EBE}" presName="parenttextcomposite" presStyleCnt="0"/>
      <dgm:spPr/>
    </dgm:pt>
    <dgm:pt modelId="{14D4B7DA-5EF7-4CF0-AAF3-B2BF919FEFA2}" type="pres">
      <dgm:prSet presAssocID="{61D3BA5A-8DB2-44CE-A08B-73FD01956EBE}" presName="parenttext" presStyleLbl="revTx" presStyleIdx="0" presStyleCnt="6">
        <dgm:presLayoutVars>
          <dgm:chMax/>
          <dgm:chPref val="2"/>
          <dgm:bulletEnabled val="1"/>
        </dgm:presLayoutVars>
      </dgm:prSet>
      <dgm:spPr/>
      <dgm:t>
        <a:bodyPr/>
        <a:lstStyle/>
        <a:p>
          <a:endParaRPr lang="en-US"/>
        </a:p>
      </dgm:t>
    </dgm:pt>
    <dgm:pt modelId="{0070BFD6-1127-4185-89F6-C1689E6CFCB7}" type="pres">
      <dgm:prSet presAssocID="{61D3BA5A-8DB2-44CE-A08B-73FD01956EBE}" presName="parallelogramComposite" presStyleCnt="0"/>
      <dgm:spPr/>
    </dgm:pt>
    <dgm:pt modelId="{CA8CB560-D6B4-4952-A2E2-C242F7849D88}" type="pres">
      <dgm:prSet presAssocID="{61D3BA5A-8DB2-44CE-A08B-73FD01956EBE}" presName="parallelogram1" presStyleLbl="alignNode1" presStyleIdx="0" presStyleCnt="42"/>
      <dgm:spPr/>
    </dgm:pt>
    <dgm:pt modelId="{266D066E-B900-4432-9CF2-AE9287E9453F}" type="pres">
      <dgm:prSet presAssocID="{61D3BA5A-8DB2-44CE-A08B-73FD01956EBE}" presName="parallelogram2" presStyleLbl="alignNode1" presStyleIdx="1" presStyleCnt="42"/>
      <dgm:spPr/>
    </dgm:pt>
    <dgm:pt modelId="{32A16E3A-E570-4255-8908-8DF2A783D200}" type="pres">
      <dgm:prSet presAssocID="{61D3BA5A-8DB2-44CE-A08B-73FD01956EBE}" presName="parallelogram3" presStyleLbl="alignNode1" presStyleIdx="2" presStyleCnt="42"/>
      <dgm:spPr/>
    </dgm:pt>
    <dgm:pt modelId="{B534E625-8059-4064-8C36-51908072D482}" type="pres">
      <dgm:prSet presAssocID="{61D3BA5A-8DB2-44CE-A08B-73FD01956EBE}" presName="parallelogram4" presStyleLbl="alignNode1" presStyleIdx="3" presStyleCnt="42"/>
      <dgm:spPr/>
    </dgm:pt>
    <dgm:pt modelId="{7F10F535-2AC7-4D09-9DAE-7C30A068EE43}" type="pres">
      <dgm:prSet presAssocID="{61D3BA5A-8DB2-44CE-A08B-73FD01956EBE}" presName="parallelogram5" presStyleLbl="alignNode1" presStyleIdx="4" presStyleCnt="42"/>
      <dgm:spPr/>
    </dgm:pt>
    <dgm:pt modelId="{A402240C-7A73-4B88-8CDA-454BAC22B920}" type="pres">
      <dgm:prSet presAssocID="{61D3BA5A-8DB2-44CE-A08B-73FD01956EBE}" presName="parallelogram6" presStyleLbl="alignNode1" presStyleIdx="5" presStyleCnt="42"/>
      <dgm:spPr/>
    </dgm:pt>
    <dgm:pt modelId="{6FA6332E-E9CD-4D22-AC82-7DCDE2EB4A6B}" type="pres">
      <dgm:prSet presAssocID="{61D3BA5A-8DB2-44CE-A08B-73FD01956EBE}" presName="parallelogram7" presStyleLbl="alignNode1" presStyleIdx="6" presStyleCnt="42"/>
      <dgm:spPr/>
    </dgm:pt>
    <dgm:pt modelId="{3058E764-9DC2-4A03-980E-AB69A6E2E2A8}" type="pres">
      <dgm:prSet presAssocID="{F2E3BAAA-72D1-4402-8D36-61E38B83362E}" presName="sibTrans" presStyleCnt="0"/>
      <dgm:spPr/>
    </dgm:pt>
    <dgm:pt modelId="{6D0D1A87-A67E-4108-84EA-98DB761344F2}" type="pres">
      <dgm:prSet presAssocID="{317D3C80-8FC3-46EE-B417-DE17694D886D}" presName="parenttextcomposite" presStyleCnt="0"/>
      <dgm:spPr/>
    </dgm:pt>
    <dgm:pt modelId="{DD803E9F-6A6B-4994-AB26-9683B9260BFF}" type="pres">
      <dgm:prSet presAssocID="{317D3C80-8FC3-46EE-B417-DE17694D886D}" presName="parenttext" presStyleLbl="revTx" presStyleIdx="1" presStyleCnt="6">
        <dgm:presLayoutVars>
          <dgm:chMax/>
          <dgm:chPref val="2"/>
          <dgm:bulletEnabled val="1"/>
        </dgm:presLayoutVars>
      </dgm:prSet>
      <dgm:spPr/>
      <dgm:t>
        <a:bodyPr/>
        <a:lstStyle/>
        <a:p>
          <a:endParaRPr lang="en-US"/>
        </a:p>
      </dgm:t>
    </dgm:pt>
    <dgm:pt modelId="{4A5969FD-E9B5-4361-B805-76EC21C160D8}" type="pres">
      <dgm:prSet presAssocID="{317D3C80-8FC3-46EE-B417-DE17694D886D}" presName="parallelogramComposite" presStyleCnt="0"/>
      <dgm:spPr/>
    </dgm:pt>
    <dgm:pt modelId="{BEA9AF95-F13C-40EF-8BB4-3058FEDCB16C}" type="pres">
      <dgm:prSet presAssocID="{317D3C80-8FC3-46EE-B417-DE17694D886D}" presName="parallelogram1" presStyleLbl="alignNode1" presStyleIdx="7" presStyleCnt="42"/>
      <dgm:spPr/>
    </dgm:pt>
    <dgm:pt modelId="{1A3FFEA8-06A4-4CD5-82D3-CFAFAC3594C0}" type="pres">
      <dgm:prSet presAssocID="{317D3C80-8FC3-46EE-B417-DE17694D886D}" presName="parallelogram2" presStyleLbl="alignNode1" presStyleIdx="8" presStyleCnt="42"/>
      <dgm:spPr/>
    </dgm:pt>
    <dgm:pt modelId="{D4954698-7B4C-435B-A57E-E2AF26EE0BF5}" type="pres">
      <dgm:prSet presAssocID="{317D3C80-8FC3-46EE-B417-DE17694D886D}" presName="parallelogram3" presStyleLbl="alignNode1" presStyleIdx="9" presStyleCnt="42"/>
      <dgm:spPr/>
    </dgm:pt>
    <dgm:pt modelId="{473707BD-EDC8-4351-80D0-E19B8514007B}" type="pres">
      <dgm:prSet presAssocID="{317D3C80-8FC3-46EE-B417-DE17694D886D}" presName="parallelogram4" presStyleLbl="alignNode1" presStyleIdx="10" presStyleCnt="42"/>
      <dgm:spPr/>
    </dgm:pt>
    <dgm:pt modelId="{87961556-A951-4B7C-BBBE-BF428665575E}" type="pres">
      <dgm:prSet presAssocID="{317D3C80-8FC3-46EE-B417-DE17694D886D}" presName="parallelogram5" presStyleLbl="alignNode1" presStyleIdx="11" presStyleCnt="42"/>
      <dgm:spPr/>
    </dgm:pt>
    <dgm:pt modelId="{D1F65DF3-AAAF-4D30-B80F-534BA5734BC6}" type="pres">
      <dgm:prSet presAssocID="{317D3C80-8FC3-46EE-B417-DE17694D886D}" presName="parallelogram6" presStyleLbl="alignNode1" presStyleIdx="12" presStyleCnt="42"/>
      <dgm:spPr/>
    </dgm:pt>
    <dgm:pt modelId="{E71922E5-3B6E-4AB4-805B-7FE31EA37FF0}" type="pres">
      <dgm:prSet presAssocID="{317D3C80-8FC3-46EE-B417-DE17694D886D}" presName="parallelogram7" presStyleLbl="alignNode1" presStyleIdx="13" presStyleCnt="42"/>
      <dgm:spPr/>
    </dgm:pt>
    <dgm:pt modelId="{9E350FF6-5DF2-4126-BCE2-6BFFF7EDB346}" type="pres">
      <dgm:prSet presAssocID="{4C1494A0-8A06-4403-8DEF-298ABDC33C0D}" presName="sibTrans" presStyleCnt="0"/>
      <dgm:spPr/>
    </dgm:pt>
    <dgm:pt modelId="{551A6EE8-6882-4F3A-82FE-023F2281B74C}" type="pres">
      <dgm:prSet presAssocID="{0CBE8D15-1C86-490C-8FB9-90BD2ABBDE82}" presName="parenttextcomposite" presStyleCnt="0"/>
      <dgm:spPr/>
    </dgm:pt>
    <dgm:pt modelId="{1E599A14-A146-4414-A502-08661760CCCB}" type="pres">
      <dgm:prSet presAssocID="{0CBE8D15-1C86-490C-8FB9-90BD2ABBDE82}" presName="parenttext" presStyleLbl="revTx" presStyleIdx="2" presStyleCnt="6">
        <dgm:presLayoutVars>
          <dgm:chMax/>
          <dgm:chPref val="2"/>
          <dgm:bulletEnabled val="1"/>
        </dgm:presLayoutVars>
      </dgm:prSet>
      <dgm:spPr/>
      <dgm:t>
        <a:bodyPr/>
        <a:lstStyle/>
        <a:p>
          <a:endParaRPr lang="en-US"/>
        </a:p>
      </dgm:t>
    </dgm:pt>
    <dgm:pt modelId="{228040C8-FF2C-4D9D-A78A-DA5D53A5276D}" type="pres">
      <dgm:prSet presAssocID="{0CBE8D15-1C86-490C-8FB9-90BD2ABBDE82}" presName="parallelogramComposite" presStyleCnt="0"/>
      <dgm:spPr/>
    </dgm:pt>
    <dgm:pt modelId="{7F9DFE35-63F9-49CB-AA92-2A2DFDDBDC9A}" type="pres">
      <dgm:prSet presAssocID="{0CBE8D15-1C86-490C-8FB9-90BD2ABBDE82}" presName="parallelogram1" presStyleLbl="alignNode1" presStyleIdx="14" presStyleCnt="42"/>
      <dgm:spPr/>
    </dgm:pt>
    <dgm:pt modelId="{B22A6EA7-1FE4-49E0-A61A-B2E7E0D9ED95}" type="pres">
      <dgm:prSet presAssocID="{0CBE8D15-1C86-490C-8FB9-90BD2ABBDE82}" presName="parallelogram2" presStyleLbl="alignNode1" presStyleIdx="15" presStyleCnt="42"/>
      <dgm:spPr/>
    </dgm:pt>
    <dgm:pt modelId="{F628FC5E-EF95-4000-8711-7BEBCC02D91D}" type="pres">
      <dgm:prSet presAssocID="{0CBE8D15-1C86-490C-8FB9-90BD2ABBDE82}" presName="parallelogram3" presStyleLbl="alignNode1" presStyleIdx="16" presStyleCnt="42"/>
      <dgm:spPr/>
    </dgm:pt>
    <dgm:pt modelId="{FB201E2F-20DD-4459-BFF4-F5F83DA0B86B}" type="pres">
      <dgm:prSet presAssocID="{0CBE8D15-1C86-490C-8FB9-90BD2ABBDE82}" presName="parallelogram4" presStyleLbl="alignNode1" presStyleIdx="17" presStyleCnt="42"/>
      <dgm:spPr/>
    </dgm:pt>
    <dgm:pt modelId="{5253643D-C924-444E-A430-A4C74C4E40FF}" type="pres">
      <dgm:prSet presAssocID="{0CBE8D15-1C86-490C-8FB9-90BD2ABBDE82}" presName="parallelogram5" presStyleLbl="alignNode1" presStyleIdx="18" presStyleCnt="42"/>
      <dgm:spPr/>
    </dgm:pt>
    <dgm:pt modelId="{CBAC39C1-5147-48BF-9724-4DB12264C46D}" type="pres">
      <dgm:prSet presAssocID="{0CBE8D15-1C86-490C-8FB9-90BD2ABBDE82}" presName="parallelogram6" presStyleLbl="alignNode1" presStyleIdx="19" presStyleCnt="42"/>
      <dgm:spPr/>
    </dgm:pt>
    <dgm:pt modelId="{23A426D4-70FE-4FA5-95EB-2AB88F92429F}" type="pres">
      <dgm:prSet presAssocID="{0CBE8D15-1C86-490C-8FB9-90BD2ABBDE82}" presName="parallelogram7" presStyleLbl="alignNode1" presStyleIdx="20" presStyleCnt="42"/>
      <dgm:spPr/>
    </dgm:pt>
    <dgm:pt modelId="{67E43671-0887-4189-A364-521651CB510B}" type="pres">
      <dgm:prSet presAssocID="{07FBB404-7923-427E-A2EC-B616EB13D532}" presName="sibTrans" presStyleCnt="0"/>
      <dgm:spPr/>
    </dgm:pt>
    <dgm:pt modelId="{799F5383-3CDD-4839-A818-096F91153921}" type="pres">
      <dgm:prSet presAssocID="{E759BD1D-5389-420E-8ECE-271F0998645F}" presName="parenttextcomposite" presStyleCnt="0"/>
      <dgm:spPr/>
    </dgm:pt>
    <dgm:pt modelId="{54498B36-1067-4187-A726-EDF2761CDC50}" type="pres">
      <dgm:prSet presAssocID="{E759BD1D-5389-420E-8ECE-271F0998645F}" presName="parenttext" presStyleLbl="revTx" presStyleIdx="3" presStyleCnt="6">
        <dgm:presLayoutVars>
          <dgm:chMax/>
          <dgm:chPref val="2"/>
          <dgm:bulletEnabled val="1"/>
        </dgm:presLayoutVars>
      </dgm:prSet>
      <dgm:spPr/>
      <dgm:t>
        <a:bodyPr/>
        <a:lstStyle/>
        <a:p>
          <a:endParaRPr lang="en-US"/>
        </a:p>
      </dgm:t>
    </dgm:pt>
    <dgm:pt modelId="{6CF5015A-E51D-44EC-A950-B089F79D615B}" type="pres">
      <dgm:prSet presAssocID="{E759BD1D-5389-420E-8ECE-271F0998645F}" presName="parallelogramComposite" presStyleCnt="0"/>
      <dgm:spPr/>
    </dgm:pt>
    <dgm:pt modelId="{93188B16-07DB-461E-AA74-6D238C53B439}" type="pres">
      <dgm:prSet presAssocID="{E759BD1D-5389-420E-8ECE-271F0998645F}" presName="parallelogram1" presStyleLbl="alignNode1" presStyleIdx="21" presStyleCnt="42"/>
      <dgm:spPr/>
    </dgm:pt>
    <dgm:pt modelId="{BDFC7210-1497-4D52-980F-7A99CF09D5DD}" type="pres">
      <dgm:prSet presAssocID="{E759BD1D-5389-420E-8ECE-271F0998645F}" presName="parallelogram2" presStyleLbl="alignNode1" presStyleIdx="22" presStyleCnt="42"/>
      <dgm:spPr/>
    </dgm:pt>
    <dgm:pt modelId="{BF120170-E137-4860-809C-187AB1743EDD}" type="pres">
      <dgm:prSet presAssocID="{E759BD1D-5389-420E-8ECE-271F0998645F}" presName="parallelogram3" presStyleLbl="alignNode1" presStyleIdx="23" presStyleCnt="42"/>
      <dgm:spPr/>
    </dgm:pt>
    <dgm:pt modelId="{1FDC41B9-94EC-4DDE-BCB3-71EAC433CD58}" type="pres">
      <dgm:prSet presAssocID="{E759BD1D-5389-420E-8ECE-271F0998645F}" presName="parallelogram4" presStyleLbl="alignNode1" presStyleIdx="24" presStyleCnt="42"/>
      <dgm:spPr/>
    </dgm:pt>
    <dgm:pt modelId="{278557DD-C133-4956-8EED-844DEF43A07B}" type="pres">
      <dgm:prSet presAssocID="{E759BD1D-5389-420E-8ECE-271F0998645F}" presName="parallelogram5" presStyleLbl="alignNode1" presStyleIdx="25" presStyleCnt="42"/>
      <dgm:spPr/>
    </dgm:pt>
    <dgm:pt modelId="{1F2FA976-97D4-4D47-A8AA-D589462E6E1D}" type="pres">
      <dgm:prSet presAssocID="{E759BD1D-5389-420E-8ECE-271F0998645F}" presName="parallelogram6" presStyleLbl="alignNode1" presStyleIdx="26" presStyleCnt="42"/>
      <dgm:spPr/>
    </dgm:pt>
    <dgm:pt modelId="{BCF85B8B-E33F-489F-B7C8-75F0E4E8CE9E}" type="pres">
      <dgm:prSet presAssocID="{E759BD1D-5389-420E-8ECE-271F0998645F}" presName="parallelogram7" presStyleLbl="alignNode1" presStyleIdx="27" presStyleCnt="42"/>
      <dgm:spPr/>
    </dgm:pt>
    <dgm:pt modelId="{C3AD50E2-0DC8-4C45-9449-FE8D28D00E9E}" type="pres">
      <dgm:prSet presAssocID="{C9E453B3-53BA-46DA-9512-F5FB390BBBE1}" presName="sibTrans" presStyleCnt="0"/>
      <dgm:spPr/>
    </dgm:pt>
    <dgm:pt modelId="{F2ED98C6-945A-424C-8532-346C5B8059B5}" type="pres">
      <dgm:prSet presAssocID="{D8BCA9AD-4761-4A27-9C7B-DF372B780620}" presName="parenttextcomposite" presStyleCnt="0"/>
      <dgm:spPr/>
    </dgm:pt>
    <dgm:pt modelId="{42E60F95-CC71-41B2-9049-C6A5331898D7}" type="pres">
      <dgm:prSet presAssocID="{D8BCA9AD-4761-4A27-9C7B-DF372B780620}" presName="parenttext" presStyleLbl="revTx" presStyleIdx="4" presStyleCnt="6">
        <dgm:presLayoutVars>
          <dgm:chMax/>
          <dgm:chPref val="2"/>
          <dgm:bulletEnabled val="1"/>
        </dgm:presLayoutVars>
      </dgm:prSet>
      <dgm:spPr/>
      <dgm:t>
        <a:bodyPr/>
        <a:lstStyle/>
        <a:p>
          <a:endParaRPr lang="en-US"/>
        </a:p>
      </dgm:t>
    </dgm:pt>
    <dgm:pt modelId="{A03BEF7C-2A77-4BF8-8FA8-A04095A2185D}" type="pres">
      <dgm:prSet presAssocID="{D8BCA9AD-4761-4A27-9C7B-DF372B780620}" presName="parallelogramComposite" presStyleCnt="0"/>
      <dgm:spPr/>
    </dgm:pt>
    <dgm:pt modelId="{A12F2E93-E203-4398-BB51-05F4E408EC37}" type="pres">
      <dgm:prSet presAssocID="{D8BCA9AD-4761-4A27-9C7B-DF372B780620}" presName="parallelogram1" presStyleLbl="alignNode1" presStyleIdx="28" presStyleCnt="42"/>
      <dgm:spPr/>
    </dgm:pt>
    <dgm:pt modelId="{F1E57A84-1112-46DA-B5F2-6E6FBBE2C4B1}" type="pres">
      <dgm:prSet presAssocID="{D8BCA9AD-4761-4A27-9C7B-DF372B780620}" presName="parallelogram2" presStyleLbl="alignNode1" presStyleIdx="29" presStyleCnt="42"/>
      <dgm:spPr/>
    </dgm:pt>
    <dgm:pt modelId="{22813DB9-F578-47A1-9618-DB563E9CD634}" type="pres">
      <dgm:prSet presAssocID="{D8BCA9AD-4761-4A27-9C7B-DF372B780620}" presName="parallelogram3" presStyleLbl="alignNode1" presStyleIdx="30" presStyleCnt="42"/>
      <dgm:spPr/>
    </dgm:pt>
    <dgm:pt modelId="{9FC4F885-8E0F-4BDE-90EF-C74E1AFC3DAB}" type="pres">
      <dgm:prSet presAssocID="{D8BCA9AD-4761-4A27-9C7B-DF372B780620}" presName="parallelogram4" presStyleLbl="alignNode1" presStyleIdx="31" presStyleCnt="42"/>
      <dgm:spPr/>
    </dgm:pt>
    <dgm:pt modelId="{F71CB3F4-AA15-4240-B74F-BE22C385F774}" type="pres">
      <dgm:prSet presAssocID="{D8BCA9AD-4761-4A27-9C7B-DF372B780620}" presName="parallelogram5" presStyleLbl="alignNode1" presStyleIdx="32" presStyleCnt="42"/>
      <dgm:spPr/>
    </dgm:pt>
    <dgm:pt modelId="{FCBD7850-92B3-427E-A1A9-A46CA4BE2B6E}" type="pres">
      <dgm:prSet presAssocID="{D8BCA9AD-4761-4A27-9C7B-DF372B780620}" presName="parallelogram6" presStyleLbl="alignNode1" presStyleIdx="33" presStyleCnt="42"/>
      <dgm:spPr/>
    </dgm:pt>
    <dgm:pt modelId="{526E14C5-52B8-461B-973F-38C8965F6A8D}" type="pres">
      <dgm:prSet presAssocID="{D8BCA9AD-4761-4A27-9C7B-DF372B780620}" presName="parallelogram7" presStyleLbl="alignNode1" presStyleIdx="34" presStyleCnt="42"/>
      <dgm:spPr/>
    </dgm:pt>
    <dgm:pt modelId="{597B1006-8D03-439B-9124-BEECA257BD72}" type="pres">
      <dgm:prSet presAssocID="{66B2C692-D0C4-412C-B202-162E8A78BF8A}" presName="sibTrans" presStyleCnt="0"/>
      <dgm:spPr/>
    </dgm:pt>
    <dgm:pt modelId="{BB9E5BC9-9BB6-401D-B0CC-E16DEAE6C0AB}" type="pres">
      <dgm:prSet presAssocID="{5F62D11B-1AD5-4CB6-945F-FC23CFB3D4BC}" presName="parenttextcomposite" presStyleCnt="0"/>
      <dgm:spPr/>
    </dgm:pt>
    <dgm:pt modelId="{95750F10-551A-4481-B919-1F541F0DF8FC}" type="pres">
      <dgm:prSet presAssocID="{5F62D11B-1AD5-4CB6-945F-FC23CFB3D4BC}" presName="parenttext" presStyleLbl="revTx" presStyleIdx="5" presStyleCnt="6">
        <dgm:presLayoutVars>
          <dgm:chMax/>
          <dgm:chPref val="2"/>
          <dgm:bulletEnabled val="1"/>
        </dgm:presLayoutVars>
      </dgm:prSet>
      <dgm:spPr/>
      <dgm:t>
        <a:bodyPr/>
        <a:lstStyle/>
        <a:p>
          <a:endParaRPr lang="en-US"/>
        </a:p>
      </dgm:t>
    </dgm:pt>
    <dgm:pt modelId="{A28CEC76-12EE-40A7-93F1-C0E11DE2A722}" type="pres">
      <dgm:prSet presAssocID="{5F62D11B-1AD5-4CB6-945F-FC23CFB3D4BC}" presName="parallelogramComposite" presStyleCnt="0"/>
      <dgm:spPr/>
    </dgm:pt>
    <dgm:pt modelId="{DBA32458-3234-4C71-A89E-5EE54B004036}" type="pres">
      <dgm:prSet presAssocID="{5F62D11B-1AD5-4CB6-945F-FC23CFB3D4BC}" presName="parallelogram1" presStyleLbl="alignNode1" presStyleIdx="35" presStyleCnt="42"/>
      <dgm:spPr/>
    </dgm:pt>
    <dgm:pt modelId="{FECD0A80-E83B-494F-A4E9-26305B9E68FD}" type="pres">
      <dgm:prSet presAssocID="{5F62D11B-1AD5-4CB6-945F-FC23CFB3D4BC}" presName="parallelogram2" presStyleLbl="alignNode1" presStyleIdx="36" presStyleCnt="42"/>
      <dgm:spPr/>
    </dgm:pt>
    <dgm:pt modelId="{50EB2AF1-3403-43F0-A6CF-76A0312A3031}" type="pres">
      <dgm:prSet presAssocID="{5F62D11B-1AD5-4CB6-945F-FC23CFB3D4BC}" presName="parallelogram3" presStyleLbl="alignNode1" presStyleIdx="37" presStyleCnt="42"/>
      <dgm:spPr/>
    </dgm:pt>
    <dgm:pt modelId="{683D4FA2-45E2-4E09-9EC1-88A57329474D}" type="pres">
      <dgm:prSet presAssocID="{5F62D11B-1AD5-4CB6-945F-FC23CFB3D4BC}" presName="parallelogram4" presStyleLbl="alignNode1" presStyleIdx="38" presStyleCnt="42"/>
      <dgm:spPr/>
    </dgm:pt>
    <dgm:pt modelId="{69A665B0-7EF1-4E25-8DC8-933CA594D916}" type="pres">
      <dgm:prSet presAssocID="{5F62D11B-1AD5-4CB6-945F-FC23CFB3D4BC}" presName="parallelogram5" presStyleLbl="alignNode1" presStyleIdx="39" presStyleCnt="42"/>
      <dgm:spPr/>
    </dgm:pt>
    <dgm:pt modelId="{0CF1B0B6-9D49-45E3-B029-5E03CA1DF044}" type="pres">
      <dgm:prSet presAssocID="{5F62D11B-1AD5-4CB6-945F-FC23CFB3D4BC}" presName="parallelogram6" presStyleLbl="alignNode1" presStyleIdx="40" presStyleCnt="42"/>
      <dgm:spPr/>
    </dgm:pt>
    <dgm:pt modelId="{6234C9C5-DEBA-4B83-8BFE-11188E70820B}" type="pres">
      <dgm:prSet presAssocID="{5F62D11B-1AD5-4CB6-945F-FC23CFB3D4BC}" presName="parallelogram7" presStyleLbl="alignNode1" presStyleIdx="41" presStyleCnt="42"/>
      <dgm:spPr/>
    </dgm:pt>
  </dgm:ptLst>
  <dgm:cxnLst>
    <dgm:cxn modelId="{55FBD83C-5482-43C4-BFCB-6839CCBFA9F5}" srcId="{39C7D05A-0392-4810-BE8E-BE3E14D4E4E9}" destId="{61D3BA5A-8DB2-44CE-A08B-73FD01956EBE}" srcOrd="0" destOrd="0" parTransId="{3FC4F464-CE54-48E5-BE4F-6A7963EA4E8E}" sibTransId="{F2E3BAAA-72D1-4402-8D36-61E38B83362E}"/>
    <dgm:cxn modelId="{97A91CAE-59DF-4BD1-8D7C-A951194F0182}" srcId="{39C7D05A-0392-4810-BE8E-BE3E14D4E4E9}" destId="{0CBE8D15-1C86-490C-8FB9-90BD2ABBDE82}" srcOrd="2" destOrd="0" parTransId="{C96E5080-0067-4CCC-A7FF-E3753A3D5F69}" sibTransId="{07FBB404-7923-427E-A2EC-B616EB13D532}"/>
    <dgm:cxn modelId="{2D753B2D-1424-47FC-B40D-60F941588135}" srcId="{39C7D05A-0392-4810-BE8E-BE3E14D4E4E9}" destId="{317D3C80-8FC3-46EE-B417-DE17694D886D}" srcOrd="1" destOrd="0" parTransId="{34A2F808-1297-4B26-AC2F-11C91A808378}" sibTransId="{4C1494A0-8A06-4403-8DEF-298ABDC33C0D}"/>
    <dgm:cxn modelId="{4C80EF25-9042-4763-989B-E0C57E3B1D2D}" type="presOf" srcId="{D8BCA9AD-4761-4A27-9C7B-DF372B780620}" destId="{42E60F95-CC71-41B2-9049-C6A5331898D7}" srcOrd="0" destOrd="0" presId="urn:microsoft.com/office/officeart/2008/layout/VerticalAccentList"/>
    <dgm:cxn modelId="{830F9AC6-B6EC-4931-84F6-080117C042F3}" type="presOf" srcId="{61D3BA5A-8DB2-44CE-A08B-73FD01956EBE}" destId="{14D4B7DA-5EF7-4CF0-AAF3-B2BF919FEFA2}" srcOrd="0" destOrd="0" presId="urn:microsoft.com/office/officeart/2008/layout/VerticalAccentList"/>
    <dgm:cxn modelId="{150888DD-74AF-4C39-92A2-C2139E4EEEE0}" srcId="{39C7D05A-0392-4810-BE8E-BE3E14D4E4E9}" destId="{E759BD1D-5389-420E-8ECE-271F0998645F}" srcOrd="3" destOrd="0" parTransId="{4A7A9AA2-7452-4D2F-BF18-AF57F58540AD}" sibTransId="{C9E453B3-53BA-46DA-9512-F5FB390BBBE1}"/>
    <dgm:cxn modelId="{1D853397-348F-44E7-9121-F72181BCAE0F}" type="presOf" srcId="{317D3C80-8FC3-46EE-B417-DE17694D886D}" destId="{DD803E9F-6A6B-4994-AB26-9683B9260BFF}" srcOrd="0" destOrd="0" presId="urn:microsoft.com/office/officeart/2008/layout/VerticalAccentList"/>
    <dgm:cxn modelId="{5FC4314B-3881-45B3-AFBD-F684A4F0A72A}" type="presOf" srcId="{0CBE8D15-1C86-490C-8FB9-90BD2ABBDE82}" destId="{1E599A14-A146-4414-A502-08661760CCCB}" srcOrd="0" destOrd="0" presId="urn:microsoft.com/office/officeart/2008/layout/VerticalAccentList"/>
    <dgm:cxn modelId="{302B5BC2-F844-411F-AB13-20A32196326C}" srcId="{39C7D05A-0392-4810-BE8E-BE3E14D4E4E9}" destId="{5F62D11B-1AD5-4CB6-945F-FC23CFB3D4BC}" srcOrd="5" destOrd="0" parTransId="{6B4FFF15-B765-49C0-965C-0DA3BC85BF34}" sibTransId="{56E84D0F-E734-4560-B841-E0BAA94869DE}"/>
    <dgm:cxn modelId="{83DDD161-F6A3-4D3C-836E-BE8EFF11B067}" type="presOf" srcId="{5F62D11B-1AD5-4CB6-945F-FC23CFB3D4BC}" destId="{95750F10-551A-4481-B919-1F541F0DF8FC}" srcOrd="0" destOrd="0" presId="urn:microsoft.com/office/officeart/2008/layout/VerticalAccentList"/>
    <dgm:cxn modelId="{563EC124-DC3D-43C4-8A0D-4B7278DF3C2D}" srcId="{39C7D05A-0392-4810-BE8E-BE3E14D4E4E9}" destId="{D8BCA9AD-4761-4A27-9C7B-DF372B780620}" srcOrd="4" destOrd="0" parTransId="{80E386DB-AE41-40DA-886D-E35AB9FAC816}" sibTransId="{66B2C692-D0C4-412C-B202-162E8A78BF8A}"/>
    <dgm:cxn modelId="{6611DB76-E40A-42AE-927B-024240231331}" type="presOf" srcId="{39C7D05A-0392-4810-BE8E-BE3E14D4E4E9}" destId="{5A6E19A2-9FD5-42C1-BABA-2FDCE2D11661}" srcOrd="0" destOrd="0" presId="urn:microsoft.com/office/officeart/2008/layout/VerticalAccentList"/>
    <dgm:cxn modelId="{92F242E2-C889-4D58-97F4-54D03034F0B3}" type="presOf" srcId="{E759BD1D-5389-420E-8ECE-271F0998645F}" destId="{54498B36-1067-4187-A726-EDF2761CDC50}" srcOrd="0" destOrd="0" presId="urn:microsoft.com/office/officeart/2008/layout/VerticalAccentList"/>
    <dgm:cxn modelId="{C4E6382E-92E4-4199-9D73-4769DD743261}" type="presParOf" srcId="{5A6E19A2-9FD5-42C1-BABA-2FDCE2D11661}" destId="{1BABD381-96D5-4F45-B629-71D24B0762A6}" srcOrd="0" destOrd="0" presId="urn:microsoft.com/office/officeart/2008/layout/VerticalAccentList"/>
    <dgm:cxn modelId="{67FFB2F9-F7FE-4DE4-B63C-616758825EAE}" type="presParOf" srcId="{1BABD381-96D5-4F45-B629-71D24B0762A6}" destId="{14D4B7DA-5EF7-4CF0-AAF3-B2BF919FEFA2}" srcOrd="0" destOrd="0" presId="urn:microsoft.com/office/officeart/2008/layout/VerticalAccentList"/>
    <dgm:cxn modelId="{1B27A769-AF57-471C-BB81-0711D80F7811}" type="presParOf" srcId="{5A6E19A2-9FD5-42C1-BABA-2FDCE2D11661}" destId="{0070BFD6-1127-4185-89F6-C1689E6CFCB7}" srcOrd="1" destOrd="0" presId="urn:microsoft.com/office/officeart/2008/layout/VerticalAccentList"/>
    <dgm:cxn modelId="{06699AE5-C0F8-4F49-974D-7568EC1F3CB6}" type="presParOf" srcId="{0070BFD6-1127-4185-89F6-C1689E6CFCB7}" destId="{CA8CB560-D6B4-4952-A2E2-C242F7849D88}" srcOrd="0" destOrd="0" presId="urn:microsoft.com/office/officeart/2008/layout/VerticalAccentList"/>
    <dgm:cxn modelId="{3B9584D9-791D-44CA-9BA0-9FF39AA82AEA}" type="presParOf" srcId="{0070BFD6-1127-4185-89F6-C1689E6CFCB7}" destId="{266D066E-B900-4432-9CF2-AE9287E9453F}" srcOrd="1" destOrd="0" presId="urn:microsoft.com/office/officeart/2008/layout/VerticalAccentList"/>
    <dgm:cxn modelId="{2EBD57D5-1AD8-4143-95DF-3F44AF3A1EFC}" type="presParOf" srcId="{0070BFD6-1127-4185-89F6-C1689E6CFCB7}" destId="{32A16E3A-E570-4255-8908-8DF2A783D200}" srcOrd="2" destOrd="0" presId="urn:microsoft.com/office/officeart/2008/layout/VerticalAccentList"/>
    <dgm:cxn modelId="{25CFBB9D-2507-482A-ADBA-CDF10935C704}" type="presParOf" srcId="{0070BFD6-1127-4185-89F6-C1689E6CFCB7}" destId="{B534E625-8059-4064-8C36-51908072D482}" srcOrd="3" destOrd="0" presId="urn:microsoft.com/office/officeart/2008/layout/VerticalAccentList"/>
    <dgm:cxn modelId="{81AD66AA-D556-4010-A71F-70E02EAE691E}" type="presParOf" srcId="{0070BFD6-1127-4185-89F6-C1689E6CFCB7}" destId="{7F10F535-2AC7-4D09-9DAE-7C30A068EE43}" srcOrd="4" destOrd="0" presId="urn:microsoft.com/office/officeart/2008/layout/VerticalAccentList"/>
    <dgm:cxn modelId="{8EC1CB46-C54D-41FB-A9C5-E15A931FA9BF}" type="presParOf" srcId="{0070BFD6-1127-4185-89F6-C1689E6CFCB7}" destId="{A402240C-7A73-4B88-8CDA-454BAC22B920}" srcOrd="5" destOrd="0" presId="urn:microsoft.com/office/officeart/2008/layout/VerticalAccentList"/>
    <dgm:cxn modelId="{95901E75-48DA-4424-8AD4-879152913624}" type="presParOf" srcId="{0070BFD6-1127-4185-89F6-C1689E6CFCB7}" destId="{6FA6332E-E9CD-4D22-AC82-7DCDE2EB4A6B}" srcOrd="6" destOrd="0" presId="urn:microsoft.com/office/officeart/2008/layout/VerticalAccentList"/>
    <dgm:cxn modelId="{32D67454-7F76-450B-953A-B6753CD1750E}" type="presParOf" srcId="{5A6E19A2-9FD5-42C1-BABA-2FDCE2D11661}" destId="{3058E764-9DC2-4A03-980E-AB69A6E2E2A8}" srcOrd="2" destOrd="0" presId="urn:microsoft.com/office/officeart/2008/layout/VerticalAccentList"/>
    <dgm:cxn modelId="{66AD9092-1A0D-49E5-9DD5-1AA0F74A5A99}" type="presParOf" srcId="{5A6E19A2-9FD5-42C1-BABA-2FDCE2D11661}" destId="{6D0D1A87-A67E-4108-84EA-98DB761344F2}" srcOrd="3" destOrd="0" presId="urn:microsoft.com/office/officeart/2008/layout/VerticalAccentList"/>
    <dgm:cxn modelId="{B6E1F7F1-364E-44BD-813A-202760F8ED09}" type="presParOf" srcId="{6D0D1A87-A67E-4108-84EA-98DB761344F2}" destId="{DD803E9F-6A6B-4994-AB26-9683B9260BFF}" srcOrd="0" destOrd="0" presId="urn:microsoft.com/office/officeart/2008/layout/VerticalAccentList"/>
    <dgm:cxn modelId="{7DE50DB3-9F69-4832-A3C1-BF7FBD5D8349}" type="presParOf" srcId="{5A6E19A2-9FD5-42C1-BABA-2FDCE2D11661}" destId="{4A5969FD-E9B5-4361-B805-76EC21C160D8}" srcOrd="4" destOrd="0" presId="urn:microsoft.com/office/officeart/2008/layout/VerticalAccentList"/>
    <dgm:cxn modelId="{132B75CB-1EC8-441B-911E-25DAF1FC4EB2}" type="presParOf" srcId="{4A5969FD-E9B5-4361-B805-76EC21C160D8}" destId="{BEA9AF95-F13C-40EF-8BB4-3058FEDCB16C}" srcOrd="0" destOrd="0" presId="urn:microsoft.com/office/officeart/2008/layout/VerticalAccentList"/>
    <dgm:cxn modelId="{7F07BC9C-2045-4E26-8F61-9F93313690A9}" type="presParOf" srcId="{4A5969FD-E9B5-4361-B805-76EC21C160D8}" destId="{1A3FFEA8-06A4-4CD5-82D3-CFAFAC3594C0}" srcOrd="1" destOrd="0" presId="urn:microsoft.com/office/officeart/2008/layout/VerticalAccentList"/>
    <dgm:cxn modelId="{C2A3E189-A398-476A-B00E-EDEED9A14914}" type="presParOf" srcId="{4A5969FD-E9B5-4361-B805-76EC21C160D8}" destId="{D4954698-7B4C-435B-A57E-E2AF26EE0BF5}" srcOrd="2" destOrd="0" presId="urn:microsoft.com/office/officeart/2008/layout/VerticalAccentList"/>
    <dgm:cxn modelId="{AAB4626F-B43D-434A-A1F8-4D5EBE69732C}" type="presParOf" srcId="{4A5969FD-E9B5-4361-B805-76EC21C160D8}" destId="{473707BD-EDC8-4351-80D0-E19B8514007B}" srcOrd="3" destOrd="0" presId="urn:microsoft.com/office/officeart/2008/layout/VerticalAccentList"/>
    <dgm:cxn modelId="{9EB01687-68CF-4073-A8A8-FE334D88CF72}" type="presParOf" srcId="{4A5969FD-E9B5-4361-B805-76EC21C160D8}" destId="{87961556-A951-4B7C-BBBE-BF428665575E}" srcOrd="4" destOrd="0" presId="urn:microsoft.com/office/officeart/2008/layout/VerticalAccentList"/>
    <dgm:cxn modelId="{41035749-3ACF-4972-95D1-125979462F01}" type="presParOf" srcId="{4A5969FD-E9B5-4361-B805-76EC21C160D8}" destId="{D1F65DF3-AAAF-4D30-B80F-534BA5734BC6}" srcOrd="5" destOrd="0" presId="urn:microsoft.com/office/officeart/2008/layout/VerticalAccentList"/>
    <dgm:cxn modelId="{0713ED34-B524-4443-983D-81ECE417C990}" type="presParOf" srcId="{4A5969FD-E9B5-4361-B805-76EC21C160D8}" destId="{E71922E5-3B6E-4AB4-805B-7FE31EA37FF0}" srcOrd="6" destOrd="0" presId="urn:microsoft.com/office/officeart/2008/layout/VerticalAccentList"/>
    <dgm:cxn modelId="{AA45BBBA-A258-4CD9-8F55-209EDD747B45}" type="presParOf" srcId="{5A6E19A2-9FD5-42C1-BABA-2FDCE2D11661}" destId="{9E350FF6-5DF2-4126-BCE2-6BFFF7EDB346}" srcOrd="5" destOrd="0" presId="urn:microsoft.com/office/officeart/2008/layout/VerticalAccentList"/>
    <dgm:cxn modelId="{1434AB81-C6FF-4AE5-B0A1-911DB9303586}" type="presParOf" srcId="{5A6E19A2-9FD5-42C1-BABA-2FDCE2D11661}" destId="{551A6EE8-6882-4F3A-82FE-023F2281B74C}" srcOrd="6" destOrd="0" presId="urn:microsoft.com/office/officeart/2008/layout/VerticalAccentList"/>
    <dgm:cxn modelId="{2C4FEA6E-33D3-46F2-90EC-2CFE752CAE88}" type="presParOf" srcId="{551A6EE8-6882-4F3A-82FE-023F2281B74C}" destId="{1E599A14-A146-4414-A502-08661760CCCB}" srcOrd="0" destOrd="0" presId="urn:microsoft.com/office/officeart/2008/layout/VerticalAccentList"/>
    <dgm:cxn modelId="{A4640034-2196-499D-9A2F-C920C8B6895B}" type="presParOf" srcId="{5A6E19A2-9FD5-42C1-BABA-2FDCE2D11661}" destId="{228040C8-FF2C-4D9D-A78A-DA5D53A5276D}" srcOrd="7" destOrd="0" presId="urn:microsoft.com/office/officeart/2008/layout/VerticalAccentList"/>
    <dgm:cxn modelId="{D6EC6A7D-31FE-4A93-9689-9C726A43F322}" type="presParOf" srcId="{228040C8-FF2C-4D9D-A78A-DA5D53A5276D}" destId="{7F9DFE35-63F9-49CB-AA92-2A2DFDDBDC9A}" srcOrd="0" destOrd="0" presId="urn:microsoft.com/office/officeart/2008/layout/VerticalAccentList"/>
    <dgm:cxn modelId="{EFF028C5-2524-475A-9A68-5C934ED4B3B9}" type="presParOf" srcId="{228040C8-FF2C-4D9D-A78A-DA5D53A5276D}" destId="{B22A6EA7-1FE4-49E0-A61A-B2E7E0D9ED95}" srcOrd="1" destOrd="0" presId="urn:microsoft.com/office/officeart/2008/layout/VerticalAccentList"/>
    <dgm:cxn modelId="{32C48818-81B6-4F41-9F29-78D42094C1CF}" type="presParOf" srcId="{228040C8-FF2C-4D9D-A78A-DA5D53A5276D}" destId="{F628FC5E-EF95-4000-8711-7BEBCC02D91D}" srcOrd="2" destOrd="0" presId="urn:microsoft.com/office/officeart/2008/layout/VerticalAccentList"/>
    <dgm:cxn modelId="{94EC615F-ABCB-44C1-A588-7611930AC19B}" type="presParOf" srcId="{228040C8-FF2C-4D9D-A78A-DA5D53A5276D}" destId="{FB201E2F-20DD-4459-BFF4-F5F83DA0B86B}" srcOrd="3" destOrd="0" presId="urn:microsoft.com/office/officeart/2008/layout/VerticalAccentList"/>
    <dgm:cxn modelId="{19A60918-1AC1-4CFE-B1D5-724AE857D046}" type="presParOf" srcId="{228040C8-FF2C-4D9D-A78A-DA5D53A5276D}" destId="{5253643D-C924-444E-A430-A4C74C4E40FF}" srcOrd="4" destOrd="0" presId="urn:microsoft.com/office/officeart/2008/layout/VerticalAccentList"/>
    <dgm:cxn modelId="{C91C8F4F-FE2C-417C-A92A-F7F82AEA8CCE}" type="presParOf" srcId="{228040C8-FF2C-4D9D-A78A-DA5D53A5276D}" destId="{CBAC39C1-5147-48BF-9724-4DB12264C46D}" srcOrd="5" destOrd="0" presId="urn:microsoft.com/office/officeart/2008/layout/VerticalAccentList"/>
    <dgm:cxn modelId="{A7F511E7-AFE8-44C7-B78B-04CD8185A180}" type="presParOf" srcId="{228040C8-FF2C-4D9D-A78A-DA5D53A5276D}" destId="{23A426D4-70FE-4FA5-95EB-2AB88F92429F}" srcOrd="6" destOrd="0" presId="urn:microsoft.com/office/officeart/2008/layout/VerticalAccentList"/>
    <dgm:cxn modelId="{9521AFC5-C7A3-49F5-A455-B61C3B67721C}" type="presParOf" srcId="{5A6E19A2-9FD5-42C1-BABA-2FDCE2D11661}" destId="{67E43671-0887-4189-A364-521651CB510B}" srcOrd="8" destOrd="0" presId="urn:microsoft.com/office/officeart/2008/layout/VerticalAccentList"/>
    <dgm:cxn modelId="{FBEC7A51-6BFA-4546-B25D-CEA17626B06F}" type="presParOf" srcId="{5A6E19A2-9FD5-42C1-BABA-2FDCE2D11661}" destId="{799F5383-3CDD-4839-A818-096F91153921}" srcOrd="9" destOrd="0" presId="urn:microsoft.com/office/officeart/2008/layout/VerticalAccentList"/>
    <dgm:cxn modelId="{818EF108-1E37-49ED-925D-37A7BA363A19}" type="presParOf" srcId="{799F5383-3CDD-4839-A818-096F91153921}" destId="{54498B36-1067-4187-A726-EDF2761CDC50}" srcOrd="0" destOrd="0" presId="urn:microsoft.com/office/officeart/2008/layout/VerticalAccentList"/>
    <dgm:cxn modelId="{261BD574-A4D5-4AE2-905E-E5F87FD1C446}" type="presParOf" srcId="{5A6E19A2-9FD5-42C1-BABA-2FDCE2D11661}" destId="{6CF5015A-E51D-44EC-A950-B089F79D615B}" srcOrd="10" destOrd="0" presId="urn:microsoft.com/office/officeart/2008/layout/VerticalAccentList"/>
    <dgm:cxn modelId="{1083E253-A18C-4325-87F3-1406284CE06E}" type="presParOf" srcId="{6CF5015A-E51D-44EC-A950-B089F79D615B}" destId="{93188B16-07DB-461E-AA74-6D238C53B439}" srcOrd="0" destOrd="0" presId="urn:microsoft.com/office/officeart/2008/layout/VerticalAccentList"/>
    <dgm:cxn modelId="{3A145021-D60B-4B7A-9EFB-F2742DDF931F}" type="presParOf" srcId="{6CF5015A-E51D-44EC-A950-B089F79D615B}" destId="{BDFC7210-1497-4D52-980F-7A99CF09D5DD}" srcOrd="1" destOrd="0" presId="urn:microsoft.com/office/officeart/2008/layout/VerticalAccentList"/>
    <dgm:cxn modelId="{F97B31C1-444F-4EB5-ADB6-158AF424C5DD}" type="presParOf" srcId="{6CF5015A-E51D-44EC-A950-B089F79D615B}" destId="{BF120170-E137-4860-809C-187AB1743EDD}" srcOrd="2" destOrd="0" presId="urn:microsoft.com/office/officeart/2008/layout/VerticalAccentList"/>
    <dgm:cxn modelId="{CEE328E1-D458-4921-9B70-5AD56E4ADD9B}" type="presParOf" srcId="{6CF5015A-E51D-44EC-A950-B089F79D615B}" destId="{1FDC41B9-94EC-4DDE-BCB3-71EAC433CD58}" srcOrd="3" destOrd="0" presId="urn:microsoft.com/office/officeart/2008/layout/VerticalAccentList"/>
    <dgm:cxn modelId="{EB644313-6905-4CF6-A182-E70F69B91D2D}" type="presParOf" srcId="{6CF5015A-E51D-44EC-A950-B089F79D615B}" destId="{278557DD-C133-4956-8EED-844DEF43A07B}" srcOrd="4" destOrd="0" presId="urn:microsoft.com/office/officeart/2008/layout/VerticalAccentList"/>
    <dgm:cxn modelId="{56E67E5E-08BD-4880-8BEF-71DE5B2FAAF9}" type="presParOf" srcId="{6CF5015A-E51D-44EC-A950-B089F79D615B}" destId="{1F2FA976-97D4-4D47-A8AA-D589462E6E1D}" srcOrd="5" destOrd="0" presId="urn:microsoft.com/office/officeart/2008/layout/VerticalAccentList"/>
    <dgm:cxn modelId="{7AC79E80-82EB-4F06-862F-2CB9ED9520C9}" type="presParOf" srcId="{6CF5015A-E51D-44EC-A950-B089F79D615B}" destId="{BCF85B8B-E33F-489F-B7C8-75F0E4E8CE9E}" srcOrd="6" destOrd="0" presId="urn:microsoft.com/office/officeart/2008/layout/VerticalAccentList"/>
    <dgm:cxn modelId="{76821D7E-C8E8-4A90-AF78-8DFF95F18C5A}" type="presParOf" srcId="{5A6E19A2-9FD5-42C1-BABA-2FDCE2D11661}" destId="{C3AD50E2-0DC8-4C45-9449-FE8D28D00E9E}" srcOrd="11" destOrd="0" presId="urn:microsoft.com/office/officeart/2008/layout/VerticalAccentList"/>
    <dgm:cxn modelId="{C8A98F47-1D14-497F-9DF4-B49B87FA8907}" type="presParOf" srcId="{5A6E19A2-9FD5-42C1-BABA-2FDCE2D11661}" destId="{F2ED98C6-945A-424C-8532-346C5B8059B5}" srcOrd="12" destOrd="0" presId="urn:microsoft.com/office/officeart/2008/layout/VerticalAccentList"/>
    <dgm:cxn modelId="{3B43563D-C04C-4BBD-A65B-715F603ABAB4}" type="presParOf" srcId="{F2ED98C6-945A-424C-8532-346C5B8059B5}" destId="{42E60F95-CC71-41B2-9049-C6A5331898D7}" srcOrd="0" destOrd="0" presId="urn:microsoft.com/office/officeart/2008/layout/VerticalAccentList"/>
    <dgm:cxn modelId="{1D251657-9EC2-4395-8230-B259CF5B1777}" type="presParOf" srcId="{5A6E19A2-9FD5-42C1-BABA-2FDCE2D11661}" destId="{A03BEF7C-2A77-4BF8-8FA8-A04095A2185D}" srcOrd="13" destOrd="0" presId="urn:microsoft.com/office/officeart/2008/layout/VerticalAccentList"/>
    <dgm:cxn modelId="{58DC3A32-C5E9-4456-870E-48F98E1B21F5}" type="presParOf" srcId="{A03BEF7C-2A77-4BF8-8FA8-A04095A2185D}" destId="{A12F2E93-E203-4398-BB51-05F4E408EC37}" srcOrd="0" destOrd="0" presId="urn:microsoft.com/office/officeart/2008/layout/VerticalAccentList"/>
    <dgm:cxn modelId="{5A71C4FA-E0B5-417C-A213-2F525D27DA05}" type="presParOf" srcId="{A03BEF7C-2A77-4BF8-8FA8-A04095A2185D}" destId="{F1E57A84-1112-46DA-B5F2-6E6FBBE2C4B1}" srcOrd="1" destOrd="0" presId="urn:microsoft.com/office/officeart/2008/layout/VerticalAccentList"/>
    <dgm:cxn modelId="{8DDFE8B5-0B1A-48EB-A20A-48B3E2642910}" type="presParOf" srcId="{A03BEF7C-2A77-4BF8-8FA8-A04095A2185D}" destId="{22813DB9-F578-47A1-9618-DB563E9CD634}" srcOrd="2" destOrd="0" presId="urn:microsoft.com/office/officeart/2008/layout/VerticalAccentList"/>
    <dgm:cxn modelId="{AED9E769-5EAB-43A7-B8C6-AF87790250FB}" type="presParOf" srcId="{A03BEF7C-2A77-4BF8-8FA8-A04095A2185D}" destId="{9FC4F885-8E0F-4BDE-90EF-C74E1AFC3DAB}" srcOrd="3" destOrd="0" presId="urn:microsoft.com/office/officeart/2008/layout/VerticalAccentList"/>
    <dgm:cxn modelId="{44E6FFAC-6D94-45CB-AFFB-36C875CC1CD6}" type="presParOf" srcId="{A03BEF7C-2A77-4BF8-8FA8-A04095A2185D}" destId="{F71CB3F4-AA15-4240-B74F-BE22C385F774}" srcOrd="4" destOrd="0" presId="urn:microsoft.com/office/officeart/2008/layout/VerticalAccentList"/>
    <dgm:cxn modelId="{369B8D72-A4D0-474A-A7BD-44D9CB9D7A57}" type="presParOf" srcId="{A03BEF7C-2A77-4BF8-8FA8-A04095A2185D}" destId="{FCBD7850-92B3-427E-A1A9-A46CA4BE2B6E}" srcOrd="5" destOrd="0" presId="urn:microsoft.com/office/officeart/2008/layout/VerticalAccentList"/>
    <dgm:cxn modelId="{880533CD-335B-4D4B-AB34-F0AA81478FFB}" type="presParOf" srcId="{A03BEF7C-2A77-4BF8-8FA8-A04095A2185D}" destId="{526E14C5-52B8-461B-973F-38C8965F6A8D}" srcOrd="6" destOrd="0" presId="urn:microsoft.com/office/officeart/2008/layout/VerticalAccentList"/>
    <dgm:cxn modelId="{FCD23CF0-DF24-4AF4-921F-B946D378D294}" type="presParOf" srcId="{5A6E19A2-9FD5-42C1-BABA-2FDCE2D11661}" destId="{597B1006-8D03-439B-9124-BEECA257BD72}" srcOrd="14" destOrd="0" presId="urn:microsoft.com/office/officeart/2008/layout/VerticalAccentList"/>
    <dgm:cxn modelId="{CA008466-9105-4B6D-8FFD-E365FEE2838D}" type="presParOf" srcId="{5A6E19A2-9FD5-42C1-BABA-2FDCE2D11661}" destId="{BB9E5BC9-9BB6-401D-B0CC-E16DEAE6C0AB}" srcOrd="15" destOrd="0" presId="urn:microsoft.com/office/officeart/2008/layout/VerticalAccentList"/>
    <dgm:cxn modelId="{064013E1-E475-48CD-A17F-D475C723EBC9}" type="presParOf" srcId="{BB9E5BC9-9BB6-401D-B0CC-E16DEAE6C0AB}" destId="{95750F10-551A-4481-B919-1F541F0DF8FC}" srcOrd="0" destOrd="0" presId="urn:microsoft.com/office/officeart/2008/layout/VerticalAccentList"/>
    <dgm:cxn modelId="{C9B74099-3A7B-439C-88B5-B93AD1EA0ECC}" type="presParOf" srcId="{5A6E19A2-9FD5-42C1-BABA-2FDCE2D11661}" destId="{A28CEC76-12EE-40A7-93F1-C0E11DE2A722}" srcOrd="16" destOrd="0" presId="urn:microsoft.com/office/officeart/2008/layout/VerticalAccentList"/>
    <dgm:cxn modelId="{0DBE3B06-601C-4952-9E8A-EC0E511F2CCC}" type="presParOf" srcId="{A28CEC76-12EE-40A7-93F1-C0E11DE2A722}" destId="{DBA32458-3234-4C71-A89E-5EE54B004036}" srcOrd="0" destOrd="0" presId="urn:microsoft.com/office/officeart/2008/layout/VerticalAccentList"/>
    <dgm:cxn modelId="{24CF92CF-5E61-4BD1-960A-176B33294EED}" type="presParOf" srcId="{A28CEC76-12EE-40A7-93F1-C0E11DE2A722}" destId="{FECD0A80-E83B-494F-A4E9-26305B9E68FD}" srcOrd="1" destOrd="0" presId="urn:microsoft.com/office/officeart/2008/layout/VerticalAccentList"/>
    <dgm:cxn modelId="{33074EE3-E224-4421-B43D-7C5BE18C3238}" type="presParOf" srcId="{A28CEC76-12EE-40A7-93F1-C0E11DE2A722}" destId="{50EB2AF1-3403-43F0-A6CF-76A0312A3031}" srcOrd="2" destOrd="0" presId="urn:microsoft.com/office/officeart/2008/layout/VerticalAccentList"/>
    <dgm:cxn modelId="{829818F2-939C-4FEE-B176-CE3A26763B09}" type="presParOf" srcId="{A28CEC76-12EE-40A7-93F1-C0E11DE2A722}" destId="{683D4FA2-45E2-4E09-9EC1-88A57329474D}" srcOrd="3" destOrd="0" presId="urn:microsoft.com/office/officeart/2008/layout/VerticalAccentList"/>
    <dgm:cxn modelId="{887FBC3D-6E18-4C91-8445-35AAA2954C1F}" type="presParOf" srcId="{A28CEC76-12EE-40A7-93F1-C0E11DE2A722}" destId="{69A665B0-7EF1-4E25-8DC8-933CA594D916}" srcOrd="4" destOrd="0" presId="urn:microsoft.com/office/officeart/2008/layout/VerticalAccentList"/>
    <dgm:cxn modelId="{A366C35D-ADB3-4CBD-B444-B79B11D39243}" type="presParOf" srcId="{A28CEC76-12EE-40A7-93F1-C0E11DE2A722}" destId="{0CF1B0B6-9D49-45E3-B029-5E03CA1DF044}" srcOrd="5" destOrd="0" presId="urn:microsoft.com/office/officeart/2008/layout/VerticalAccentList"/>
    <dgm:cxn modelId="{6BCD3C5A-65EE-41C0-AE47-C55663E35F0F}" type="presParOf" srcId="{A28CEC76-12EE-40A7-93F1-C0E11DE2A722}" destId="{6234C9C5-DEBA-4B83-8BFE-11188E70820B}" srcOrd="6" destOrd="0" presId="urn:microsoft.com/office/officeart/2008/layout/VerticalAccentList"/>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3B45F9-3375-4C8E-9889-5845B647EDE9}">
      <dsp:nvSpPr>
        <dsp:cNvPr id="0" name=""/>
        <dsp:cNvSpPr/>
      </dsp:nvSpPr>
      <dsp:spPr>
        <a:xfrm>
          <a:off x="2611" y="634277"/>
          <a:ext cx="2072133" cy="1243280"/>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dirty="0"/>
            <a:t>Limited access to capital </a:t>
          </a:r>
        </a:p>
      </dsp:txBody>
      <dsp:txXfrm>
        <a:off x="2611" y="634277"/>
        <a:ext cx="2072133" cy="1243280"/>
      </dsp:txXfrm>
    </dsp:sp>
    <dsp:sp modelId="{D4178F59-9E4F-499E-A241-A979C0FFC97D}">
      <dsp:nvSpPr>
        <dsp:cNvPr id="0" name=""/>
        <dsp:cNvSpPr/>
      </dsp:nvSpPr>
      <dsp:spPr>
        <a:xfrm>
          <a:off x="2281959" y="634277"/>
          <a:ext cx="2072133" cy="1243280"/>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dirty="0"/>
            <a:t>Lack of investors confidence </a:t>
          </a:r>
        </a:p>
      </dsp:txBody>
      <dsp:txXfrm>
        <a:off x="2281959" y="634277"/>
        <a:ext cx="2072133" cy="1243280"/>
      </dsp:txXfrm>
    </dsp:sp>
    <dsp:sp modelId="{2E89CF52-A0DF-4DAD-A904-D499A7887F09}">
      <dsp:nvSpPr>
        <dsp:cNvPr id="0" name=""/>
        <dsp:cNvSpPr/>
      </dsp:nvSpPr>
      <dsp:spPr>
        <a:xfrm>
          <a:off x="4561306" y="634277"/>
          <a:ext cx="2072133" cy="1243280"/>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dirty="0"/>
            <a:t>Regulatory issues </a:t>
          </a:r>
        </a:p>
      </dsp:txBody>
      <dsp:txXfrm>
        <a:off x="4561306" y="634277"/>
        <a:ext cx="2072133" cy="1243280"/>
      </dsp:txXfrm>
    </dsp:sp>
    <dsp:sp modelId="{D6353566-460C-42DF-90C7-C4D249248EAC}">
      <dsp:nvSpPr>
        <dsp:cNvPr id="0" name=""/>
        <dsp:cNvSpPr/>
      </dsp:nvSpPr>
      <dsp:spPr>
        <a:xfrm>
          <a:off x="6840654" y="634277"/>
          <a:ext cx="2072133" cy="1243280"/>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dirty="0"/>
            <a:t>Issues with valuation </a:t>
          </a:r>
        </a:p>
      </dsp:txBody>
      <dsp:txXfrm>
        <a:off x="6840654" y="634277"/>
        <a:ext cx="2072133" cy="1243280"/>
      </dsp:txXfrm>
    </dsp:sp>
    <dsp:sp modelId="{3DB2204D-DE32-470A-B5B5-1E3F59C33041}">
      <dsp:nvSpPr>
        <dsp:cNvPr id="0" name=""/>
        <dsp:cNvSpPr/>
      </dsp:nvSpPr>
      <dsp:spPr>
        <a:xfrm>
          <a:off x="1142285" y="2084771"/>
          <a:ext cx="2072133" cy="1243280"/>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dirty="0"/>
            <a:t>Limited networks </a:t>
          </a:r>
        </a:p>
      </dsp:txBody>
      <dsp:txXfrm>
        <a:off x="1142285" y="2084771"/>
        <a:ext cx="2072133" cy="1243280"/>
      </dsp:txXfrm>
    </dsp:sp>
    <dsp:sp modelId="{AA41284A-C382-44D5-BA60-E6C6869FEF53}">
      <dsp:nvSpPr>
        <dsp:cNvPr id="0" name=""/>
        <dsp:cNvSpPr/>
      </dsp:nvSpPr>
      <dsp:spPr>
        <a:xfrm>
          <a:off x="3421633" y="2084771"/>
          <a:ext cx="2072133" cy="1243280"/>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dirty="0"/>
            <a:t>Limitation of resources </a:t>
          </a:r>
        </a:p>
      </dsp:txBody>
      <dsp:txXfrm>
        <a:off x="3421633" y="2084771"/>
        <a:ext cx="2072133" cy="1243280"/>
      </dsp:txXfrm>
    </dsp:sp>
    <dsp:sp modelId="{F3F76FDA-EDB6-4E45-B5C6-6BD7BAE3CBF1}">
      <dsp:nvSpPr>
        <dsp:cNvPr id="0" name=""/>
        <dsp:cNvSpPr/>
      </dsp:nvSpPr>
      <dsp:spPr>
        <a:xfrm>
          <a:off x="5700980" y="2084771"/>
          <a:ext cx="2072133" cy="1243280"/>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dirty="0"/>
            <a:t>Uncertainty with economy </a:t>
          </a:r>
        </a:p>
      </dsp:txBody>
      <dsp:txXfrm>
        <a:off x="5700980" y="2084771"/>
        <a:ext cx="2072133" cy="12432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355D6-2913-48CA-B4BE-329F089110FD}">
      <dsp:nvSpPr>
        <dsp:cNvPr id="0" name=""/>
        <dsp:cNvSpPr/>
      </dsp:nvSpPr>
      <dsp:spPr>
        <a:xfrm>
          <a:off x="3566159" y="629"/>
          <a:ext cx="5349240" cy="793520"/>
        </a:xfrm>
        <a:prstGeom prst="rightArrow">
          <a:avLst>
            <a:gd name="adj1" fmla="val 75000"/>
            <a:gd name="adj2" fmla="val 50000"/>
          </a:avLst>
        </a:prstGeom>
        <a:solidFill>
          <a:schemeClr val="accent1">
            <a:alpha val="90000"/>
            <a:tint val="4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IN" sz="1800" kern="1200" dirty="0"/>
            <a:t>Entrepreneur first </a:t>
          </a:r>
        </a:p>
        <a:p>
          <a:pPr marL="171450" lvl="1" indent="-171450" algn="l" defTabSz="800100">
            <a:lnSpc>
              <a:spcPct val="90000"/>
            </a:lnSpc>
            <a:spcBef>
              <a:spcPct val="0"/>
            </a:spcBef>
            <a:spcAft>
              <a:spcPct val="15000"/>
            </a:spcAft>
            <a:buChar char="•"/>
          </a:pPr>
          <a:r>
            <a:rPr lang="en-IN" sz="1800" kern="1200" dirty="0"/>
            <a:t>Seed camp </a:t>
          </a:r>
        </a:p>
      </dsp:txBody>
      <dsp:txXfrm>
        <a:off x="3566159" y="99819"/>
        <a:ext cx="5051670" cy="595140"/>
      </dsp:txXfrm>
    </dsp:sp>
    <dsp:sp modelId="{90937C82-9C8F-499D-A4BD-B4A431D2713E}">
      <dsp:nvSpPr>
        <dsp:cNvPr id="0" name=""/>
        <dsp:cNvSpPr/>
      </dsp:nvSpPr>
      <dsp:spPr>
        <a:xfrm>
          <a:off x="0" y="629"/>
          <a:ext cx="3566160" cy="793520"/>
        </a:xfrm>
        <a:prstGeom prst="roundRect">
          <a:avLst/>
        </a:prstGeom>
        <a:solidFill>
          <a:schemeClr val="accent1">
            <a:alpha val="9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IN" sz="1800" kern="1200" dirty="0"/>
            <a:t>Accelerators and incubators </a:t>
          </a:r>
        </a:p>
      </dsp:txBody>
      <dsp:txXfrm>
        <a:off x="38736" y="39365"/>
        <a:ext cx="3488688" cy="716048"/>
      </dsp:txXfrm>
    </dsp:sp>
    <dsp:sp modelId="{56C44D21-9393-48E0-8090-5C729AF27781}">
      <dsp:nvSpPr>
        <dsp:cNvPr id="0" name=""/>
        <dsp:cNvSpPr/>
      </dsp:nvSpPr>
      <dsp:spPr>
        <a:xfrm>
          <a:off x="3566159" y="873502"/>
          <a:ext cx="5349240" cy="793520"/>
        </a:xfrm>
        <a:prstGeom prst="rightArrow">
          <a:avLst>
            <a:gd name="adj1" fmla="val 75000"/>
            <a:gd name="adj2" fmla="val 50000"/>
          </a:avLst>
        </a:prstGeom>
        <a:solidFill>
          <a:schemeClr val="accent1">
            <a:alpha val="90000"/>
            <a:tint val="4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IN" sz="1800" kern="1200" dirty="0"/>
            <a:t>WeWork </a:t>
          </a:r>
        </a:p>
        <a:p>
          <a:pPr marL="171450" lvl="1" indent="-171450" algn="l" defTabSz="800100">
            <a:lnSpc>
              <a:spcPct val="90000"/>
            </a:lnSpc>
            <a:spcBef>
              <a:spcPct val="0"/>
            </a:spcBef>
            <a:spcAft>
              <a:spcPct val="15000"/>
            </a:spcAft>
            <a:buChar char="•"/>
          </a:pPr>
          <a:r>
            <a:rPr lang="en-IN" sz="1800" kern="1200" dirty="0"/>
            <a:t>Second Home </a:t>
          </a:r>
        </a:p>
      </dsp:txBody>
      <dsp:txXfrm>
        <a:off x="3566159" y="972692"/>
        <a:ext cx="5051670" cy="595140"/>
      </dsp:txXfrm>
    </dsp:sp>
    <dsp:sp modelId="{F2C41321-76F6-4EA2-B89A-B66F6891DA08}">
      <dsp:nvSpPr>
        <dsp:cNvPr id="0" name=""/>
        <dsp:cNvSpPr/>
      </dsp:nvSpPr>
      <dsp:spPr>
        <a:xfrm>
          <a:off x="0" y="873502"/>
          <a:ext cx="3566160" cy="793520"/>
        </a:xfrm>
        <a:prstGeom prst="roundRect">
          <a:avLst/>
        </a:prstGeom>
        <a:solidFill>
          <a:schemeClr val="accent1">
            <a:alpha val="90000"/>
            <a:hueOff val="0"/>
            <a:satOff val="0"/>
            <a:lumOff val="0"/>
            <a:alphaOff val="-8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IN" sz="1800" kern="1200" dirty="0"/>
            <a:t>Co-working spaces </a:t>
          </a:r>
        </a:p>
      </dsp:txBody>
      <dsp:txXfrm>
        <a:off x="38736" y="912238"/>
        <a:ext cx="3488688" cy="716048"/>
      </dsp:txXfrm>
    </dsp:sp>
    <dsp:sp modelId="{CDC82F27-B9E9-4D55-9AFF-0419A987C955}">
      <dsp:nvSpPr>
        <dsp:cNvPr id="0" name=""/>
        <dsp:cNvSpPr/>
      </dsp:nvSpPr>
      <dsp:spPr>
        <a:xfrm>
          <a:off x="3566159" y="1746374"/>
          <a:ext cx="5349240" cy="793520"/>
        </a:xfrm>
        <a:prstGeom prst="rightArrow">
          <a:avLst>
            <a:gd name="adj1" fmla="val 75000"/>
            <a:gd name="adj2" fmla="val 50000"/>
          </a:avLst>
        </a:prstGeom>
        <a:solidFill>
          <a:schemeClr val="accent1">
            <a:alpha val="90000"/>
            <a:tint val="4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IN" sz="1800" kern="1200" dirty="0"/>
            <a:t>AngelList </a:t>
          </a:r>
        </a:p>
        <a:p>
          <a:pPr marL="171450" lvl="1" indent="-171450" algn="l" defTabSz="800100">
            <a:lnSpc>
              <a:spcPct val="90000"/>
            </a:lnSpc>
            <a:spcBef>
              <a:spcPct val="0"/>
            </a:spcBef>
            <a:spcAft>
              <a:spcPct val="15000"/>
            </a:spcAft>
            <a:buChar char="•"/>
          </a:pPr>
          <a:r>
            <a:rPr lang="en-IN" sz="1800" kern="1200" dirty="0" err="1"/>
            <a:t>Seedrs</a:t>
          </a:r>
          <a:endParaRPr lang="en-IN" sz="1800" kern="1200" dirty="0"/>
        </a:p>
      </dsp:txBody>
      <dsp:txXfrm>
        <a:off x="3566159" y="1845564"/>
        <a:ext cx="5051670" cy="595140"/>
      </dsp:txXfrm>
    </dsp:sp>
    <dsp:sp modelId="{2C8F1B70-93BD-4021-92E1-359431794F39}">
      <dsp:nvSpPr>
        <dsp:cNvPr id="0" name=""/>
        <dsp:cNvSpPr/>
      </dsp:nvSpPr>
      <dsp:spPr>
        <a:xfrm>
          <a:off x="0" y="1746374"/>
          <a:ext cx="3566160" cy="793520"/>
        </a:xfrm>
        <a:prstGeom prst="roundRect">
          <a:avLst/>
        </a:prstGeom>
        <a:solidFill>
          <a:schemeClr val="accent1">
            <a:alpha val="90000"/>
            <a:hueOff val="0"/>
            <a:satOff val="0"/>
            <a:lumOff val="0"/>
            <a:alphaOff val="-16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IN" sz="1800" kern="1200" dirty="0"/>
            <a:t>Funding networks </a:t>
          </a:r>
        </a:p>
      </dsp:txBody>
      <dsp:txXfrm>
        <a:off x="38736" y="1785110"/>
        <a:ext cx="3488688" cy="716048"/>
      </dsp:txXfrm>
    </dsp:sp>
    <dsp:sp modelId="{82D9A316-B71B-4D40-A614-6B48B1208693}">
      <dsp:nvSpPr>
        <dsp:cNvPr id="0" name=""/>
        <dsp:cNvSpPr/>
      </dsp:nvSpPr>
      <dsp:spPr>
        <a:xfrm>
          <a:off x="3566159" y="2619246"/>
          <a:ext cx="5349240" cy="793520"/>
        </a:xfrm>
        <a:prstGeom prst="rightArrow">
          <a:avLst>
            <a:gd name="adj1" fmla="val 75000"/>
            <a:gd name="adj2" fmla="val 50000"/>
          </a:avLst>
        </a:prstGeom>
        <a:solidFill>
          <a:schemeClr val="accent1">
            <a:alpha val="90000"/>
            <a:tint val="4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IN" sz="1800" kern="1200" dirty="0"/>
            <a:t>Enterprise Investment Scheme (EIS)</a:t>
          </a:r>
        </a:p>
        <a:p>
          <a:pPr marL="171450" lvl="1" indent="-171450" algn="l" defTabSz="800100">
            <a:lnSpc>
              <a:spcPct val="90000"/>
            </a:lnSpc>
            <a:spcBef>
              <a:spcPct val="0"/>
            </a:spcBef>
            <a:spcAft>
              <a:spcPct val="15000"/>
            </a:spcAft>
            <a:buChar char="•"/>
          </a:pPr>
          <a:r>
            <a:rPr lang="en-IN" sz="1800" kern="1200" dirty="0"/>
            <a:t>Startup loans </a:t>
          </a:r>
        </a:p>
      </dsp:txBody>
      <dsp:txXfrm>
        <a:off x="3566159" y="2718436"/>
        <a:ext cx="5051670" cy="595140"/>
      </dsp:txXfrm>
    </dsp:sp>
    <dsp:sp modelId="{CDA15850-B31B-47ED-A42B-888A35CFAD16}">
      <dsp:nvSpPr>
        <dsp:cNvPr id="0" name=""/>
        <dsp:cNvSpPr/>
      </dsp:nvSpPr>
      <dsp:spPr>
        <a:xfrm>
          <a:off x="0" y="2619246"/>
          <a:ext cx="3566160" cy="793520"/>
        </a:xfrm>
        <a:prstGeom prst="roundRect">
          <a:avLst/>
        </a:prstGeom>
        <a:solidFill>
          <a:schemeClr val="accent1">
            <a:alpha val="90000"/>
            <a:hueOff val="0"/>
            <a:satOff val="0"/>
            <a:lumOff val="0"/>
            <a:alphaOff val="-24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IN" sz="1800" kern="1200" dirty="0"/>
            <a:t>Government Support </a:t>
          </a:r>
        </a:p>
      </dsp:txBody>
      <dsp:txXfrm>
        <a:off x="38736" y="2657982"/>
        <a:ext cx="3488688" cy="716048"/>
      </dsp:txXfrm>
    </dsp:sp>
    <dsp:sp modelId="{05FC957F-18BA-46B8-8B55-2FC00642003B}">
      <dsp:nvSpPr>
        <dsp:cNvPr id="0" name=""/>
        <dsp:cNvSpPr/>
      </dsp:nvSpPr>
      <dsp:spPr>
        <a:xfrm>
          <a:off x="3566159" y="3492118"/>
          <a:ext cx="5349240" cy="793520"/>
        </a:xfrm>
        <a:prstGeom prst="rightArrow">
          <a:avLst>
            <a:gd name="adj1" fmla="val 75000"/>
            <a:gd name="adj2" fmla="val 50000"/>
          </a:avLst>
        </a:prstGeom>
        <a:solidFill>
          <a:schemeClr val="accent1">
            <a:alpha val="90000"/>
            <a:tint val="4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IN" sz="1800" kern="1200" dirty="0"/>
            <a:t>TechCrunch Disrupt </a:t>
          </a:r>
        </a:p>
        <a:p>
          <a:pPr marL="171450" lvl="1" indent="-171450" algn="l" defTabSz="800100">
            <a:lnSpc>
              <a:spcPct val="90000"/>
            </a:lnSpc>
            <a:spcBef>
              <a:spcPct val="0"/>
            </a:spcBef>
            <a:spcAft>
              <a:spcPct val="15000"/>
            </a:spcAft>
            <a:buChar char="•"/>
          </a:pPr>
          <a:r>
            <a:rPr lang="en-IN" sz="1800" kern="1200" dirty="0"/>
            <a:t>The </a:t>
          </a:r>
          <a:r>
            <a:rPr lang="en-IN" sz="1800" kern="1200" dirty="0" err="1"/>
            <a:t>Europas</a:t>
          </a:r>
          <a:r>
            <a:rPr lang="en-IN" sz="1800" kern="1200" dirty="0"/>
            <a:t> </a:t>
          </a:r>
        </a:p>
      </dsp:txBody>
      <dsp:txXfrm>
        <a:off x="3566159" y="3591308"/>
        <a:ext cx="5051670" cy="595140"/>
      </dsp:txXfrm>
    </dsp:sp>
    <dsp:sp modelId="{F0AE204D-1CF0-43DD-AF33-0758CAF6E3A2}">
      <dsp:nvSpPr>
        <dsp:cNvPr id="0" name=""/>
        <dsp:cNvSpPr/>
      </dsp:nvSpPr>
      <dsp:spPr>
        <a:xfrm>
          <a:off x="0" y="3492118"/>
          <a:ext cx="3566160" cy="793520"/>
        </a:xfrm>
        <a:prstGeom prst="roundRect">
          <a:avLst/>
        </a:prstGeom>
        <a:solidFill>
          <a:schemeClr val="accent1">
            <a:alpha val="90000"/>
            <a:hueOff val="0"/>
            <a:satOff val="0"/>
            <a:lumOff val="0"/>
            <a:alphaOff val="-32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IN" sz="1800" kern="1200" dirty="0"/>
            <a:t>Industry events and conferences </a:t>
          </a:r>
        </a:p>
      </dsp:txBody>
      <dsp:txXfrm>
        <a:off x="38736" y="3530854"/>
        <a:ext cx="3488688" cy="716048"/>
      </dsp:txXfrm>
    </dsp:sp>
    <dsp:sp modelId="{5FC4C0CB-E848-4CDD-BE14-1CFE18159E6F}">
      <dsp:nvSpPr>
        <dsp:cNvPr id="0" name=""/>
        <dsp:cNvSpPr/>
      </dsp:nvSpPr>
      <dsp:spPr>
        <a:xfrm>
          <a:off x="3566159" y="4364990"/>
          <a:ext cx="5349240" cy="793520"/>
        </a:xfrm>
        <a:prstGeom prst="rightArrow">
          <a:avLst>
            <a:gd name="adj1" fmla="val 75000"/>
            <a:gd name="adj2" fmla="val 50000"/>
          </a:avLst>
        </a:prstGeom>
        <a:solidFill>
          <a:schemeClr val="accent1">
            <a:alpha val="90000"/>
            <a:tint val="4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IN" sz="1800" kern="1200" dirty="0"/>
            <a:t>Passion capital</a:t>
          </a:r>
        </a:p>
        <a:p>
          <a:pPr marL="171450" lvl="1" indent="-171450" algn="l" defTabSz="800100">
            <a:lnSpc>
              <a:spcPct val="90000"/>
            </a:lnSpc>
            <a:spcBef>
              <a:spcPct val="0"/>
            </a:spcBef>
            <a:spcAft>
              <a:spcPct val="15000"/>
            </a:spcAft>
            <a:buChar char="•"/>
          </a:pPr>
          <a:r>
            <a:rPr lang="en-IN" sz="1800" kern="1200" dirty="0"/>
            <a:t>Index Ventures </a:t>
          </a:r>
        </a:p>
      </dsp:txBody>
      <dsp:txXfrm>
        <a:off x="3566159" y="4464180"/>
        <a:ext cx="5051670" cy="595140"/>
      </dsp:txXfrm>
    </dsp:sp>
    <dsp:sp modelId="{2C6DEB0B-3A6A-4F42-B789-92BAFA160B8C}">
      <dsp:nvSpPr>
        <dsp:cNvPr id="0" name=""/>
        <dsp:cNvSpPr/>
      </dsp:nvSpPr>
      <dsp:spPr>
        <a:xfrm>
          <a:off x="0" y="4364990"/>
          <a:ext cx="3566160" cy="793520"/>
        </a:xfrm>
        <a:prstGeom prst="roundRect">
          <a:avLst/>
        </a:prstGeom>
        <a:solidFill>
          <a:schemeClr val="accent1">
            <a:alpha val="90000"/>
            <a:hueOff val="0"/>
            <a:satOff val="0"/>
            <a:lumOff val="0"/>
            <a:alpha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IN" sz="1800" kern="1200" dirty="0"/>
            <a:t>Angel investors and venture capitals </a:t>
          </a:r>
        </a:p>
      </dsp:txBody>
      <dsp:txXfrm>
        <a:off x="38736" y="4403726"/>
        <a:ext cx="3488688" cy="7160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4DDF3F-C92B-4448-A3B9-AF7883D13548}">
      <dsp:nvSpPr>
        <dsp:cNvPr id="0" name=""/>
        <dsp:cNvSpPr/>
      </dsp:nvSpPr>
      <dsp:spPr>
        <a:xfrm>
          <a:off x="0" y="8592"/>
          <a:ext cx="8915400" cy="823680"/>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b="1" i="1" kern="1200" dirty="0"/>
            <a:t>Seed Funding </a:t>
          </a:r>
        </a:p>
      </dsp:txBody>
      <dsp:txXfrm>
        <a:off x="40209" y="48801"/>
        <a:ext cx="8834982" cy="743262"/>
      </dsp:txXfrm>
    </dsp:sp>
    <dsp:sp modelId="{121E5383-A3CC-49F3-9CC2-4D695A16B2A3}">
      <dsp:nvSpPr>
        <dsp:cNvPr id="0" name=""/>
        <dsp:cNvSpPr/>
      </dsp:nvSpPr>
      <dsp:spPr>
        <a:xfrm>
          <a:off x="0" y="832272"/>
          <a:ext cx="8915400" cy="819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3064" tIns="22860" rIns="128016" bIns="22860" numCol="1" spcCol="1270" anchor="t" anchorCtr="0">
          <a:noAutofit/>
        </a:bodyPr>
        <a:lstStyle/>
        <a:p>
          <a:pPr marL="171450" lvl="1" indent="-171450" algn="just" defTabSz="800100">
            <a:lnSpc>
              <a:spcPct val="90000"/>
            </a:lnSpc>
            <a:spcBef>
              <a:spcPct val="0"/>
            </a:spcBef>
            <a:spcAft>
              <a:spcPct val="20000"/>
            </a:spcAft>
            <a:buChar char="•"/>
          </a:pPr>
          <a:r>
            <a:rPr lang="en-IN" sz="1800" kern="1200" dirty="0"/>
            <a:t>This is the first round of investment any startup receives. This helps in introducing the initial idea, prototyping, and developing the market research. This can some from friends and family. </a:t>
          </a:r>
        </a:p>
      </dsp:txBody>
      <dsp:txXfrm>
        <a:off x="0" y="832272"/>
        <a:ext cx="8915400" cy="819720"/>
      </dsp:txXfrm>
    </dsp:sp>
    <dsp:sp modelId="{59A656A0-2B78-4919-BA9D-B7C3CE6A4422}">
      <dsp:nvSpPr>
        <dsp:cNvPr id="0" name=""/>
        <dsp:cNvSpPr/>
      </dsp:nvSpPr>
      <dsp:spPr>
        <a:xfrm>
          <a:off x="0" y="1651992"/>
          <a:ext cx="8915400" cy="823680"/>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b="1" i="1" kern="1200" dirty="0"/>
            <a:t>Crowdfunding</a:t>
          </a:r>
          <a:r>
            <a:rPr lang="en-IN" sz="1800" kern="1200" dirty="0"/>
            <a:t> </a:t>
          </a:r>
        </a:p>
      </dsp:txBody>
      <dsp:txXfrm>
        <a:off x="40209" y="1692201"/>
        <a:ext cx="8834982" cy="743262"/>
      </dsp:txXfrm>
    </dsp:sp>
    <dsp:sp modelId="{67F08E24-ABB9-40B1-B125-238C0E755A9E}">
      <dsp:nvSpPr>
        <dsp:cNvPr id="0" name=""/>
        <dsp:cNvSpPr/>
      </dsp:nvSpPr>
      <dsp:spPr>
        <a:xfrm>
          <a:off x="0" y="2475672"/>
          <a:ext cx="8915400" cy="819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3064" tIns="22860" rIns="128016" bIns="22860" numCol="1" spcCol="1270" anchor="t" anchorCtr="0">
          <a:noAutofit/>
        </a:bodyPr>
        <a:lstStyle/>
        <a:p>
          <a:pPr marL="171450" lvl="1" indent="-171450" algn="just" defTabSz="800100">
            <a:lnSpc>
              <a:spcPct val="90000"/>
            </a:lnSpc>
            <a:spcBef>
              <a:spcPct val="0"/>
            </a:spcBef>
            <a:spcAft>
              <a:spcPct val="20000"/>
            </a:spcAft>
            <a:buChar char="•"/>
          </a:pPr>
          <a:r>
            <a:rPr lang="en-IN" sz="1800" kern="1200" dirty="0"/>
            <a:t>This refers to raising a small amount of money from the large number of people accessed through online platforms. The popular crowdfunding platforms are Kickstarter and Indiegogo. </a:t>
          </a:r>
        </a:p>
      </dsp:txBody>
      <dsp:txXfrm>
        <a:off x="0" y="2475672"/>
        <a:ext cx="8915400" cy="819720"/>
      </dsp:txXfrm>
    </dsp:sp>
    <dsp:sp modelId="{108443D0-77CC-4792-8D94-08AADC7E7B6C}">
      <dsp:nvSpPr>
        <dsp:cNvPr id="0" name=""/>
        <dsp:cNvSpPr/>
      </dsp:nvSpPr>
      <dsp:spPr>
        <a:xfrm>
          <a:off x="0" y="3295393"/>
          <a:ext cx="8915400" cy="823680"/>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b="1" i="1" kern="1200" dirty="0"/>
            <a:t>Angel Investments </a:t>
          </a:r>
        </a:p>
      </dsp:txBody>
      <dsp:txXfrm>
        <a:off x="40209" y="3335602"/>
        <a:ext cx="8834982" cy="743262"/>
      </dsp:txXfrm>
    </dsp:sp>
    <dsp:sp modelId="{B9708F74-1298-4716-B40B-62D1D5035714}">
      <dsp:nvSpPr>
        <dsp:cNvPr id="0" name=""/>
        <dsp:cNvSpPr/>
      </dsp:nvSpPr>
      <dsp:spPr>
        <a:xfrm>
          <a:off x="0" y="4119073"/>
          <a:ext cx="8915400" cy="819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3064" tIns="22860" rIns="128016" bIns="22860" numCol="1" spcCol="1270" anchor="t" anchorCtr="0">
          <a:noAutofit/>
        </a:bodyPr>
        <a:lstStyle/>
        <a:p>
          <a:pPr marL="171450" lvl="1" indent="-171450" algn="just" defTabSz="800100">
            <a:lnSpc>
              <a:spcPct val="90000"/>
            </a:lnSpc>
            <a:spcBef>
              <a:spcPct val="0"/>
            </a:spcBef>
            <a:spcAft>
              <a:spcPct val="20000"/>
            </a:spcAft>
            <a:buChar char="•"/>
          </a:pPr>
          <a:r>
            <a:rPr lang="en-IN" sz="1800" kern="1200" dirty="0"/>
            <a:t>These are the people with high net worth who funds their money in the startup in exchange for equity. They also provide mentorship and support along with funds. </a:t>
          </a:r>
        </a:p>
      </dsp:txBody>
      <dsp:txXfrm>
        <a:off x="0" y="4119073"/>
        <a:ext cx="8915400" cy="8197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79EAEF-2485-471E-85DD-0069A124D6A7}">
      <dsp:nvSpPr>
        <dsp:cNvPr id="0" name=""/>
        <dsp:cNvSpPr/>
      </dsp:nvSpPr>
      <dsp:spPr>
        <a:xfrm>
          <a:off x="0" y="18860"/>
          <a:ext cx="8915400" cy="842400"/>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b="1" i="1" kern="1200" dirty="0"/>
            <a:t>Venture Capital </a:t>
          </a:r>
        </a:p>
      </dsp:txBody>
      <dsp:txXfrm>
        <a:off x="41123" y="59983"/>
        <a:ext cx="8833154" cy="760154"/>
      </dsp:txXfrm>
    </dsp:sp>
    <dsp:sp modelId="{584F1FCE-73B0-4C48-AE25-3E1E4862FDB9}">
      <dsp:nvSpPr>
        <dsp:cNvPr id="0" name=""/>
        <dsp:cNvSpPr/>
      </dsp:nvSpPr>
      <dsp:spPr>
        <a:xfrm>
          <a:off x="0" y="861260"/>
          <a:ext cx="8915400" cy="745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3064" tIns="22860" rIns="128016" bIns="22860" numCol="1" spcCol="1270" anchor="t" anchorCtr="0">
          <a:noAutofit/>
        </a:bodyPr>
        <a:lstStyle/>
        <a:p>
          <a:pPr marL="171450" lvl="1" indent="-171450" algn="just" defTabSz="800100">
            <a:lnSpc>
              <a:spcPct val="90000"/>
            </a:lnSpc>
            <a:spcBef>
              <a:spcPct val="0"/>
            </a:spcBef>
            <a:spcAft>
              <a:spcPct val="20000"/>
            </a:spcAft>
            <a:buChar char="•"/>
          </a:pPr>
          <a:r>
            <a:rPr lang="en-IN" sz="1800" kern="1200" dirty="0"/>
            <a:t>These are the firms that invest in startups with distinct potential. They take an active role in the operations of the business. </a:t>
          </a:r>
        </a:p>
      </dsp:txBody>
      <dsp:txXfrm>
        <a:off x="0" y="861260"/>
        <a:ext cx="8915400" cy="745200"/>
      </dsp:txXfrm>
    </dsp:sp>
    <dsp:sp modelId="{8DEF1851-E93D-4B58-980E-378F7C47A6AD}">
      <dsp:nvSpPr>
        <dsp:cNvPr id="0" name=""/>
        <dsp:cNvSpPr/>
      </dsp:nvSpPr>
      <dsp:spPr>
        <a:xfrm>
          <a:off x="0" y="1606460"/>
          <a:ext cx="8915400" cy="842400"/>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b="1" i="1" kern="1200" dirty="0"/>
            <a:t>Debt Financing</a:t>
          </a:r>
        </a:p>
      </dsp:txBody>
      <dsp:txXfrm>
        <a:off x="41123" y="1647583"/>
        <a:ext cx="8833154" cy="760154"/>
      </dsp:txXfrm>
    </dsp:sp>
    <dsp:sp modelId="{BE28DFF1-034F-4EF7-8AFA-47B778A03017}">
      <dsp:nvSpPr>
        <dsp:cNvPr id="0" name=""/>
        <dsp:cNvSpPr/>
      </dsp:nvSpPr>
      <dsp:spPr>
        <a:xfrm>
          <a:off x="0" y="2448860"/>
          <a:ext cx="8915400" cy="745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3064" tIns="22860" rIns="128016" bIns="22860" numCol="1" spcCol="1270" anchor="t" anchorCtr="0">
          <a:noAutofit/>
        </a:bodyPr>
        <a:lstStyle/>
        <a:p>
          <a:pPr marL="171450" lvl="1" indent="-171450" algn="just" defTabSz="800100">
            <a:lnSpc>
              <a:spcPct val="90000"/>
            </a:lnSpc>
            <a:spcBef>
              <a:spcPct val="0"/>
            </a:spcBef>
            <a:spcAft>
              <a:spcPct val="20000"/>
            </a:spcAft>
            <a:buChar char="•"/>
          </a:pPr>
          <a:r>
            <a:rPr lang="en-IN" sz="1800" kern="1200" dirty="0"/>
            <a:t>This indicates borrowing money from financial institutes like a bank. This is good for the startups running on some budgeted projects. </a:t>
          </a:r>
        </a:p>
      </dsp:txBody>
      <dsp:txXfrm>
        <a:off x="0" y="2448860"/>
        <a:ext cx="8915400" cy="745200"/>
      </dsp:txXfrm>
    </dsp:sp>
    <dsp:sp modelId="{FD500E67-C009-4DC3-BB51-E35A717D99ED}">
      <dsp:nvSpPr>
        <dsp:cNvPr id="0" name=""/>
        <dsp:cNvSpPr/>
      </dsp:nvSpPr>
      <dsp:spPr>
        <a:xfrm>
          <a:off x="0" y="3194060"/>
          <a:ext cx="8915400" cy="842400"/>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dirty="0"/>
            <a:t>Grant</a:t>
          </a:r>
        </a:p>
      </dsp:txBody>
      <dsp:txXfrm>
        <a:off x="41123" y="3235183"/>
        <a:ext cx="8833154" cy="760154"/>
      </dsp:txXfrm>
    </dsp:sp>
    <dsp:sp modelId="{7504DB19-8F1F-45B7-A778-00A9EAAB1C95}">
      <dsp:nvSpPr>
        <dsp:cNvPr id="0" name=""/>
        <dsp:cNvSpPr/>
      </dsp:nvSpPr>
      <dsp:spPr>
        <a:xfrm>
          <a:off x="0" y="4036460"/>
          <a:ext cx="8915400" cy="815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3064" tIns="22860" rIns="128016" bIns="22860" numCol="1" spcCol="1270" anchor="t" anchorCtr="0">
          <a:noAutofit/>
        </a:bodyPr>
        <a:lstStyle/>
        <a:p>
          <a:pPr marL="171450" lvl="1" indent="-171450" algn="just" defTabSz="800100">
            <a:lnSpc>
              <a:spcPct val="90000"/>
            </a:lnSpc>
            <a:spcBef>
              <a:spcPct val="0"/>
            </a:spcBef>
            <a:spcAft>
              <a:spcPct val="20000"/>
            </a:spcAft>
            <a:buChar char="•"/>
          </a:pPr>
          <a:r>
            <a:rPr lang="en-IN" sz="1800" kern="1200" dirty="0"/>
            <a:t>These are the non-payable funds that government offers to support specific projects or inventions. </a:t>
          </a:r>
          <a:r>
            <a:rPr lang="en-US" sz="1800" kern="1200" dirty="0"/>
            <a:t>the European Regional Development Fund (ERDF) offers grants in the UK. </a:t>
          </a:r>
          <a:endParaRPr lang="en-IN" sz="1800" kern="1200" dirty="0"/>
        </a:p>
      </dsp:txBody>
      <dsp:txXfrm>
        <a:off x="0" y="4036460"/>
        <a:ext cx="8915400" cy="8150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5193A0-6288-4DE6-9CFB-D84563CCC9E9}">
      <dsp:nvSpPr>
        <dsp:cNvPr id="0" name=""/>
        <dsp:cNvSpPr/>
      </dsp:nvSpPr>
      <dsp:spPr>
        <a:xfrm>
          <a:off x="828853" y="50"/>
          <a:ext cx="2268029" cy="136081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dirty="0"/>
            <a:t>Prepare for the negotiation </a:t>
          </a:r>
        </a:p>
      </dsp:txBody>
      <dsp:txXfrm>
        <a:off x="828853" y="50"/>
        <a:ext cx="2268029" cy="1360817"/>
      </dsp:txXfrm>
    </dsp:sp>
    <dsp:sp modelId="{44300CA8-C46E-45A7-9FE3-58079C58A4EC}">
      <dsp:nvSpPr>
        <dsp:cNvPr id="0" name=""/>
        <dsp:cNvSpPr/>
      </dsp:nvSpPr>
      <dsp:spPr>
        <a:xfrm>
          <a:off x="3323685" y="50"/>
          <a:ext cx="2268029" cy="136081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dirty="0"/>
            <a:t>Understanding the objectives of investors </a:t>
          </a:r>
        </a:p>
      </dsp:txBody>
      <dsp:txXfrm>
        <a:off x="3323685" y="50"/>
        <a:ext cx="2268029" cy="1360817"/>
      </dsp:txXfrm>
    </dsp:sp>
    <dsp:sp modelId="{CD5248F2-B5CF-47E9-9B2E-26EA09D1E83C}">
      <dsp:nvSpPr>
        <dsp:cNvPr id="0" name=""/>
        <dsp:cNvSpPr/>
      </dsp:nvSpPr>
      <dsp:spPr>
        <a:xfrm>
          <a:off x="5818517" y="50"/>
          <a:ext cx="2268029" cy="136081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dirty="0"/>
            <a:t>Being flexible </a:t>
          </a:r>
        </a:p>
      </dsp:txBody>
      <dsp:txXfrm>
        <a:off x="5818517" y="50"/>
        <a:ext cx="2268029" cy="1360817"/>
      </dsp:txXfrm>
    </dsp:sp>
    <dsp:sp modelId="{CBA457D8-EB44-4D3B-8C7F-68FD7BC15B24}">
      <dsp:nvSpPr>
        <dsp:cNvPr id="0" name=""/>
        <dsp:cNvSpPr/>
      </dsp:nvSpPr>
      <dsp:spPr>
        <a:xfrm>
          <a:off x="2076269" y="1587670"/>
          <a:ext cx="2268029" cy="136081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dirty="0"/>
            <a:t>Building relationship </a:t>
          </a:r>
        </a:p>
      </dsp:txBody>
      <dsp:txXfrm>
        <a:off x="2076269" y="1587670"/>
        <a:ext cx="2268029" cy="1360817"/>
      </dsp:txXfrm>
    </dsp:sp>
    <dsp:sp modelId="{ED666F7C-5B31-42F6-A150-497C00A9E46D}">
      <dsp:nvSpPr>
        <dsp:cNvPr id="0" name=""/>
        <dsp:cNvSpPr/>
      </dsp:nvSpPr>
      <dsp:spPr>
        <a:xfrm>
          <a:off x="4571101" y="1587670"/>
          <a:ext cx="2268029" cy="136081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dirty="0"/>
            <a:t>Seeking professional advice </a:t>
          </a:r>
        </a:p>
      </dsp:txBody>
      <dsp:txXfrm>
        <a:off x="4571101" y="1587670"/>
        <a:ext cx="2268029" cy="136081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89585D-6ECE-4C89-A8D4-374D83A4FC8D}">
      <dsp:nvSpPr>
        <dsp:cNvPr id="0" name=""/>
        <dsp:cNvSpPr/>
      </dsp:nvSpPr>
      <dsp:spPr>
        <a:xfrm>
          <a:off x="3773476" y="1021453"/>
          <a:ext cx="1368446" cy="1368446"/>
        </a:xfrm>
        <a:prstGeom prst="ellipse">
          <a:avLst/>
        </a:prstGeom>
        <a:gradFill rotWithShape="0">
          <a:gsLst>
            <a:gs pos="0">
              <a:schemeClr val="accent1">
                <a:alpha val="50000"/>
                <a:hueOff val="0"/>
                <a:satOff val="0"/>
                <a:lumOff val="0"/>
                <a:alphaOff val="0"/>
                <a:tint val="96000"/>
                <a:lumMod val="104000"/>
              </a:schemeClr>
            </a:gs>
            <a:gs pos="100000">
              <a:schemeClr val="accent1">
                <a:alpha val="50000"/>
                <a:hueOff val="0"/>
                <a:satOff val="0"/>
                <a:lumOff val="0"/>
                <a:alphaOff val="0"/>
                <a:shade val="98000"/>
                <a:lumMod val="9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sp>
    <dsp:sp modelId="{AFBBCD30-049B-4D7C-BA44-EA6A6A942E0E}">
      <dsp:nvSpPr>
        <dsp:cNvPr id="0" name=""/>
        <dsp:cNvSpPr/>
      </dsp:nvSpPr>
      <dsp:spPr>
        <a:xfrm>
          <a:off x="3602421" y="0"/>
          <a:ext cx="1710557" cy="93182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IN" sz="1800" kern="1200"/>
            <a:t>Securities laws </a:t>
          </a:r>
        </a:p>
      </dsp:txBody>
      <dsp:txXfrm>
        <a:off x="3602421" y="0"/>
        <a:ext cx="1710557" cy="931821"/>
      </dsp:txXfrm>
    </dsp:sp>
    <dsp:sp modelId="{3126EEBC-A69C-420A-BE29-63F282250180}">
      <dsp:nvSpPr>
        <dsp:cNvPr id="0" name=""/>
        <dsp:cNvSpPr/>
      </dsp:nvSpPr>
      <dsp:spPr>
        <a:xfrm>
          <a:off x="4217651" y="1277926"/>
          <a:ext cx="1368446" cy="1368446"/>
        </a:xfrm>
        <a:prstGeom prst="ellipse">
          <a:avLst/>
        </a:prstGeom>
        <a:gradFill rotWithShape="0">
          <a:gsLst>
            <a:gs pos="0">
              <a:schemeClr val="accent1">
                <a:alpha val="50000"/>
                <a:hueOff val="0"/>
                <a:satOff val="0"/>
                <a:lumOff val="0"/>
                <a:alphaOff val="0"/>
                <a:tint val="96000"/>
                <a:lumMod val="104000"/>
              </a:schemeClr>
            </a:gs>
            <a:gs pos="100000">
              <a:schemeClr val="accent1">
                <a:alpha val="50000"/>
                <a:hueOff val="0"/>
                <a:satOff val="0"/>
                <a:lumOff val="0"/>
                <a:alphaOff val="0"/>
                <a:shade val="98000"/>
                <a:lumMod val="9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sp>
    <dsp:sp modelId="{7174C8AA-5D04-4859-8DB5-4C94CD0C1C4A}">
      <dsp:nvSpPr>
        <dsp:cNvPr id="0" name=""/>
        <dsp:cNvSpPr/>
      </dsp:nvSpPr>
      <dsp:spPr>
        <a:xfrm>
          <a:off x="5687591" y="887449"/>
          <a:ext cx="1621038" cy="1020566"/>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IN" sz="1800" kern="1200"/>
            <a:t>Investors accreditation </a:t>
          </a:r>
        </a:p>
      </dsp:txBody>
      <dsp:txXfrm>
        <a:off x="5687591" y="887449"/>
        <a:ext cx="1621038" cy="1020566"/>
      </dsp:txXfrm>
    </dsp:sp>
    <dsp:sp modelId="{3CAA71C1-B82F-46D6-9D90-98ECA59A0F96}">
      <dsp:nvSpPr>
        <dsp:cNvPr id="0" name=""/>
        <dsp:cNvSpPr/>
      </dsp:nvSpPr>
      <dsp:spPr>
        <a:xfrm>
          <a:off x="4217651" y="1790872"/>
          <a:ext cx="1368446" cy="1368446"/>
        </a:xfrm>
        <a:prstGeom prst="ellipse">
          <a:avLst/>
        </a:prstGeom>
        <a:gradFill rotWithShape="0">
          <a:gsLst>
            <a:gs pos="0">
              <a:schemeClr val="accent1">
                <a:alpha val="50000"/>
                <a:hueOff val="0"/>
                <a:satOff val="0"/>
                <a:lumOff val="0"/>
                <a:alphaOff val="0"/>
                <a:tint val="96000"/>
                <a:lumMod val="104000"/>
              </a:schemeClr>
            </a:gs>
            <a:gs pos="100000">
              <a:schemeClr val="accent1">
                <a:alpha val="50000"/>
                <a:hueOff val="0"/>
                <a:satOff val="0"/>
                <a:lumOff val="0"/>
                <a:alphaOff val="0"/>
                <a:shade val="98000"/>
                <a:lumMod val="9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sp>
    <dsp:sp modelId="{CBCD1607-7908-4466-A391-7695A9A371E6}">
      <dsp:nvSpPr>
        <dsp:cNvPr id="0" name=""/>
        <dsp:cNvSpPr/>
      </dsp:nvSpPr>
      <dsp:spPr>
        <a:xfrm>
          <a:off x="5687591" y="2409424"/>
          <a:ext cx="1621038" cy="114037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IN" sz="1800" kern="1200"/>
            <a:t>Disclosure requirements</a:t>
          </a:r>
        </a:p>
      </dsp:txBody>
      <dsp:txXfrm>
        <a:off x="5687591" y="2409424"/>
        <a:ext cx="1621038" cy="1140371"/>
      </dsp:txXfrm>
    </dsp:sp>
    <dsp:sp modelId="{C2700C42-329E-4CAE-B811-1B8F1D726C16}">
      <dsp:nvSpPr>
        <dsp:cNvPr id="0" name=""/>
        <dsp:cNvSpPr/>
      </dsp:nvSpPr>
      <dsp:spPr>
        <a:xfrm>
          <a:off x="3773476" y="2047788"/>
          <a:ext cx="1368446" cy="1368446"/>
        </a:xfrm>
        <a:prstGeom prst="ellipse">
          <a:avLst/>
        </a:prstGeom>
        <a:gradFill rotWithShape="0">
          <a:gsLst>
            <a:gs pos="0">
              <a:schemeClr val="accent1">
                <a:alpha val="50000"/>
                <a:hueOff val="0"/>
                <a:satOff val="0"/>
                <a:lumOff val="0"/>
                <a:alphaOff val="0"/>
                <a:tint val="96000"/>
                <a:lumMod val="104000"/>
              </a:schemeClr>
            </a:gs>
            <a:gs pos="100000">
              <a:schemeClr val="accent1">
                <a:alpha val="50000"/>
                <a:hueOff val="0"/>
                <a:satOff val="0"/>
                <a:lumOff val="0"/>
                <a:alphaOff val="0"/>
                <a:shade val="98000"/>
                <a:lumMod val="9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sp>
    <dsp:sp modelId="{3FEB9261-E329-4942-8270-3A9DFC69BAAB}">
      <dsp:nvSpPr>
        <dsp:cNvPr id="0" name=""/>
        <dsp:cNvSpPr/>
      </dsp:nvSpPr>
      <dsp:spPr>
        <a:xfrm>
          <a:off x="3602421" y="3505423"/>
          <a:ext cx="1710557" cy="93182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IN" sz="1800" kern="1200"/>
            <a:t>Intellectual property protection </a:t>
          </a:r>
        </a:p>
      </dsp:txBody>
      <dsp:txXfrm>
        <a:off x="3602421" y="3505423"/>
        <a:ext cx="1710557" cy="931821"/>
      </dsp:txXfrm>
    </dsp:sp>
    <dsp:sp modelId="{BEC8E24D-9B0E-4805-B164-9E2EDAE24AE4}">
      <dsp:nvSpPr>
        <dsp:cNvPr id="0" name=""/>
        <dsp:cNvSpPr/>
      </dsp:nvSpPr>
      <dsp:spPr>
        <a:xfrm>
          <a:off x="3329301" y="1790872"/>
          <a:ext cx="1368446" cy="1368446"/>
        </a:xfrm>
        <a:prstGeom prst="ellipse">
          <a:avLst/>
        </a:prstGeom>
        <a:gradFill rotWithShape="0">
          <a:gsLst>
            <a:gs pos="0">
              <a:schemeClr val="accent1">
                <a:alpha val="50000"/>
                <a:hueOff val="0"/>
                <a:satOff val="0"/>
                <a:lumOff val="0"/>
                <a:alphaOff val="0"/>
                <a:tint val="96000"/>
                <a:lumMod val="104000"/>
              </a:schemeClr>
            </a:gs>
            <a:gs pos="100000">
              <a:schemeClr val="accent1">
                <a:alpha val="50000"/>
                <a:hueOff val="0"/>
                <a:satOff val="0"/>
                <a:lumOff val="0"/>
                <a:alphaOff val="0"/>
                <a:shade val="98000"/>
                <a:lumMod val="9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sp>
    <dsp:sp modelId="{4617D3E9-F10D-4F1C-B19A-3AB800BC9DA4}">
      <dsp:nvSpPr>
        <dsp:cNvPr id="0" name=""/>
        <dsp:cNvSpPr/>
      </dsp:nvSpPr>
      <dsp:spPr>
        <a:xfrm>
          <a:off x="1606770" y="2409424"/>
          <a:ext cx="1621038" cy="114037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IN" sz="1800" kern="1200"/>
            <a:t>Contract and agreement </a:t>
          </a:r>
        </a:p>
      </dsp:txBody>
      <dsp:txXfrm>
        <a:off x="1606770" y="2409424"/>
        <a:ext cx="1621038" cy="1140371"/>
      </dsp:txXfrm>
    </dsp:sp>
    <dsp:sp modelId="{9720106D-5CC2-43FA-AFF9-228978C1FFD6}">
      <dsp:nvSpPr>
        <dsp:cNvPr id="0" name=""/>
        <dsp:cNvSpPr/>
      </dsp:nvSpPr>
      <dsp:spPr>
        <a:xfrm>
          <a:off x="3329301" y="1277926"/>
          <a:ext cx="1368446" cy="1368446"/>
        </a:xfrm>
        <a:prstGeom prst="ellipse">
          <a:avLst/>
        </a:prstGeom>
        <a:gradFill rotWithShape="0">
          <a:gsLst>
            <a:gs pos="0">
              <a:schemeClr val="accent1">
                <a:alpha val="50000"/>
                <a:hueOff val="0"/>
                <a:satOff val="0"/>
                <a:lumOff val="0"/>
                <a:alphaOff val="0"/>
                <a:tint val="96000"/>
                <a:lumMod val="104000"/>
              </a:schemeClr>
            </a:gs>
            <a:gs pos="100000">
              <a:schemeClr val="accent1">
                <a:alpha val="50000"/>
                <a:hueOff val="0"/>
                <a:satOff val="0"/>
                <a:lumOff val="0"/>
                <a:alphaOff val="0"/>
                <a:shade val="98000"/>
                <a:lumMod val="9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sp>
    <dsp:sp modelId="{14A3308E-BDAD-4B8E-A354-8875AE962583}">
      <dsp:nvSpPr>
        <dsp:cNvPr id="0" name=""/>
        <dsp:cNvSpPr/>
      </dsp:nvSpPr>
      <dsp:spPr>
        <a:xfrm>
          <a:off x="1606770" y="887449"/>
          <a:ext cx="1621038" cy="114037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IN" sz="1800" kern="1200"/>
            <a:t>Tax implication </a:t>
          </a:r>
        </a:p>
      </dsp:txBody>
      <dsp:txXfrm>
        <a:off x="1606770" y="887449"/>
        <a:ext cx="1621038" cy="114037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50FBB-185E-4F5B-8E9A-D24CB8C97EEA}">
      <dsp:nvSpPr>
        <dsp:cNvPr id="0" name=""/>
        <dsp:cNvSpPr/>
      </dsp:nvSpPr>
      <dsp:spPr>
        <a:xfrm rot="16200000">
          <a:off x="-826768" y="827871"/>
          <a:ext cx="4523873" cy="2868129"/>
        </a:xfrm>
        <a:prstGeom prst="flowChartManualOperation">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0" tIns="0" rIns="127000" bIns="0" numCol="1" spcCol="1270" anchor="t" anchorCtr="0">
          <a:noAutofit/>
        </a:bodyPr>
        <a:lstStyle/>
        <a:p>
          <a:pPr marL="0" lvl="0" indent="0" algn="l" defTabSz="889000">
            <a:lnSpc>
              <a:spcPct val="90000"/>
            </a:lnSpc>
            <a:spcBef>
              <a:spcPct val="0"/>
            </a:spcBef>
            <a:spcAft>
              <a:spcPct val="35000"/>
            </a:spcAft>
            <a:buNone/>
          </a:pPr>
          <a:r>
            <a:rPr lang="en-IN" sz="2000" kern="1200" dirty="0"/>
            <a:t>Increased resources </a:t>
          </a:r>
        </a:p>
        <a:p>
          <a:pPr marL="228600" lvl="1" indent="-228600" algn="l" defTabSz="889000">
            <a:lnSpc>
              <a:spcPct val="90000"/>
            </a:lnSpc>
            <a:spcBef>
              <a:spcPct val="0"/>
            </a:spcBef>
            <a:spcAft>
              <a:spcPct val="15000"/>
            </a:spcAft>
            <a:buChar char="•"/>
          </a:pPr>
          <a:r>
            <a:rPr lang="en-IN" sz="2000" kern="1200" dirty="0"/>
            <a:t>The fundraising offers additional resources to the business. </a:t>
          </a:r>
        </a:p>
      </dsp:txBody>
      <dsp:txXfrm rot="5400000">
        <a:off x="1104" y="904774"/>
        <a:ext cx="2868129" cy="2714323"/>
      </dsp:txXfrm>
    </dsp:sp>
    <dsp:sp modelId="{46BF3F3B-E12F-4F00-92AD-468664809391}">
      <dsp:nvSpPr>
        <dsp:cNvPr id="0" name=""/>
        <dsp:cNvSpPr/>
      </dsp:nvSpPr>
      <dsp:spPr>
        <a:xfrm rot="16200000">
          <a:off x="2256470" y="827871"/>
          <a:ext cx="4523873" cy="2868129"/>
        </a:xfrm>
        <a:prstGeom prst="flowChartManualOperation">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0" tIns="0" rIns="127000" bIns="0" numCol="1" spcCol="1270" anchor="t" anchorCtr="0">
          <a:noAutofit/>
        </a:bodyPr>
        <a:lstStyle/>
        <a:p>
          <a:pPr marL="0" lvl="0" indent="0" algn="l" defTabSz="889000">
            <a:lnSpc>
              <a:spcPct val="90000"/>
            </a:lnSpc>
            <a:spcBef>
              <a:spcPct val="0"/>
            </a:spcBef>
            <a:spcAft>
              <a:spcPct val="35000"/>
            </a:spcAft>
            <a:buNone/>
          </a:pPr>
          <a:r>
            <a:rPr lang="en-IN" sz="2000" kern="1200" dirty="0"/>
            <a:t>Building Relationship s</a:t>
          </a:r>
        </a:p>
        <a:p>
          <a:pPr marL="228600" lvl="1" indent="-228600" algn="l" defTabSz="889000">
            <a:lnSpc>
              <a:spcPct val="90000"/>
            </a:lnSpc>
            <a:spcBef>
              <a:spcPct val="0"/>
            </a:spcBef>
            <a:spcAft>
              <a:spcPct val="15000"/>
            </a:spcAft>
            <a:buChar char="•"/>
          </a:pPr>
          <a:r>
            <a:rPr lang="en-IN" sz="2000" kern="1200" dirty="0"/>
            <a:t>This helps in developing and managing the relationships essential to be followed. </a:t>
          </a:r>
        </a:p>
      </dsp:txBody>
      <dsp:txXfrm rot="5400000">
        <a:off x="3084342" y="904774"/>
        <a:ext cx="2868129" cy="2714323"/>
      </dsp:txXfrm>
    </dsp:sp>
    <dsp:sp modelId="{EDB7CC9E-67BA-497F-832D-BD666ED3CF32}">
      <dsp:nvSpPr>
        <dsp:cNvPr id="0" name=""/>
        <dsp:cNvSpPr/>
      </dsp:nvSpPr>
      <dsp:spPr>
        <a:xfrm rot="16200000">
          <a:off x="5339710" y="827871"/>
          <a:ext cx="4523873" cy="2868129"/>
        </a:xfrm>
        <a:prstGeom prst="flowChartManualOperation">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0" tIns="0" rIns="127000" bIns="0" numCol="1" spcCol="1270" anchor="t" anchorCtr="0">
          <a:noAutofit/>
        </a:bodyPr>
        <a:lstStyle/>
        <a:p>
          <a:pPr marL="0" lvl="0" indent="0" algn="l" defTabSz="889000">
            <a:lnSpc>
              <a:spcPct val="90000"/>
            </a:lnSpc>
            <a:spcBef>
              <a:spcPct val="0"/>
            </a:spcBef>
            <a:spcAft>
              <a:spcPct val="35000"/>
            </a:spcAft>
            <a:buNone/>
          </a:pPr>
          <a:r>
            <a:rPr lang="en-IN" sz="2000" kern="1200" dirty="0"/>
            <a:t>Awareness and Visibility </a:t>
          </a:r>
        </a:p>
        <a:p>
          <a:pPr marL="228600" lvl="1" indent="-228600" algn="l" defTabSz="889000">
            <a:lnSpc>
              <a:spcPct val="90000"/>
            </a:lnSpc>
            <a:spcBef>
              <a:spcPct val="0"/>
            </a:spcBef>
            <a:spcAft>
              <a:spcPct val="15000"/>
            </a:spcAft>
            <a:buChar char="•"/>
          </a:pPr>
          <a:r>
            <a:rPr lang="en-IN" sz="2000" kern="1200" dirty="0"/>
            <a:t>This helps in generating the media coverage essential for engaging public awareness. </a:t>
          </a:r>
        </a:p>
      </dsp:txBody>
      <dsp:txXfrm rot="5400000">
        <a:off x="6167582" y="904774"/>
        <a:ext cx="2868129" cy="271432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083EDF-D5FA-4950-A9AA-2388BA34EE66}">
      <dsp:nvSpPr>
        <dsp:cNvPr id="0" name=""/>
        <dsp:cNvSpPr/>
      </dsp:nvSpPr>
      <dsp:spPr>
        <a:xfrm rot="16200000">
          <a:off x="-473239" y="474327"/>
          <a:ext cx="3778250" cy="2829594"/>
        </a:xfrm>
        <a:prstGeom prst="flowChartManualOperation">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0" tIns="0" rIns="127000" bIns="0" numCol="1" spcCol="1270" anchor="t" anchorCtr="0">
          <a:noAutofit/>
        </a:bodyPr>
        <a:lstStyle/>
        <a:p>
          <a:pPr marL="0" lvl="0" indent="0" algn="l" defTabSz="889000">
            <a:lnSpc>
              <a:spcPct val="90000"/>
            </a:lnSpc>
            <a:spcBef>
              <a:spcPct val="0"/>
            </a:spcBef>
            <a:spcAft>
              <a:spcPct val="35000"/>
            </a:spcAft>
            <a:buNone/>
          </a:pPr>
          <a:r>
            <a:rPr lang="en-IN" sz="2000" kern="1200" dirty="0"/>
            <a:t>Diversification </a:t>
          </a:r>
        </a:p>
        <a:p>
          <a:pPr marL="228600" lvl="1" indent="-228600" algn="l" defTabSz="889000">
            <a:lnSpc>
              <a:spcPct val="90000"/>
            </a:lnSpc>
            <a:spcBef>
              <a:spcPct val="0"/>
            </a:spcBef>
            <a:spcAft>
              <a:spcPct val="15000"/>
            </a:spcAft>
            <a:buChar char="•"/>
          </a:pPr>
          <a:r>
            <a:rPr lang="en-IN" sz="2000" kern="1200" dirty="0"/>
            <a:t>The diversification ensures implying and engaging the practices of change to be followed. </a:t>
          </a:r>
        </a:p>
      </dsp:txBody>
      <dsp:txXfrm rot="5400000">
        <a:off x="1089" y="755649"/>
        <a:ext cx="2829594" cy="2266950"/>
      </dsp:txXfrm>
    </dsp:sp>
    <dsp:sp modelId="{DB2A8590-F314-42E5-B0BD-CC31FEF46C37}">
      <dsp:nvSpPr>
        <dsp:cNvPr id="0" name=""/>
        <dsp:cNvSpPr/>
      </dsp:nvSpPr>
      <dsp:spPr>
        <a:xfrm rot="16200000">
          <a:off x="2568575" y="474327"/>
          <a:ext cx="3778250" cy="2829594"/>
        </a:xfrm>
        <a:prstGeom prst="flowChartManualOperation">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0" tIns="0" rIns="127000" bIns="0" numCol="1" spcCol="1270" anchor="t" anchorCtr="0">
          <a:noAutofit/>
        </a:bodyPr>
        <a:lstStyle/>
        <a:p>
          <a:pPr marL="0" lvl="0" indent="0" algn="l" defTabSz="889000">
            <a:lnSpc>
              <a:spcPct val="90000"/>
            </a:lnSpc>
            <a:spcBef>
              <a:spcPct val="0"/>
            </a:spcBef>
            <a:spcAft>
              <a:spcPct val="35000"/>
            </a:spcAft>
            <a:buNone/>
          </a:pPr>
          <a:r>
            <a:rPr lang="en-IN" sz="2000" kern="1200" dirty="0"/>
            <a:t>Innovation </a:t>
          </a:r>
        </a:p>
        <a:p>
          <a:pPr marL="228600" lvl="1" indent="-228600" algn="l" defTabSz="889000">
            <a:lnSpc>
              <a:spcPct val="90000"/>
            </a:lnSpc>
            <a:spcBef>
              <a:spcPct val="0"/>
            </a:spcBef>
            <a:spcAft>
              <a:spcPct val="15000"/>
            </a:spcAft>
            <a:buChar char="•"/>
          </a:pPr>
          <a:r>
            <a:rPr lang="en-IN" sz="2000" kern="1200" dirty="0"/>
            <a:t>The innovation is the key intervention associated with the development of better evaluation. </a:t>
          </a:r>
        </a:p>
      </dsp:txBody>
      <dsp:txXfrm rot="5400000">
        <a:off x="3042903" y="755649"/>
        <a:ext cx="2829594" cy="2266950"/>
      </dsp:txXfrm>
    </dsp:sp>
    <dsp:sp modelId="{2A941BAE-AE5F-40BE-A807-B346474BD328}">
      <dsp:nvSpPr>
        <dsp:cNvPr id="0" name=""/>
        <dsp:cNvSpPr/>
      </dsp:nvSpPr>
      <dsp:spPr>
        <a:xfrm rot="16200000">
          <a:off x="5610389" y="474327"/>
          <a:ext cx="3778250" cy="2829594"/>
        </a:xfrm>
        <a:prstGeom prst="flowChartManualOperation">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0" tIns="0" rIns="127000" bIns="0" numCol="1" spcCol="1270" anchor="t" anchorCtr="0">
          <a:noAutofit/>
        </a:bodyPr>
        <a:lstStyle/>
        <a:p>
          <a:pPr marL="0" lvl="0" indent="0" algn="l" defTabSz="889000">
            <a:lnSpc>
              <a:spcPct val="90000"/>
            </a:lnSpc>
            <a:spcBef>
              <a:spcPct val="0"/>
            </a:spcBef>
            <a:spcAft>
              <a:spcPct val="35000"/>
            </a:spcAft>
            <a:buNone/>
          </a:pPr>
          <a:r>
            <a:rPr lang="en-IN" sz="2000" kern="1200" dirty="0"/>
            <a:t>Community engagement </a:t>
          </a:r>
        </a:p>
        <a:p>
          <a:pPr marL="228600" lvl="1" indent="-228600" algn="l" defTabSz="889000">
            <a:lnSpc>
              <a:spcPct val="90000"/>
            </a:lnSpc>
            <a:spcBef>
              <a:spcPct val="0"/>
            </a:spcBef>
            <a:spcAft>
              <a:spcPct val="15000"/>
            </a:spcAft>
            <a:buChar char="•"/>
          </a:pPr>
          <a:r>
            <a:rPr lang="en-IN" sz="2000" kern="1200" dirty="0"/>
            <a:t>This ensures to bring the changes and interventions required to be followed. </a:t>
          </a:r>
        </a:p>
      </dsp:txBody>
      <dsp:txXfrm rot="5400000">
        <a:off x="6084717" y="755649"/>
        <a:ext cx="2829594" cy="226695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D4B7DA-5EF7-4CF0-AAF3-B2BF919FEFA2}">
      <dsp:nvSpPr>
        <dsp:cNvPr id="0" name=""/>
        <dsp:cNvSpPr/>
      </dsp:nvSpPr>
      <dsp:spPr>
        <a:xfrm>
          <a:off x="1652483" y="2647"/>
          <a:ext cx="5610433" cy="510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b" anchorCtr="0">
          <a:noAutofit/>
        </a:bodyPr>
        <a:lstStyle/>
        <a:p>
          <a:pPr marL="0" lvl="0" indent="0" algn="l" defTabSz="933450">
            <a:lnSpc>
              <a:spcPct val="90000"/>
            </a:lnSpc>
            <a:spcBef>
              <a:spcPct val="0"/>
            </a:spcBef>
            <a:spcAft>
              <a:spcPct val="35000"/>
            </a:spcAft>
            <a:buNone/>
          </a:pPr>
          <a:r>
            <a:rPr lang="en-IN" sz="2100" kern="1200"/>
            <a:t>Lack of preparation </a:t>
          </a:r>
        </a:p>
      </dsp:txBody>
      <dsp:txXfrm>
        <a:off x="1652483" y="2647"/>
        <a:ext cx="5610433" cy="510039"/>
      </dsp:txXfrm>
    </dsp:sp>
    <dsp:sp modelId="{CA8CB560-D6B4-4952-A2E2-C242F7849D88}">
      <dsp:nvSpPr>
        <dsp:cNvPr id="0" name=""/>
        <dsp:cNvSpPr/>
      </dsp:nvSpPr>
      <dsp:spPr>
        <a:xfrm>
          <a:off x="1652483" y="512687"/>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266D066E-B900-4432-9CF2-AE9287E9453F}">
      <dsp:nvSpPr>
        <dsp:cNvPr id="0" name=""/>
        <dsp:cNvSpPr/>
      </dsp:nvSpPr>
      <dsp:spPr>
        <a:xfrm>
          <a:off x="2444177" y="512687"/>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32A16E3A-E570-4255-8908-8DF2A783D200}">
      <dsp:nvSpPr>
        <dsp:cNvPr id="0" name=""/>
        <dsp:cNvSpPr/>
      </dsp:nvSpPr>
      <dsp:spPr>
        <a:xfrm>
          <a:off x="3235872" y="512687"/>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B534E625-8059-4064-8C36-51908072D482}">
      <dsp:nvSpPr>
        <dsp:cNvPr id="0" name=""/>
        <dsp:cNvSpPr/>
      </dsp:nvSpPr>
      <dsp:spPr>
        <a:xfrm>
          <a:off x="4027566" y="512687"/>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7F10F535-2AC7-4D09-9DAE-7C30A068EE43}">
      <dsp:nvSpPr>
        <dsp:cNvPr id="0" name=""/>
        <dsp:cNvSpPr/>
      </dsp:nvSpPr>
      <dsp:spPr>
        <a:xfrm>
          <a:off x="4819261" y="512687"/>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A402240C-7A73-4B88-8CDA-454BAC22B920}">
      <dsp:nvSpPr>
        <dsp:cNvPr id="0" name=""/>
        <dsp:cNvSpPr/>
      </dsp:nvSpPr>
      <dsp:spPr>
        <a:xfrm>
          <a:off x="5610955" y="512687"/>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6FA6332E-E9CD-4D22-AC82-7DCDE2EB4A6B}">
      <dsp:nvSpPr>
        <dsp:cNvPr id="0" name=""/>
        <dsp:cNvSpPr/>
      </dsp:nvSpPr>
      <dsp:spPr>
        <a:xfrm>
          <a:off x="6402650" y="512687"/>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DD803E9F-6A6B-4994-AB26-9683B9260BFF}">
      <dsp:nvSpPr>
        <dsp:cNvPr id="0" name=""/>
        <dsp:cNvSpPr/>
      </dsp:nvSpPr>
      <dsp:spPr>
        <a:xfrm>
          <a:off x="1652483" y="694703"/>
          <a:ext cx="5610433" cy="510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b" anchorCtr="0">
          <a:noAutofit/>
        </a:bodyPr>
        <a:lstStyle/>
        <a:p>
          <a:pPr marL="0" lvl="0" indent="0" algn="l" defTabSz="933450">
            <a:lnSpc>
              <a:spcPct val="90000"/>
            </a:lnSpc>
            <a:spcBef>
              <a:spcPct val="0"/>
            </a:spcBef>
            <a:spcAft>
              <a:spcPct val="35000"/>
            </a:spcAft>
            <a:buNone/>
          </a:pPr>
          <a:r>
            <a:rPr lang="en-IN" sz="2100" kern="1200"/>
            <a:t>Focusing solely on valuation </a:t>
          </a:r>
        </a:p>
      </dsp:txBody>
      <dsp:txXfrm>
        <a:off x="1652483" y="694703"/>
        <a:ext cx="5610433" cy="510039"/>
      </dsp:txXfrm>
    </dsp:sp>
    <dsp:sp modelId="{BEA9AF95-F13C-40EF-8BB4-3058FEDCB16C}">
      <dsp:nvSpPr>
        <dsp:cNvPr id="0" name=""/>
        <dsp:cNvSpPr/>
      </dsp:nvSpPr>
      <dsp:spPr>
        <a:xfrm>
          <a:off x="1652483" y="1204743"/>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1A3FFEA8-06A4-4CD5-82D3-CFAFAC3594C0}">
      <dsp:nvSpPr>
        <dsp:cNvPr id="0" name=""/>
        <dsp:cNvSpPr/>
      </dsp:nvSpPr>
      <dsp:spPr>
        <a:xfrm>
          <a:off x="2444177" y="1204743"/>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D4954698-7B4C-435B-A57E-E2AF26EE0BF5}">
      <dsp:nvSpPr>
        <dsp:cNvPr id="0" name=""/>
        <dsp:cNvSpPr/>
      </dsp:nvSpPr>
      <dsp:spPr>
        <a:xfrm>
          <a:off x="3235872" y="1204743"/>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473707BD-EDC8-4351-80D0-E19B8514007B}">
      <dsp:nvSpPr>
        <dsp:cNvPr id="0" name=""/>
        <dsp:cNvSpPr/>
      </dsp:nvSpPr>
      <dsp:spPr>
        <a:xfrm>
          <a:off x="4027566" y="1204743"/>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87961556-A951-4B7C-BBBE-BF428665575E}">
      <dsp:nvSpPr>
        <dsp:cNvPr id="0" name=""/>
        <dsp:cNvSpPr/>
      </dsp:nvSpPr>
      <dsp:spPr>
        <a:xfrm>
          <a:off x="4819261" y="1204743"/>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D1F65DF3-AAAF-4D30-B80F-534BA5734BC6}">
      <dsp:nvSpPr>
        <dsp:cNvPr id="0" name=""/>
        <dsp:cNvSpPr/>
      </dsp:nvSpPr>
      <dsp:spPr>
        <a:xfrm>
          <a:off x="5610955" y="1204743"/>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E71922E5-3B6E-4AB4-805B-7FE31EA37FF0}">
      <dsp:nvSpPr>
        <dsp:cNvPr id="0" name=""/>
        <dsp:cNvSpPr/>
      </dsp:nvSpPr>
      <dsp:spPr>
        <a:xfrm>
          <a:off x="6402650" y="1204743"/>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1E599A14-A146-4414-A502-08661760CCCB}">
      <dsp:nvSpPr>
        <dsp:cNvPr id="0" name=""/>
        <dsp:cNvSpPr/>
      </dsp:nvSpPr>
      <dsp:spPr>
        <a:xfrm>
          <a:off x="1652483" y="1386759"/>
          <a:ext cx="5610433" cy="510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b" anchorCtr="0">
          <a:noAutofit/>
        </a:bodyPr>
        <a:lstStyle/>
        <a:p>
          <a:pPr marL="0" lvl="0" indent="0" algn="l" defTabSz="933450">
            <a:lnSpc>
              <a:spcPct val="90000"/>
            </a:lnSpc>
            <a:spcBef>
              <a:spcPct val="0"/>
            </a:spcBef>
            <a:spcAft>
              <a:spcPct val="35000"/>
            </a:spcAft>
            <a:buNone/>
          </a:pPr>
          <a:r>
            <a:rPr lang="en-IN" sz="2100" kern="1200"/>
            <a:t>Overestimating the marketing opportunity</a:t>
          </a:r>
        </a:p>
      </dsp:txBody>
      <dsp:txXfrm>
        <a:off x="1652483" y="1386759"/>
        <a:ext cx="5610433" cy="510039"/>
      </dsp:txXfrm>
    </dsp:sp>
    <dsp:sp modelId="{7F9DFE35-63F9-49CB-AA92-2A2DFDDBDC9A}">
      <dsp:nvSpPr>
        <dsp:cNvPr id="0" name=""/>
        <dsp:cNvSpPr/>
      </dsp:nvSpPr>
      <dsp:spPr>
        <a:xfrm>
          <a:off x="1652483" y="1896798"/>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B22A6EA7-1FE4-49E0-A61A-B2E7E0D9ED95}">
      <dsp:nvSpPr>
        <dsp:cNvPr id="0" name=""/>
        <dsp:cNvSpPr/>
      </dsp:nvSpPr>
      <dsp:spPr>
        <a:xfrm>
          <a:off x="2444177" y="1896798"/>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F628FC5E-EF95-4000-8711-7BEBCC02D91D}">
      <dsp:nvSpPr>
        <dsp:cNvPr id="0" name=""/>
        <dsp:cNvSpPr/>
      </dsp:nvSpPr>
      <dsp:spPr>
        <a:xfrm>
          <a:off x="3235872" y="1896798"/>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FB201E2F-20DD-4459-BFF4-F5F83DA0B86B}">
      <dsp:nvSpPr>
        <dsp:cNvPr id="0" name=""/>
        <dsp:cNvSpPr/>
      </dsp:nvSpPr>
      <dsp:spPr>
        <a:xfrm>
          <a:off x="4027566" y="1896798"/>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5253643D-C924-444E-A430-A4C74C4E40FF}">
      <dsp:nvSpPr>
        <dsp:cNvPr id="0" name=""/>
        <dsp:cNvSpPr/>
      </dsp:nvSpPr>
      <dsp:spPr>
        <a:xfrm>
          <a:off x="4819261" y="1896798"/>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CBAC39C1-5147-48BF-9724-4DB12264C46D}">
      <dsp:nvSpPr>
        <dsp:cNvPr id="0" name=""/>
        <dsp:cNvSpPr/>
      </dsp:nvSpPr>
      <dsp:spPr>
        <a:xfrm>
          <a:off x="5610955" y="1896798"/>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23A426D4-70FE-4FA5-95EB-2AB88F92429F}">
      <dsp:nvSpPr>
        <dsp:cNvPr id="0" name=""/>
        <dsp:cNvSpPr/>
      </dsp:nvSpPr>
      <dsp:spPr>
        <a:xfrm>
          <a:off x="6402650" y="1896798"/>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54498B36-1067-4187-A726-EDF2761CDC50}">
      <dsp:nvSpPr>
        <dsp:cNvPr id="0" name=""/>
        <dsp:cNvSpPr/>
      </dsp:nvSpPr>
      <dsp:spPr>
        <a:xfrm>
          <a:off x="1652483" y="2078814"/>
          <a:ext cx="5610433" cy="510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b" anchorCtr="0">
          <a:noAutofit/>
        </a:bodyPr>
        <a:lstStyle/>
        <a:p>
          <a:pPr marL="0" lvl="0" indent="0" algn="l" defTabSz="933450">
            <a:lnSpc>
              <a:spcPct val="90000"/>
            </a:lnSpc>
            <a:spcBef>
              <a:spcPct val="0"/>
            </a:spcBef>
            <a:spcAft>
              <a:spcPct val="35000"/>
            </a:spcAft>
            <a:buNone/>
          </a:pPr>
          <a:r>
            <a:rPr lang="en-IN" sz="2100" kern="1200"/>
            <a:t>Ignoring the feedbacks </a:t>
          </a:r>
        </a:p>
      </dsp:txBody>
      <dsp:txXfrm>
        <a:off x="1652483" y="2078814"/>
        <a:ext cx="5610433" cy="510039"/>
      </dsp:txXfrm>
    </dsp:sp>
    <dsp:sp modelId="{93188B16-07DB-461E-AA74-6D238C53B439}">
      <dsp:nvSpPr>
        <dsp:cNvPr id="0" name=""/>
        <dsp:cNvSpPr/>
      </dsp:nvSpPr>
      <dsp:spPr>
        <a:xfrm>
          <a:off x="1652483" y="2588854"/>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BDFC7210-1497-4D52-980F-7A99CF09D5DD}">
      <dsp:nvSpPr>
        <dsp:cNvPr id="0" name=""/>
        <dsp:cNvSpPr/>
      </dsp:nvSpPr>
      <dsp:spPr>
        <a:xfrm>
          <a:off x="2444177" y="2588854"/>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BF120170-E137-4860-809C-187AB1743EDD}">
      <dsp:nvSpPr>
        <dsp:cNvPr id="0" name=""/>
        <dsp:cNvSpPr/>
      </dsp:nvSpPr>
      <dsp:spPr>
        <a:xfrm>
          <a:off x="3235872" y="2588854"/>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1FDC41B9-94EC-4DDE-BCB3-71EAC433CD58}">
      <dsp:nvSpPr>
        <dsp:cNvPr id="0" name=""/>
        <dsp:cNvSpPr/>
      </dsp:nvSpPr>
      <dsp:spPr>
        <a:xfrm>
          <a:off x="4027566" y="2588854"/>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278557DD-C133-4956-8EED-844DEF43A07B}">
      <dsp:nvSpPr>
        <dsp:cNvPr id="0" name=""/>
        <dsp:cNvSpPr/>
      </dsp:nvSpPr>
      <dsp:spPr>
        <a:xfrm>
          <a:off x="4819261" y="2588854"/>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1F2FA976-97D4-4D47-A8AA-D589462E6E1D}">
      <dsp:nvSpPr>
        <dsp:cNvPr id="0" name=""/>
        <dsp:cNvSpPr/>
      </dsp:nvSpPr>
      <dsp:spPr>
        <a:xfrm>
          <a:off x="5610955" y="2588854"/>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BCF85B8B-E33F-489F-B7C8-75F0E4E8CE9E}">
      <dsp:nvSpPr>
        <dsp:cNvPr id="0" name=""/>
        <dsp:cNvSpPr/>
      </dsp:nvSpPr>
      <dsp:spPr>
        <a:xfrm>
          <a:off x="6402650" y="2588854"/>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42E60F95-CC71-41B2-9049-C6A5331898D7}">
      <dsp:nvSpPr>
        <dsp:cNvPr id="0" name=""/>
        <dsp:cNvSpPr/>
      </dsp:nvSpPr>
      <dsp:spPr>
        <a:xfrm>
          <a:off x="1652483" y="2770870"/>
          <a:ext cx="5610433" cy="510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b" anchorCtr="0">
          <a:noAutofit/>
        </a:bodyPr>
        <a:lstStyle/>
        <a:p>
          <a:pPr marL="0" lvl="0" indent="0" algn="l" defTabSz="933450">
            <a:lnSpc>
              <a:spcPct val="90000"/>
            </a:lnSpc>
            <a:spcBef>
              <a:spcPct val="0"/>
            </a:spcBef>
            <a:spcAft>
              <a:spcPct val="35000"/>
            </a:spcAft>
            <a:buNone/>
          </a:pPr>
          <a:r>
            <a:rPr lang="en-IN" sz="2100" kern="1200"/>
            <a:t>Not building relationships </a:t>
          </a:r>
        </a:p>
      </dsp:txBody>
      <dsp:txXfrm>
        <a:off x="1652483" y="2770870"/>
        <a:ext cx="5610433" cy="510039"/>
      </dsp:txXfrm>
    </dsp:sp>
    <dsp:sp modelId="{A12F2E93-E203-4398-BB51-05F4E408EC37}">
      <dsp:nvSpPr>
        <dsp:cNvPr id="0" name=""/>
        <dsp:cNvSpPr/>
      </dsp:nvSpPr>
      <dsp:spPr>
        <a:xfrm>
          <a:off x="1652483" y="3280910"/>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F1E57A84-1112-46DA-B5F2-6E6FBBE2C4B1}">
      <dsp:nvSpPr>
        <dsp:cNvPr id="0" name=""/>
        <dsp:cNvSpPr/>
      </dsp:nvSpPr>
      <dsp:spPr>
        <a:xfrm>
          <a:off x="2444177" y="3280910"/>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22813DB9-F578-47A1-9618-DB563E9CD634}">
      <dsp:nvSpPr>
        <dsp:cNvPr id="0" name=""/>
        <dsp:cNvSpPr/>
      </dsp:nvSpPr>
      <dsp:spPr>
        <a:xfrm>
          <a:off x="3235872" y="3280910"/>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9FC4F885-8E0F-4BDE-90EF-C74E1AFC3DAB}">
      <dsp:nvSpPr>
        <dsp:cNvPr id="0" name=""/>
        <dsp:cNvSpPr/>
      </dsp:nvSpPr>
      <dsp:spPr>
        <a:xfrm>
          <a:off x="4027566" y="3280910"/>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F71CB3F4-AA15-4240-B74F-BE22C385F774}">
      <dsp:nvSpPr>
        <dsp:cNvPr id="0" name=""/>
        <dsp:cNvSpPr/>
      </dsp:nvSpPr>
      <dsp:spPr>
        <a:xfrm>
          <a:off x="4819261" y="3280910"/>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FCBD7850-92B3-427E-A1A9-A46CA4BE2B6E}">
      <dsp:nvSpPr>
        <dsp:cNvPr id="0" name=""/>
        <dsp:cNvSpPr/>
      </dsp:nvSpPr>
      <dsp:spPr>
        <a:xfrm>
          <a:off x="5610955" y="3280910"/>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526E14C5-52B8-461B-973F-38C8965F6A8D}">
      <dsp:nvSpPr>
        <dsp:cNvPr id="0" name=""/>
        <dsp:cNvSpPr/>
      </dsp:nvSpPr>
      <dsp:spPr>
        <a:xfrm>
          <a:off x="6402650" y="3280910"/>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95750F10-551A-4481-B919-1F541F0DF8FC}">
      <dsp:nvSpPr>
        <dsp:cNvPr id="0" name=""/>
        <dsp:cNvSpPr/>
      </dsp:nvSpPr>
      <dsp:spPr>
        <a:xfrm>
          <a:off x="1652483" y="3462926"/>
          <a:ext cx="5610433" cy="510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b" anchorCtr="0">
          <a:noAutofit/>
        </a:bodyPr>
        <a:lstStyle/>
        <a:p>
          <a:pPr marL="0" lvl="0" indent="0" algn="l" defTabSz="933450">
            <a:lnSpc>
              <a:spcPct val="90000"/>
            </a:lnSpc>
            <a:spcBef>
              <a:spcPct val="0"/>
            </a:spcBef>
            <a:spcAft>
              <a:spcPct val="35000"/>
            </a:spcAft>
            <a:buNone/>
          </a:pPr>
          <a:r>
            <a:rPr lang="en-IN" sz="2100" kern="1200"/>
            <a:t>Failing to adapt alternatives </a:t>
          </a:r>
        </a:p>
      </dsp:txBody>
      <dsp:txXfrm>
        <a:off x="1652483" y="3462926"/>
        <a:ext cx="5610433" cy="510039"/>
      </dsp:txXfrm>
    </dsp:sp>
    <dsp:sp modelId="{DBA32458-3234-4C71-A89E-5EE54B004036}">
      <dsp:nvSpPr>
        <dsp:cNvPr id="0" name=""/>
        <dsp:cNvSpPr/>
      </dsp:nvSpPr>
      <dsp:spPr>
        <a:xfrm>
          <a:off x="1652483" y="3972965"/>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FECD0A80-E83B-494F-A4E9-26305B9E68FD}">
      <dsp:nvSpPr>
        <dsp:cNvPr id="0" name=""/>
        <dsp:cNvSpPr/>
      </dsp:nvSpPr>
      <dsp:spPr>
        <a:xfrm>
          <a:off x="2444177" y="3972965"/>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50EB2AF1-3403-43F0-A6CF-76A0312A3031}">
      <dsp:nvSpPr>
        <dsp:cNvPr id="0" name=""/>
        <dsp:cNvSpPr/>
      </dsp:nvSpPr>
      <dsp:spPr>
        <a:xfrm>
          <a:off x="3235872" y="3972965"/>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683D4FA2-45E2-4E09-9EC1-88A57329474D}">
      <dsp:nvSpPr>
        <dsp:cNvPr id="0" name=""/>
        <dsp:cNvSpPr/>
      </dsp:nvSpPr>
      <dsp:spPr>
        <a:xfrm>
          <a:off x="4027566" y="3972965"/>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69A665B0-7EF1-4E25-8DC8-933CA594D916}">
      <dsp:nvSpPr>
        <dsp:cNvPr id="0" name=""/>
        <dsp:cNvSpPr/>
      </dsp:nvSpPr>
      <dsp:spPr>
        <a:xfrm>
          <a:off x="4819261" y="3972965"/>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0CF1B0B6-9D49-45E3-B029-5E03CA1DF044}">
      <dsp:nvSpPr>
        <dsp:cNvPr id="0" name=""/>
        <dsp:cNvSpPr/>
      </dsp:nvSpPr>
      <dsp:spPr>
        <a:xfrm>
          <a:off x="5610955" y="3972965"/>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6234C9C5-DEBA-4B83-8BFE-11188E70820B}">
      <dsp:nvSpPr>
        <dsp:cNvPr id="0" name=""/>
        <dsp:cNvSpPr/>
      </dsp:nvSpPr>
      <dsp:spPr>
        <a:xfrm>
          <a:off x="6402650" y="3972965"/>
          <a:ext cx="748057" cy="124676"/>
        </a:xfrm>
        <a:prstGeom prst="parallelogram">
          <a:avLst>
            <a:gd name="adj" fmla="val 14084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2">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enn1#1">
  <dgm:title val=""/>
  <dgm:desc val=""/>
  <dgm:catLst>
    <dgm:cat type="relationship" pri="103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726D40-DCDA-4F5E-8EBB-3E94C1B346B6}" type="datetimeFigureOut">
              <a:rPr lang="en-IN" smtClean="0"/>
              <a:pPr/>
              <a:t>27-04-2023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10E554-739A-46B5-B1D9-879F1E56D38E}" type="slidenum">
              <a:rPr lang="en-IN" smtClean="0"/>
              <a:pPr/>
              <a:t>‹#›</a:t>
            </a:fld>
            <a:endParaRPr lang="en-IN"/>
          </a:p>
        </p:txBody>
      </p:sp>
    </p:spTree>
    <p:extLst>
      <p:ext uri="{BB962C8B-B14F-4D97-AF65-F5344CB8AC3E}">
        <p14:creationId xmlns:p14="http://schemas.microsoft.com/office/powerpoint/2010/main" xmlns="" val="4262759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The fundraising plays vital role in engaging and evaluating the better execution of the startup as the financial support is the major necessity to build the incorporation of the business.</a:t>
            </a:r>
          </a:p>
        </p:txBody>
      </p:sp>
      <p:sp>
        <p:nvSpPr>
          <p:cNvPr id="4" name="Slide Number Placeholder 3"/>
          <p:cNvSpPr>
            <a:spLocks noGrp="1"/>
          </p:cNvSpPr>
          <p:nvPr>
            <p:ph type="sldNum" sz="quarter" idx="5"/>
          </p:nvPr>
        </p:nvSpPr>
        <p:spPr/>
        <p:txBody>
          <a:bodyPr/>
          <a:lstStyle/>
          <a:p>
            <a:fld id="{EC10E554-739A-46B5-B1D9-879F1E56D38E}" type="slidenum">
              <a:rPr lang="en-IN" smtClean="0"/>
              <a:pPr/>
              <a:t>4</a:t>
            </a:fld>
            <a:endParaRPr lang="en-IN"/>
          </a:p>
        </p:txBody>
      </p:sp>
    </p:spTree>
    <p:extLst>
      <p:ext uri="{BB962C8B-B14F-4D97-AF65-F5344CB8AC3E}">
        <p14:creationId xmlns:p14="http://schemas.microsoft.com/office/powerpoint/2010/main" xmlns="" val="11731663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The challenges associated with fundraising create a negative influence in terms of engaging and practicing the determinants which are essential for the improvement of the organizational culture. The challenges are essential to be overlooked by identifying and accessing the evaluation on the broader context along with the evaluations. </a:t>
            </a:r>
          </a:p>
        </p:txBody>
      </p:sp>
      <p:sp>
        <p:nvSpPr>
          <p:cNvPr id="4" name="Slide Number Placeholder 3"/>
          <p:cNvSpPr>
            <a:spLocks noGrp="1"/>
          </p:cNvSpPr>
          <p:nvPr>
            <p:ph type="sldNum" sz="quarter" idx="5"/>
          </p:nvPr>
        </p:nvSpPr>
        <p:spPr/>
        <p:txBody>
          <a:bodyPr/>
          <a:lstStyle/>
          <a:p>
            <a:fld id="{EC10E554-739A-46B5-B1D9-879F1E56D38E}" type="slidenum">
              <a:rPr lang="en-IN" smtClean="0"/>
              <a:pPr/>
              <a:t>5</a:t>
            </a:fld>
            <a:endParaRPr lang="en-IN"/>
          </a:p>
        </p:txBody>
      </p:sp>
    </p:spTree>
    <p:extLst>
      <p:ext uri="{BB962C8B-B14F-4D97-AF65-F5344CB8AC3E}">
        <p14:creationId xmlns:p14="http://schemas.microsoft.com/office/powerpoint/2010/main" xmlns="" val="2980836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The ecosystem of startups in the UK is diverse and includes diversified opportunities for entrepreneurs to adopt significant chances of growing their business entity. </a:t>
            </a:r>
          </a:p>
        </p:txBody>
      </p:sp>
      <p:sp>
        <p:nvSpPr>
          <p:cNvPr id="4" name="Slide Number Placeholder 3"/>
          <p:cNvSpPr>
            <a:spLocks noGrp="1"/>
          </p:cNvSpPr>
          <p:nvPr>
            <p:ph type="sldNum" sz="quarter" idx="5"/>
          </p:nvPr>
        </p:nvSpPr>
        <p:spPr/>
        <p:txBody>
          <a:bodyPr/>
          <a:lstStyle/>
          <a:p>
            <a:fld id="{EC10E554-739A-46B5-B1D9-879F1E56D38E}" type="slidenum">
              <a:rPr lang="en-IN" smtClean="0"/>
              <a:pPr/>
              <a:t>6</a:t>
            </a:fld>
            <a:endParaRPr lang="en-IN"/>
          </a:p>
        </p:txBody>
      </p:sp>
    </p:spTree>
    <p:extLst>
      <p:ext uri="{BB962C8B-B14F-4D97-AF65-F5344CB8AC3E}">
        <p14:creationId xmlns:p14="http://schemas.microsoft.com/office/powerpoint/2010/main" xmlns="" val="6375742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Different types of funding play a distinct role in implying and evaluating the practices which provide with the determination of changes to get practices and implied in the broader context. </a:t>
            </a:r>
          </a:p>
        </p:txBody>
      </p:sp>
      <p:sp>
        <p:nvSpPr>
          <p:cNvPr id="4" name="Slide Number Placeholder 3"/>
          <p:cNvSpPr>
            <a:spLocks noGrp="1"/>
          </p:cNvSpPr>
          <p:nvPr>
            <p:ph type="sldNum" sz="quarter" idx="5"/>
          </p:nvPr>
        </p:nvSpPr>
        <p:spPr/>
        <p:txBody>
          <a:bodyPr/>
          <a:lstStyle/>
          <a:p>
            <a:fld id="{EC10E554-739A-46B5-B1D9-879F1E56D38E}" type="slidenum">
              <a:rPr lang="en-IN" smtClean="0"/>
              <a:pPr/>
              <a:t>7</a:t>
            </a:fld>
            <a:endParaRPr lang="en-IN"/>
          </a:p>
        </p:txBody>
      </p:sp>
    </p:spTree>
    <p:extLst>
      <p:ext uri="{BB962C8B-B14F-4D97-AF65-F5344CB8AC3E}">
        <p14:creationId xmlns:p14="http://schemas.microsoft.com/office/powerpoint/2010/main" xmlns="" val="42506661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These diverse opinions help startups in initiating and develop insight towards possible ways in which they can process the smooth and impactful run of their business operations. </a:t>
            </a:r>
          </a:p>
        </p:txBody>
      </p:sp>
      <p:sp>
        <p:nvSpPr>
          <p:cNvPr id="4" name="Slide Number Placeholder 3"/>
          <p:cNvSpPr>
            <a:spLocks noGrp="1"/>
          </p:cNvSpPr>
          <p:nvPr>
            <p:ph type="sldNum" sz="quarter" idx="5"/>
          </p:nvPr>
        </p:nvSpPr>
        <p:spPr/>
        <p:txBody>
          <a:bodyPr/>
          <a:lstStyle/>
          <a:p>
            <a:fld id="{EC10E554-739A-46B5-B1D9-879F1E56D38E}" type="slidenum">
              <a:rPr lang="en-IN" smtClean="0"/>
              <a:pPr/>
              <a:t>8</a:t>
            </a:fld>
            <a:endParaRPr lang="en-IN"/>
          </a:p>
        </p:txBody>
      </p:sp>
    </p:spTree>
    <p:extLst>
      <p:ext uri="{BB962C8B-B14F-4D97-AF65-F5344CB8AC3E}">
        <p14:creationId xmlns:p14="http://schemas.microsoft.com/office/powerpoint/2010/main" xmlns="" val="12566324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funding can only be gathered by developing insight into potential activities and determinants which makes the business look impactful. This also helps </a:t>
            </a:r>
            <a:r>
              <a:rPr lang="en-IN"/>
              <a:t>in generating </a:t>
            </a:r>
            <a:r>
              <a:rPr lang="en-IN" dirty="0"/>
              <a:t>better financial values. </a:t>
            </a:r>
          </a:p>
        </p:txBody>
      </p:sp>
      <p:sp>
        <p:nvSpPr>
          <p:cNvPr id="4" name="Slide Number Placeholder 3"/>
          <p:cNvSpPr>
            <a:spLocks noGrp="1"/>
          </p:cNvSpPr>
          <p:nvPr>
            <p:ph type="sldNum" sz="quarter" idx="5"/>
          </p:nvPr>
        </p:nvSpPr>
        <p:spPr/>
        <p:txBody>
          <a:bodyPr/>
          <a:lstStyle/>
          <a:p>
            <a:fld id="{EC10E554-739A-46B5-B1D9-879F1E56D38E}" type="slidenum">
              <a:rPr lang="en-IN" smtClean="0"/>
              <a:pPr/>
              <a:t>9</a:t>
            </a:fld>
            <a:endParaRPr lang="en-IN"/>
          </a:p>
        </p:txBody>
      </p:sp>
    </p:spTree>
    <p:extLst>
      <p:ext uri="{BB962C8B-B14F-4D97-AF65-F5344CB8AC3E}">
        <p14:creationId xmlns:p14="http://schemas.microsoft.com/office/powerpoint/2010/main" xmlns="" val="37491277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This approach helps in developing and evaluating the significant funding by implying the changed approach towards the attraction of investors. </a:t>
            </a:r>
          </a:p>
        </p:txBody>
      </p:sp>
      <p:sp>
        <p:nvSpPr>
          <p:cNvPr id="4" name="Slide Number Placeholder 3"/>
          <p:cNvSpPr>
            <a:spLocks noGrp="1"/>
          </p:cNvSpPr>
          <p:nvPr>
            <p:ph type="sldNum" sz="quarter" idx="5"/>
          </p:nvPr>
        </p:nvSpPr>
        <p:spPr/>
        <p:txBody>
          <a:bodyPr/>
          <a:lstStyle/>
          <a:p>
            <a:fld id="{EC10E554-739A-46B5-B1D9-879F1E56D38E}" type="slidenum">
              <a:rPr lang="en-IN" smtClean="0"/>
              <a:pPr/>
              <a:t>10</a:t>
            </a:fld>
            <a:endParaRPr lang="en-IN"/>
          </a:p>
        </p:txBody>
      </p:sp>
    </p:spTree>
    <p:extLst>
      <p:ext uri="{BB962C8B-B14F-4D97-AF65-F5344CB8AC3E}">
        <p14:creationId xmlns:p14="http://schemas.microsoft.com/office/powerpoint/2010/main" xmlns="" val="9373238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These investors provide the advantage of presenting the possible execution of changes to be followed with the distinct practices of change to be implied in the broader context. </a:t>
            </a:r>
          </a:p>
        </p:txBody>
      </p:sp>
      <p:sp>
        <p:nvSpPr>
          <p:cNvPr id="4" name="Slide Number Placeholder 3"/>
          <p:cNvSpPr>
            <a:spLocks noGrp="1"/>
          </p:cNvSpPr>
          <p:nvPr>
            <p:ph type="sldNum" sz="quarter" idx="5"/>
          </p:nvPr>
        </p:nvSpPr>
        <p:spPr/>
        <p:txBody>
          <a:bodyPr/>
          <a:lstStyle/>
          <a:p>
            <a:fld id="{EC10E554-739A-46B5-B1D9-879F1E56D38E}" type="slidenum">
              <a:rPr lang="en-IN" smtClean="0"/>
              <a:pPr/>
              <a:t>11</a:t>
            </a:fld>
            <a:endParaRPr lang="en-IN"/>
          </a:p>
        </p:txBody>
      </p:sp>
    </p:spTree>
    <p:extLst>
      <p:ext uri="{BB962C8B-B14F-4D97-AF65-F5344CB8AC3E}">
        <p14:creationId xmlns:p14="http://schemas.microsoft.com/office/powerpoint/2010/main" xmlns="" val="27183943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approach helps in developing and evaluating the right determinants of change to be carried out for better handling the financial support required. </a:t>
            </a:r>
          </a:p>
        </p:txBody>
      </p:sp>
      <p:sp>
        <p:nvSpPr>
          <p:cNvPr id="4" name="Slide Number Placeholder 3"/>
          <p:cNvSpPr>
            <a:spLocks noGrp="1"/>
          </p:cNvSpPr>
          <p:nvPr>
            <p:ph type="sldNum" sz="quarter" idx="5"/>
          </p:nvPr>
        </p:nvSpPr>
        <p:spPr/>
        <p:txBody>
          <a:bodyPr/>
          <a:lstStyle/>
          <a:p>
            <a:fld id="{EC10E554-739A-46B5-B1D9-879F1E56D38E}" type="slidenum">
              <a:rPr lang="en-IN" smtClean="0"/>
              <a:pPr/>
              <a:t>12</a:t>
            </a:fld>
            <a:endParaRPr lang="en-IN"/>
          </a:p>
        </p:txBody>
      </p:sp>
    </p:spTree>
    <p:extLst>
      <p:ext uri="{BB962C8B-B14F-4D97-AF65-F5344CB8AC3E}">
        <p14:creationId xmlns:p14="http://schemas.microsoft.com/office/powerpoint/2010/main" xmlns="" val="6560957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The approach helps in evaluating and practicing the change required while evaluating the better intervention of the support which is being accessed and implied. </a:t>
            </a:r>
          </a:p>
        </p:txBody>
      </p:sp>
      <p:sp>
        <p:nvSpPr>
          <p:cNvPr id="4" name="Slide Number Placeholder 3"/>
          <p:cNvSpPr>
            <a:spLocks noGrp="1"/>
          </p:cNvSpPr>
          <p:nvPr>
            <p:ph type="sldNum" sz="quarter" idx="5"/>
          </p:nvPr>
        </p:nvSpPr>
        <p:spPr/>
        <p:txBody>
          <a:bodyPr/>
          <a:lstStyle/>
          <a:p>
            <a:fld id="{EC10E554-739A-46B5-B1D9-879F1E56D38E}" type="slidenum">
              <a:rPr lang="en-IN" smtClean="0"/>
              <a:pPr/>
              <a:t>13</a:t>
            </a:fld>
            <a:endParaRPr lang="en-IN"/>
          </a:p>
        </p:txBody>
      </p:sp>
    </p:spTree>
    <p:extLst>
      <p:ext uri="{BB962C8B-B14F-4D97-AF65-F5344CB8AC3E}">
        <p14:creationId xmlns:p14="http://schemas.microsoft.com/office/powerpoint/2010/main" xmlns="" val="17053069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This approach helps n evaluating the support and changes which provides better accessibility of innovations need to get planned and processed impactfully. </a:t>
            </a:r>
          </a:p>
        </p:txBody>
      </p:sp>
      <p:sp>
        <p:nvSpPr>
          <p:cNvPr id="4" name="Slide Number Placeholder 3"/>
          <p:cNvSpPr>
            <a:spLocks noGrp="1"/>
          </p:cNvSpPr>
          <p:nvPr>
            <p:ph type="sldNum" sz="quarter" idx="5"/>
          </p:nvPr>
        </p:nvSpPr>
        <p:spPr/>
        <p:txBody>
          <a:bodyPr/>
          <a:lstStyle/>
          <a:p>
            <a:fld id="{EC10E554-739A-46B5-B1D9-879F1E56D38E}" type="slidenum">
              <a:rPr lang="en-IN" smtClean="0"/>
              <a:pPr/>
              <a:t>14</a:t>
            </a:fld>
            <a:endParaRPr lang="en-IN"/>
          </a:p>
        </p:txBody>
      </p:sp>
    </p:spTree>
    <p:extLst>
      <p:ext uri="{BB962C8B-B14F-4D97-AF65-F5344CB8AC3E}">
        <p14:creationId xmlns:p14="http://schemas.microsoft.com/office/powerpoint/2010/main" xmlns="" val="40821101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74151"/>
                </a:solidFill>
                <a:effectLst/>
                <a:latin typeface="Söhne"/>
              </a:rPr>
              <a:t>These are just a few examples of successful fund-raising stories of start-ups in the UK. Each of these companies has demonstrated a unique value proposition, strong management team, and innovative product offering that has attracted the interest and investment of venture capitalists and other investors.</a:t>
            </a:r>
            <a:endParaRPr lang="en-IN" dirty="0"/>
          </a:p>
        </p:txBody>
      </p:sp>
      <p:sp>
        <p:nvSpPr>
          <p:cNvPr id="4" name="Slide Number Placeholder 3"/>
          <p:cNvSpPr>
            <a:spLocks noGrp="1"/>
          </p:cNvSpPr>
          <p:nvPr>
            <p:ph type="sldNum" sz="quarter" idx="5"/>
          </p:nvPr>
        </p:nvSpPr>
        <p:spPr/>
        <p:txBody>
          <a:bodyPr/>
          <a:lstStyle/>
          <a:p>
            <a:fld id="{EC10E554-739A-46B5-B1D9-879F1E56D38E}" type="slidenum">
              <a:rPr lang="en-IN" smtClean="0"/>
              <a:pPr/>
              <a:t>15</a:t>
            </a:fld>
            <a:endParaRPr lang="en-IN"/>
          </a:p>
        </p:txBody>
      </p:sp>
    </p:spTree>
    <p:extLst>
      <p:ext uri="{BB962C8B-B14F-4D97-AF65-F5344CB8AC3E}">
        <p14:creationId xmlns:p14="http://schemas.microsoft.com/office/powerpoint/2010/main" xmlns="" val="35068435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networking ensures to process and evaluate the practices which are required to get engaged with evaluations to be processed and followed impactfully for better development. </a:t>
            </a:r>
          </a:p>
        </p:txBody>
      </p:sp>
      <p:sp>
        <p:nvSpPr>
          <p:cNvPr id="4" name="Slide Number Placeholder 3"/>
          <p:cNvSpPr>
            <a:spLocks noGrp="1"/>
          </p:cNvSpPr>
          <p:nvPr>
            <p:ph type="sldNum" sz="quarter" idx="5"/>
          </p:nvPr>
        </p:nvSpPr>
        <p:spPr/>
        <p:txBody>
          <a:bodyPr/>
          <a:lstStyle/>
          <a:p>
            <a:fld id="{EC10E554-739A-46B5-B1D9-879F1E56D38E}" type="slidenum">
              <a:rPr lang="en-IN" smtClean="0"/>
              <a:pPr/>
              <a:t>16</a:t>
            </a:fld>
            <a:endParaRPr lang="en-IN"/>
          </a:p>
        </p:txBody>
      </p:sp>
    </p:spTree>
    <p:extLst>
      <p:ext uri="{BB962C8B-B14F-4D97-AF65-F5344CB8AC3E}">
        <p14:creationId xmlns:p14="http://schemas.microsoft.com/office/powerpoint/2010/main" xmlns="" val="16451409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valuation is being implied to the accessibility of some relevant changes to be carried out and placed along with the areas of change required. </a:t>
            </a:r>
          </a:p>
          <a:p>
            <a:endParaRPr lang="en-IN" dirty="0"/>
          </a:p>
        </p:txBody>
      </p:sp>
      <p:sp>
        <p:nvSpPr>
          <p:cNvPr id="4" name="Slide Number Placeholder 3"/>
          <p:cNvSpPr>
            <a:spLocks noGrp="1"/>
          </p:cNvSpPr>
          <p:nvPr>
            <p:ph type="sldNum" sz="quarter" idx="5"/>
          </p:nvPr>
        </p:nvSpPr>
        <p:spPr/>
        <p:txBody>
          <a:bodyPr/>
          <a:lstStyle/>
          <a:p>
            <a:fld id="{EC10E554-739A-46B5-B1D9-879F1E56D38E}" type="slidenum">
              <a:rPr lang="en-IN" smtClean="0"/>
              <a:pPr/>
              <a:t>17</a:t>
            </a:fld>
            <a:endParaRPr lang="en-IN"/>
          </a:p>
        </p:txBody>
      </p:sp>
    </p:spTree>
    <p:extLst>
      <p:ext uri="{BB962C8B-B14F-4D97-AF65-F5344CB8AC3E}">
        <p14:creationId xmlns:p14="http://schemas.microsoft.com/office/powerpoint/2010/main" xmlns="" val="12430895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This helps in generating and evaluating the practices to maintain the relationship while accessing the communication with investors needs to get followed. </a:t>
            </a:r>
          </a:p>
        </p:txBody>
      </p:sp>
      <p:sp>
        <p:nvSpPr>
          <p:cNvPr id="4" name="Slide Number Placeholder 3"/>
          <p:cNvSpPr>
            <a:spLocks noGrp="1"/>
          </p:cNvSpPr>
          <p:nvPr>
            <p:ph type="sldNum" sz="quarter" idx="5"/>
          </p:nvPr>
        </p:nvSpPr>
        <p:spPr/>
        <p:txBody>
          <a:bodyPr/>
          <a:lstStyle/>
          <a:p>
            <a:fld id="{EC10E554-739A-46B5-B1D9-879F1E56D38E}" type="slidenum">
              <a:rPr lang="en-IN" smtClean="0"/>
              <a:pPr/>
              <a:t>18</a:t>
            </a:fld>
            <a:endParaRPr lang="en-IN"/>
          </a:p>
        </p:txBody>
      </p:sp>
    </p:spTree>
    <p:extLst>
      <p:ext uri="{BB962C8B-B14F-4D97-AF65-F5344CB8AC3E}">
        <p14:creationId xmlns:p14="http://schemas.microsoft.com/office/powerpoint/2010/main" xmlns="" val="33602862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These interventions are essential to be followed while implying the practices of business progression and to adapt the better </a:t>
            </a:r>
            <a:r>
              <a:rPr lang="en-IN" dirty="0" err="1"/>
              <a:t>imporvements</a:t>
            </a:r>
            <a:r>
              <a:rPr lang="en-IN" dirty="0"/>
              <a:t>. </a:t>
            </a:r>
          </a:p>
        </p:txBody>
      </p:sp>
      <p:sp>
        <p:nvSpPr>
          <p:cNvPr id="4" name="Slide Number Placeholder 3"/>
          <p:cNvSpPr>
            <a:spLocks noGrp="1"/>
          </p:cNvSpPr>
          <p:nvPr>
            <p:ph type="sldNum" sz="quarter" idx="5"/>
          </p:nvPr>
        </p:nvSpPr>
        <p:spPr/>
        <p:txBody>
          <a:bodyPr/>
          <a:lstStyle/>
          <a:p>
            <a:fld id="{EC10E554-739A-46B5-B1D9-879F1E56D38E}" type="slidenum">
              <a:rPr lang="en-IN" smtClean="0"/>
              <a:pPr/>
              <a:t>19</a:t>
            </a:fld>
            <a:endParaRPr lang="en-IN"/>
          </a:p>
        </p:txBody>
      </p:sp>
    </p:spTree>
    <p:extLst>
      <p:ext uri="{BB962C8B-B14F-4D97-AF65-F5344CB8AC3E}">
        <p14:creationId xmlns:p14="http://schemas.microsoft.com/office/powerpoint/2010/main" xmlns="" val="6918839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0" i="0">
                <a:solidFill>
                  <a:srgbClr val="374151"/>
                </a:solidFill>
                <a:effectLst/>
                <a:latin typeface="Söhne"/>
              </a:rPr>
              <a:t>Better </a:t>
            </a:r>
            <a:r>
              <a:rPr lang="en-US" b="0" i="0" dirty="0">
                <a:solidFill>
                  <a:srgbClr val="374151"/>
                </a:solidFill>
                <a:effectLst/>
                <a:latin typeface="Söhne"/>
              </a:rPr>
              <a:t>support and evaluation would help in engaging the key practices of development to be followed in the broader context. This also helps in managing the practices of growth to be followed impactfully. </a:t>
            </a:r>
            <a:endParaRPr lang="en-IN" dirty="0"/>
          </a:p>
        </p:txBody>
      </p:sp>
      <p:sp>
        <p:nvSpPr>
          <p:cNvPr id="4" name="Slide Number Placeholder 3"/>
          <p:cNvSpPr>
            <a:spLocks noGrp="1"/>
          </p:cNvSpPr>
          <p:nvPr>
            <p:ph type="sldNum" sz="quarter" idx="5"/>
          </p:nvPr>
        </p:nvSpPr>
        <p:spPr/>
        <p:txBody>
          <a:bodyPr/>
          <a:lstStyle/>
          <a:p>
            <a:fld id="{EC10E554-739A-46B5-B1D9-879F1E56D38E}" type="slidenum">
              <a:rPr lang="en-IN" smtClean="0"/>
              <a:pPr/>
              <a:t>20</a:t>
            </a:fld>
            <a:endParaRPr lang="en-IN"/>
          </a:p>
        </p:txBody>
      </p:sp>
    </p:spTree>
    <p:extLst>
      <p:ext uri="{BB962C8B-B14F-4D97-AF65-F5344CB8AC3E}">
        <p14:creationId xmlns:p14="http://schemas.microsoft.com/office/powerpoint/2010/main" xmlns="" val="23168357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This helps in implying and evaluating the practices which are essential while communicating with the investors. This also helps in generating the changes which are required to get followed on the broader context. </a:t>
            </a:r>
          </a:p>
        </p:txBody>
      </p:sp>
      <p:sp>
        <p:nvSpPr>
          <p:cNvPr id="4" name="Slide Number Placeholder 3"/>
          <p:cNvSpPr>
            <a:spLocks noGrp="1"/>
          </p:cNvSpPr>
          <p:nvPr>
            <p:ph type="sldNum" sz="quarter" idx="5"/>
          </p:nvPr>
        </p:nvSpPr>
        <p:spPr/>
        <p:txBody>
          <a:bodyPr/>
          <a:lstStyle/>
          <a:p>
            <a:fld id="{EC10E554-739A-46B5-B1D9-879F1E56D38E}" type="slidenum">
              <a:rPr lang="en-IN" smtClean="0"/>
              <a:pPr/>
              <a:t>21</a:t>
            </a:fld>
            <a:endParaRPr lang="en-IN"/>
          </a:p>
        </p:txBody>
      </p:sp>
    </p:spTree>
    <p:extLst>
      <p:ext uri="{BB962C8B-B14F-4D97-AF65-F5344CB8AC3E}">
        <p14:creationId xmlns:p14="http://schemas.microsoft.com/office/powerpoint/2010/main" xmlns="" val="38054472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74151"/>
                </a:solidFill>
                <a:effectLst/>
                <a:latin typeface="Söhne"/>
              </a:rPr>
              <a:t>Fund raising can be a complex and challenging process for start-ups, and there are several common mistakes that entrepreneurs should avoid.</a:t>
            </a:r>
            <a:endParaRPr lang="en-IN" dirty="0"/>
          </a:p>
        </p:txBody>
      </p:sp>
      <p:sp>
        <p:nvSpPr>
          <p:cNvPr id="4" name="Slide Number Placeholder 3"/>
          <p:cNvSpPr>
            <a:spLocks noGrp="1"/>
          </p:cNvSpPr>
          <p:nvPr>
            <p:ph type="sldNum" sz="quarter" idx="5"/>
          </p:nvPr>
        </p:nvSpPr>
        <p:spPr/>
        <p:txBody>
          <a:bodyPr/>
          <a:lstStyle/>
          <a:p>
            <a:fld id="{EC10E554-739A-46B5-B1D9-879F1E56D38E}" type="slidenum">
              <a:rPr lang="en-IN" smtClean="0"/>
              <a:pPr/>
              <a:t>22</a:t>
            </a:fld>
            <a:endParaRPr lang="en-IN"/>
          </a:p>
        </p:txBody>
      </p:sp>
    </p:spTree>
    <p:extLst>
      <p:ext uri="{BB962C8B-B14F-4D97-AF65-F5344CB8AC3E}">
        <p14:creationId xmlns:p14="http://schemas.microsoft.com/office/powerpoint/2010/main" xmlns="" val="5206130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This could be defined as the major need to adapt the changes necessary while evaluating and processing the better options of change required. </a:t>
            </a:r>
          </a:p>
        </p:txBody>
      </p:sp>
      <p:sp>
        <p:nvSpPr>
          <p:cNvPr id="4" name="Slide Number Placeholder 3"/>
          <p:cNvSpPr>
            <a:spLocks noGrp="1"/>
          </p:cNvSpPr>
          <p:nvPr>
            <p:ph type="sldNum" sz="quarter" idx="5"/>
          </p:nvPr>
        </p:nvSpPr>
        <p:spPr/>
        <p:txBody>
          <a:bodyPr/>
          <a:lstStyle/>
          <a:p>
            <a:fld id="{EC10E554-739A-46B5-B1D9-879F1E56D38E}" type="slidenum">
              <a:rPr lang="en-IN" smtClean="0"/>
              <a:pPr/>
              <a:t>23</a:t>
            </a:fld>
            <a:endParaRPr lang="en-IN"/>
          </a:p>
        </p:txBody>
      </p:sp>
    </p:spTree>
    <p:extLst>
      <p:ext uri="{BB962C8B-B14F-4D97-AF65-F5344CB8AC3E}">
        <p14:creationId xmlns:p14="http://schemas.microsoft.com/office/powerpoint/2010/main" xmlns="" val="32829608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BA82D3-F23C-4465-BC3B-BF9F5D210350}" type="datetimeFigureOut">
              <a:rPr lang="en-IN" smtClean="0"/>
              <a:pPr/>
              <a:t>27-04-2023</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25199830-2B77-4EBE-B1C4-8F8E9142B445}" type="slidenum">
              <a:rPr lang="en-IN" smtClean="0"/>
              <a:pPr/>
              <a:t>‹#›</a:t>
            </a:fld>
            <a:endParaRPr lang="en-IN"/>
          </a:p>
        </p:txBody>
      </p:sp>
    </p:spTree>
    <p:extLst>
      <p:ext uri="{BB962C8B-B14F-4D97-AF65-F5344CB8AC3E}">
        <p14:creationId xmlns:p14="http://schemas.microsoft.com/office/powerpoint/2010/main" xmlns="" val="1928960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BA82D3-F23C-4465-BC3B-BF9F5D210350}" type="datetimeFigureOut">
              <a:rPr lang="en-IN" smtClean="0"/>
              <a:pPr/>
              <a:t>27-04-2023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5199830-2B77-4EBE-B1C4-8F8E9142B445}" type="slidenum">
              <a:rPr lang="en-IN" smtClean="0"/>
              <a:pPr/>
              <a:t>‹#›</a:t>
            </a:fld>
            <a:endParaRPr lang="en-IN"/>
          </a:p>
        </p:txBody>
      </p:sp>
    </p:spTree>
    <p:extLst>
      <p:ext uri="{BB962C8B-B14F-4D97-AF65-F5344CB8AC3E}">
        <p14:creationId xmlns:p14="http://schemas.microsoft.com/office/powerpoint/2010/main" xmlns="" val="3922119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BA82D3-F23C-4465-BC3B-BF9F5D210350}" type="datetimeFigureOut">
              <a:rPr lang="en-IN" smtClean="0"/>
              <a:pPr/>
              <a:t>27-04-2023</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5199830-2B77-4EBE-B1C4-8F8E9142B445}" type="slidenum">
              <a:rPr lang="en-IN" smtClean="0"/>
              <a:pPr/>
              <a:t>‹#›</a:t>
            </a:fld>
            <a:endParaRPr lang="en-IN"/>
          </a:p>
        </p:txBody>
      </p:sp>
    </p:spTree>
    <p:extLst>
      <p:ext uri="{BB962C8B-B14F-4D97-AF65-F5344CB8AC3E}">
        <p14:creationId xmlns:p14="http://schemas.microsoft.com/office/powerpoint/2010/main" xmlns="" val="262990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BA82D3-F23C-4465-BC3B-BF9F5D210350}" type="datetimeFigureOut">
              <a:rPr lang="en-IN" smtClean="0"/>
              <a:pPr/>
              <a:t>27-04-2023</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25199830-2B77-4EBE-B1C4-8F8E9142B445}" type="slidenum">
              <a:rPr lang="en-IN" smtClean="0"/>
              <a:pPr/>
              <a:t>‹#›</a:t>
            </a:fld>
            <a:endParaRPr lang="en-IN"/>
          </a:p>
        </p:txBody>
      </p:sp>
    </p:spTree>
    <p:extLst>
      <p:ext uri="{BB962C8B-B14F-4D97-AF65-F5344CB8AC3E}">
        <p14:creationId xmlns:p14="http://schemas.microsoft.com/office/powerpoint/2010/main" xmlns="" val="1614282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BA82D3-F23C-4465-BC3B-BF9F5D210350}" type="datetimeFigureOut">
              <a:rPr lang="en-IN" smtClean="0"/>
              <a:pPr/>
              <a:t>27-04-2023</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5199830-2B77-4EBE-B1C4-8F8E9142B445}" type="slidenum">
              <a:rPr lang="en-IN" smtClean="0"/>
              <a:pPr/>
              <a:t>‹#›</a:t>
            </a:fld>
            <a:endParaRPr lang="en-IN"/>
          </a:p>
        </p:txBody>
      </p:sp>
    </p:spTree>
    <p:extLst>
      <p:ext uri="{BB962C8B-B14F-4D97-AF65-F5344CB8AC3E}">
        <p14:creationId xmlns:p14="http://schemas.microsoft.com/office/powerpoint/2010/main" xmlns="" val="3722953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BA82D3-F23C-4465-BC3B-BF9F5D210350}" type="datetimeFigureOut">
              <a:rPr lang="en-IN" smtClean="0"/>
              <a:pPr/>
              <a:t>27-04-2023</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5199830-2B77-4EBE-B1C4-8F8E9142B445}" type="slidenum">
              <a:rPr lang="en-IN" smtClean="0"/>
              <a:pPr/>
              <a:t>‹#›</a:t>
            </a:fld>
            <a:endParaRPr lang="en-IN"/>
          </a:p>
        </p:txBody>
      </p:sp>
    </p:spTree>
    <p:extLst>
      <p:ext uri="{BB962C8B-B14F-4D97-AF65-F5344CB8AC3E}">
        <p14:creationId xmlns:p14="http://schemas.microsoft.com/office/powerpoint/2010/main" xmlns="" val="2993785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BA82D3-F23C-4465-BC3B-BF9F5D210350}" type="datetimeFigureOut">
              <a:rPr lang="en-IN" smtClean="0"/>
              <a:pPr/>
              <a:t>27-04-2023</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5199830-2B77-4EBE-B1C4-8F8E9142B445}" type="slidenum">
              <a:rPr lang="en-IN" smtClean="0"/>
              <a:pPr/>
              <a:t>‹#›</a:t>
            </a:fld>
            <a:endParaRPr lang="en-IN"/>
          </a:p>
        </p:txBody>
      </p:sp>
    </p:spTree>
    <p:extLst>
      <p:ext uri="{BB962C8B-B14F-4D97-AF65-F5344CB8AC3E}">
        <p14:creationId xmlns:p14="http://schemas.microsoft.com/office/powerpoint/2010/main" xmlns="" val="1856954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BA82D3-F23C-4465-BC3B-BF9F5D210350}" type="datetimeFigureOut">
              <a:rPr lang="en-IN" smtClean="0"/>
              <a:pPr/>
              <a:t>27-04-2023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5199830-2B77-4EBE-B1C4-8F8E9142B445}" type="slidenum">
              <a:rPr lang="en-IN" smtClean="0"/>
              <a:pPr/>
              <a:t>‹#›</a:t>
            </a:fld>
            <a:endParaRPr lang="en-IN"/>
          </a:p>
        </p:txBody>
      </p:sp>
    </p:spTree>
    <p:extLst>
      <p:ext uri="{BB962C8B-B14F-4D97-AF65-F5344CB8AC3E}">
        <p14:creationId xmlns:p14="http://schemas.microsoft.com/office/powerpoint/2010/main" xmlns="" val="1519383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BA82D3-F23C-4465-BC3B-BF9F5D210350}" type="datetimeFigureOut">
              <a:rPr lang="en-IN" smtClean="0"/>
              <a:pPr/>
              <a:t>27-04-2023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5199830-2B77-4EBE-B1C4-8F8E9142B445}" type="slidenum">
              <a:rPr lang="en-IN" smtClean="0"/>
              <a:pPr/>
              <a:t>‹#›</a:t>
            </a:fld>
            <a:endParaRPr lang="en-IN"/>
          </a:p>
        </p:txBody>
      </p:sp>
    </p:spTree>
    <p:extLst>
      <p:ext uri="{BB962C8B-B14F-4D97-AF65-F5344CB8AC3E}">
        <p14:creationId xmlns:p14="http://schemas.microsoft.com/office/powerpoint/2010/main" xmlns="" val="928249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BA82D3-F23C-4465-BC3B-BF9F5D210350}" type="datetimeFigureOut">
              <a:rPr lang="en-IN" smtClean="0"/>
              <a:pPr/>
              <a:t>27-04-2023</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5199830-2B77-4EBE-B1C4-8F8E9142B445}" type="slidenum">
              <a:rPr lang="en-IN" smtClean="0"/>
              <a:pPr/>
              <a:t>‹#›</a:t>
            </a:fld>
            <a:endParaRPr lang="en-IN"/>
          </a:p>
        </p:txBody>
      </p:sp>
    </p:spTree>
    <p:extLst>
      <p:ext uri="{BB962C8B-B14F-4D97-AF65-F5344CB8AC3E}">
        <p14:creationId xmlns:p14="http://schemas.microsoft.com/office/powerpoint/2010/main" xmlns="" val="1762299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BA82D3-F23C-4465-BC3B-BF9F5D210350}" type="datetimeFigureOut">
              <a:rPr lang="en-IN" smtClean="0"/>
              <a:pPr/>
              <a:t>27-04-2023</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5199830-2B77-4EBE-B1C4-8F8E9142B445}" type="slidenum">
              <a:rPr lang="en-IN" smtClean="0"/>
              <a:pPr/>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xmlns="" val="2487629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EBA82D3-F23C-4465-BC3B-BF9F5D210350}" type="datetimeFigureOut">
              <a:rPr lang="en-IN" smtClean="0"/>
              <a:pPr/>
              <a:t>27-04-2023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5199830-2B77-4EBE-B1C4-8F8E9142B445}" type="slidenum">
              <a:rPr lang="en-IN" smtClean="0"/>
              <a:pPr/>
              <a:t>‹#›</a:t>
            </a:fld>
            <a:endParaRPr lang="en-IN"/>
          </a:p>
        </p:txBody>
      </p:sp>
    </p:spTree>
    <p:extLst>
      <p:ext uri="{BB962C8B-B14F-4D97-AF65-F5344CB8AC3E}">
        <p14:creationId xmlns:p14="http://schemas.microsoft.com/office/powerpoint/2010/main" xmlns="" val="37536951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EBA82D3-F23C-4465-BC3B-BF9F5D210350}" type="datetimeFigureOut">
              <a:rPr lang="en-IN" smtClean="0"/>
              <a:pPr/>
              <a:t>27-04-2023</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5199830-2B77-4EBE-B1C4-8F8E9142B445}" type="slidenum">
              <a:rPr lang="en-IN" smtClean="0"/>
              <a:pPr/>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xmlns="" val="379529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EBA82D3-F23C-4465-BC3B-BF9F5D210350}" type="datetimeFigureOut">
              <a:rPr lang="en-IN" smtClean="0"/>
              <a:pPr/>
              <a:t>27-04-2023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5199830-2B77-4EBE-B1C4-8F8E9142B445}" type="slidenum">
              <a:rPr lang="en-IN" smtClean="0"/>
              <a:pPr/>
              <a:t>‹#›</a:t>
            </a:fld>
            <a:endParaRPr lang="en-IN"/>
          </a:p>
        </p:txBody>
      </p:sp>
    </p:spTree>
    <p:extLst>
      <p:ext uri="{BB962C8B-B14F-4D97-AF65-F5344CB8AC3E}">
        <p14:creationId xmlns:p14="http://schemas.microsoft.com/office/powerpoint/2010/main" xmlns="" val="31257198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BA82D3-F23C-4465-BC3B-BF9F5D210350}" type="datetimeFigureOut">
              <a:rPr lang="en-IN" smtClean="0"/>
              <a:pPr/>
              <a:t>27-04-2023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5199830-2B77-4EBE-B1C4-8F8E9142B445}" type="slidenum">
              <a:rPr lang="en-IN" smtClean="0"/>
              <a:pPr/>
              <a:t>‹#›</a:t>
            </a:fld>
            <a:endParaRPr lang="en-IN"/>
          </a:p>
        </p:txBody>
      </p:sp>
    </p:spTree>
    <p:extLst>
      <p:ext uri="{BB962C8B-B14F-4D97-AF65-F5344CB8AC3E}">
        <p14:creationId xmlns:p14="http://schemas.microsoft.com/office/powerpoint/2010/main" xmlns="" val="17718071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BA82D3-F23C-4465-BC3B-BF9F5D210350}" type="datetimeFigureOut">
              <a:rPr lang="en-IN" smtClean="0"/>
              <a:pPr/>
              <a:t>27-04-2023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5199830-2B77-4EBE-B1C4-8F8E9142B445}" type="slidenum">
              <a:rPr lang="en-IN" smtClean="0"/>
              <a:pPr/>
              <a:t>‹#›</a:t>
            </a:fld>
            <a:endParaRPr lang="en-IN"/>
          </a:p>
        </p:txBody>
      </p:sp>
    </p:spTree>
    <p:extLst>
      <p:ext uri="{BB962C8B-B14F-4D97-AF65-F5344CB8AC3E}">
        <p14:creationId xmlns:p14="http://schemas.microsoft.com/office/powerpoint/2010/main" xmlns="" val="2208565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1EBA82D3-F23C-4465-BC3B-BF9F5D210350}" type="datetimeFigureOut">
              <a:rPr lang="en-IN" smtClean="0"/>
              <a:pPr/>
              <a:t>27-04-2023</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5199830-2B77-4EBE-B1C4-8F8E9142B445}" type="slidenum">
              <a:rPr lang="en-IN" smtClean="0"/>
              <a:pPr/>
              <a:t>‹#›</a:t>
            </a:fld>
            <a:endParaRPr lang="en-IN"/>
          </a:p>
        </p:txBody>
      </p:sp>
    </p:spTree>
    <p:extLst>
      <p:ext uri="{BB962C8B-B14F-4D97-AF65-F5344CB8AC3E}">
        <p14:creationId xmlns:p14="http://schemas.microsoft.com/office/powerpoint/2010/main" xmlns="" val="45076791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84495" y="2829636"/>
            <a:ext cx="8915400" cy="3777622"/>
          </a:xfrm>
        </p:spPr>
        <p:txBody>
          <a:bodyPr>
            <a:normAutofit/>
          </a:bodyPr>
          <a:lstStyle/>
          <a:p>
            <a:r>
              <a:rPr lang="en-US" altLang="en-US" dirty="0" smtClean="0"/>
              <a:t>Module: </a:t>
            </a:r>
            <a:r>
              <a:rPr lang="en-US" dirty="0" smtClean="0"/>
              <a:t>Entrepreneurship</a:t>
            </a:r>
            <a:endParaRPr lang="en-US" altLang="en-US" dirty="0" smtClean="0"/>
          </a:p>
          <a:p>
            <a:r>
              <a:rPr lang="en-US" altLang="en-US" dirty="0" smtClean="0"/>
              <a:t>Topic: </a:t>
            </a:r>
            <a:r>
              <a:rPr lang="en-US" altLang="en-US" dirty="0" smtClean="0"/>
              <a:t> Fund Raising for start ups </a:t>
            </a:r>
            <a:endParaRPr lang="en-US" altLang="en-US" dirty="0" smtClean="0"/>
          </a:p>
          <a:p>
            <a:r>
              <a:rPr lang="en-US" altLang="en-US" dirty="0" smtClean="0"/>
              <a:t>Group No: </a:t>
            </a:r>
            <a:r>
              <a:rPr lang="en-US" altLang="en-US" dirty="0" smtClean="0"/>
              <a:t>1</a:t>
            </a:r>
          </a:p>
          <a:p>
            <a:endParaRPr lang="en-US" dirty="0" smtClean="0"/>
          </a:p>
          <a:p>
            <a:pPr algn="just"/>
            <a:r>
              <a:rPr lang="en-GB" altLang="en-US" sz="1600" dirty="0" smtClean="0"/>
              <a:t>Group Members:   </a:t>
            </a:r>
            <a:r>
              <a:rPr lang="en-GB" altLang="en-US" sz="1600" dirty="0" err="1" smtClean="0"/>
              <a:t>Rajbhai</a:t>
            </a:r>
            <a:r>
              <a:rPr lang="en-GB" altLang="en-US" sz="1600" dirty="0" smtClean="0"/>
              <a:t> Baraiya – </a:t>
            </a:r>
            <a:r>
              <a:rPr lang="en-GB" altLang="en-US" sz="1600" dirty="0" smtClean="0"/>
              <a:t>2133402</a:t>
            </a:r>
            <a:endParaRPr lang="en-GB" altLang="en-US" sz="1600" dirty="0" smtClean="0"/>
          </a:p>
          <a:p>
            <a:pPr lvl="4" algn="just"/>
            <a:r>
              <a:rPr lang="en-GB" altLang="en-US" sz="1600" dirty="0" err="1" smtClean="0"/>
              <a:t>Krupaben</a:t>
            </a:r>
            <a:r>
              <a:rPr lang="en-GB" altLang="en-US" sz="1600" dirty="0" smtClean="0"/>
              <a:t> </a:t>
            </a:r>
            <a:r>
              <a:rPr lang="en-GB" altLang="en-US" sz="1600" dirty="0" err="1" smtClean="0"/>
              <a:t>Dhameliya</a:t>
            </a:r>
            <a:r>
              <a:rPr lang="en-GB" altLang="en-US" sz="1600" dirty="0" smtClean="0"/>
              <a:t> - 2207957</a:t>
            </a:r>
          </a:p>
          <a:p>
            <a:pPr lvl="4" algn="just"/>
            <a:r>
              <a:rPr lang="en-GB" altLang="en-US" sz="1600" dirty="0" err="1" smtClean="0"/>
              <a:t>Dimpleben</a:t>
            </a:r>
            <a:r>
              <a:rPr lang="en-GB" altLang="en-US" sz="1600" dirty="0" smtClean="0"/>
              <a:t> Patel - 2133978</a:t>
            </a:r>
          </a:p>
          <a:p>
            <a:pPr lvl="4" algn="just"/>
            <a:r>
              <a:rPr lang="en-GB" altLang="en-US" sz="1600" dirty="0" err="1" smtClean="0"/>
              <a:t>Maulik</a:t>
            </a:r>
            <a:r>
              <a:rPr lang="en-GB" altLang="en-US" sz="1600" dirty="0" smtClean="0"/>
              <a:t> </a:t>
            </a:r>
            <a:r>
              <a:rPr lang="en-GB" altLang="en-US" sz="1600" dirty="0" err="1" smtClean="0"/>
              <a:t>Raval</a:t>
            </a:r>
            <a:r>
              <a:rPr lang="en-GB" altLang="en-US" sz="1600" dirty="0" smtClean="0"/>
              <a:t> - 2209391</a:t>
            </a:r>
          </a:p>
          <a:p>
            <a:pPr lvl="1">
              <a:buNone/>
            </a:pPr>
            <a:endParaRPr lang="en-US" dirty="0"/>
          </a:p>
        </p:txBody>
      </p:sp>
      <p:pic>
        <p:nvPicPr>
          <p:cNvPr id="4" name="Picture 2" descr="Text&#10;&#10;Description automatically generated"/>
          <p:cNvPicPr>
            <a:picLocks noChangeAspect="1" noChangeArrowheads="1"/>
          </p:cNvPicPr>
          <p:nvPr/>
        </p:nvPicPr>
        <p:blipFill>
          <a:blip r:embed="rId2"/>
          <a:srcRect/>
          <a:stretch>
            <a:fillRect/>
          </a:stretch>
        </p:blipFill>
        <p:spPr bwMode="auto">
          <a:xfrm>
            <a:off x="2829471" y="291152"/>
            <a:ext cx="7640637" cy="2286000"/>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A7041E4-5C40-02DC-42B9-4E70E65653DA}"/>
              </a:ext>
            </a:extLst>
          </p:cNvPr>
          <p:cNvSpPr>
            <a:spLocks noGrp="1"/>
          </p:cNvSpPr>
          <p:nvPr>
            <p:ph type="ctrTitle"/>
          </p:nvPr>
        </p:nvSpPr>
        <p:spPr/>
        <p:txBody>
          <a:bodyPr>
            <a:normAutofit/>
          </a:bodyPr>
          <a:lstStyle/>
          <a:p>
            <a:r>
              <a:rPr lang="en-IN" sz="4900" dirty="0">
                <a:effectLst>
                  <a:outerShdw blurRad="38100" dist="38100" dir="2700000" algn="tl">
                    <a:srgbClr val="000000">
                      <a:alpha val="43137"/>
                    </a:srgbClr>
                  </a:outerShdw>
                </a:effectLst>
              </a:rPr>
              <a:t>Assessment 2</a:t>
            </a:r>
          </a:p>
        </p:txBody>
      </p:sp>
      <p:sp>
        <p:nvSpPr>
          <p:cNvPr id="3" name="Subtitle 2">
            <a:extLst>
              <a:ext uri="{FF2B5EF4-FFF2-40B4-BE49-F238E27FC236}">
                <a16:creationId xmlns:a16="http://schemas.microsoft.com/office/drawing/2014/main" xmlns="" id="{7ECBF6E8-94E5-31AB-8B27-071282D897B2}"/>
              </a:ext>
            </a:extLst>
          </p:cNvPr>
          <p:cNvSpPr>
            <a:spLocks noGrp="1"/>
          </p:cNvSpPr>
          <p:nvPr>
            <p:ph type="subTitle" idx="1"/>
          </p:nvPr>
        </p:nvSpPr>
        <p:spPr/>
        <p:txBody>
          <a:bodyPr>
            <a:normAutofit/>
          </a:bodyPr>
          <a:lstStyle/>
          <a:p>
            <a:pPr algn="just"/>
            <a:r>
              <a:rPr lang="en-US" sz="2450" dirty="0">
                <a:effectLst>
                  <a:outerShdw blurRad="38100" dist="38100" dir="2700000" algn="tl">
                    <a:srgbClr val="000000">
                      <a:alpha val="43137"/>
                    </a:srgbClr>
                  </a:outerShdw>
                </a:effectLst>
              </a:rPr>
              <a:t>Fund Raising for Start-ups – Challenges and Opportunities</a:t>
            </a:r>
          </a:p>
          <a:p>
            <a:pPr algn="just"/>
            <a:endParaRPr lang="en-IN" sz="2600" dirty="0">
              <a:effectLst>
                <a:outerShdw blurRad="38100" dist="38100" dir="2700000" algn="tl">
                  <a:srgbClr val="000000">
                    <a:alpha val="43137"/>
                  </a:srgbClr>
                </a:outerShdw>
              </a:effectLst>
            </a:endParaRPr>
          </a:p>
        </p:txBody>
      </p:sp>
      <p:pic>
        <p:nvPicPr>
          <p:cNvPr id="1026" name="Picture 2" descr="Startup Fundraising: The Right Mindset">
            <a:extLst>
              <a:ext uri="{FF2B5EF4-FFF2-40B4-BE49-F238E27FC236}">
                <a16:creationId xmlns:a16="http://schemas.microsoft.com/office/drawing/2014/main" xmlns="" id="{C44DB4E5-6FBB-644B-CF14-369C0E089E03}"/>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4221162" y="381257"/>
            <a:ext cx="5651500" cy="3043115"/>
          </a:xfrm>
          <a:prstGeom prst="rect">
            <a:avLst/>
          </a:prstGeom>
          <a:ln>
            <a:noFill/>
          </a:ln>
          <a:effectLst>
            <a:softEdge rad="112500"/>
          </a:effectLst>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455512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AutoShape 2" descr="blob:https://web.whatsapp.com/187a9b67-cbbd-4390-94a6-084d8b0e65c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5" name="Picture 4" descr="WhatsApp Image 2023-04-26 at 04.35.21.jpeg"/>
          <p:cNvPicPr>
            <a:picLocks noChangeAspect="1"/>
          </p:cNvPicPr>
          <p:nvPr/>
        </p:nvPicPr>
        <p:blipFill>
          <a:blip r:embed="rId2"/>
          <a:stretch>
            <a:fillRect/>
          </a:stretch>
        </p:blipFill>
        <p:spPr>
          <a:xfrm>
            <a:off x="0" y="0"/>
            <a:ext cx="12192000" cy="651972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20CAE45-BF40-220D-230B-78FBDBE36506}"/>
              </a:ext>
            </a:extLst>
          </p:cNvPr>
          <p:cNvSpPr>
            <a:spLocks noGrp="1"/>
          </p:cNvSpPr>
          <p:nvPr>
            <p:ph type="title"/>
          </p:nvPr>
        </p:nvSpPr>
        <p:spPr>
          <a:xfrm>
            <a:off x="2589212" y="505326"/>
            <a:ext cx="8911687" cy="742676"/>
          </a:xfrm>
        </p:spPr>
        <p:txBody>
          <a:bodyPr>
            <a:normAutofit/>
          </a:bodyPr>
          <a:lstStyle/>
          <a:p>
            <a:pPr algn="ctr"/>
            <a:r>
              <a:rPr lang="en-IN" dirty="0">
                <a:effectLst>
                  <a:outerShdw blurRad="38100" dist="38100" dir="2700000" algn="tl">
                    <a:srgbClr val="000000">
                      <a:alpha val="43137"/>
                    </a:srgbClr>
                  </a:outerShdw>
                </a:effectLst>
              </a:rPr>
              <a:t>Introduction </a:t>
            </a:r>
          </a:p>
        </p:txBody>
      </p:sp>
      <p:sp>
        <p:nvSpPr>
          <p:cNvPr id="5" name="Content Placeholder 4">
            <a:extLst>
              <a:ext uri="{FF2B5EF4-FFF2-40B4-BE49-F238E27FC236}">
                <a16:creationId xmlns:a16="http://schemas.microsoft.com/office/drawing/2014/main" xmlns="" id="{50F991A1-D2F4-EFFF-3426-A8240F76703C}"/>
              </a:ext>
            </a:extLst>
          </p:cNvPr>
          <p:cNvSpPr>
            <a:spLocks noGrp="1"/>
          </p:cNvSpPr>
          <p:nvPr>
            <p:ph idx="1"/>
          </p:nvPr>
        </p:nvSpPr>
        <p:spPr>
          <a:xfrm>
            <a:off x="2589212" y="1559292"/>
            <a:ext cx="8915400" cy="4793381"/>
          </a:xfrm>
        </p:spPr>
        <p:txBody>
          <a:bodyPr>
            <a:normAutofit/>
          </a:bodyPr>
          <a:lstStyle/>
          <a:p>
            <a:pPr lvl="0" algn="just">
              <a:lnSpc>
                <a:spcPct val="150000"/>
              </a:lnSpc>
            </a:pPr>
            <a:r>
              <a:rPr lang="en-IN" dirty="0"/>
              <a:t>The presentation will be discussing the challenges and opportunities associated with fundraising in the UK. </a:t>
            </a:r>
          </a:p>
          <a:p>
            <a:pPr lvl="0" algn="just">
              <a:lnSpc>
                <a:spcPct val="150000"/>
              </a:lnSpc>
            </a:pPr>
            <a:r>
              <a:rPr lang="en-IN" dirty="0"/>
              <a:t>Fundraising refers to the procedure of raising capital or investments for an early-stage company or startup. </a:t>
            </a:r>
          </a:p>
          <a:p>
            <a:pPr lvl="0" algn="just">
              <a:lnSpc>
                <a:spcPct val="150000"/>
              </a:lnSpc>
            </a:pPr>
            <a:r>
              <a:rPr lang="en-IN" dirty="0"/>
              <a:t>Fundraising is integral to initiating the startup for the business owners.</a:t>
            </a:r>
          </a:p>
          <a:p>
            <a:pPr lvl="0" algn="just">
              <a:lnSpc>
                <a:spcPct val="150000"/>
              </a:lnSpc>
            </a:pPr>
            <a:r>
              <a:rPr lang="en-IN" dirty="0"/>
              <a:t>The discussion will go through different fundraising types and help </a:t>
            </a:r>
            <a:r>
              <a:rPr lang="en-IN" dirty="0" err="1"/>
              <a:t>analyze</a:t>
            </a:r>
            <a:r>
              <a:rPr lang="en-IN" dirty="0"/>
              <a:t> the better approach that could be used. </a:t>
            </a:r>
          </a:p>
          <a:p>
            <a:pPr lvl="0" algn="just">
              <a:lnSpc>
                <a:spcPct val="150000"/>
              </a:lnSpc>
            </a:pPr>
            <a:r>
              <a:rPr lang="en-IN" dirty="0"/>
              <a:t>The discussion will help in adapting the insight about all the possible constraints allied to fundraising. </a:t>
            </a:r>
          </a:p>
        </p:txBody>
      </p:sp>
    </p:spTree>
    <p:extLst>
      <p:ext uri="{BB962C8B-B14F-4D97-AF65-F5344CB8AC3E}">
        <p14:creationId xmlns:p14="http://schemas.microsoft.com/office/powerpoint/2010/main" xmlns="" val="2051086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2342F4D-1F8B-540A-1258-1AD4A3CBBC42}"/>
              </a:ext>
            </a:extLst>
          </p:cNvPr>
          <p:cNvSpPr>
            <a:spLocks noGrp="1"/>
          </p:cNvSpPr>
          <p:nvPr>
            <p:ph type="title"/>
          </p:nvPr>
        </p:nvSpPr>
        <p:spPr>
          <a:xfrm>
            <a:off x="2592925" y="624110"/>
            <a:ext cx="8911687" cy="887056"/>
          </a:xfrm>
        </p:spPr>
        <p:txBody>
          <a:bodyPr>
            <a:normAutofit/>
          </a:bodyPr>
          <a:lstStyle/>
          <a:p>
            <a:pPr algn="ctr"/>
            <a:r>
              <a:rPr lang="en-IN" dirty="0">
                <a:effectLst>
                  <a:outerShdw blurRad="38100" dist="38100" dir="2700000" algn="tl">
                    <a:srgbClr val="000000">
                      <a:alpha val="43137"/>
                    </a:srgbClr>
                  </a:outerShdw>
                </a:effectLst>
              </a:rPr>
              <a:t>Challenges Faced by Startups in the UK </a:t>
            </a:r>
          </a:p>
        </p:txBody>
      </p:sp>
      <p:graphicFrame>
        <p:nvGraphicFramePr>
          <p:cNvPr id="4" name="Content Placeholder 3">
            <a:extLst>
              <a:ext uri="{FF2B5EF4-FFF2-40B4-BE49-F238E27FC236}">
                <a16:creationId xmlns:a16="http://schemas.microsoft.com/office/drawing/2014/main" xmlns="" id="{A3BC4337-8378-EB5B-1B35-67E799FE8DB1}"/>
              </a:ext>
            </a:extLst>
          </p:cNvPr>
          <p:cNvGraphicFramePr>
            <a:graphicFrameLocks noGrp="1"/>
          </p:cNvGraphicFramePr>
          <p:nvPr>
            <p:ph idx="1"/>
            <p:extLst>
              <p:ext uri="{D42A27DB-BD31-4B8C-83A1-F6EECF244321}">
                <p14:modId xmlns:p14="http://schemas.microsoft.com/office/powerpoint/2010/main" xmlns="" val="4161283115"/>
              </p:ext>
            </p:extLst>
          </p:nvPr>
        </p:nvGraphicFramePr>
        <p:xfrm>
          <a:off x="2585500" y="2050180"/>
          <a:ext cx="8915400" cy="39623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1526974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34B2B8-F05C-03A0-9397-48F206515C54}"/>
              </a:ext>
            </a:extLst>
          </p:cNvPr>
          <p:cNvSpPr>
            <a:spLocks noGrp="1"/>
          </p:cNvSpPr>
          <p:nvPr>
            <p:ph type="title"/>
          </p:nvPr>
        </p:nvSpPr>
        <p:spPr>
          <a:xfrm>
            <a:off x="2585499" y="437950"/>
            <a:ext cx="8911687" cy="819679"/>
          </a:xfrm>
        </p:spPr>
        <p:txBody>
          <a:bodyPr>
            <a:normAutofit/>
          </a:bodyPr>
          <a:lstStyle/>
          <a:p>
            <a:pPr algn="ctr"/>
            <a:r>
              <a:rPr lang="en-IN" dirty="0">
                <a:effectLst>
                  <a:outerShdw blurRad="38100" dist="38100" dir="2700000" algn="tl">
                    <a:srgbClr val="000000">
                      <a:alpha val="43137"/>
                    </a:srgbClr>
                  </a:outerShdw>
                </a:effectLst>
              </a:rPr>
              <a:t>Overview of the Startup System </a:t>
            </a:r>
          </a:p>
        </p:txBody>
      </p:sp>
      <p:graphicFrame>
        <p:nvGraphicFramePr>
          <p:cNvPr id="4" name="Content Placeholder 3">
            <a:extLst>
              <a:ext uri="{FF2B5EF4-FFF2-40B4-BE49-F238E27FC236}">
                <a16:creationId xmlns:a16="http://schemas.microsoft.com/office/drawing/2014/main" xmlns="" id="{DFE01DC8-A9C5-A711-8BE1-3AC962682E45}"/>
              </a:ext>
            </a:extLst>
          </p:cNvPr>
          <p:cNvGraphicFramePr>
            <a:graphicFrameLocks noGrp="1"/>
          </p:cNvGraphicFramePr>
          <p:nvPr>
            <p:ph idx="1"/>
            <p:extLst>
              <p:ext uri="{D42A27DB-BD31-4B8C-83A1-F6EECF244321}">
                <p14:modId xmlns:p14="http://schemas.microsoft.com/office/powerpoint/2010/main" xmlns="" val="189387315"/>
              </p:ext>
            </p:extLst>
          </p:nvPr>
        </p:nvGraphicFramePr>
        <p:xfrm>
          <a:off x="2589213" y="1366787"/>
          <a:ext cx="8915400" cy="5159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3400344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2C078CF-B7EA-2490-CD7F-B343EEBAF038}"/>
              </a:ext>
            </a:extLst>
          </p:cNvPr>
          <p:cNvSpPr>
            <a:spLocks noGrp="1"/>
          </p:cNvSpPr>
          <p:nvPr>
            <p:ph type="title"/>
          </p:nvPr>
        </p:nvSpPr>
        <p:spPr>
          <a:xfrm>
            <a:off x="2596638" y="380197"/>
            <a:ext cx="8911687" cy="781178"/>
          </a:xfrm>
        </p:spPr>
        <p:txBody>
          <a:bodyPr>
            <a:normAutofit/>
          </a:bodyPr>
          <a:lstStyle/>
          <a:p>
            <a:pPr algn="ctr"/>
            <a:r>
              <a:rPr lang="en-IN" dirty="0">
                <a:effectLst>
                  <a:outerShdw blurRad="38100" dist="38100" dir="2700000" algn="tl">
                    <a:srgbClr val="000000">
                      <a:alpha val="43137"/>
                    </a:srgbClr>
                  </a:outerShdw>
                </a:effectLst>
              </a:rPr>
              <a:t>Types of Funding Options Available </a:t>
            </a:r>
          </a:p>
        </p:txBody>
      </p:sp>
      <p:graphicFrame>
        <p:nvGraphicFramePr>
          <p:cNvPr id="5" name="Diagram 4">
            <a:extLst>
              <a:ext uri="{FF2B5EF4-FFF2-40B4-BE49-F238E27FC236}">
                <a16:creationId xmlns:a16="http://schemas.microsoft.com/office/drawing/2014/main" xmlns="" id="{732871F0-106E-A584-A78B-FAE102CE6E06}"/>
              </a:ext>
            </a:extLst>
          </p:cNvPr>
          <p:cNvGraphicFramePr/>
          <p:nvPr>
            <p:extLst>
              <p:ext uri="{D42A27DB-BD31-4B8C-83A1-F6EECF244321}">
                <p14:modId xmlns:p14="http://schemas.microsoft.com/office/powerpoint/2010/main" xmlns="" val="837833344"/>
              </p:ext>
            </p:extLst>
          </p:nvPr>
        </p:nvGraphicFramePr>
        <p:xfrm>
          <a:off x="2592925" y="1530417"/>
          <a:ext cx="8915400" cy="49473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3992708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43F160-6402-AB71-720B-DACA36483D7D}"/>
              </a:ext>
            </a:extLst>
          </p:cNvPr>
          <p:cNvSpPr>
            <a:spLocks noGrp="1"/>
          </p:cNvSpPr>
          <p:nvPr>
            <p:ph type="title"/>
          </p:nvPr>
        </p:nvSpPr>
        <p:spPr>
          <a:xfrm>
            <a:off x="2592925" y="624110"/>
            <a:ext cx="8911687" cy="790804"/>
          </a:xfrm>
        </p:spPr>
        <p:txBody>
          <a:bodyPr>
            <a:normAutofit/>
          </a:bodyPr>
          <a:lstStyle/>
          <a:p>
            <a:pPr algn="ctr"/>
            <a:r>
              <a:rPr lang="en-IN" dirty="0">
                <a:effectLst>
                  <a:outerShdw blurRad="38100" dist="38100" dir="2700000" algn="tl">
                    <a:srgbClr val="000000">
                      <a:alpha val="43137"/>
                    </a:srgbClr>
                  </a:outerShdw>
                </a:effectLst>
              </a:rPr>
              <a:t>Continue… </a:t>
            </a:r>
          </a:p>
        </p:txBody>
      </p:sp>
      <p:graphicFrame>
        <p:nvGraphicFramePr>
          <p:cNvPr id="4" name="Content Placeholder 3">
            <a:extLst>
              <a:ext uri="{FF2B5EF4-FFF2-40B4-BE49-F238E27FC236}">
                <a16:creationId xmlns:a16="http://schemas.microsoft.com/office/drawing/2014/main" xmlns="" id="{8D64E13F-A175-16D9-195E-CF2CBE54651B}"/>
              </a:ext>
            </a:extLst>
          </p:cNvPr>
          <p:cNvGraphicFramePr>
            <a:graphicFrameLocks noGrp="1"/>
          </p:cNvGraphicFramePr>
          <p:nvPr>
            <p:ph idx="1"/>
            <p:extLst>
              <p:ext uri="{D42A27DB-BD31-4B8C-83A1-F6EECF244321}">
                <p14:modId xmlns:p14="http://schemas.microsoft.com/office/powerpoint/2010/main" xmlns="" val="4118307295"/>
              </p:ext>
            </p:extLst>
          </p:nvPr>
        </p:nvGraphicFramePr>
        <p:xfrm>
          <a:off x="2589213" y="1578542"/>
          <a:ext cx="8915400" cy="48703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3696640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8D86A7-E71A-57D3-4D6F-7E24746A87E6}"/>
              </a:ext>
            </a:extLst>
          </p:cNvPr>
          <p:cNvSpPr>
            <a:spLocks noGrp="1"/>
          </p:cNvSpPr>
          <p:nvPr>
            <p:ph type="title"/>
          </p:nvPr>
        </p:nvSpPr>
        <p:spPr>
          <a:xfrm>
            <a:off x="2592925" y="344977"/>
            <a:ext cx="8911687" cy="781178"/>
          </a:xfrm>
        </p:spPr>
        <p:txBody>
          <a:bodyPr>
            <a:normAutofit/>
          </a:bodyPr>
          <a:lstStyle/>
          <a:p>
            <a:pPr algn="ctr"/>
            <a:r>
              <a:rPr lang="en-IN" dirty="0">
                <a:effectLst>
                  <a:outerShdw blurRad="38100" dist="38100" dir="2700000" algn="tl">
                    <a:srgbClr val="000000">
                      <a:alpha val="43137"/>
                    </a:srgbClr>
                  </a:outerShdw>
                </a:effectLst>
              </a:rPr>
              <a:t>Seed Funding </a:t>
            </a:r>
          </a:p>
        </p:txBody>
      </p:sp>
      <p:sp>
        <p:nvSpPr>
          <p:cNvPr id="3" name="Content Placeholder 2">
            <a:extLst>
              <a:ext uri="{FF2B5EF4-FFF2-40B4-BE49-F238E27FC236}">
                <a16:creationId xmlns:a16="http://schemas.microsoft.com/office/drawing/2014/main" xmlns="" id="{1D36C8B7-F2D8-9A1D-F27C-B1AC99C10C05}"/>
              </a:ext>
            </a:extLst>
          </p:cNvPr>
          <p:cNvSpPr>
            <a:spLocks noGrp="1"/>
          </p:cNvSpPr>
          <p:nvPr>
            <p:ph idx="1"/>
          </p:nvPr>
        </p:nvSpPr>
        <p:spPr>
          <a:xfrm>
            <a:off x="2589212" y="1126155"/>
            <a:ext cx="8915400" cy="5386868"/>
          </a:xfrm>
        </p:spPr>
        <p:txBody>
          <a:bodyPr>
            <a:normAutofit/>
          </a:bodyPr>
          <a:lstStyle/>
          <a:p>
            <a:pPr algn="just">
              <a:lnSpc>
                <a:spcPct val="150000"/>
              </a:lnSpc>
            </a:pPr>
            <a:r>
              <a:rPr lang="en-IN" dirty="0"/>
              <a:t>This funding is mainly provided by angel investors or early-stage venture capitalists to promising startups. The typical funding amount ranges from  £50,000 to £500,000.</a:t>
            </a:r>
          </a:p>
          <a:p>
            <a:pPr algn="just">
              <a:lnSpc>
                <a:spcPct val="150000"/>
              </a:lnSpc>
            </a:pPr>
            <a:r>
              <a:rPr lang="en-IN" dirty="0"/>
              <a:t>This funding is important as it helps in generating precise attraction the investors. </a:t>
            </a:r>
          </a:p>
          <a:p>
            <a:pPr algn="just">
              <a:lnSpc>
                <a:spcPct val="150000"/>
              </a:lnSpc>
            </a:pPr>
            <a:r>
              <a:rPr lang="en-IN" dirty="0"/>
              <a:t>To adapt the seed findings startups are required to show their potential of showcasing some results. </a:t>
            </a:r>
          </a:p>
          <a:p>
            <a:pPr algn="just">
              <a:lnSpc>
                <a:spcPct val="150000"/>
              </a:lnSpc>
            </a:pPr>
            <a:r>
              <a:rPr lang="en-IN" dirty="0"/>
              <a:t>The main advantage of this funding is that it helps the startups with the availability of resources needed. The challenge of this finding is the dilution of investment and meeting investors’ expectations. </a:t>
            </a:r>
          </a:p>
          <a:p>
            <a:pPr algn="just">
              <a:lnSpc>
                <a:spcPct val="150000"/>
              </a:lnSpc>
            </a:pPr>
            <a:r>
              <a:rPr lang="en-IN" dirty="0"/>
              <a:t>Airbnb, Dropbox, and Uber are some successful examples of seed funding. </a:t>
            </a:r>
          </a:p>
        </p:txBody>
      </p:sp>
    </p:spTree>
    <p:extLst>
      <p:ext uri="{BB962C8B-B14F-4D97-AF65-F5344CB8AC3E}">
        <p14:creationId xmlns:p14="http://schemas.microsoft.com/office/powerpoint/2010/main" xmlns="" val="3943107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251D68B-44E7-08C1-D94A-A73464367BCE}"/>
              </a:ext>
            </a:extLst>
          </p:cNvPr>
          <p:cNvSpPr>
            <a:spLocks noGrp="1"/>
          </p:cNvSpPr>
          <p:nvPr>
            <p:ph type="title"/>
          </p:nvPr>
        </p:nvSpPr>
        <p:spPr>
          <a:xfrm>
            <a:off x="2592925" y="624110"/>
            <a:ext cx="8911687" cy="829305"/>
          </a:xfrm>
        </p:spPr>
        <p:txBody>
          <a:bodyPr>
            <a:normAutofit/>
          </a:bodyPr>
          <a:lstStyle/>
          <a:p>
            <a:pPr algn="ctr"/>
            <a:r>
              <a:rPr lang="en-IN" dirty="0">
                <a:effectLst>
                  <a:outerShdw blurRad="38100" dist="38100" dir="2700000" algn="tl">
                    <a:srgbClr val="000000">
                      <a:alpha val="43137"/>
                    </a:srgbClr>
                  </a:outerShdw>
                </a:effectLst>
              </a:rPr>
              <a:t>Crowdfunding</a:t>
            </a:r>
            <a:r>
              <a:rPr lang="en-IN" dirty="0"/>
              <a:t> </a:t>
            </a:r>
          </a:p>
        </p:txBody>
      </p:sp>
      <p:sp>
        <p:nvSpPr>
          <p:cNvPr id="3" name="Content Placeholder 2">
            <a:extLst>
              <a:ext uri="{FF2B5EF4-FFF2-40B4-BE49-F238E27FC236}">
                <a16:creationId xmlns:a16="http://schemas.microsoft.com/office/drawing/2014/main" xmlns="" id="{36D51961-85D7-C3AE-9F06-9F6C2D74489A}"/>
              </a:ext>
            </a:extLst>
          </p:cNvPr>
          <p:cNvSpPr>
            <a:spLocks noGrp="1"/>
          </p:cNvSpPr>
          <p:nvPr>
            <p:ph idx="1"/>
          </p:nvPr>
        </p:nvSpPr>
        <p:spPr>
          <a:xfrm>
            <a:off x="2589212" y="1453414"/>
            <a:ext cx="8915400" cy="5178391"/>
          </a:xfrm>
        </p:spPr>
        <p:txBody>
          <a:bodyPr>
            <a:normAutofit/>
          </a:bodyPr>
          <a:lstStyle/>
          <a:p>
            <a:pPr algn="just">
              <a:lnSpc>
                <a:spcPct val="150000"/>
              </a:lnSpc>
            </a:pPr>
            <a:r>
              <a:rPr lang="en-IN" dirty="0"/>
              <a:t>This is the type of funding in which a large number of people help in developing the funding for a specific project.</a:t>
            </a:r>
          </a:p>
          <a:p>
            <a:pPr algn="just">
              <a:lnSpc>
                <a:spcPct val="150000"/>
              </a:lnSpc>
            </a:pPr>
            <a:r>
              <a:rPr lang="en-IN" dirty="0"/>
              <a:t>This approach helps investors to gain funding without thinking of the outer funding requirements. </a:t>
            </a:r>
          </a:p>
          <a:p>
            <a:pPr algn="just">
              <a:lnSpc>
                <a:spcPct val="150000"/>
              </a:lnSpc>
            </a:pPr>
            <a:r>
              <a:rPr lang="en-IN" dirty="0"/>
              <a:t>One of the challenges of this approach is related to building a distinct campaign to attract customers. </a:t>
            </a:r>
          </a:p>
          <a:p>
            <a:pPr algn="just">
              <a:lnSpc>
                <a:spcPct val="150000"/>
              </a:lnSpc>
            </a:pPr>
            <a:r>
              <a:rPr lang="en-IN" dirty="0"/>
              <a:t>To attract investors impactful plan is essential to be considered for improvements. </a:t>
            </a:r>
          </a:p>
          <a:p>
            <a:pPr algn="just">
              <a:lnSpc>
                <a:spcPct val="150000"/>
              </a:lnSpc>
            </a:pPr>
            <a:r>
              <a:rPr lang="en-US" dirty="0"/>
              <a:t>Oculus VR, Pebble, and Coolest Cooler are some of the success stories allied to crowdfunding. </a:t>
            </a:r>
            <a:endParaRPr lang="en-IN" dirty="0"/>
          </a:p>
        </p:txBody>
      </p:sp>
    </p:spTree>
    <p:extLst>
      <p:ext uri="{BB962C8B-B14F-4D97-AF65-F5344CB8AC3E}">
        <p14:creationId xmlns:p14="http://schemas.microsoft.com/office/powerpoint/2010/main" xmlns="" val="15287187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66F1536-E88F-29EB-1F84-436E62121E83}"/>
              </a:ext>
            </a:extLst>
          </p:cNvPr>
          <p:cNvSpPr>
            <a:spLocks noGrp="1"/>
          </p:cNvSpPr>
          <p:nvPr>
            <p:ph type="title"/>
          </p:nvPr>
        </p:nvSpPr>
        <p:spPr/>
        <p:txBody>
          <a:bodyPr>
            <a:normAutofit/>
          </a:bodyPr>
          <a:lstStyle/>
          <a:p>
            <a:pPr algn="ctr"/>
            <a:r>
              <a:rPr lang="en-IN" sz="4000" dirty="0">
                <a:effectLst>
                  <a:outerShdw blurRad="38100" dist="38100" dir="2700000" algn="tl">
                    <a:srgbClr val="000000">
                      <a:alpha val="43137"/>
                    </a:srgbClr>
                  </a:outerShdw>
                </a:effectLst>
              </a:rPr>
              <a:t>Angel Investors </a:t>
            </a:r>
          </a:p>
        </p:txBody>
      </p:sp>
      <p:sp>
        <p:nvSpPr>
          <p:cNvPr id="3" name="Content Placeholder 2">
            <a:extLst>
              <a:ext uri="{FF2B5EF4-FFF2-40B4-BE49-F238E27FC236}">
                <a16:creationId xmlns:a16="http://schemas.microsoft.com/office/drawing/2014/main" xmlns="" id="{5AAE42BA-9BD4-D9DD-8223-2E4B94954ADF}"/>
              </a:ext>
            </a:extLst>
          </p:cNvPr>
          <p:cNvSpPr>
            <a:spLocks noGrp="1"/>
          </p:cNvSpPr>
          <p:nvPr>
            <p:ph idx="1"/>
          </p:nvPr>
        </p:nvSpPr>
        <p:spPr>
          <a:xfrm>
            <a:off x="2589212" y="1530417"/>
            <a:ext cx="8915400" cy="5043638"/>
          </a:xfrm>
        </p:spPr>
        <p:txBody>
          <a:bodyPr>
            <a:normAutofit/>
          </a:bodyPr>
          <a:lstStyle/>
          <a:p>
            <a:pPr algn="just">
              <a:lnSpc>
                <a:spcPct val="150000"/>
              </a:lnSpc>
            </a:pPr>
            <a:r>
              <a:rPr lang="en-IN" dirty="0"/>
              <a:t>These are the wealthy investors who willingly invest in their money in projects with higher potential.</a:t>
            </a:r>
          </a:p>
          <a:p>
            <a:pPr algn="just">
              <a:lnSpc>
                <a:spcPct val="150000"/>
              </a:lnSpc>
            </a:pPr>
            <a:r>
              <a:rPr lang="en-IN" dirty="0"/>
              <a:t>The start-up needs to have a compelling business plan to adapt the investment. </a:t>
            </a:r>
          </a:p>
          <a:p>
            <a:pPr algn="just">
              <a:lnSpc>
                <a:spcPct val="150000"/>
              </a:lnSpc>
            </a:pPr>
            <a:r>
              <a:rPr lang="en-IN" dirty="0"/>
              <a:t>This helps in adapting the support from experienced investors. </a:t>
            </a:r>
          </a:p>
          <a:p>
            <a:pPr algn="just">
              <a:lnSpc>
                <a:spcPct val="150000"/>
              </a:lnSpc>
            </a:pPr>
            <a:r>
              <a:rPr lang="en-IN" dirty="0"/>
              <a:t>Dilution of equity is one major risk associated with this investment.  </a:t>
            </a:r>
          </a:p>
          <a:p>
            <a:pPr algn="just">
              <a:lnSpc>
                <a:spcPct val="150000"/>
              </a:lnSpc>
            </a:pPr>
            <a:r>
              <a:rPr lang="en-IN" dirty="0"/>
              <a:t>The startups need to be transparent while adapting this investment. </a:t>
            </a:r>
          </a:p>
          <a:p>
            <a:pPr algn="just">
              <a:lnSpc>
                <a:spcPct val="150000"/>
              </a:lnSpc>
            </a:pPr>
            <a:r>
              <a:rPr lang="en-IN" dirty="0"/>
              <a:t>Google, Dropbox, and LinkedIn are successful examples of this investment. </a:t>
            </a:r>
          </a:p>
        </p:txBody>
      </p:sp>
    </p:spTree>
    <p:extLst>
      <p:ext uri="{BB962C8B-B14F-4D97-AF65-F5344CB8AC3E}">
        <p14:creationId xmlns:p14="http://schemas.microsoft.com/office/powerpoint/2010/main" xmlns="" val="263805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0CB4AB9-9B60-44BD-7641-1A044F66E161}"/>
              </a:ext>
            </a:extLst>
          </p:cNvPr>
          <p:cNvSpPr>
            <a:spLocks noGrp="1"/>
          </p:cNvSpPr>
          <p:nvPr>
            <p:ph type="title"/>
          </p:nvPr>
        </p:nvSpPr>
        <p:spPr>
          <a:xfrm>
            <a:off x="2589212" y="418700"/>
            <a:ext cx="8911687" cy="906307"/>
          </a:xfrm>
        </p:spPr>
        <p:txBody>
          <a:bodyPr>
            <a:normAutofit/>
          </a:bodyPr>
          <a:lstStyle/>
          <a:p>
            <a:pPr algn="ctr"/>
            <a:r>
              <a:rPr lang="en-IN" dirty="0">
                <a:effectLst>
                  <a:outerShdw blurRad="38100" dist="38100" dir="2700000" algn="tl">
                    <a:srgbClr val="000000">
                      <a:alpha val="43137"/>
                    </a:srgbClr>
                  </a:outerShdw>
                </a:effectLst>
              </a:rPr>
              <a:t>Venture Capital </a:t>
            </a:r>
          </a:p>
        </p:txBody>
      </p:sp>
      <p:sp>
        <p:nvSpPr>
          <p:cNvPr id="3" name="Content Placeholder 2">
            <a:extLst>
              <a:ext uri="{FF2B5EF4-FFF2-40B4-BE49-F238E27FC236}">
                <a16:creationId xmlns:a16="http://schemas.microsoft.com/office/drawing/2014/main" xmlns="" id="{0BBBD3FA-F434-EB0C-8007-BCCB80256118}"/>
              </a:ext>
            </a:extLst>
          </p:cNvPr>
          <p:cNvSpPr>
            <a:spLocks noGrp="1"/>
          </p:cNvSpPr>
          <p:nvPr>
            <p:ph idx="1"/>
          </p:nvPr>
        </p:nvSpPr>
        <p:spPr>
          <a:xfrm>
            <a:off x="2589212" y="1325007"/>
            <a:ext cx="8915400" cy="5114293"/>
          </a:xfrm>
        </p:spPr>
        <p:txBody>
          <a:bodyPr>
            <a:normAutofit lnSpcReduction="10000"/>
          </a:bodyPr>
          <a:lstStyle/>
          <a:p>
            <a:pPr algn="just">
              <a:lnSpc>
                <a:spcPct val="150000"/>
              </a:lnSpc>
            </a:pPr>
            <a:r>
              <a:rPr lang="en-IN" dirty="0"/>
              <a:t>These are the investors adapting pool to invest in the startups with high potential. </a:t>
            </a:r>
          </a:p>
          <a:p>
            <a:pPr algn="just">
              <a:lnSpc>
                <a:spcPct val="150000"/>
              </a:lnSpc>
            </a:pPr>
            <a:r>
              <a:rPr lang="en-IN" dirty="0"/>
              <a:t>The clear business plan is required to attract them.</a:t>
            </a:r>
          </a:p>
          <a:p>
            <a:pPr algn="just">
              <a:lnSpc>
                <a:spcPct val="150000"/>
              </a:lnSpc>
            </a:pPr>
            <a:r>
              <a:rPr lang="en-IN" dirty="0"/>
              <a:t>The major advantage of the approach is that it ensures the startups with better adaptability of substantial capital. </a:t>
            </a:r>
          </a:p>
          <a:p>
            <a:pPr algn="just">
              <a:lnSpc>
                <a:spcPct val="150000"/>
              </a:lnSpc>
            </a:pPr>
            <a:r>
              <a:rPr lang="en-IN" dirty="0"/>
              <a:t>The pressure to accomplish the expectations of the investors is a major challenge. </a:t>
            </a:r>
          </a:p>
          <a:p>
            <a:pPr algn="just">
              <a:lnSpc>
                <a:spcPct val="150000"/>
              </a:lnSpc>
            </a:pPr>
            <a:r>
              <a:rPr lang="en-IN" dirty="0"/>
              <a:t>The valuations and ownership need to be processed for adapting better results. </a:t>
            </a:r>
          </a:p>
          <a:p>
            <a:pPr algn="just">
              <a:lnSpc>
                <a:spcPct val="150000"/>
              </a:lnSpc>
            </a:pPr>
            <a:r>
              <a:rPr lang="en-IN" dirty="0"/>
              <a:t>Facebook, Airbnb, and Uber are the success stories of these venture capitals</a:t>
            </a:r>
          </a:p>
        </p:txBody>
      </p:sp>
    </p:spTree>
    <p:extLst>
      <p:ext uri="{BB962C8B-B14F-4D97-AF65-F5344CB8AC3E}">
        <p14:creationId xmlns:p14="http://schemas.microsoft.com/office/powerpoint/2010/main" xmlns="" val="20060818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A66E792-54DF-E36C-0F12-81F9D56B2F4F}"/>
              </a:ext>
            </a:extLst>
          </p:cNvPr>
          <p:cNvSpPr>
            <a:spLocks noGrp="1"/>
          </p:cNvSpPr>
          <p:nvPr>
            <p:ph type="title"/>
          </p:nvPr>
        </p:nvSpPr>
        <p:spPr>
          <a:xfrm>
            <a:off x="2592925" y="624110"/>
            <a:ext cx="8911687" cy="742677"/>
          </a:xfrm>
        </p:spPr>
        <p:txBody>
          <a:bodyPr>
            <a:normAutofit/>
          </a:bodyPr>
          <a:lstStyle/>
          <a:p>
            <a:pPr algn="ctr"/>
            <a:r>
              <a:rPr lang="en-IN" dirty="0">
                <a:effectLst>
                  <a:outerShdw blurRad="38100" dist="38100" dir="2700000" algn="tl">
                    <a:srgbClr val="000000">
                      <a:alpha val="43137"/>
                    </a:srgbClr>
                  </a:outerShdw>
                </a:effectLst>
              </a:rPr>
              <a:t>Debt Financing </a:t>
            </a:r>
          </a:p>
        </p:txBody>
      </p:sp>
      <p:sp>
        <p:nvSpPr>
          <p:cNvPr id="3" name="Content Placeholder 2">
            <a:extLst>
              <a:ext uri="{FF2B5EF4-FFF2-40B4-BE49-F238E27FC236}">
                <a16:creationId xmlns:a16="http://schemas.microsoft.com/office/drawing/2014/main" xmlns="" id="{B6E5AA19-959C-F4CF-5EE4-C55C51A7DEC6}"/>
              </a:ext>
            </a:extLst>
          </p:cNvPr>
          <p:cNvSpPr>
            <a:spLocks noGrp="1"/>
          </p:cNvSpPr>
          <p:nvPr>
            <p:ph idx="1"/>
          </p:nvPr>
        </p:nvSpPr>
        <p:spPr>
          <a:xfrm>
            <a:off x="2589212" y="1761423"/>
            <a:ext cx="8915400" cy="4149799"/>
          </a:xfrm>
        </p:spPr>
        <p:txBody>
          <a:bodyPr/>
          <a:lstStyle/>
          <a:p>
            <a:pPr algn="just">
              <a:lnSpc>
                <a:spcPct val="150000"/>
              </a:lnSpc>
            </a:pPr>
            <a:r>
              <a:rPr lang="en-IN" dirty="0"/>
              <a:t>Business loans and lines of credit are some examples of debt financing.</a:t>
            </a:r>
          </a:p>
          <a:p>
            <a:pPr algn="just">
              <a:lnSpc>
                <a:spcPct val="150000"/>
              </a:lnSpc>
            </a:pPr>
            <a:r>
              <a:rPr lang="en-IN" dirty="0"/>
              <a:t>The string credit history and detailed plan are required to adapt the funding. </a:t>
            </a:r>
          </a:p>
          <a:p>
            <a:pPr algn="just">
              <a:lnSpc>
                <a:spcPct val="150000"/>
              </a:lnSpc>
            </a:pPr>
            <a:r>
              <a:rPr lang="en-IN" dirty="0"/>
              <a:t>This provides startups with the accessibility of significant equity. </a:t>
            </a:r>
          </a:p>
          <a:p>
            <a:pPr algn="just">
              <a:lnSpc>
                <a:spcPct val="150000"/>
              </a:lnSpc>
            </a:pPr>
            <a:r>
              <a:rPr lang="en-IN" dirty="0"/>
              <a:t>Risk of default is one major risk associated with the approach. </a:t>
            </a:r>
          </a:p>
          <a:p>
            <a:pPr algn="just">
              <a:lnSpc>
                <a:spcPct val="150000"/>
              </a:lnSpc>
            </a:pPr>
            <a:r>
              <a:rPr lang="en-IN" dirty="0"/>
              <a:t>The financial plan needs to be impactful to build the negotiation. </a:t>
            </a:r>
          </a:p>
          <a:p>
            <a:pPr algn="just">
              <a:lnSpc>
                <a:spcPct val="150000"/>
              </a:lnSpc>
            </a:pPr>
            <a:r>
              <a:rPr lang="en-US" dirty="0" err="1"/>
              <a:t>Warby</a:t>
            </a:r>
            <a:r>
              <a:rPr lang="en-US" dirty="0"/>
              <a:t> Parker, Harry's, and Glossier are examples of success stories allied. </a:t>
            </a:r>
            <a:endParaRPr lang="en-IN" dirty="0"/>
          </a:p>
        </p:txBody>
      </p:sp>
    </p:spTree>
    <p:extLst>
      <p:ext uri="{BB962C8B-B14F-4D97-AF65-F5344CB8AC3E}">
        <p14:creationId xmlns:p14="http://schemas.microsoft.com/office/powerpoint/2010/main" xmlns="" val="39367293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874B5D7-110F-A13E-CB04-C37BA0BBF9F1}"/>
              </a:ext>
            </a:extLst>
          </p:cNvPr>
          <p:cNvSpPr>
            <a:spLocks noGrp="1"/>
          </p:cNvSpPr>
          <p:nvPr>
            <p:ph type="title"/>
          </p:nvPr>
        </p:nvSpPr>
        <p:spPr/>
        <p:txBody>
          <a:bodyPr>
            <a:normAutofit/>
          </a:bodyPr>
          <a:lstStyle/>
          <a:p>
            <a:pPr algn="ctr"/>
            <a:r>
              <a:rPr lang="en-IN" dirty="0">
                <a:effectLst>
                  <a:outerShdw blurRad="38100" dist="38100" dir="2700000" algn="tl">
                    <a:srgbClr val="000000">
                      <a:alpha val="43137"/>
                    </a:srgbClr>
                  </a:outerShdw>
                </a:effectLst>
              </a:rPr>
              <a:t>Grants and Government Support </a:t>
            </a:r>
          </a:p>
        </p:txBody>
      </p:sp>
      <p:sp>
        <p:nvSpPr>
          <p:cNvPr id="3" name="Content Placeholder 2">
            <a:extLst>
              <a:ext uri="{FF2B5EF4-FFF2-40B4-BE49-F238E27FC236}">
                <a16:creationId xmlns:a16="http://schemas.microsoft.com/office/drawing/2014/main" xmlns="" id="{87AE122F-7AF2-5A91-DC5E-70D68DD3FF3B}"/>
              </a:ext>
            </a:extLst>
          </p:cNvPr>
          <p:cNvSpPr>
            <a:spLocks noGrp="1"/>
          </p:cNvSpPr>
          <p:nvPr>
            <p:ph idx="1"/>
          </p:nvPr>
        </p:nvSpPr>
        <p:spPr>
          <a:xfrm>
            <a:off x="2589212" y="1761423"/>
            <a:ext cx="8915400" cy="4572000"/>
          </a:xfrm>
        </p:spPr>
        <p:txBody>
          <a:bodyPr>
            <a:normAutofit/>
          </a:bodyPr>
          <a:lstStyle/>
          <a:p>
            <a:pPr algn="just">
              <a:lnSpc>
                <a:spcPct val="150000"/>
              </a:lnSpc>
            </a:pPr>
            <a:r>
              <a:rPr lang="en-IN" dirty="0"/>
              <a:t>Tax incentives and grants are some examples of government support being processed. </a:t>
            </a:r>
          </a:p>
          <a:p>
            <a:pPr algn="just">
              <a:lnSpc>
                <a:spcPct val="150000"/>
              </a:lnSpc>
            </a:pPr>
            <a:r>
              <a:rPr lang="en-IN" dirty="0"/>
              <a:t>The strong business plan helps in implying and engaging distinct support. </a:t>
            </a:r>
          </a:p>
          <a:p>
            <a:pPr algn="just">
              <a:lnSpc>
                <a:spcPct val="150000"/>
              </a:lnSpc>
            </a:pPr>
            <a:r>
              <a:rPr lang="en-IN" dirty="0"/>
              <a:t>The major advantage of this approach is that it offers funding without equity. </a:t>
            </a:r>
          </a:p>
          <a:p>
            <a:pPr algn="just">
              <a:lnSpc>
                <a:spcPct val="150000"/>
              </a:lnSpc>
            </a:pPr>
            <a:r>
              <a:rPr lang="en-IN" dirty="0"/>
              <a:t>The challenge relates to following the obligations processed by the government. </a:t>
            </a:r>
          </a:p>
          <a:p>
            <a:pPr algn="just">
              <a:lnSpc>
                <a:spcPct val="150000"/>
              </a:lnSpc>
            </a:pPr>
            <a:r>
              <a:rPr lang="en-IN" dirty="0"/>
              <a:t>Bio-bean is one of the successful business examples which use government support. </a:t>
            </a:r>
          </a:p>
        </p:txBody>
      </p:sp>
    </p:spTree>
    <p:extLst>
      <p:ext uri="{BB962C8B-B14F-4D97-AF65-F5344CB8AC3E}">
        <p14:creationId xmlns:p14="http://schemas.microsoft.com/office/powerpoint/2010/main" xmlns="" val="2866010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A775594-88C1-5D5A-1ED3-DED8AF5C6A5A}"/>
              </a:ext>
            </a:extLst>
          </p:cNvPr>
          <p:cNvSpPr>
            <a:spLocks noGrp="1"/>
          </p:cNvSpPr>
          <p:nvPr>
            <p:ph type="title"/>
          </p:nvPr>
        </p:nvSpPr>
        <p:spPr>
          <a:xfrm>
            <a:off x="2592925" y="296851"/>
            <a:ext cx="8911687" cy="742677"/>
          </a:xfrm>
        </p:spPr>
        <p:txBody>
          <a:bodyPr>
            <a:normAutofit/>
          </a:bodyPr>
          <a:lstStyle/>
          <a:p>
            <a:pPr algn="ctr"/>
            <a:r>
              <a:rPr lang="en-IN" dirty="0">
                <a:effectLst>
                  <a:outerShdw blurRad="38100" dist="38100" dir="2700000" algn="tl">
                    <a:srgbClr val="000000">
                      <a:alpha val="43137"/>
                    </a:srgbClr>
                  </a:outerShdw>
                </a:effectLst>
              </a:rPr>
              <a:t>Successful Fund-Raising Stories </a:t>
            </a:r>
          </a:p>
        </p:txBody>
      </p:sp>
      <p:sp>
        <p:nvSpPr>
          <p:cNvPr id="3" name="Content Placeholder 2">
            <a:extLst>
              <a:ext uri="{FF2B5EF4-FFF2-40B4-BE49-F238E27FC236}">
                <a16:creationId xmlns:a16="http://schemas.microsoft.com/office/drawing/2014/main" xmlns="" id="{1CE8D6E9-6542-F051-FF86-56070756486D}"/>
              </a:ext>
            </a:extLst>
          </p:cNvPr>
          <p:cNvSpPr>
            <a:spLocks noGrp="1"/>
          </p:cNvSpPr>
          <p:nvPr>
            <p:ph idx="1"/>
          </p:nvPr>
        </p:nvSpPr>
        <p:spPr>
          <a:xfrm>
            <a:off x="2592925" y="1055498"/>
            <a:ext cx="8915400" cy="5505651"/>
          </a:xfrm>
        </p:spPr>
        <p:txBody>
          <a:bodyPr>
            <a:normAutofit/>
          </a:bodyPr>
          <a:lstStyle/>
          <a:p>
            <a:pPr algn="just">
              <a:lnSpc>
                <a:spcPct val="150000"/>
              </a:lnSpc>
            </a:pPr>
            <a:r>
              <a:rPr lang="en-US" dirty="0" err="1"/>
              <a:t>Monzo</a:t>
            </a:r>
            <a:r>
              <a:rPr lang="en-US" dirty="0"/>
              <a:t>: This is a UK-based digital bank that has elevated over £370 million in funding since its formation in 2015. The company's achievement can be credited to its inventive product offering and robust focus on user skill, which has earned it a faithful following of customers and investors alike.</a:t>
            </a:r>
          </a:p>
          <a:p>
            <a:pPr algn="just">
              <a:lnSpc>
                <a:spcPct val="150000"/>
              </a:lnSpc>
            </a:pPr>
            <a:r>
              <a:rPr lang="en-US" dirty="0"/>
              <a:t>TransferWise: TransferWise is a London-based fintech company that has transformed the way individuals send and received money internationally. The company has raised over $1 billion in funding and is valued at over $5 billion, making it one of the most successful fintech start-ups in the world.</a:t>
            </a:r>
          </a:p>
          <a:p>
            <a:pPr algn="just">
              <a:lnSpc>
                <a:spcPct val="150000"/>
              </a:lnSpc>
            </a:pPr>
            <a:r>
              <a:rPr lang="en-US" dirty="0"/>
              <a:t>Bulb: Bulb is a UK-based renewable energy supplier that has elevated over £140 million in funding since its founding in 2015. The company's success can be attributed to its obligation to sustainability and transparency, which has earned it a loyal following of customers and investors.</a:t>
            </a:r>
          </a:p>
          <a:p>
            <a:pPr algn="just">
              <a:lnSpc>
                <a:spcPct val="150000"/>
              </a:lnSpc>
            </a:pPr>
            <a:endParaRPr lang="en-US" dirty="0"/>
          </a:p>
          <a:p>
            <a:pPr algn="just">
              <a:lnSpc>
                <a:spcPct val="150000"/>
              </a:lnSpc>
            </a:pPr>
            <a:endParaRPr lang="en-IN" dirty="0"/>
          </a:p>
        </p:txBody>
      </p:sp>
    </p:spTree>
    <p:extLst>
      <p:ext uri="{BB962C8B-B14F-4D97-AF65-F5344CB8AC3E}">
        <p14:creationId xmlns:p14="http://schemas.microsoft.com/office/powerpoint/2010/main" xmlns="" val="121824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47F9B4-CE0C-0152-83AA-06F71DFA72F8}"/>
              </a:ext>
            </a:extLst>
          </p:cNvPr>
          <p:cNvSpPr>
            <a:spLocks noGrp="1"/>
          </p:cNvSpPr>
          <p:nvPr>
            <p:ph type="title"/>
          </p:nvPr>
        </p:nvSpPr>
        <p:spPr/>
        <p:txBody>
          <a:bodyPr>
            <a:normAutofit/>
          </a:bodyPr>
          <a:lstStyle/>
          <a:p>
            <a:pPr algn="ctr"/>
            <a:r>
              <a:rPr lang="en-IN" dirty="0">
                <a:effectLst>
                  <a:outerShdw blurRad="38100" dist="38100" dir="2700000" algn="tl">
                    <a:srgbClr val="000000">
                      <a:alpha val="43137"/>
                    </a:srgbClr>
                  </a:outerShdw>
                </a:effectLst>
              </a:rPr>
              <a:t>Role of Networking in Fund Raising </a:t>
            </a:r>
          </a:p>
        </p:txBody>
      </p:sp>
      <p:sp>
        <p:nvSpPr>
          <p:cNvPr id="3" name="Content Placeholder 2">
            <a:extLst>
              <a:ext uri="{FF2B5EF4-FFF2-40B4-BE49-F238E27FC236}">
                <a16:creationId xmlns:a16="http://schemas.microsoft.com/office/drawing/2014/main" xmlns="" id="{99361C38-484D-118B-ACE8-386B65414CF9}"/>
              </a:ext>
            </a:extLst>
          </p:cNvPr>
          <p:cNvSpPr>
            <a:spLocks noGrp="1"/>
          </p:cNvSpPr>
          <p:nvPr>
            <p:ph idx="1"/>
          </p:nvPr>
        </p:nvSpPr>
        <p:spPr>
          <a:xfrm>
            <a:off x="2589212" y="2107933"/>
            <a:ext cx="8915400" cy="3803289"/>
          </a:xfrm>
        </p:spPr>
        <p:txBody>
          <a:bodyPr/>
          <a:lstStyle/>
          <a:p>
            <a:pPr algn="just">
              <a:lnSpc>
                <a:spcPct val="150000"/>
              </a:lnSpc>
            </a:pPr>
            <a:r>
              <a:rPr lang="en-IN" dirty="0"/>
              <a:t>This helps in adapting distinct options to pitch the funding. </a:t>
            </a:r>
          </a:p>
          <a:p>
            <a:pPr algn="just">
              <a:lnSpc>
                <a:spcPct val="150000"/>
              </a:lnSpc>
            </a:pPr>
            <a:r>
              <a:rPr lang="en-IN" dirty="0"/>
              <a:t>Provides the advantages for processing the better relationship essential for change. </a:t>
            </a:r>
          </a:p>
          <a:p>
            <a:pPr algn="just">
              <a:lnSpc>
                <a:spcPct val="150000"/>
              </a:lnSpc>
            </a:pPr>
            <a:r>
              <a:rPr lang="en-IN" dirty="0"/>
              <a:t>Provides the advantages of staying active with the process being implied. </a:t>
            </a:r>
          </a:p>
          <a:p>
            <a:pPr algn="just">
              <a:lnSpc>
                <a:spcPct val="150000"/>
              </a:lnSpc>
            </a:pPr>
            <a:r>
              <a:rPr lang="en-IN" dirty="0"/>
              <a:t>This helps in knowing the practices of change being followed and processed for the evaluations required. </a:t>
            </a:r>
          </a:p>
        </p:txBody>
      </p:sp>
    </p:spTree>
    <p:extLst>
      <p:ext uri="{BB962C8B-B14F-4D97-AF65-F5344CB8AC3E}">
        <p14:creationId xmlns:p14="http://schemas.microsoft.com/office/powerpoint/2010/main" xmlns="" val="6022513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2ACD2D2-04EC-0863-5E71-D8E39015502F}"/>
              </a:ext>
            </a:extLst>
          </p:cNvPr>
          <p:cNvSpPr>
            <a:spLocks noGrp="1"/>
          </p:cNvSpPr>
          <p:nvPr>
            <p:ph type="title"/>
          </p:nvPr>
        </p:nvSpPr>
        <p:spPr/>
        <p:txBody>
          <a:bodyPr>
            <a:normAutofit/>
          </a:bodyPr>
          <a:lstStyle/>
          <a:p>
            <a:pPr algn="ctr"/>
            <a:r>
              <a:rPr lang="en-IN" sz="4000" dirty="0">
                <a:effectLst>
                  <a:outerShdw blurRad="38100" dist="38100" dir="2700000" algn="tl">
                    <a:srgbClr val="000000">
                      <a:alpha val="43137"/>
                    </a:srgbClr>
                  </a:outerShdw>
                </a:effectLst>
              </a:rPr>
              <a:t>Valuation of Startup </a:t>
            </a:r>
          </a:p>
        </p:txBody>
      </p:sp>
      <p:sp>
        <p:nvSpPr>
          <p:cNvPr id="3" name="Content Placeholder 2">
            <a:extLst>
              <a:ext uri="{FF2B5EF4-FFF2-40B4-BE49-F238E27FC236}">
                <a16:creationId xmlns:a16="http://schemas.microsoft.com/office/drawing/2014/main" xmlns="" id="{08CC148B-B4D5-2254-A9DC-0B0FC499FEB6}"/>
              </a:ext>
            </a:extLst>
          </p:cNvPr>
          <p:cNvSpPr>
            <a:spLocks noGrp="1"/>
          </p:cNvSpPr>
          <p:nvPr>
            <p:ph idx="1"/>
          </p:nvPr>
        </p:nvSpPr>
        <p:spPr>
          <a:xfrm>
            <a:off x="2589212" y="1905000"/>
            <a:ext cx="8915400" cy="4328890"/>
          </a:xfrm>
        </p:spPr>
        <p:txBody>
          <a:bodyPr>
            <a:normAutofit/>
          </a:bodyPr>
          <a:lstStyle/>
          <a:p>
            <a:pPr algn="just">
              <a:lnSpc>
                <a:spcPct val="170000"/>
              </a:lnSpc>
            </a:pPr>
            <a:r>
              <a:rPr lang="en-IN" dirty="0"/>
              <a:t>The size and potential of the market help in </a:t>
            </a:r>
            <a:r>
              <a:rPr lang="en-IN" dirty="0" err="1"/>
              <a:t>analyzing</a:t>
            </a:r>
            <a:r>
              <a:rPr lang="en-IN" dirty="0"/>
              <a:t> the value. </a:t>
            </a:r>
          </a:p>
          <a:p>
            <a:pPr algn="just">
              <a:lnSpc>
                <a:spcPct val="170000"/>
              </a:lnSpc>
            </a:pPr>
            <a:r>
              <a:rPr lang="en-IN" dirty="0"/>
              <a:t>The evaluation of the industry process provides the advantages of evaluating plans for modifications. </a:t>
            </a:r>
          </a:p>
          <a:p>
            <a:pPr algn="just">
              <a:lnSpc>
                <a:spcPct val="170000"/>
              </a:lnSpc>
            </a:pPr>
            <a:r>
              <a:rPr lang="en-IN" dirty="0"/>
              <a:t>The marketplace evaluation and accessibility promote the financial interventions being followed.  </a:t>
            </a:r>
          </a:p>
          <a:p>
            <a:pPr algn="just">
              <a:lnSpc>
                <a:spcPct val="170000"/>
              </a:lnSpc>
            </a:pPr>
            <a:r>
              <a:rPr lang="en-IN" dirty="0"/>
              <a:t>The acquisition and funding evaluations help in accessing the key determinants that need to be planned impactfully.  </a:t>
            </a:r>
          </a:p>
          <a:p>
            <a:pPr algn="just">
              <a:lnSpc>
                <a:spcPct val="170000"/>
              </a:lnSpc>
            </a:pPr>
            <a:r>
              <a:rPr lang="en-IN" dirty="0"/>
              <a:t>The plan of negotiation helps in implying the required changes. </a:t>
            </a:r>
          </a:p>
        </p:txBody>
      </p:sp>
    </p:spTree>
    <p:extLst>
      <p:ext uri="{BB962C8B-B14F-4D97-AF65-F5344CB8AC3E}">
        <p14:creationId xmlns:p14="http://schemas.microsoft.com/office/powerpoint/2010/main" xmlns="" val="18906392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C481FF1-75B5-169F-1903-1BCAE72DAAAA}"/>
              </a:ext>
            </a:extLst>
          </p:cNvPr>
          <p:cNvSpPr>
            <a:spLocks noGrp="1"/>
          </p:cNvSpPr>
          <p:nvPr>
            <p:ph type="title"/>
          </p:nvPr>
        </p:nvSpPr>
        <p:spPr/>
        <p:txBody>
          <a:bodyPr>
            <a:normAutofit/>
          </a:bodyPr>
          <a:lstStyle/>
          <a:p>
            <a:pPr algn="ctr"/>
            <a:r>
              <a:rPr lang="en-IN" sz="4000" dirty="0">
                <a:effectLst>
                  <a:outerShdw blurRad="38100" dist="38100" dir="2700000" algn="tl">
                    <a:srgbClr val="000000">
                      <a:alpha val="43137"/>
                    </a:srgbClr>
                  </a:outerShdw>
                </a:effectLst>
              </a:rPr>
              <a:t>Negotiation with Investors </a:t>
            </a:r>
          </a:p>
        </p:txBody>
      </p:sp>
      <p:graphicFrame>
        <p:nvGraphicFramePr>
          <p:cNvPr id="4" name="Content Placeholder 3">
            <a:extLst>
              <a:ext uri="{FF2B5EF4-FFF2-40B4-BE49-F238E27FC236}">
                <a16:creationId xmlns:a16="http://schemas.microsoft.com/office/drawing/2014/main" xmlns="" id="{A71290B9-69E2-B7E6-1501-B8F18246F9A4}"/>
              </a:ext>
            </a:extLst>
          </p:cNvPr>
          <p:cNvGraphicFramePr>
            <a:graphicFrameLocks noGrp="1"/>
          </p:cNvGraphicFramePr>
          <p:nvPr>
            <p:ph idx="1"/>
            <p:extLst>
              <p:ext uri="{D42A27DB-BD31-4B8C-83A1-F6EECF244321}">
                <p14:modId xmlns:p14="http://schemas.microsoft.com/office/powerpoint/2010/main" xmlns="" val="4269477374"/>
              </p:ext>
            </p:extLst>
          </p:nvPr>
        </p:nvGraphicFramePr>
        <p:xfrm>
          <a:off x="2589213" y="2133600"/>
          <a:ext cx="8915400" cy="29485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41912987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062057-8E3B-7B8C-008F-0DC669FDB301}"/>
              </a:ext>
            </a:extLst>
          </p:cNvPr>
          <p:cNvSpPr>
            <a:spLocks noGrp="1"/>
          </p:cNvSpPr>
          <p:nvPr>
            <p:ph type="title"/>
          </p:nvPr>
        </p:nvSpPr>
        <p:spPr/>
        <p:txBody>
          <a:bodyPr>
            <a:normAutofit/>
          </a:bodyPr>
          <a:lstStyle/>
          <a:p>
            <a:pPr algn="ctr"/>
            <a:r>
              <a:rPr lang="en-IN" dirty="0">
                <a:effectLst>
                  <a:outerShdw blurRad="38100" dist="38100" dir="2700000" algn="tl">
                    <a:srgbClr val="000000">
                      <a:alpha val="43137"/>
                    </a:srgbClr>
                  </a:outerShdw>
                </a:effectLst>
              </a:rPr>
              <a:t>Legal Aspects of Fund Raising </a:t>
            </a:r>
          </a:p>
        </p:txBody>
      </p:sp>
      <p:graphicFrame>
        <p:nvGraphicFramePr>
          <p:cNvPr id="4" name="Content Placeholder 3">
            <a:extLst>
              <a:ext uri="{FF2B5EF4-FFF2-40B4-BE49-F238E27FC236}">
                <a16:creationId xmlns:a16="http://schemas.microsoft.com/office/drawing/2014/main" xmlns="" id="{EA357910-3F62-A816-48DB-263E93FB472E}"/>
              </a:ext>
            </a:extLst>
          </p:cNvPr>
          <p:cNvGraphicFramePr>
            <a:graphicFrameLocks noGrp="1"/>
          </p:cNvGraphicFramePr>
          <p:nvPr>
            <p:ph idx="1"/>
            <p:extLst>
              <p:ext uri="{D42A27DB-BD31-4B8C-83A1-F6EECF244321}">
                <p14:modId xmlns:p14="http://schemas.microsoft.com/office/powerpoint/2010/main" xmlns="" val="2646836930"/>
              </p:ext>
            </p:extLst>
          </p:nvPr>
        </p:nvGraphicFramePr>
        <p:xfrm>
          <a:off x="2589212" y="2030931"/>
          <a:ext cx="8915400" cy="44372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14182119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0648F6-1862-6561-57A4-10B1DC569579}"/>
              </a:ext>
            </a:extLst>
          </p:cNvPr>
          <p:cNvSpPr>
            <a:spLocks noGrp="1"/>
          </p:cNvSpPr>
          <p:nvPr>
            <p:ph type="title"/>
          </p:nvPr>
        </p:nvSpPr>
        <p:spPr>
          <a:xfrm>
            <a:off x="2467797" y="389823"/>
            <a:ext cx="8911687" cy="954433"/>
          </a:xfrm>
        </p:spPr>
        <p:txBody>
          <a:bodyPr>
            <a:normAutofit/>
          </a:bodyPr>
          <a:lstStyle/>
          <a:p>
            <a:pPr algn="ctr"/>
            <a:r>
              <a:rPr lang="en-IN" dirty="0">
                <a:effectLst>
                  <a:outerShdw blurRad="38100" dist="38100" dir="2700000" algn="tl">
                    <a:srgbClr val="000000">
                      <a:alpha val="43137"/>
                    </a:srgbClr>
                  </a:outerShdw>
                </a:effectLst>
              </a:rPr>
              <a:t>Opportunities of Fund Raising </a:t>
            </a:r>
          </a:p>
        </p:txBody>
      </p:sp>
      <p:sp>
        <p:nvSpPr>
          <p:cNvPr id="3" name="Content Placeholder 2">
            <a:extLst>
              <a:ext uri="{FF2B5EF4-FFF2-40B4-BE49-F238E27FC236}">
                <a16:creationId xmlns:a16="http://schemas.microsoft.com/office/drawing/2014/main" xmlns="" id="{47FCD328-7722-B5F3-7974-14671FEDC57B}"/>
              </a:ext>
            </a:extLst>
          </p:cNvPr>
          <p:cNvSpPr>
            <a:spLocks noGrp="1"/>
          </p:cNvSpPr>
          <p:nvPr>
            <p:ph idx="1"/>
          </p:nvPr>
        </p:nvSpPr>
        <p:spPr>
          <a:xfrm>
            <a:off x="2589212" y="1241659"/>
            <a:ext cx="8915400" cy="702645"/>
          </a:xfrm>
        </p:spPr>
        <p:txBody>
          <a:bodyPr>
            <a:normAutofit/>
          </a:bodyPr>
          <a:lstStyle/>
          <a:p>
            <a:pPr marL="0" indent="0" algn="just">
              <a:lnSpc>
                <a:spcPct val="150000"/>
              </a:lnSpc>
              <a:buNone/>
            </a:pPr>
            <a:r>
              <a:rPr lang="en-IN" dirty="0"/>
              <a:t>There are several benefits associated with the Fund raising. </a:t>
            </a:r>
          </a:p>
        </p:txBody>
      </p:sp>
      <p:graphicFrame>
        <p:nvGraphicFramePr>
          <p:cNvPr id="4" name="Diagram 3">
            <a:extLst>
              <a:ext uri="{FF2B5EF4-FFF2-40B4-BE49-F238E27FC236}">
                <a16:creationId xmlns:a16="http://schemas.microsoft.com/office/drawing/2014/main" xmlns="" id="{168DF515-833F-8707-15DC-0ACE98F80B56}"/>
              </a:ext>
            </a:extLst>
          </p:cNvPr>
          <p:cNvGraphicFramePr/>
          <p:nvPr>
            <p:extLst>
              <p:ext uri="{D42A27DB-BD31-4B8C-83A1-F6EECF244321}">
                <p14:modId xmlns:p14="http://schemas.microsoft.com/office/powerpoint/2010/main" xmlns="" val="1910006481"/>
              </p:ext>
            </p:extLst>
          </p:nvPr>
        </p:nvGraphicFramePr>
        <p:xfrm>
          <a:off x="2467797" y="1944304"/>
          <a:ext cx="9036815" cy="45238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5515870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08F44D1-B1EC-A507-D3E5-CEF229518D50}"/>
              </a:ext>
            </a:extLst>
          </p:cNvPr>
          <p:cNvSpPr>
            <a:spLocks noGrp="1"/>
          </p:cNvSpPr>
          <p:nvPr>
            <p:ph type="title"/>
          </p:nvPr>
        </p:nvSpPr>
        <p:spPr>
          <a:xfrm>
            <a:off x="2592925" y="624110"/>
            <a:ext cx="8911687" cy="973684"/>
          </a:xfrm>
        </p:spPr>
        <p:txBody>
          <a:bodyPr>
            <a:normAutofit/>
          </a:bodyPr>
          <a:lstStyle/>
          <a:p>
            <a:pPr algn="ctr"/>
            <a:r>
              <a:rPr lang="en-IN" dirty="0">
                <a:effectLst>
                  <a:outerShdw blurRad="38100" dist="38100" dir="2700000" algn="tl">
                    <a:srgbClr val="000000">
                      <a:alpha val="43137"/>
                    </a:srgbClr>
                  </a:outerShdw>
                </a:effectLst>
              </a:rPr>
              <a:t>Continue… </a:t>
            </a:r>
          </a:p>
        </p:txBody>
      </p:sp>
      <p:graphicFrame>
        <p:nvGraphicFramePr>
          <p:cNvPr id="6" name="Content Placeholder 5">
            <a:extLst>
              <a:ext uri="{FF2B5EF4-FFF2-40B4-BE49-F238E27FC236}">
                <a16:creationId xmlns:a16="http://schemas.microsoft.com/office/drawing/2014/main" xmlns="" id="{46F083B6-EC52-5A09-2D02-68B8B2D998DF}"/>
              </a:ext>
            </a:extLst>
          </p:cNvPr>
          <p:cNvGraphicFramePr>
            <a:graphicFrameLocks noGrp="1"/>
          </p:cNvGraphicFramePr>
          <p:nvPr>
            <p:ph idx="1"/>
            <p:extLst>
              <p:ext uri="{D42A27DB-BD31-4B8C-83A1-F6EECF244321}">
                <p14:modId xmlns:p14="http://schemas.microsoft.com/office/powerpoint/2010/main" xmlns="" val="358318832"/>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8323414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BD7B004-C173-AD36-DB19-1E9BA4F5F4EA}"/>
              </a:ext>
            </a:extLst>
          </p:cNvPr>
          <p:cNvSpPr>
            <a:spLocks noGrp="1"/>
          </p:cNvSpPr>
          <p:nvPr>
            <p:ph type="title"/>
          </p:nvPr>
        </p:nvSpPr>
        <p:spPr/>
        <p:txBody>
          <a:bodyPr>
            <a:normAutofit/>
          </a:bodyPr>
          <a:lstStyle/>
          <a:p>
            <a:pPr algn="ctr"/>
            <a:r>
              <a:rPr lang="en-IN" dirty="0">
                <a:effectLst>
                  <a:outerShdw blurRad="38100" dist="38100" dir="2700000" algn="tl">
                    <a:srgbClr val="000000">
                      <a:alpha val="43137"/>
                    </a:srgbClr>
                  </a:outerShdw>
                </a:effectLst>
              </a:rPr>
              <a:t>Common Mistakes to Avoid </a:t>
            </a:r>
          </a:p>
        </p:txBody>
      </p:sp>
      <p:graphicFrame>
        <p:nvGraphicFramePr>
          <p:cNvPr id="6" name="Content Placeholder 5">
            <a:extLst>
              <a:ext uri="{FF2B5EF4-FFF2-40B4-BE49-F238E27FC236}">
                <a16:creationId xmlns:a16="http://schemas.microsoft.com/office/drawing/2014/main" xmlns="" id="{79F58E83-9B1E-1B64-E7B7-86D64860494A}"/>
              </a:ext>
            </a:extLst>
          </p:cNvPr>
          <p:cNvGraphicFramePr>
            <a:graphicFrameLocks noGrp="1"/>
          </p:cNvGraphicFramePr>
          <p:nvPr>
            <p:ph idx="1"/>
            <p:extLst>
              <p:ext uri="{D42A27DB-BD31-4B8C-83A1-F6EECF244321}">
                <p14:modId xmlns:p14="http://schemas.microsoft.com/office/powerpoint/2010/main" xmlns="" val="720674792"/>
              </p:ext>
            </p:extLst>
          </p:nvPr>
        </p:nvGraphicFramePr>
        <p:xfrm>
          <a:off x="2589212" y="2133600"/>
          <a:ext cx="8915400" cy="41002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15610161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B5AD6AF-9C6D-4C8C-C706-17BF73B02B86}"/>
              </a:ext>
            </a:extLst>
          </p:cNvPr>
          <p:cNvSpPr>
            <a:spLocks noGrp="1"/>
          </p:cNvSpPr>
          <p:nvPr>
            <p:ph type="title"/>
          </p:nvPr>
        </p:nvSpPr>
        <p:spPr/>
        <p:txBody>
          <a:bodyPr>
            <a:normAutofit/>
          </a:bodyPr>
          <a:lstStyle/>
          <a:p>
            <a:pPr algn="ctr"/>
            <a:r>
              <a:rPr lang="en-IN" sz="4000" dirty="0">
                <a:effectLst>
                  <a:outerShdw blurRad="38100" dist="38100" dir="2700000" algn="tl">
                    <a:srgbClr val="000000">
                      <a:alpha val="43137"/>
                    </a:srgbClr>
                  </a:outerShdw>
                </a:effectLst>
              </a:rPr>
              <a:t>Conclusion </a:t>
            </a:r>
          </a:p>
        </p:txBody>
      </p:sp>
      <p:sp>
        <p:nvSpPr>
          <p:cNvPr id="3" name="Content Placeholder 2">
            <a:extLst>
              <a:ext uri="{FF2B5EF4-FFF2-40B4-BE49-F238E27FC236}">
                <a16:creationId xmlns:a16="http://schemas.microsoft.com/office/drawing/2014/main" xmlns="" id="{E3EC4217-77C2-639A-6156-49C7B3038248}"/>
              </a:ext>
            </a:extLst>
          </p:cNvPr>
          <p:cNvSpPr>
            <a:spLocks noGrp="1"/>
          </p:cNvSpPr>
          <p:nvPr>
            <p:ph idx="1"/>
          </p:nvPr>
        </p:nvSpPr>
        <p:spPr/>
        <p:txBody>
          <a:bodyPr/>
          <a:lstStyle/>
          <a:p>
            <a:pPr algn="just">
              <a:lnSpc>
                <a:spcPct val="150000"/>
              </a:lnSpc>
            </a:pPr>
            <a:r>
              <a:rPr lang="en-IN" dirty="0"/>
              <a:t>Fundraising helps startups with the accessibility of financial support.</a:t>
            </a:r>
          </a:p>
          <a:p>
            <a:pPr algn="just">
              <a:lnSpc>
                <a:spcPct val="150000"/>
              </a:lnSpc>
            </a:pPr>
            <a:r>
              <a:rPr lang="en-IN" dirty="0"/>
              <a:t>There are several options for funding but adopting a clear plan to crack them is necessary. </a:t>
            </a:r>
          </a:p>
          <a:p>
            <a:pPr algn="just">
              <a:lnSpc>
                <a:spcPct val="150000"/>
              </a:lnSpc>
            </a:pPr>
            <a:r>
              <a:rPr lang="en-IN" dirty="0"/>
              <a:t>The proper planning and evaluation of the required changes is required while generating the process of innovation.</a:t>
            </a:r>
          </a:p>
          <a:p>
            <a:pPr algn="just">
              <a:lnSpc>
                <a:spcPct val="150000"/>
              </a:lnSpc>
            </a:pPr>
            <a:r>
              <a:rPr lang="en-IN" dirty="0"/>
              <a:t>The legal regulations are also need to be followed thoroughly </a:t>
            </a:r>
          </a:p>
        </p:txBody>
      </p:sp>
    </p:spTree>
    <p:extLst>
      <p:ext uri="{BB962C8B-B14F-4D97-AF65-F5344CB8AC3E}">
        <p14:creationId xmlns:p14="http://schemas.microsoft.com/office/powerpoint/2010/main" xmlns="" val="1013205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B01CD08-EC75-4EBC-BC8D-DC101AD0920F}"/>
              </a:ext>
            </a:extLst>
          </p:cNvPr>
          <p:cNvSpPr>
            <a:spLocks noGrp="1"/>
          </p:cNvSpPr>
          <p:nvPr>
            <p:ph type="title"/>
          </p:nvPr>
        </p:nvSpPr>
        <p:spPr>
          <a:xfrm>
            <a:off x="2592925" y="624110"/>
            <a:ext cx="8911687" cy="684926"/>
          </a:xfrm>
        </p:spPr>
        <p:txBody>
          <a:bodyPr>
            <a:normAutofit/>
          </a:bodyPr>
          <a:lstStyle/>
          <a:p>
            <a:pPr algn="ctr"/>
            <a:r>
              <a:rPr lang="en-IN" dirty="0">
                <a:effectLst>
                  <a:outerShdw blurRad="38100" dist="38100" dir="2700000" algn="tl">
                    <a:srgbClr val="000000">
                      <a:alpha val="43137"/>
                    </a:srgbClr>
                  </a:outerShdw>
                </a:effectLst>
              </a:rPr>
              <a:t>References </a:t>
            </a:r>
          </a:p>
        </p:txBody>
      </p:sp>
      <p:sp>
        <p:nvSpPr>
          <p:cNvPr id="3" name="Content Placeholder 2">
            <a:extLst>
              <a:ext uri="{FF2B5EF4-FFF2-40B4-BE49-F238E27FC236}">
                <a16:creationId xmlns:a16="http://schemas.microsoft.com/office/drawing/2014/main" xmlns="" id="{F0639CEF-F0AC-ABF9-504A-DA76EE0FC108}"/>
              </a:ext>
            </a:extLst>
          </p:cNvPr>
          <p:cNvSpPr>
            <a:spLocks noGrp="1"/>
          </p:cNvSpPr>
          <p:nvPr>
            <p:ph idx="1"/>
          </p:nvPr>
        </p:nvSpPr>
        <p:spPr>
          <a:xfrm>
            <a:off x="2589212" y="1607419"/>
            <a:ext cx="8915400" cy="4851133"/>
          </a:xfrm>
        </p:spPr>
        <p:txBody>
          <a:bodyPr>
            <a:normAutofit fontScale="92500" lnSpcReduction="10000"/>
          </a:bodyPr>
          <a:lstStyle/>
          <a:p>
            <a:pPr algn="just">
              <a:lnSpc>
                <a:spcPct val="150000"/>
              </a:lnSpc>
            </a:pPr>
            <a:r>
              <a:rPr lang="en-US" b="0" i="0" dirty="0" err="1">
                <a:solidFill>
                  <a:srgbClr val="222222"/>
                </a:solidFill>
                <a:effectLst/>
              </a:rPr>
              <a:t>Schückes</a:t>
            </a:r>
            <a:r>
              <a:rPr lang="en-US" b="0" i="0" dirty="0">
                <a:solidFill>
                  <a:srgbClr val="222222"/>
                </a:solidFill>
                <a:effectLst/>
              </a:rPr>
              <a:t>, M. and Gutmann, T., 2021. Why do startups pursue initial coin offerings (ICOs)? The role of economic drivers and social identity on funding choice. </a:t>
            </a:r>
            <a:r>
              <a:rPr lang="en-US" b="0" i="1" dirty="0">
                <a:solidFill>
                  <a:srgbClr val="222222"/>
                </a:solidFill>
                <a:effectLst/>
              </a:rPr>
              <a:t>Small Business Economics</a:t>
            </a:r>
            <a:r>
              <a:rPr lang="en-US" b="0" i="0" dirty="0">
                <a:solidFill>
                  <a:srgbClr val="222222"/>
                </a:solidFill>
                <a:effectLst/>
              </a:rPr>
              <a:t>, </a:t>
            </a:r>
            <a:r>
              <a:rPr lang="en-US" b="0" i="1" dirty="0">
                <a:solidFill>
                  <a:srgbClr val="222222"/>
                </a:solidFill>
                <a:effectLst/>
              </a:rPr>
              <a:t>57</a:t>
            </a:r>
            <a:r>
              <a:rPr lang="en-US" b="0" i="0" dirty="0">
                <a:solidFill>
                  <a:srgbClr val="222222"/>
                </a:solidFill>
                <a:effectLst/>
              </a:rPr>
              <a:t>(2), pp.1027-1052.</a:t>
            </a:r>
          </a:p>
          <a:p>
            <a:pPr algn="just">
              <a:lnSpc>
                <a:spcPct val="150000"/>
              </a:lnSpc>
            </a:pPr>
            <a:r>
              <a:rPr lang="en-US" b="0" i="0" dirty="0">
                <a:solidFill>
                  <a:srgbClr val="222222"/>
                </a:solidFill>
                <a:effectLst/>
              </a:rPr>
              <a:t>David, D., Gopalan, S. and Ramachandran, S., 2021. The startup environment and funding activity in India. In </a:t>
            </a:r>
            <a:r>
              <a:rPr lang="en-US" b="0" i="1" dirty="0">
                <a:solidFill>
                  <a:srgbClr val="222222"/>
                </a:solidFill>
                <a:effectLst/>
              </a:rPr>
              <a:t>Investment in Startups and Small Business Financing</a:t>
            </a:r>
            <a:r>
              <a:rPr lang="en-US" b="0" i="0" dirty="0">
                <a:solidFill>
                  <a:srgbClr val="222222"/>
                </a:solidFill>
                <a:effectLst/>
              </a:rPr>
              <a:t> (pp. 193-232).</a:t>
            </a:r>
            <a:endParaRPr lang="en-US" dirty="0">
              <a:solidFill>
                <a:srgbClr val="222222"/>
              </a:solidFill>
            </a:endParaRPr>
          </a:p>
          <a:p>
            <a:pPr algn="just">
              <a:lnSpc>
                <a:spcPct val="150000"/>
              </a:lnSpc>
            </a:pPr>
            <a:r>
              <a:rPr lang="en-US" b="0" i="0" dirty="0" err="1">
                <a:solidFill>
                  <a:srgbClr val="222222"/>
                </a:solidFill>
                <a:effectLst/>
              </a:rPr>
              <a:t>Sopjani</a:t>
            </a:r>
            <a:r>
              <a:rPr lang="en-US" b="0" i="0" dirty="0">
                <a:solidFill>
                  <a:srgbClr val="222222"/>
                </a:solidFill>
                <a:effectLst/>
              </a:rPr>
              <a:t>, X., 2019. Challenges and opportunities for startup innovation and entrepreneurship as tools towards a knowledge-based economy: The case of Kosovo.</a:t>
            </a:r>
          </a:p>
          <a:p>
            <a:pPr algn="just">
              <a:lnSpc>
                <a:spcPct val="150000"/>
              </a:lnSpc>
            </a:pPr>
            <a:r>
              <a:rPr lang="en-US" b="0" i="0" dirty="0">
                <a:solidFill>
                  <a:srgbClr val="222222"/>
                </a:solidFill>
                <a:effectLst/>
              </a:rPr>
              <a:t>Sharma, S., Raj, M. and Gandhi, T., 2020. Challenges and Issues Faced by Startup Companies in India. In </a:t>
            </a:r>
            <a:r>
              <a:rPr lang="en-US" b="0" i="1" dirty="0">
                <a:solidFill>
                  <a:srgbClr val="222222"/>
                </a:solidFill>
                <a:effectLst/>
              </a:rPr>
              <a:t>Sixteenth AIMS International Conference on Management ISBN</a:t>
            </a:r>
            <a:r>
              <a:rPr lang="en-US" b="0" i="0" dirty="0">
                <a:solidFill>
                  <a:srgbClr val="222222"/>
                </a:solidFill>
                <a:effectLst/>
              </a:rPr>
              <a:t> (pp. 978-1).</a:t>
            </a:r>
            <a:endParaRPr lang="en-IN" dirty="0"/>
          </a:p>
        </p:txBody>
      </p:sp>
    </p:spTree>
    <p:extLst>
      <p:ext uri="{BB962C8B-B14F-4D97-AF65-F5344CB8AC3E}">
        <p14:creationId xmlns:p14="http://schemas.microsoft.com/office/powerpoint/2010/main" xmlns="" val="1460023552"/>
      </p:ext>
    </p:extLst>
  </p:cSld>
  <p:clrMapOvr>
    <a:masterClrMapping/>
  </p:clrMapOvr>
</p:sld>
</file>

<file path=ppt/theme/theme1.xml><?xml version="1.0" encoding="utf-8"?>
<a:theme xmlns:a="http://schemas.openxmlformats.org/drawingml/2006/main" name="Wisp">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2043</Words>
  <Application>Microsoft Office PowerPoint</Application>
  <PresentationFormat>Custom</PresentationFormat>
  <Paragraphs>196</Paragraphs>
  <Slides>24</Slides>
  <Notes>20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Wisp</vt:lpstr>
      <vt:lpstr>Slide 1</vt:lpstr>
      <vt:lpstr>Assessment 2</vt:lpstr>
      <vt:lpstr>Slide 3</vt:lpstr>
      <vt:lpstr>Introduction </vt:lpstr>
      <vt:lpstr>Challenges Faced by Startups in the UK </vt:lpstr>
      <vt:lpstr>Overview of the Startup System </vt:lpstr>
      <vt:lpstr>Types of Funding Options Available </vt:lpstr>
      <vt:lpstr>Continue… </vt:lpstr>
      <vt:lpstr>Seed Funding </vt:lpstr>
      <vt:lpstr>Crowdfunding </vt:lpstr>
      <vt:lpstr>Angel Investors </vt:lpstr>
      <vt:lpstr>Venture Capital </vt:lpstr>
      <vt:lpstr>Debt Financing </vt:lpstr>
      <vt:lpstr>Grants and Government Support </vt:lpstr>
      <vt:lpstr>Successful Fund-Raising Stories </vt:lpstr>
      <vt:lpstr>Role of Networking in Fund Raising </vt:lpstr>
      <vt:lpstr>Valuation of Startup </vt:lpstr>
      <vt:lpstr>Negotiation with Investors </vt:lpstr>
      <vt:lpstr>Legal Aspects of Fund Raising </vt:lpstr>
      <vt:lpstr>Opportunities of Fund Raising </vt:lpstr>
      <vt:lpstr>Continue… </vt:lpstr>
      <vt:lpstr>Common Mistakes to Avoid </vt:lpstr>
      <vt:lpstr>Conclusion </vt:lpstr>
      <vt:lpstr>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2</dc:title>
  <dc:creator/>
  <cp:lastModifiedBy/>
  <cp:revision>2</cp:revision>
  <dcterms:created xsi:type="dcterms:W3CDTF">2023-04-20T17:39:48Z</dcterms:created>
  <dcterms:modified xsi:type="dcterms:W3CDTF">2023-04-26T21:40:22Z</dcterms:modified>
</cp:coreProperties>
</file>