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79" r:id="rId2"/>
    <p:sldId id="278" r:id="rId3"/>
    <p:sldId id="265" r:id="rId4"/>
    <p:sldId id="293" r:id="rId5"/>
    <p:sldId id="283" r:id="rId6"/>
    <p:sldId id="258" r:id="rId7"/>
    <p:sldId id="268" r:id="rId8"/>
    <p:sldId id="267" r:id="rId9"/>
    <p:sldId id="269" r:id="rId10"/>
    <p:sldId id="270" r:id="rId11"/>
    <p:sldId id="284" r:id="rId12"/>
    <p:sldId id="285" r:id="rId13"/>
    <p:sldId id="288" r:id="rId14"/>
    <p:sldId id="287" r:id="rId15"/>
    <p:sldId id="291" r:id="rId16"/>
    <p:sldId id="29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56" autoAdjust="0"/>
    <p:restoredTop sz="94660"/>
  </p:normalViewPr>
  <p:slideViewPr>
    <p:cSldViewPr snapToGrid="0">
      <p:cViewPr varScale="1">
        <p:scale>
          <a:sx n="57" d="100"/>
          <a:sy n="57" d="100"/>
        </p:scale>
        <p:origin x="102" y="12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1AD6FF-03D2-4487-9B07-95805909F2C0}" type="datetimeFigureOut">
              <a:rPr lang="en-GB" smtClean="0"/>
              <a:t>29/03/2022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6B3C12-03E3-4224-8704-949EBF41D294}" type="slidenum">
              <a:rPr lang="en-GB" smtClean="0"/>
              <a:t>‹#›</a:t>
            </a:fld>
            <a:endParaRPr lang="en-GB" dirty="0"/>
          </a:p>
        </p:txBody>
      </p:sp>
    </p:spTree>
    <p:extLst>
      <p:ext uri="{BB962C8B-B14F-4D97-AF65-F5344CB8AC3E}">
        <p14:creationId xmlns:p14="http://schemas.microsoft.com/office/powerpoint/2010/main" val="1208422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33C6D-B20C-40CB-A2F0-C04E1ED361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686B79-7F93-4B43-AF29-F17BE38235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6CE6D08-61BA-474C-8BF5-5ECC11FF1098}"/>
              </a:ext>
            </a:extLst>
          </p:cNvPr>
          <p:cNvSpPr>
            <a:spLocks noGrp="1"/>
          </p:cNvSpPr>
          <p:nvPr>
            <p:ph type="dt" sz="half" idx="10"/>
          </p:nvPr>
        </p:nvSpPr>
        <p:spPr/>
        <p:txBody>
          <a:bodyPr/>
          <a:lstStyle/>
          <a:p>
            <a:fld id="{3391DE77-CF16-4C66-9971-A0DEF0EBD770}" type="datetimeFigureOut">
              <a:rPr lang="en-GB" smtClean="0"/>
              <a:t>29/03/2022</a:t>
            </a:fld>
            <a:endParaRPr lang="en-GB" dirty="0"/>
          </a:p>
        </p:txBody>
      </p:sp>
      <p:sp>
        <p:nvSpPr>
          <p:cNvPr id="5" name="Footer Placeholder 4">
            <a:extLst>
              <a:ext uri="{FF2B5EF4-FFF2-40B4-BE49-F238E27FC236}">
                <a16:creationId xmlns:a16="http://schemas.microsoft.com/office/drawing/2014/main" id="{609795F6-4259-45A0-826A-CC426BDBCA5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E7C03A0-1A41-4391-AC22-59EA919AB218}"/>
              </a:ext>
            </a:extLst>
          </p:cNvPr>
          <p:cNvSpPr>
            <a:spLocks noGrp="1"/>
          </p:cNvSpPr>
          <p:nvPr>
            <p:ph type="sldNum" sz="quarter" idx="12"/>
          </p:nvPr>
        </p:nvSpPr>
        <p:spPr/>
        <p:txBody>
          <a:bodyPr/>
          <a:lstStyle/>
          <a:p>
            <a:fld id="{38D9D60D-AC0B-4823-A9FA-8EE082DB3C85}" type="slidenum">
              <a:rPr lang="en-GB" smtClean="0"/>
              <a:t>‹#›</a:t>
            </a:fld>
            <a:endParaRPr lang="en-GB" dirty="0"/>
          </a:p>
        </p:txBody>
      </p:sp>
    </p:spTree>
    <p:extLst>
      <p:ext uri="{BB962C8B-B14F-4D97-AF65-F5344CB8AC3E}">
        <p14:creationId xmlns:p14="http://schemas.microsoft.com/office/powerpoint/2010/main" val="1747584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14EA5-2CBC-4730-B634-43455F52AF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D4313A-A2F7-4E12-A616-3F247EF6C57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BB2633-D580-43D1-AF73-A9D091A6CB54}"/>
              </a:ext>
            </a:extLst>
          </p:cNvPr>
          <p:cNvSpPr>
            <a:spLocks noGrp="1"/>
          </p:cNvSpPr>
          <p:nvPr>
            <p:ph type="dt" sz="half" idx="10"/>
          </p:nvPr>
        </p:nvSpPr>
        <p:spPr/>
        <p:txBody>
          <a:bodyPr/>
          <a:lstStyle/>
          <a:p>
            <a:fld id="{3391DE77-CF16-4C66-9971-A0DEF0EBD770}" type="datetimeFigureOut">
              <a:rPr lang="en-GB" smtClean="0"/>
              <a:t>29/03/2022</a:t>
            </a:fld>
            <a:endParaRPr lang="en-GB" dirty="0"/>
          </a:p>
        </p:txBody>
      </p:sp>
      <p:sp>
        <p:nvSpPr>
          <p:cNvPr id="5" name="Footer Placeholder 4">
            <a:extLst>
              <a:ext uri="{FF2B5EF4-FFF2-40B4-BE49-F238E27FC236}">
                <a16:creationId xmlns:a16="http://schemas.microsoft.com/office/drawing/2014/main" id="{E1A961CA-2EFD-4E83-9143-65F55ACD228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4EB34F1-ED21-411F-BEC8-B75DD65B223E}"/>
              </a:ext>
            </a:extLst>
          </p:cNvPr>
          <p:cNvSpPr>
            <a:spLocks noGrp="1"/>
          </p:cNvSpPr>
          <p:nvPr>
            <p:ph type="sldNum" sz="quarter" idx="12"/>
          </p:nvPr>
        </p:nvSpPr>
        <p:spPr/>
        <p:txBody>
          <a:bodyPr/>
          <a:lstStyle/>
          <a:p>
            <a:fld id="{38D9D60D-AC0B-4823-A9FA-8EE082DB3C85}" type="slidenum">
              <a:rPr lang="en-GB" smtClean="0"/>
              <a:t>‹#›</a:t>
            </a:fld>
            <a:endParaRPr lang="en-GB" dirty="0"/>
          </a:p>
        </p:txBody>
      </p:sp>
    </p:spTree>
    <p:extLst>
      <p:ext uri="{BB962C8B-B14F-4D97-AF65-F5344CB8AC3E}">
        <p14:creationId xmlns:p14="http://schemas.microsoft.com/office/powerpoint/2010/main" val="1105450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F5844-4112-4953-82F0-CCEDD65C46F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C27016-2AA9-4141-ADFB-802BAA803B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BEB00CB-3B0F-4D62-A15E-A27B622C84B0}"/>
              </a:ext>
            </a:extLst>
          </p:cNvPr>
          <p:cNvSpPr>
            <a:spLocks noGrp="1"/>
          </p:cNvSpPr>
          <p:nvPr>
            <p:ph type="dt" sz="half" idx="10"/>
          </p:nvPr>
        </p:nvSpPr>
        <p:spPr/>
        <p:txBody>
          <a:bodyPr/>
          <a:lstStyle/>
          <a:p>
            <a:fld id="{3391DE77-CF16-4C66-9971-A0DEF0EBD770}" type="datetimeFigureOut">
              <a:rPr lang="en-GB" smtClean="0"/>
              <a:t>29/03/2022</a:t>
            </a:fld>
            <a:endParaRPr lang="en-GB" dirty="0"/>
          </a:p>
        </p:txBody>
      </p:sp>
      <p:sp>
        <p:nvSpPr>
          <p:cNvPr id="5" name="Footer Placeholder 4">
            <a:extLst>
              <a:ext uri="{FF2B5EF4-FFF2-40B4-BE49-F238E27FC236}">
                <a16:creationId xmlns:a16="http://schemas.microsoft.com/office/drawing/2014/main" id="{F4F70D7D-86A3-4E17-8AF6-3BD112BCD94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694D465-0F43-479B-88DD-985C103DB613}"/>
              </a:ext>
            </a:extLst>
          </p:cNvPr>
          <p:cNvSpPr>
            <a:spLocks noGrp="1"/>
          </p:cNvSpPr>
          <p:nvPr>
            <p:ph type="sldNum" sz="quarter" idx="12"/>
          </p:nvPr>
        </p:nvSpPr>
        <p:spPr/>
        <p:txBody>
          <a:bodyPr/>
          <a:lstStyle/>
          <a:p>
            <a:fld id="{38D9D60D-AC0B-4823-A9FA-8EE082DB3C85}" type="slidenum">
              <a:rPr lang="en-GB" smtClean="0"/>
              <a:t>‹#›</a:t>
            </a:fld>
            <a:endParaRPr lang="en-GB" dirty="0"/>
          </a:p>
        </p:txBody>
      </p:sp>
    </p:spTree>
    <p:extLst>
      <p:ext uri="{BB962C8B-B14F-4D97-AF65-F5344CB8AC3E}">
        <p14:creationId xmlns:p14="http://schemas.microsoft.com/office/powerpoint/2010/main" val="897217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EE2CB-3D46-4B02-BC9C-CC0755B4B3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4A67E9-1F86-46B9-81C0-FA83AEE94DD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DBBC59-C544-41CC-BA07-6848923FCE2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B91B94-0CE1-4F23-A7CD-EC2BF9C94CE4}"/>
              </a:ext>
            </a:extLst>
          </p:cNvPr>
          <p:cNvSpPr>
            <a:spLocks noGrp="1"/>
          </p:cNvSpPr>
          <p:nvPr>
            <p:ph type="dt" sz="half" idx="10"/>
          </p:nvPr>
        </p:nvSpPr>
        <p:spPr/>
        <p:txBody>
          <a:bodyPr/>
          <a:lstStyle/>
          <a:p>
            <a:fld id="{3391DE77-CF16-4C66-9971-A0DEF0EBD770}" type="datetimeFigureOut">
              <a:rPr lang="en-GB" smtClean="0"/>
              <a:t>29/03/2022</a:t>
            </a:fld>
            <a:endParaRPr lang="en-GB" dirty="0"/>
          </a:p>
        </p:txBody>
      </p:sp>
      <p:sp>
        <p:nvSpPr>
          <p:cNvPr id="6" name="Footer Placeholder 5">
            <a:extLst>
              <a:ext uri="{FF2B5EF4-FFF2-40B4-BE49-F238E27FC236}">
                <a16:creationId xmlns:a16="http://schemas.microsoft.com/office/drawing/2014/main" id="{A24ACC5C-FD62-45BC-9CC7-95A369C58B9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FAB5454-99C5-45B3-B455-BD01F279EF3F}"/>
              </a:ext>
            </a:extLst>
          </p:cNvPr>
          <p:cNvSpPr>
            <a:spLocks noGrp="1"/>
          </p:cNvSpPr>
          <p:nvPr>
            <p:ph type="sldNum" sz="quarter" idx="12"/>
          </p:nvPr>
        </p:nvSpPr>
        <p:spPr/>
        <p:txBody>
          <a:bodyPr/>
          <a:lstStyle/>
          <a:p>
            <a:fld id="{38D9D60D-AC0B-4823-A9FA-8EE082DB3C85}" type="slidenum">
              <a:rPr lang="en-GB" smtClean="0"/>
              <a:t>‹#›</a:t>
            </a:fld>
            <a:endParaRPr lang="en-GB" dirty="0"/>
          </a:p>
        </p:txBody>
      </p:sp>
    </p:spTree>
    <p:extLst>
      <p:ext uri="{BB962C8B-B14F-4D97-AF65-F5344CB8AC3E}">
        <p14:creationId xmlns:p14="http://schemas.microsoft.com/office/powerpoint/2010/main" val="2298377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6CB5E-A073-4CF8-A074-2C1ECB1EDB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31FDBC-7ED8-4A94-AFC7-01D9942F6D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F439B36-819C-49AF-83F0-44B07347E70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F9606E-7ABB-4C9D-8C80-30D62CC725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02E8421-03C9-49FA-A4C5-D311E991D39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BD6A1F-1815-4C38-B364-324583830405}"/>
              </a:ext>
            </a:extLst>
          </p:cNvPr>
          <p:cNvSpPr>
            <a:spLocks noGrp="1"/>
          </p:cNvSpPr>
          <p:nvPr>
            <p:ph type="dt" sz="half" idx="10"/>
          </p:nvPr>
        </p:nvSpPr>
        <p:spPr/>
        <p:txBody>
          <a:bodyPr/>
          <a:lstStyle/>
          <a:p>
            <a:fld id="{3391DE77-CF16-4C66-9971-A0DEF0EBD770}" type="datetimeFigureOut">
              <a:rPr lang="en-GB" smtClean="0"/>
              <a:t>29/03/2022</a:t>
            </a:fld>
            <a:endParaRPr lang="en-GB" dirty="0"/>
          </a:p>
        </p:txBody>
      </p:sp>
      <p:sp>
        <p:nvSpPr>
          <p:cNvPr id="8" name="Footer Placeholder 7">
            <a:extLst>
              <a:ext uri="{FF2B5EF4-FFF2-40B4-BE49-F238E27FC236}">
                <a16:creationId xmlns:a16="http://schemas.microsoft.com/office/drawing/2014/main" id="{033C67F1-0545-4F48-8A5E-2D1E694EEE0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94A079A-8628-4A0B-8D38-95251D00A96D}"/>
              </a:ext>
            </a:extLst>
          </p:cNvPr>
          <p:cNvSpPr>
            <a:spLocks noGrp="1"/>
          </p:cNvSpPr>
          <p:nvPr>
            <p:ph type="sldNum" sz="quarter" idx="12"/>
          </p:nvPr>
        </p:nvSpPr>
        <p:spPr/>
        <p:txBody>
          <a:bodyPr/>
          <a:lstStyle/>
          <a:p>
            <a:fld id="{38D9D60D-AC0B-4823-A9FA-8EE082DB3C85}" type="slidenum">
              <a:rPr lang="en-GB" smtClean="0"/>
              <a:t>‹#›</a:t>
            </a:fld>
            <a:endParaRPr lang="en-GB" dirty="0"/>
          </a:p>
        </p:txBody>
      </p:sp>
    </p:spTree>
    <p:extLst>
      <p:ext uri="{BB962C8B-B14F-4D97-AF65-F5344CB8AC3E}">
        <p14:creationId xmlns:p14="http://schemas.microsoft.com/office/powerpoint/2010/main" val="457769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11EFF-ED02-41EF-BD41-55E366186C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97E3B8-3136-494C-A21D-102894D54306}"/>
              </a:ext>
            </a:extLst>
          </p:cNvPr>
          <p:cNvSpPr>
            <a:spLocks noGrp="1"/>
          </p:cNvSpPr>
          <p:nvPr>
            <p:ph type="dt" sz="half" idx="10"/>
          </p:nvPr>
        </p:nvSpPr>
        <p:spPr/>
        <p:txBody>
          <a:bodyPr/>
          <a:lstStyle/>
          <a:p>
            <a:fld id="{3391DE77-CF16-4C66-9971-A0DEF0EBD770}" type="datetimeFigureOut">
              <a:rPr lang="en-GB" smtClean="0"/>
              <a:t>29/03/2022</a:t>
            </a:fld>
            <a:endParaRPr lang="en-GB" dirty="0"/>
          </a:p>
        </p:txBody>
      </p:sp>
      <p:sp>
        <p:nvSpPr>
          <p:cNvPr id="4" name="Footer Placeholder 3">
            <a:extLst>
              <a:ext uri="{FF2B5EF4-FFF2-40B4-BE49-F238E27FC236}">
                <a16:creationId xmlns:a16="http://schemas.microsoft.com/office/drawing/2014/main" id="{4222D2E4-4CA8-4AAB-A851-C1B1A701862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B066744-2DE1-4D50-8455-02D37AACD9E9}"/>
              </a:ext>
            </a:extLst>
          </p:cNvPr>
          <p:cNvSpPr>
            <a:spLocks noGrp="1"/>
          </p:cNvSpPr>
          <p:nvPr>
            <p:ph type="sldNum" sz="quarter" idx="12"/>
          </p:nvPr>
        </p:nvSpPr>
        <p:spPr/>
        <p:txBody>
          <a:bodyPr/>
          <a:lstStyle/>
          <a:p>
            <a:fld id="{38D9D60D-AC0B-4823-A9FA-8EE082DB3C85}" type="slidenum">
              <a:rPr lang="en-GB" smtClean="0"/>
              <a:t>‹#›</a:t>
            </a:fld>
            <a:endParaRPr lang="en-GB" dirty="0"/>
          </a:p>
        </p:txBody>
      </p:sp>
    </p:spTree>
    <p:extLst>
      <p:ext uri="{BB962C8B-B14F-4D97-AF65-F5344CB8AC3E}">
        <p14:creationId xmlns:p14="http://schemas.microsoft.com/office/powerpoint/2010/main" val="3910880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70922D-CF86-4856-88B4-337025FCC6C6}"/>
              </a:ext>
            </a:extLst>
          </p:cNvPr>
          <p:cNvSpPr>
            <a:spLocks noGrp="1"/>
          </p:cNvSpPr>
          <p:nvPr>
            <p:ph type="dt" sz="half" idx="10"/>
          </p:nvPr>
        </p:nvSpPr>
        <p:spPr/>
        <p:txBody>
          <a:bodyPr/>
          <a:lstStyle/>
          <a:p>
            <a:fld id="{3391DE77-CF16-4C66-9971-A0DEF0EBD770}" type="datetimeFigureOut">
              <a:rPr lang="en-GB" smtClean="0"/>
              <a:t>29/03/2022</a:t>
            </a:fld>
            <a:endParaRPr lang="en-GB" dirty="0"/>
          </a:p>
        </p:txBody>
      </p:sp>
      <p:sp>
        <p:nvSpPr>
          <p:cNvPr id="3" name="Footer Placeholder 2">
            <a:extLst>
              <a:ext uri="{FF2B5EF4-FFF2-40B4-BE49-F238E27FC236}">
                <a16:creationId xmlns:a16="http://schemas.microsoft.com/office/drawing/2014/main" id="{6C7ACAFA-31D8-4DD4-92F7-54831BE661D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372451E-61E9-4555-B942-1E855563E226}"/>
              </a:ext>
            </a:extLst>
          </p:cNvPr>
          <p:cNvSpPr>
            <a:spLocks noGrp="1"/>
          </p:cNvSpPr>
          <p:nvPr>
            <p:ph type="sldNum" sz="quarter" idx="12"/>
          </p:nvPr>
        </p:nvSpPr>
        <p:spPr/>
        <p:txBody>
          <a:bodyPr/>
          <a:lstStyle/>
          <a:p>
            <a:fld id="{38D9D60D-AC0B-4823-A9FA-8EE082DB3C85}" type="slidenum">
              <a:rPr lang="en-GB" smtClean="0"/>
              <a:t>‹#›</a:t>
            </a:fld>
            <a:endParaRPr lang="en-GB" dirty="0"/>
          </a:p>
        </p:txBody>
      </p:sp>
    </p:spTree>
    <p:extLst>
      <p:ext uri="{BB962C8B-B14F-4D97-AF65-F5344CB8AC3E}">
        <p14:creationId xmlns:p14="http://schemas.microsoft.com/office/powerpoint/2010/main" val="254117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C3BB1-ED94-4051-9BF2-35FA5639CB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5C4FEE-CB21-4481-BD8D-AA7DAE8DFF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43F19F-B367-41CD-81CC-52F391E0D9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D4FC87F-EB8F-46D2-8EB1-C4D34EF52461}"/>
              </a:ext>
            </a:extLst>
          </p:cNvPr>
          <p:cNvSpPr>
            <a:spLocks noGrp="1"/>
          </p:cNvSpPr>
          <p:nvPr>
            <p:ph type="dt" sz="half" idx="10"/>
          </p:nvPr>
        </p:nvSpPr>
        <p:spPr/>
        <p:txBody>
          <a:bodyPr/>
          <a:lstStyle/>
          <a:p>
            <a:fld id="{3391DE77-CF16-4C66-9971-A0DEF0EBD770}" type="datetimeFigureOut">
              <a:rPr lang="en-GB" smtClean="0"/>
              <a:t>29/03/2022</a:t>
            </a:fld>
            <a:endParaRPr lang="en-GB" dirty="0"/>
          </a:p>
        </p:txBody>
      </p:sp>
      <p:sp>
        <p:nvSpPr>
          <p:cNvPr id="6" name="Footer Placeholder 5">
            <a:extLst>
              <a:ext uri="{FF2B5EF4-FFF2-40B4-BE49-F238E27FC236}">
                <a16:creationId xmlns:a16="http://schemas.microsoft.com/office/drawing/2014/main" id="{12AA960F-A953-431C-88AB-C1A7C6D075A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361A2B1-CCEF-4BC4-837E-3D3C14780C7E}"/>
              </a:ext>
            </a:extLst>
          </p:cNvPr>
          <p:cNvSpPr>
            <a:spLocks noGrp="1"/>
          </p:cNvSpPr>
          <p:nvPr>
            <p:ph type="sldNum" sz="quarter" idx="12"/>
          </p:nvPr>
        </p:nvSpPr>
        <p:spPr/>
        <p:txBody>
          <a:bodyPr/>
          <a:lstStyle/>
          <a:p>
            <a:fld id="{38D9D60D-AC0B-4823-A9FA-8EE082DB3C85}" type="slidenum">
              <a:rPr lang="en-GB" smtClean="0"/>
              <a:t>‹#›</a:t>
            </a:fld>
            <a:endParaRPr lang="en-GB" dirty="0"/>
          </a:p>
        </p:txBody>
      </p:sp>
    </p:spTree>
    <p:extLst>
      <p:ext uri="{BB962C8B-B14F-4D97-AF65-F5344CB8AC3E}">
        <p14:creationId xmlns:p14="http://schemas.microsoft.com/office/powerpoint/2010/main" val="977240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934E2-BC54-4DB6-83C5-552CDA4221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48347C-4889-4FC5-9E9A-01D11108EE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337ED11-9CE1-4821-9204-2C8C4888C3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5FDB621-6831-4448-B317-081A7BFE7298}"/>
              </a:ext>
            </a:extLst>
          </p:cNvPr>
          <p:cNvSpPr>
            <a:spLocks noGrp="1"/>
          </p:cNvSpPr>
          <p:nvPr>
            <p:ph type="dt" sz="half" idx="10"/>
          </p:nvPr>
        </p:nvSpPr>
        <p:spPr/>
        <p:txBody>
          <a:bodyPr/>
          <a:lstStyle/>
          <a:p>
            <a:fld id="{3391DE77-CF16-4C66-9971-A0DEF0EBD770}" type="datetimeFigureOut">
              <a:rPr lang="en-GB" smtClean="0"/>
              <a:t>29/03/2022</a:t>
            </a:fld>
            <a:endParaRPr lang="en-GB" dirty="0"/>
          </a:p>
        </p:txBody>
      </p:sp>
      <p:sp>
        <p:nvSpPr>
          <p:cNvPr id="6" name="Footer Placeholder 5">
            <a:extLst>
              <a:ext uri="{FF2B5EF4-FFF2-40B4-BE49-F238E27FC236}">
                <a16:creationId xmlns:a16="http://schemas.microsoft.com/office/drawing/2014/main" id="{43495CA1-2479-42AE-95E9-08B23BEE35A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D5E2BCD-986B-4FB1-89D6-D2245032572A}"/>
              </a:ext>
            </a:extLst>
          </p:cNvPr>
          <p:cNvSpPr>
            <a:spLocks noGrp="1"/>
          </p:cNvSpPr>
          <p:nvPr>
            <p:ph type="sldNum" sz="quarter" idx="12"/>
          </p:nvPr>
        </p:nvSpPr>
        <p:spPr/>
        <p:txBody>
          <a:bodyPr/>
          <a:lstStyle/>
          <a:p>
            <a:fld id="{38D9D60D-AC0B-4823-A9FA-8EE082DB3C85}" type="slidenum">
              <a:rPr lang="en-GB" smtClean="0"/>
              <a:t>‹#›</a:t>
            </a:fld>
            <a:endParaRPr lang="en-GB" dirty="0"/>
          </a:p>
        </p:txBody>
      </p:sp>
    </p:spTree>
    <p:extLst>
      <p:ext uri="{BB962C8B-B14F-4D97-AF65-F5344CB8AC3E}">
        <p14:creationId xmlns:p14="http://schemas.microsoft.com/office/powerpoint/2010/main" val="2550381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2232C-05FA-4F54-BBAA-428A2E0AFF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BE5B26-9514-452E-8876-CEB0F9C2EC7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AE8B38-DBD0-485D-84B8-A084C395D0C2}"/>
              </a:ext>
            </a:extLst>
          </p:cNvPr>
          <p:cNvSpPr>
            <a:spLocks noGrp="1"/>
          </p:cNvSpPr>
          <p:nvPr>
            <p:ph type="dt" sz="half" idx="10"/>
          </p:nvPr>
        </p:nvSpPr>
        <p:spPr/>
        <p:txBody>
          <a:bodyPr/>
          <a:lstStyle/>
          <a:p>
            <a:fld id="{3391DE77-CF16-4C66-9971-A0DEF0EBD770}" type="datetimeFigureOut">
              <a:rPr lang="en-GB" smtClean="0"/>
              <a:t>29/03/2022</a:t>
            </a:fld>
            <a:endParaRPr lang="en-GB" dirty="0"/>
          </a:p>
        </p:txBody>
      </p:sp>
      <p:sp>
        <p:nvSpPr>
          <p:cNvPr id="5" name="Footer Placeholder 4">
            <a:extLst>
              <a:ext uri="{FF2B5EF4-FFF2-40B4-BE49-F238E27FC236}">
                <a16:creationId xmlns:a16="http://schemas.microsoft.com/office/drawing/2014/main" id="{D6D61334-C21A-4171-AAB4-00AAF81FFF7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BA5CB1D-C3E3-431B-A54D-D8EACB86B3E2}"/>
              </a:ext>
            </a:extLst>
          </p:cNvPr>
          <p:cNvSpPr>
            <a:spLocks noGrp="1"/>
          </p:cNvSpPr>
          <p:nvPr>
            <p:ph type="sldNum" sz="quarter" idx="12"/>
          </p:nvPr>
        </p:nvSpPr>
        <p:spPr/>
        <p:txBody>
          <a:bodyPr/>
          <a:lstStyle/>
          <a:p>
            <a:fld id="{38D9D60D-AC0B-4823-A9FA-8EE082DB3C85}" type="slidenum">
              <a:rPr lang="en-GB" smtClean="0"/>
              <a:t>‹#›</a:t>
            </a:fld>
            <a:endParaRPr lang="en-GB" dirty="0"/>
          </a:p>
        </p:txBody>
      </p:sp>
    </p:spTree>
    <p:extLst>
      <p:ext uri="{BB962C8B-B14F-4D97-AF65-F5344CB8AC3E}">
        <p14:creationId xmlns:p14="http://schemas.microsoft.com/office/powerpoint/2010/main" val="735871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47E5D0-374B-46D7-9462-64AF0C91EE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D3C6C4-E142-493E-9F8A-9153C0BE0A2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796F6B-F648-4306-82D5-DB713FB2E343}"/>
              </a:ext>
            </a:extLst>
          </p:cNvPr>
          <p:cNvSpPr>
            <a:spLocks noGrp="1"/>
          </p:cNvSpPr>
          <p:nvPr>
            <p:ph type="dt" sz="half" idx="10"/>
          </p:nvPr>
        </p:nvSpPr>
        <p:spPr/>
        <p:txBody>
          <a:bodyPr/>
          <a:lstStyle/>
          <a:p>
            <a:fld id="{3391DE77-CF16-4C66-9971-A0DEF0EBD770}" type="datetimeFigureOut">
              <a:rPr lang="en-GB" smtClean="0"/>
              <a:t>29/03/2022</a:t>
            </a:fld>
            <a:endParaRPr lang="en-GB" dirty="0"/>
          </a:p>
        </p:txBody>
      </p:sp>
      <p:sp>
        <p:nvSpPr>
          <p:cNvPr id="5" name="Footer Placeholder 4">
            <a:extLst>
              <a:ext uri="{FF2B5EF4-FFF2-40B4-BE49-F238E27FC236}">
                <a16:creationId xmlns:a16="http://schemas.microsoft.com/office/drawing/2014/main" id="{3F8159A4-6175-4B4E-A184-B2CC6431B15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FF8207F-434B-477A-B2AB-298C46B2D8DF}"/>
              </a:ext>
            </a:extLst>
          </p:cNvPr>
          <p:cNvSpPr>
            <a:spLocks noGrp="1"/>
          </p:cNvSpPr>
          <p:nvPr>
            <p:ph type="sldNum" sz="quarter" idx="12"/>
          </p:nvPr>
        </p:nvSpPr>
        <p:spPr/>
        <p:txBody>
          <a:bodyPr/>
          <a:lstStyle/>
          <a:p>
            <a:fld id="{38D9D60D-AC0B-4823-A9FA-8EE082DB3C85}" type="slidenum">
              <a:rPr lang="en-GB" smtClean="0"/>
              <a:t>‹#›</a:t>
            </a:fld>
            <a:endParaRPr lang="en-GB" dirty="0"/>
          </a:p>
        </p:txBody>
      </p:sp>
    </p:spTree>
    <p:extLst>
      <p:ext uri="{BB962C8B-B14F-4D97-AF65-F5344CB8AC3E}">
        <p14:creationId xmlns:p14="http://schemas.microsoft.com/office/powerpoint/2010/main" val="1069152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8A3901-13FC-4018-AE47-A07450CD68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7D5FB3-F903-4B74-907A-E582E9DC1A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DC6D7E-B4C4-4FDC-986C-5D8FE4D981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91DE77-CF16-4C66-9971-A0DEF0EBD770}" type="datetimeFigureOut">
              <a:rPr lang="en-GB" smtClean="0"/>
              <a:t>29/03/2022</a:t>
            </a:fld>
            <a:endParaRPr lang="en-GB" dirty="0"/>
          </a:p>
        </p:txBody>
      </p:sp>
      <p:sp>
        <p:nvSpPr>
          <p:cNvPr id="5" name="Footer Placeholder 4">
            <a:extLst>
              <a:ext uri="{FF2B5EF4-FFF2-40B4-BE49-F238E27FC236}">
                <a16:creationId xmlns:a16="http://schemas.microsoft.com/office/drawing/2014/main" id="{F221B929-17B7-4671-B0A5-C6D0B40F02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5D547A3-C83A-4737-A41F-7C4ED9B077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D9D60D-AC0B-4823-A9FA-8EE082DB3C85}" type="slidenum">
              <a:rPr lang="en-GB" smtClean="0"/>
              <a:t>‹#›</a:t>
            </a:fld>
            <a:endParaRPr lang="en-GB" dirty="0"/>
          </a:p>
        </p:txBody>
      </p:sp>
    </p:spTree>
    <p:extLst>
      <p:ext uri="{BB962C8B-B14F-4D97-AF65-F5344CB8AC3E}">
        <p14:creationId xmlns:p14="http://schemas.microsoft.com/office/powerpoint/2010/main" val="17827766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207C8E0-3008-4F9A-98A5-258431EAC177}"/>
              </a:ext>
            </a:extLst>
          </p:cNvPr>
          <p:cNvPicPr>
            <a:picLocks noChangeAspect="1"/>
          </p:cNvPicPr>
          <p:nvPr/>
        </p:nvPicPr>
        <p:blipFill>
          <a:blip r:embed="rId2"/>
          <a:stretch>
            <a:fillRect/>
          </a:stretch>
        </p:blipFill>
        <p:spPr>
          <a:xfrm>
            <a:off x="283766" y="27834"/>
            <a:ext cx="3277102" cy="1638551"/>
          </a:xfrm>
          <a:prstGeom prst="rect">
            <a:avLst/>
          </a:prstGeom>
        </p:spPr>
      </p:pic>
      <p:pic>
        <p:nvPicPr>
          <p:cNvPr id="4" name="Picture 3">
            <a:extLst>
              <a:ext uri="{FF2B5EF4-FFF2-40B4-BE49-F238E27FC236}">
                <a16:creationId xmlns:a16="http://schemas.microsoft.com/office/drawing/2014/main" id="{BAB13390-2686-474C-9121-21F3FFF9B6B8}"/>
              </a:ext>
            </a:extLst>
          </p:cNvPr>
          <p:cNvPicPr>
            <a:picLocks noChangeAspect="1"/>
          </p:cNvPicPr>
          <p:nvPr/>
        </p:nvPicPr>
        <p:blipFill>
          <a:blip r:embed="rId3"/>
          <a:stretch>
            <a:fillRect/>
          </a:stretch>
        </p:blipFill>
        <p:spPr>
          <a:xfrm>
            <a:off x="3962400" y="1257684"/>
            <a:ext cx="5410200" cy="1808710"/>
          </a:xfrm>
          <a:prstGeom prst="rect">
            <a:avLst/>
          </a:prstGeom>
          <a:ln>
            <a:solidFill>
              <a:srgbClr val="0070C0"/>
            </a:solidFill>
          </a:ln>
        </p:spPr>
      </p:pic>
      <p:sp>
        <p:nvSpPr>
          <p:cNvPr id="8" name="TextBox 7">
            <a:extLst>
              <a:ext uri="{FF2B5EF4-FFF2-40B4-BE49-F238E27FC236}">
                <a16:creationId xmlns:a16="http://schemas.microsoft.com/office/drawing/2014/main" id="{EE3C48F2-99E3-47AD-B65F-44A21F19DE8B}"/>
              </a:ext>
            </a:extLst>
          </p:cNvPr>
          <p:cNvSpPr txBox="1"/>
          <p:nvPr/>
        </p:nvSpPr>
        <p:spPr>
          <a:xfrm>
            <a:off x="857250" y="3429000"/>
            <a:ext cx="10950890" cy="3257174"/>
          </a:xfrm>
          <a:prstGeom prst="rect">
            <a:avLst/>
          </a:prstGeom>
          <a:noFill/>
        </p:spPr>
        <p:txBody>
          <a:bodyPr wrap="square">
            <a:spAutoFit/>
          </a:bodyPr>
          <a:lstStyle/>
          <a:p>
            <a:pPr>
              <a:lnSpc>
                <a:spcPct val="150000"/>
              </a:lnSpc>
            </a:pPr>
            <a:r>
              <a:rPr lang="en-GB" sz="2800" dirty="0"/>
              <a:t>Student Name: Sophie Albangbe</a:t>
            </a:r>
          </a:p>
          <a:p>
            <a:pPr>
              <a:lnSpc>
                <a:spcPct val="150000"/>
              </a:lnSpc>
            </a:pPr>
            <a:r>
              <a:rPr lang="en-GB" sz="2800" dirty="0"/>
              <a:t>Student ID       : 1916094</a:t>
            </a:r>
          </a:p>
          <a:p>
            <a:pPr>
              <a:lnSpc>
                <a:spcPct val="150000"/>
              </a:lnSpc>
            </a:pPr>
            <a:r>
              <a:rPr lang="en-GB" sz="2800" dirty="0"/>
              <a:t>​Module code: BMHP6006</a:t>
            </a:r>
          </a:p>
          <a:p>
            <a:pPr>
              <a:lnSpc>
                <a:spcPct val="150000"/>
              </a:lnSpc>
            </a:pPr>
            <a:r>
              <a:rPr lang="en-GB" sz="2800" dirty="0"/>
              <a:t>Lecturer name: Bianca Sanfilippo ​</a:t>
            </a:r>
          </a:p>
          <a:p>
            <a:pPr>
              <a:lnSpc>
                <a:spcPct val="150000"/>
              </a:lnSpc>
            </a:pPr>
            <a:r>
              <a:rPr lang="en-GB" sz="2800" dirty="0"/>
              <a:t>Module name: Mental Disorders and Psychopathology</a:t>
            </a:r>
          </a:p>
        </p:txBody>
      </p:sp>
    </p:spTree>
    <p:extLst>
      <p:ext uri="{BB962C8B-B14F-4D97-AF65-F5344CB8AC3E}">
        <p14:creationId xmlns:p14="http://schemas.microsoft.com/office/powerpoint/2010/main" val="3245843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478455-DB58-480A-AC71-89D984F9E629}"/>
              </a:ext>
            </a:extLst>
          </p:cNvPr>
          <p:cNvSpPr>
            <a:spLocks noGrp="1"/>
          </p:cNvSpPr>
          <p:nvPr>
            <p:ph type="title"/>
          </p:nvPr>
        </p:nvSpPr>
        <p:spPr>
          <a:xfrm>
            <a:off x="838200" y="469028"/>
            <a:ext cx="10515600" cy="1325563"/>
          </a:xfrm>
          <a:solidFill>
            <a:srgbClr val="00B0F0"/>
          </a:solidFill>
        </p:spPr>
        <p:txBody>
          <a:bodyPr>
            <a:normAutofit/>
          </a:bodyPr>
          <a:lstStyle/>
          <a:p>
            <a:r>
              <a:rPr lang="en-GB" dirty="0"/>
              <a:t>  </a:t>
            </a:r>
            <a:r>
              <a:rPr lang="en-GB" b="1" dirty="0"/>
              <a:t>  </a:t>
            </a:r>
            <a:r>
              <a:rPr lang="en-GB" sz="4000" b="1" dirty="0"/>
              <a:t> Somatoform Disorder</a:t>
            </a:r>
          </a:p>
        </p:txBody>
      </p:sp>
      <p:sp>
        <p:nvSpPr>
          <p:cNvPr id="6" name="TextBox 5">
            <a:extLst>
              <a:ext uri="{FF2B5EF4-FFF2-40B4-BE49-F238E27FC236}">
                <a16:creationId xmlns:a16="http://schemas.microsoft.com/office/drawing/2014/main" id="{2D74351A-8FA9-4EF7-8F55-C31798DCCD09}"/>
              </a:ext>
            </a:extLst>
          </p:cNvPr>
          <p:cNvSpPr txBox="1"/>
          <p:nvPr/>
        </p:nvSpPr>
        <p:spPr>
          <a:xfrm>
            <a:off x="6251944" y="2418654"/>
            <a:ext cx="5677786" cy="3970318"/>
          </a:xfrm>
          <a:prstGeom prst="rect">
            <a:avLst/>
          </a:prstGeom>
          <a:noFill/>
        </p:spPr>
        <p:txBody>
          <a:bodyPr wrap="square">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www.assignmentpoint.com</a:t>
            </a:r>
          </a:p>
        </p:txBody>
      </p:sp>
      <p:pic>
        <p:nvPicPr>
          <p:cNvPr id="3" name="Picture 2">
            <a:extLst>
              <a:ext uri="{FF2B5EF4-FFF2-40B4-BE49-F238E27FC236}">
                <a16:creationId xmlns:a16="http://schemas.microsoft.com/office/drawing/2014/main" id="{22135C6B-4F80-4A65-9A0C-F1970CAA9610}"/>
              </a:ext>
            </a:extLst>
          </p:cNvPr>
          <p:cNvPicPr>
            <a:picLocks noChangeAspect="1"/>
          </p:cNvPicPr>
          <p:nvPr/>
        </p:nvPicPr>
        <p:blipFill>
          <a:blip r:embed="rId2"/>
          <a:stretch>
            <a:fillRect/>
          </a:stretch>
        </p:blipFill>
        <p:spPr>
          <a:xfrm>
            <a:off x="1683327" y="2202873"/>
            <a:ext cx="8056437" cy="3803072"/>
          </a:xfrm>
          <a:prstGeom prst="rect">
            <a:avLst/>
          </a:prstGeom>
        </p:spPr>
      </p:pic>
    </p:spTree>
    <p:extLst>
      <p:ext uri="{BB962C8B-B14F-4D97-AF65-F5344CB8AC3E}">
        <p14:creationId xmlns:p14="http://schemas.microsoft.com/office/powerpoint/2010/main" val="1117662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D712B-1795-434E-8726-EDE19D02A04F}"/>
              </a:ext>
            </a:extLst>
          </p:cNvPr>
          <p:cNvSpPr>
            <a:spLocks noGrp="1"/>
          </p:cNvSpPr>
          <p:nvPr>
            <p:ph type="title"/>
          </p:nvPr>
        </p:nvSpPr>
        <p:spPr>
          <a:xfrm>
            <a:off x="612396" y="425669"/>
            <a:ext cx="8254768" cy="2144109"/>
          </a:xfrm>
          <a:solidFill>
            <a:srgbClr val="00B0F0"/>
          </a:solidFill>
        </p:spPr>
        <p:txBody>
          <a:bodyPr>
            <a:normAutofit/>
          </a:bodyPr>
          <a:lstStyle/>
          <a:p>
            <a:pPr algn="l"/>
            <a:r>
              <a:rPr lang="en-GB" b="1" dirty="0"/>
              <a:t>Classification of Depressive episode</a:t>
            </a:r>
            <a:br>
              <a:rPr lang="en-GB" b="1" dirty="0"/>
            </a:br>
            <a:r>
              <a:rPr lang="en-GB" b="1" dirty="0"/>
              <a:t>within ICD-10 </a:t>
            </a:r>
          </a:p>
        </p:txBody>
      </p:sp>
      <p:pic>
        <p:nvPicPr>
          <p:cNvPr id="3076" name="Picture 4" descr="ICD-10 International statistical classification of diseases and related  health problems">
            <a:extLst>
              <a:ext uri="{FF2B5EF4-FFF2-40B4-BE49-F238E27FC236}">
                <a16:creationId xmlns:a16="http://schemas.microsoft.com/office/drawing/2014/main" id="{7B79B214-4090-4353-A97F-116A4F8722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44226" y="354722"/>
            <a:ext cx="2258739" cy="2515927"/>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911B551E-9135-4482-A460-57CE29EAD330}"/>
              </a:ext>
            </a:extLst>
          </p:cNvPr>
          <p:cNvSpPr>
            <a:spLocks noGrp="1"/>
          </p:cNvSpPr>
          <p:nvPr>
            <p:ph idx="1"/>
          </p:nvPr>
        </p:nvSpPr>
        <p:spPr>
          <a:xfrm>
            <a:off x="2822028" y="3105807"/>
            <a:ext cx="5549462" cy="3213046"/>
          </a:xfrm>
        </p:spPr>
        <p:txBody>
          <a:bodyPr/>
          <a:lstStyle/>
          <a:p>
            <a:r>
              <a:rPr lang="en-GB" sz="2800" dirty="0"/>
              <a:t>Chapter V</a:t>
            </a:r>
          </a:p>
          <a:p>
            <a:r>
              <a:rPr lang="en-GB" sz="2800" dirty="0"/>
              <a:t>Depressive episodes </a:t>
            </a:r>
            <a:r>
              <a:rPr lang="en-GB" dirty="0"/>
              <a:t>F45</a:t>
            </a:r>
            <a:br>
              <a:rPr lang="en-GB" sz="2800" dirty="0"/>
            </a:br>
            <a:endParaRPr lang="en-GB" sz="2800" dirty="0"/>
          </a:p>
          <a:p>
            <a:r>
              <a:rPr lang="en-GB" sz="2800" dirty="0"/>
              <a:t>Mood affective disorders F45</a:t>
            </a:r>
            <a:endParaRPr lang="en-GB" dirty="0"/>
          </a:p>
        </p:txBody>
      </p:sp>
    </p:spTree>
    <p:extLst>
      <p:ext uri="{BB962C8B-B14F-4D97-AF65-F5344CB8AC3E}">
        <p14:creationId xmlns:p14="http://schemas.microsoft.com/office/powerpoint/2010/main" val="623248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BCE5-1464-4401-A8B0-3ACBB177CFCA}"/>
              </a:ext>
            </a:extLst>
          </p:cNvPr>
          <p:cNvSpPr>
            <a:spLocks noGrp="1"/>
          </p:cNvSpPr>
          <p:nvPr>
            <p:ph type="title"/>
          </p:nvPr>
        </p:nvSpPr>
        <p:spPr>
          <a:xfrm>
            <a:off x="838200" y="365125"/>
            <a:ext cx="5257800" cy="1325563"/>
          </a:xfrm>
          <a:solidFill>
            <a:srgbClr val="00B0F0"/>
          </a:solidFill>
        </p:spPr>
        <p:txBody>
          <a:bodyPr/>
          <a:lstStyle/>
          <a:p>
            <a:r>
              <a:rPr lang="en-GB" dirty="0"/>
              <a:t>What is  Somatoform disorder</a:t>
            </a:r>
          </a:p>
        </p:txBody>
      </p:sp>
      <p:sp>
        <p:nvSpPr>
          <p:cNvPr id="3" name="Content Placeholder 2">
            <a:extLst>
              <a:ext uri="{FF2B5EF4-FFF2-40B4-BE49-F238E27FC236}">
                <a16:creationId xmlns:a16="http://schemas.microsoft.com/office/drawing/2014/main" id="{1937E204-F879-4D78-A109-5D0F0C86DE49}"/>
              </a:ext>
            </a:extLst>
          </p:cNvPr>
          <p:cNvSpPr>
            <a:spLocks noGrp="1"/>
          </p:cNvSpPr>
          <p:nvPr>
            <p:ph idx="1"/>
          </p:nvPr>
        </p:nvSpPr>
        <p:spPr>
          <a:xfrm>
            <a:off x="838200" y="1825624"/>
            <a:ext cx="4667250" cy="5032375"/>
          </a:xfrm>
        </p:spPr>
        <p:txBody>
          <a:bodyPr>
            <a:normAutofit fontScale="47500" lnSpcReduction="20000"/>
          </a:bodyPr>
          <a:lstStyle/>
          <a:p>
            <a:pPr marL="0" indent="0">
              <a:lnSpc>
                <a:spcPct val="160000"/>
              </a:lnSpc>
              <a:buNone/>
            </a:pPr>
            <a:r>
              <a:rPr lang="en-GB" sz="5000" dirty="0"/>
              <a:t> The somatic systemic disorder is a kind of disorder that tend physical impacts like having body pain or any other bodily symptoms that further lead to mental disorder . (Plana Ripoll, et.al, 2020</a:t>
            </a:r>
          </a:p>
          <a:p>
            <a:endParaRPr lang="en-GB" sz="5600" dirty="0"/>
          </a:p>
          <a:p>
            <a:endParaRPr lang="en-GB" sz="3600" dirty="0"/>
          </a:p>
          <a:p>
            <a:pPr marL="0" indent="0">
              <a:buNone/>
            </a:pPr>
            <a:r>
              <a:rPr lang="en-GB" dirty="0"/>
              <a:t>       </a:t>
            </a:r>
          </a:p>
          <a:p>
            <a:endParaRPr lang="en-GB" dirty="0"/>
          </a:p>
          <a:p>
            <a:pPr marL="0" indent="0">
              <a:buNone/>
            </a:pPr>
            <a:r>
              <a:rPr lang="en-GB" dirty="0"/>
              <a:t>  </a:t>
            </a:r>
          </a:p>
          <a:p>
            <a:endParaRPr lang="en-GB" dirty="0"/>
          </a:p>
          <a:p>
            <a:endParaRPr lang="en-GB" dirty="0"/>
          </a:p>
          <a:p>
            <a:endParaRPr lang="en-GB" dirty="0"/>
          </a:p>
          <a:p>
            <a:endParaRPr lang="en-GB" dirty="0"/>
          </a:p>
          <a:p>
            <a:pPr marL="0" indent="0">
              <a:buNone/>
            </a:pPr>
            <a:endParaRPr lang="en-GB" dirty="0"/>
          </a:p>
        </p:txBody>
      </p:sp>
      <p:pic>
        <p:nvPicPr>
          <p:cNvPr id="4" name="Picture 3">
            <a:extLst>
              <a:ext uri="{FF2B5EF4-FFF2-40B4-BE49-F238E27FC236}">
                <a16:creationId xmlns:a16="http://schemas.microsoft.com/office/drawing/2014/main" id="{59125757-676E-4E94-8719-5C9777E519FE}"/>
              </a:ext>
            </a:extLst>
          </p:cNvPr>
          <p:cNvPicPr>
            <a:picLocks noChangeAspect="1"/>
          </p:cNvPicPr>
          <p:nvPr/>
        </p:nvPicPr>
        <p:blipFill>
          <a:blip r:embed="rId2"/>
          <a:stretch>
            <a:fillRect/>
          </a:stretch>
        </p:blipFill>
        <p:spPr>
          <a:xfrm>
            <a:off x="6686552" y="1167246"/>
            <a:ext cx="5288408" cy="4523507"/>
          </a:xfrm>
          <a:prstGeom prst="rect">
            <a:avLst/>
          </a:prstGeom>
        </p:spPr>
      </p:pic>
      <p:sp>
        <p:nvSpPr>
          <p:cNvPr id="6" name="TextBox 5">
            <a:extLst>
              <a:ext uri="{FF2B5EF4-FFF2-40B4-BE49-F238E27FC236}">
                <a16:creationId xmlns:a16="http://schemas.microsoft.com/office/drawing/2014/main" id="{83793898-FA6F-40EB-AAA9-4C7FF663FDD8}"/>
              </a:ext>
            </a:extLst>
          </p:cNvPr>
          <p:cNvSpPr txBox="1"/>
          <p:nvPr/>
        </p:nvSpPr>
        <p:spPr>
          <a:xfrm>
            <a:off x="6903592" y="2356652"/>
            <a:ext cx="5288408" cy="3693319"/>
          </a:xfrm>
          <a:prstGeom prst="rect">
            <a:avLst/>
          </a:prstGeom>
          <a:noFill/>
        </p:spPr>
        <p:txBody>
          <a:bodyPr wrap="square">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www.epainassist.com</a:t>
            </a:r>
          </a:p>
        </p:txBody>
      </p:sp>
    </p:spTree>
    <p:extLst>
      <p:ext uri="{BB962C8B-B14F-4D97-AF65-F5344CB8AC3E}">
        <p14:creationId xmlns:p14="http://schemas.microsoft.com/office/powerpoint/2010/main" val="4116168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0D0A2-5D3E-4147-B1F5-37949DFEEDBB}"/>
              </a:ext>
            </a:extLst>
          </p:cNvPr>
          <p:cNvSpPr>
            <a:spLocks noGrp="1"/>
          </p:cNvSpPr>
          <p:nvPr>
            <p:ph type="title"/>
          </p:nvPr>
        </p:nvSpPr>
        <p:spPr>
          <a:xfrm>
            <a:off x="838200" y="365125"/>
            <a:ext cx="5410200" cy="1325563"/>
          </a:xfrm>
          <a:solidFill>
            <a:srgbClr val="00B0F0"/>
          </a:solidFill>
        </p:spPr>
        <p:txBody>
          <a:bodyPr/>
          <a:lstStyle/>
          <a:p>
            <a:r>
              <a:rPr lang="en-GB" dirty="0"/>
              <a:t>Who is affected by Somatoform Disorder </a:t>
            </a:r>
          </a:p>
        </p:txBody>
      </p:sp>
      <p:sp>
        <p:nvSpPr>
          <p:cNvPr id="3" name="Content Placeholder 2">
            <a:extLst>
              <a:ext uri="{FF2B5EF4-FFF2-40B4-BE49-F238E27FC236}">
                <a16:creationId xmlns:a16="http://schemas.microsoft.com/office/drawing/2014/main" id="{4C1A1B35-9159-4976-8869-B457660EF678}"/>
              </a:ext>
            </a:extLst>
          </p:cNvPr>
          <p:cNvSpPr>
            <a:spLocks noGrp="1"/>
          </p:cNvSpPr>
          <p:nvPr>
            <p:ph idx="1"/>
          </p:nvPr>
        </p:nvSpPr>
        <p:spPr>
          <a:xfrm>
            <a:off x="838200" y="1825625"/>
            <a:ext cx="4218798" cy="4351338"/>
          </a:xfrm>
        </p:spPr>
        <p:txBody>
          <a:bodyPr>
            <a:normAutofit fontScale="77500" lnSpcReduction="20000"/>
          </a:bodyPr>
          <a:lstStyle/>
          <a:p>
            <a:pPr>
              <a:lnSpc>
                <a:spcPct val="150000"/>
              </a:lnSpc>
            </a:pPr>
            <a:r>
              <a:rPr lang="en-GB" dirty="0"/>
              <a:t>Somatoform disorder is common in past and present life. According to Das, et. al, (2020), This disorder generally can be seen 11-21% in young age, 10-20% in middle age, and 1-13% in old age in the global population.  Its can affect men, women and young one</a:t>
            </a:r>
          </a:p>
        </p:txBody>
      </p:sp>
      <p:pic>
        <p:nvPicPr>
          <p:cNvPr id="4" name="Picture 3">
            <a:extLst>
              <a:ext uri="{FF2B5EF4-FFF2-40B4-BE49-F238E27FC236}">
                <a16:creationId xmlns:a16="http://schemas.microsoft.com/office/drawing/2014/main" id="{FFBB6CFA-CD55-4A78-8291-A84C9E0ACA89}"/>
              </a:ext>
            </a:extLst>
          </p:cNvPr>
          <p:cNvPicPr>
            <a:picLocks noChangeAspect="1"/>
          </p:cNvPicPr>
          <p:nvPr/>
        </p:nvPicPr>
        <p:blipFill>
          <a:blip r:embed="rId2"/>
          <a:stretch>
            <a:fillRect/>
          </a:stretch>
        </p:blipFill>
        <p:spPr>
          <a:xfrm>
            <a:off x="5503673" y="1668638"/>
            <a:ext cx="6341963" cy="4351338"/>
          </a:xfrm>
          <a:prstGeom prst="rect">
            <a:avLst/>
          </a:prstGeom>
        </p:spPr>
      </p:pic>
      <p:sp>
        <p:nvSpPr>
          <p:cNvPr id="8" name="TextBox 7">
            <a:extLst>
              <a:ext uri="{FF2B5EF4-FFF2-40B4-BE49-F238E27FC236}">
                <a16:creationId xmlns:a16="http://schemas.microsoft.com/office/drawing/2014/main" id="{612F3E9D-25D6-4D6A-A24F-134AE0F9B147}"/>
              </a:ext>
            </a:extLst>
          </p:cNvPr>
          <p:cNvSpPr txBox="1"/>
          <p:nvPr/>
        </p:nvSpPr>
        <p:spPr>
          <a:xfrm>
            <a:off x="3049732" y="5997925"/>
            <a:ext cx="6099462" cy="369332"/>
          </a:xfrm>
          <a:prstGeom prst="rect">
            <a:avLst/>
          </a:prstGeom>
          <a:noFill/>
        </p:spPr>
        <p:txBody>
          <a:bodyPr wrap="square">
            <a:spAutoFit/>
          </a:bodyPr>
          <a:lstStyle/>
          <a:p>
            <a:r>
              <a:rPr lang="fr-FR" dirty="0"/>
              <a:t>                                                                (Source: </a:t>
            </a:r>
            <a:r>
              <a:rPr lang="fr-FR" dirty="0" err="1"/>
              <a:t>Das</a:t>
            </a:r>
            <a:r>
              <a:rPr lang="fr-FR" dirty="0"/>
              <a:t>, et. al, 2020)</a:t>
            </a:r>
            <a:endParaRPr lang="en-GB" dirty="0"/>
          </a:p>
        </p:txBody>
      </p:sp>
    </p:spTree>
    <p:extLst>
      <p:ext uri="{BB962C8B-B14F-4D97-AF65-F5344CB8AC3E}">
        <p14:creationId xmlns:p14="http://schemas.microsoft.com/office/powerpoint/2010/main" val="137019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1687C-4B17-4D36-B638-310DA987D1D8}"/>
              </a:ext>
            </a:extLst>
          </p:cNvPr>
          <p:cNvSpPr>
            <a:spLocks noGrp="1"/>
          </p:cNvSpPr>
          <p:nvPr>
            <p:ph type="title"/>
          </p:nvPr>
        </p:nvSpPr>
        <p:spPr>
          <a:xfrm>
            <a:off x="838200" y="114301"/>
            <a:ext cx="3119438" cy="1576388"/>
          </a:xfrm>
          <a:solidFill>
            <a:srgbClr val="00B0F0"/>
          </a:solidFill>
        </p:spPr>
        <p:txBody>
          <a:bodyPr>
            <a:normAutofit fontScale="90000"/>
          </a:bodyPr>
          <a:lstStyle/>
          <a:p>
            <a:r>
              <a:rPr lang="en-GB" dirty="0"/>
              <a:t>Causes of Somatoform Disorder</a:t>
            </a:r>
          </a:p>
        </p:txBody>
      </p:sp>
      <p:sp>
        <p:nvSpPr>
          <p:cNvPr id="3" name="Content Placeholder 2">
            <a:extLst>
              <a:ext uri="{FF2B5EF4-FFF2-40B4-BE49-F238E27FC236}">
                <a16:creationId xmlns:a16="http://schemas.microsoft.com/office/drawing/2014/main" id="{E6D7F175-2204-4F24-B410-4750E9A85D68}"/>
              </a:ext>
            </a:extLst>
          </p:cNvPr>
          <p:cNvSpPr>
            <a:spLocks noGrp="1"/>
          </p:cNvSpPr>
          <p:nvPr>
            <p:ph idx="1"/>
          </p:nvPr>
        </p:nvSpPr>
        <p:spPr>
          <a:xfrm>
            <a:off x="757238" y="2043113"/>
            <a:ext cx="3523817" cy="4133849"/>
          </a:xfrm>
        </p:spPr>
        <p:txBody>
          <a:bodyPr>
            <a:normAutofit/>
          </a:bodyPr>
          <a:lstStyle/>
          <a:p>
            <a:pPr marL="0" indent="0">
              <a:buNone/>
            </a:pPr>
            <a:endParaRPr lang="en-GB" dirty="0"/>
          </a:p>
          <a:p>
            <a:r>
              <a:rPr lang="en-GB" dirty="0"/>
              <a:t>It’s a mental illness that causes by neurons disorder and body pain.</a:t>
            </a:r>
          </a:p>
          <a:p>
            <a:r>
              <a:rPr lang="en-GB" dirty="0"/>
              <a:t>They can typically be chronic or not, mild forms (Tung et.al 2019), </a:t>
            </a:r>
          </a:p>
        </p:txBody>
      </p:sp>
      <p:pic>
        <p:nvPicPr>
          <p:cNvPr id="5" name="Picture 4">
            <a:extLst>
              <a:ext uri="{FF2B5EF4-FFF2-40B4-BE49-F238E27FC236}">
                <a16:creationId xmlns:a16="http://schemas.microsoft.com/office/drawing/2014/main" id="{EA4BFCCC-08B1-42CA-8A1F-022FCC98DC6A}"/>
              </a:ext>
            </a:extLst>
          </p:cNvPr>
          <p:cNvPicPr>
            <a:picLocks noChangeAspect="1"/>
          </p:cNvPicPr>
          <p:nvPr/>
        </p:nvPicPr>
        <p:blipFill>
          <a:blip r:embed="rId2"/>
          <a:stretch>
            <a:fillRect/>
          </a:stretch>
        </p:blipFill>
        <p:spPr>
          <a:xfrm>
            <a:off x="4743449" y="735352"/>
            <a:ext cx="7387935" cy="5029200"/>
          </a:xfrm>
          <a:prstGeom prst="rect">
            <a:avLst/>
          </a:prstGeom>
        </p:spPr>
      </p:pic>
      <p:sp>
        <p:nvSpPr>
          <p:cNvPr id="9" name="TextBox 8">
            <a:extLst>
              <a:ext uri="{FF2B5EF4-FFF2-40B4-BE49-F238E27FC236}">
                <a16:creationId xmlns:a16="http://schemas.microsoft.com/office/drawing/2014/main" id="{18A7C0B6-404C-465E-85A3-ACE208259BC5}"/>
              </a:ext>
            </a:extLst>
          </p:cNvPr>
          <p:cNvSpPr txBox="1"/>
          <p:nvPr/>
        </p:nvSpPr>
        <p:spPr>
          <a:xfrm>
            <a:off x="2784763" y="4456790"/>
            <a:ext cx="8977745" cy="1477328"/>
          </a:xfrm>
          <a:prstGeom prst="rect">
            <a:avLst/>
          </a:prstGeom>
          <a:noFill/>
        </p:spPr>
        <p:txBody>
          <a:bodyPr wrap="square">
            <a:spAutoFit/>
          </a:bodyPr>
          <a:lstStyle/>
          <a:p>
            <a:r>
              <a:rPr lang="en-GB" dirty="0"/>
              <a:t>                                                                                                               </a:t>
            </a:r>
          </a:p>
          <a:p>
            <a:endParaRPr lang="en-GB" dirty="0"/>
          </a:p>
          <a:p>
            <a:endParaRPr lang="en-GB" dirty="0"/>
          </a:p>
          <a:p>
            <a:r>
              <a:rPr lang="en-GB" dirty="0"/>
              <a:t>                                                                                                              </a:t>
            </a:r>
          </a:p>
          <a:p>
            <a:r>
              <a:rPr lang="en-GB" dirty="0"/>
              <a:t>                                                                                                                   www.therecoveryvillage.com</a:t>
            </a:r>
          </a:p>
        </p:txBody>
      </p:sp>
    </p:spTree>
    <p:extLst>
      <p:ext uri="{BB962C8B-B14F-4D97-AF65-F5344CB8AC3E}">
        <p14:creationId xmlns:p14="http://schemas.microsoft.com/office/powerpoint/2010/main" val="3779647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D3CC4-7D64-48A9-8812-41BE02ACB19D}"/>
              </a:ext>
            </a:extLst>
          </p:cNvPr>
          <p:cNvSpPr>
            <a:spLocks noGrp="1"/>
          </p:cNvSpPr>
          <p:nvPr>
            <p:ph type="title"/>
          </p:nvPr>
        </p:nvSpPr>
        <p:spPr>
          <a:xfrm>
            <a:off x="222971" y="134937"/>
            <a:ext cx="6019800" cy="1690688"/>
          </a:xfrm>
          <a:solidFill>
            <a:srgbClr val="00B0F0"/>
          </a:solidFill>
        </p:spPr>
        <p:txBody>
          <a:bodyPr>
            <a:normAutofit fontScale="90000"/>
          </a:bodyPr>
          <a:lstStyle/>
          <a:p>
            <a:r>
              <a:rPr lang="en-GB" b="1" dirty="0"/>
              <a:t>Symptoms of Somatoform Disorders</a:t>
            </a:r>
            <a:br>
              <a:rPr lang="en-GB" dirty="0"/>
            </a:br>
            <a:endParaRPr lang="en-GB" dirty="0"/>
          </a:p>
        </p:txBody>
      </p:sp>
      <p:sp>
        <p:nvSpPr>
          <p:cNvPr id="3" name="Content Placeholder 2">
            <a:extLst>
              <a:ext uri="{FF2B5EF4-FFF2-40B4-BE49-F238E27FC236}">
                <a16:creationId xmlns:a16="http://schemas.microsoft.com/office/drawing/2014/main" id="{BCBF0038-0B2B-4341-A3A3-DFBDF1376921}"/>
              </a:ext>
            </a:extLst>
          </p:cNvPr>
          <p:cNvSpPr>
            <a:spLocks noGrp="1"/>
          </p:cNvSpPr>
          <p:nvPr>
            <p:ph idx="1"/>
          </p:nvPr>
        </p:nvSpPr>
        <p:spPr>
          <a:xfrm>
            <a:off x="838200" y="1825625"/>
            <a:ext cx="4253345" cy="4351338"/>
          </a:xfrm>
        </p:spPr>
        <p:txBody>
          <a:bodyPr>
            <a:normAutofit/>
          </a:bodyPr>
          <a:lstStyle/>
          <a:p>
            <a:pPr marL="0" indent="0">
              <a:buNone/>
            </a:pPr>
            <a:r>
              <a:rPr lang="en-GB" dirty="0"/>
              <a:t>The signs involve one or more different body organs as: </a:t>
            </a:r>
          </a:p>
          <a:p>
            <a:r>
              <a:rPr lang="en-GB" dirty="0"/>
              <a:t> Pain </a:t>
            </a:r>
          </a:p>
          <a:p>
            <a:r>
              <a:rPr lang="en-GB" dirty="0"/>
              <a:t> Digestive or intestinal disorder</a:t>
            </a:r>
          </a:p>
          <a:p>
            <a:r>
              <a:rPr lang="en-GB" dirty="0"/>
              <a:t> Neurology problems </a:t>
            </a:r>
          </a:p>
        </p:txBody>
      </p:sp>
      <p:pic>
        <p:nvPicPr>
          <p:cNvPr id="4" name="Picture 3">
            <a:extLst>
              <a:ext uri="{FF2B5EF4-FFF2-40B4-BE49-F238E27FC236}">
                <a16:creationId xmlns:a16="http://schemas.microsoft.com/office/drawing/2014/main" id="{D1592C3B-CDC6-4BE9-8960-A620FC7C3654}"/>
              </a:ext>
            </a:extLst>
          </p:cNvPr>
          <p:cNvPicPr>
            <a:picLocks noChangeAspect="1"/>
          </p:cNvPicPr>
          <p:nvPr/>
        </p:nvPicPr>
        <p:blipFill>
          <a:blip r:embed="rId2"/>
          <a:stretch>
            <a:fillRect/>
          </a:stretch>
        </p:blipFill>
        <p:spPr>
          <a:xfrm>
            <a:off x="6242771" y="1943556"/>
            <a:ext cx="5748338" cy="4062389"/>
          </a:xfrm>
          <a:prstGeom prst="rect">
            <a:avLst/>
          </a:prstGeom>
        </p:spPr>
      </p:pic>
      <p:sp>
        <p:nvSpPr>
          <p:cNvPr id="6" name="TextBox 5">
            <a:extLst>
              <a:ext uri="{FF2B5EF4-FFF2-40B4-BE49-F238E27FC236}">
                <a16:creationId xmlns:a16="http://schemas.microsoft.com/office/drawing/2014/main" id="{4F8360E7-1758-4326-A997-5F12D90DB90B}"/>
              </a:ext>
            </a:extLst>
          </p:cNvPr>
          <p:cNvSpPr txBox="1"/>
          <p:nvPr/>
        </p:nvSpPr>
        <p:spPr>
          <a:xfrm>
            <a:off x="8146472" y="4446399"/>
            <a:ext cx="4045527" cy="2308324"/>
          </a:xfrm>
          <a:prstGeom prst="rect">
            <a:avLst/>
          </a:prstGeom>
          <a:noFill/>
        </p:spPr>
        <p:txBody>
          <a:bodyPr wrap="square">
            <a:spAutoFit/>
          </a:bodyPr>
          <a:lstStyle/>
          <a:p>
            <a:endParaRPr lang="en-GB" dirty="0"/>
          </a:p>
          <a:p>
            <a:endParaRPr lang="en-GB" dirty="0"/>
          </a:p>
          <a:p>
            <a:endParaRPr lang="en-GB" dirty="0"/>
          </a:p>
          <a:p>
            <a:endParaRPr lang="en-GB" dirty="0"/>
          </a:p>
          <a:p>
            <a:endParaRPr lang="en-GB" dirty="0"/>
          </a:p>
          <a:p>
            <a:endParaRPr lang="en-GB" dirty="0"/>
          </a:p>
          <a:p>
            <a:r>
              <a:rPr lang="en-GB" dirty="0"/>
              <a:t>                                                                                                                         therapywithalessio.com</a:t>
            </a:r>
          </a:p>
        </p:txBody>
      </p:sp>
    </p:spTree>
    <p:extLst>
      <p:ext uri="{BB962C8B-B14F-4D97-AF65-F5344CB8AC3E}">
        <p14:creationId xmlns:p14="http://schemas.microsoft.com/office/powerpoint/2010/main" val="2268919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4D41E-C89C-48A2-9724-83983695ADAF}"/>
              </a:ext>
            </a:extLst>
          </p:cNvPr>
          <p:cNvSpPr>
            <a:spLocks noGrp="1"/>
          </p:cNvSpPr>
          <p:nvPr>
            <p:ph type="title"/>
          </p:nvPr>
        </p:nvSpPr>
        <p:spPr>
          <a:xfrm>
            <a:off x="838200" y="365125"/>
            <a:ext cx="4819650" cy="1325563"/>
          </a:xfrm>
        </p:spPr>
        <p:txBody>
          <a:bodyPr>
            <a:normAutofit fontScale="90000"/>
          </a:bodyPr>
          <a:lstStyle/>
          <a:p>
            <a:r>
              <a:rPr lang="en-GB" b="1" dirty="0"/>
              <a:t>Diagnosis Somatoform disorders</a:t>
            </a:r>
          </a:p>
        </p:txBody>
      </p:sp>
      <p:sp>
        <p:nvSpPr>
          <p:cNvPr id="3" name="Content Placeholder 2">
            <a:extLst>
              <a:ext uri="{FF2B5EF4-FFF2-40B4-BE49-F238E27FC236}">
                <a16:creationId xmlns:a16="http://schemas.microsoft.com/office/drawing/2014/main" id="{0E5D0DAC-7CD4-40CB-8583-149B4640FA45}"/>
              </a:ext>
            </a:extLst>
          </p:cNvPr>
          <p:cNvSpPr>
            <a:spLocks noGrp="1"/>
          </p:cNvSpPr>
          <p:nvPr>
            <p:ph idx="1"/>
          </p:nvPr>
        </p:nvSpPr>
        <p:spPr>
          <a:xfrm>
            <a:off x="838199" y="1409700"/>
            <a:ext cx="5981701" cy="5448299"/>
          </a:xfrm>
        </p:spPr>
        <p:txBody>
          <a:bodyPr>
            <a:noAutofit/>
          </a:bodyPr>
          <a:lstStyle/>
          <a:p>
            <a:pPr>
              <a:lnSpc>
                <a:spcPct val="150000"/>
              </a:lnSpc>
            </a:pPr>
            <a:r>
              <a:rPr lang="en-GB" sz="2400" dirty="0"/>
              <a:t>These will base on doctors review of personal history and symptom.</a:t>
            </a:r>
          </a:p>
          <a:p>
            <a:pPr>
              <a:lnSpc>
                <a:spcPct val="150000"/>
              </a:lnSpc>
            </a:pPr>
            <a:r>
              <a:rPr lang="en-GB" sz="2400" dirty="0"/>
              <a:t> A test may be performed  to  identify the physical conditions of the person </a:t>
            </a:r>
          </a:p>
          <a:p>
            <a:pPr>
              <a:lnSpc>
                <a:spcPct val="150000"/>
              </a:lnSpc>
            </a:pPr>
            <a:r>
              <a:rPr lang="en-GB" sz="2400" dirty="0"/>
              <a:t> physical symptom such as pain, excessive thought, or health concerns etc.  Stress, frustrates, and the daily functioning of the person. Das, et. al(2020), </a:t>
            </a:r>
          </a:p>
        </p:txBody>
      </p:sp>
      <p:pic>
        <p:nvPicPr>
          <p:cNvPr id="4" name="Picture 3">
            <a:extLst>
              <a:ext uri="{FF2B5EF4-FFF2-40B4-BE49-F238E27FC236}">
                <a16:creationId xmlns:a16="http://schemas.microsoft.com/office/drawing/2014/main" id="{F16FEEBD-683F-433D-A583-8A21E36815A7}"/>
              </a:ext>
            </a:extLst>
          </p:cNvPr>
          <p:cNvPicPr>
            <a:picLocks noChangeAspect="1"/>
          </p:cNvPicPr>
          <p:nvPr/>
        </p:nvPicPr>
        <p:blipFill>
          <a:blip r:embed="rId2"/>
          <a:stretch>
            <a:fillRect/>
          </a:stretch>
        </p:blipFill>
        <p:spPr>
          <a:xfrm>
            <a:off x="7029452" y="1027906"/>
            <a:ext cx="4999757" cy="4932425"/>
          </a:xfrm>
          <a:prstGeom prst="rect">
            <a:avLst/>
          </a:prstGeom>
        </p:spPr>
      </p:pic>
      <p:sp>
        <p:nvSpPr>
          <p:cNvPr id="6" name="TextBox 5">
            <a:extLst>
              <a:ext uri="{FF2B5EF4-FFF2-40B4-BE49-F238E27FC236}">
                <a16:creationId xmlns:a16="http://schemas.microsoft.com/office/drawing/2014/main" id="{0821E8FB-5CF3-4017-AC61-8FB529C85336}"/>
              </a:ext>
            </a:extLst>
          </p:cNvPr>
          <p:cNvSpPr txBox="1"/>
          <p:nvPr/>
        </p:nvSpPr>
        <p:spPr>
          <a:xfrm>
            <a:off x="8556913" y="5992297"/>
            <a:ext cx="6177395" cy="369332"/>
          </a:xfrm>
          <a:prstGeom prst="rect">
            <a:avLst/>
          </a:prstGeom>
          <a:noFill/>
        </p:spPr>
        <p:txBody>
          <a:bodyPr wrap="square">
            <a:spAutoFit/>
          </a:bodyPr>
          <a:lstStyle/>
          <a:p>
            <a:r>
              <a:rPr lang="fr-FR" dirty="0"/>
              <a:t>(Source: Trautmann, et. al, 2016</a:t>
            </a:r>
            <a:endParaRPr lang="en-GB" dirty="0"/>
          </a:p>
        </p:txBody>
      </p:sp>
    </p:spTree>
    <p:extLst>
      <p:ext uri="{BB962C8B-B14F-4D97-AF65-F5344CB8AC3E}">
        <p14:creationId xmlns:p14="http://schemas.microsoft.com/office/powerpoint/2010/main" val="3686171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218FA-9FCE-409A-8890-45564CE53065}"/>
              </a:ext>
            </a:extLst>
          </p:cNvPr>
          <p:cNvSpPr>
            <a:spLocks noGrp="1"/>
          </p:cNvSpPr>
          <p:nvPr>
            <p:ph type="title"/>
          </p:nvPr>
        </p:nvSpPr>
        <p:spPr>
          <a:xfrm>
            <a:off x="838200" y="365125"/>
            <a:ext cx="7867650" cy="1325563"/>
          </a:xfrm>
          <a:solidFill>
            <a:srgbClr val="00B0F0"/>
          </a:solidFill>
        </p:spPr>
        <p:txBody>
          <a:bodyPr/>
          <a:lstStyle/>
          <a:p>
            <a:r>
              <a:rPr lang="en-GB" dirty="0"/>
              <a:t>Historical view and treatments for Somatoform disorders</a:t>
            </a:r>
          </a:p>
        </p:txBody>
      </p:sp>
      <p:sp>
        <p:nvSpPr>
          <p:cNvPr id="3" name="Content Placeholder 2">
            <a:extLst>
              <a:ext uri="{FF2B5EF4-FFF2-40B4-BE49-F238E27FC236}">
                <a16:creationId xmlns:a16="http://schemas.microsoft.com/office/drawing/2014/main" id="{E9907004-BB2A-48E3-A5A0-0B525B9A5385}"/>
              </a:ext>
            </a:extLst>
          </p:cNvPr>
          <p:cNvSpPr>
            <a:spLocks noGrp="1"/>
          </p:cNvSpPr>
          <p:nvPr>
            <p:ph idx="1"/>
          </p:nvPr>
        </p:nvSpPr>
        <p:spPr>
          <a:xfrm>
            <a:off x="-152400" y="1825624"/>
            <a:ext cx="6628402" cy="4860925"/>
          </a:xfrm>
        </p:spPr>
        <p:txBody>
          <a:bodyPr>
            <a:normAutofit fontScale="25000" lnSpcReduction="20000"/>
          </a:bodyPr>
          <a:lstStyle/>
          <a:p>
            <a:pPr>
              <a:lnSpc>
                <a:spcPct val="160000"/>
              </a:lnSpc>
            </a:pPr>
            <a:r>
              <a:rPr lang="en-GB" sz="8600" dirty="0"/>
              <a:t>In the past  a person with somatoform  disorders was marginalised to be possessed , their view will no longer be accepted  and they are disconnected from  the real word. A person with this  disorder are unable to perform daily activities. They are sent to the convent and the treatment is unhuman.</a:t>
            </a:r>
          </a:p>
          <a:p>
            <a:pPr>
              <a:lnSpc>
                <a:spcPct val="160000"/>
              </a:lnSpc>
            </a:pPr>
            <a:r>
              <a:rPr lang="en-GB" sz="8600" dirty="0"/>
              <a:t>In the current treatment  psychotherapy is provided  closed ones and good doctors help them to get into their daily life and to understand their choices of treatment. (Plana Ripoll, et.al, 2020) </a:t>
            </a:r>
          </a:p>
          <a:p>
            <a:pPr>
              <a:lnSpc>
                <a:spcPct val="160000"/>
              </a:lnSpc>
            </a:pPr>
            <a:endParaRPr lang="en-GB" sz="8600" dirty="0"/>
          </a:p>
          <a:p>
            <a:pPr marL="0" indent="0">
              <a:buNone/>
            </a:pPr>
            <a:endParaRPr lang="en-GB" b="1" dirty="0"/>
          </a:p>
        </p:txBody>
      </p:sp>
      <p:pic>
        <p:nvPicPr>
          <p:cNvPr id="4" name="Picture 3">
            <a:extLst>
              <a:ext uri="{FF2B5EF4-FFF2-40B4-BE49-F238E27FC236}">
                <a16:creationId xmlns:a16="http://schemas.microsoft.com/office/drawing/2014/main" id="{FF7D7CBE-BF85-426E-92D5-0D9DB4B499AD}"/>
              </a:ext>
            </a:extLst>
          </p:cNvPr>
          <p:cNvPicPr>
            <a:picLocks noChangeAspect="1"/>
          </p:cNvPicPr>
          <p:nvPr/>
        </p:nvPicPr>
        <p:blipFill>
          <a:blip r:embed="rId2"/>
          <a:stretch>
            <a:fillRect/>
          </a:stretch>
        </p:blipFill>
        <p:spPr>
          <a:xfrm>
            <a:off x="6476002" y="1690688"/>
            <a:ext cx="5450296" cy="4389500"/>
          </a:xfrm>
          <a:prstGeom prst="rect">
            <a:avLst/>
          </a:prstGeom>
        </p:spPr>
      </p:pic>
      <p:sp>
        <p:nvSpPr>
          <p:cNvPr id="6" name="TextBox 5">
            <a:extLst>
              <a:ext uri="{FF2B5EF4-FFF2-40B4-BE49-F238E27FC236}">
                <a16:creationId xmlns:a16="http://schemas.microsoft.com/office/drawing/2014/main" id="{6286DAF0-FAC4-40A6-B5C0-BBFA28B64A72}"/>
              </a:ext>
            </a:extLst>
          </p:cNvPr>
          <p:cNvSpPr txBox="1"/>
          <p:nvPr/>
        </p:nvSpPr>
        <p:spPr>
          <a:xfrm>
            <a:off x="8934450" y="5853797"/>
            <a:ext cx="2934698" cy="646331"/>
          </a:xfrm>
          <a:prstGeom prst="rect">
            <a:avLst/>
          </a:prstGeom>
          <a:noFill/>
        </p:spPr>
        <p:txBody>
          <a:bodyPr wrap="square">
            <a:spAutoFit/>
          </a:bodyPr>
          <a:lstStyle/>
          <a:p>
            <a:r>
              <a:rPr lang="en-GB" dirty="0"/>
              <a:t>                                                                                                                                         notevenpast.org</a:t>
            </a:r>
          </a:p>
        </p:txBody>
      </p:sp>
    </p:spTree>
    <p:extLst>
      <p:ext uri="{BB962C8B-B14F-4D97-AF65-F5344CB8AC3E}">
        <p14:creationId xmlns:p14="http://schemas.microsoft.com/office/powerpoint/2010/main" val="2917546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40C73-09F2-4F4D-8C27-7D0F0ACBD7FE}"/>
              </a:ext>
            </a:extLst>
          </p:cNvPr>
          <p:cNvSpPr>
            <a:spLocks noGrp="1"/>
          </p:cNvSpPr>
          <p:nvPr>
            <p:ph type="title"/>
          </p:nvPr>
        </p:nvSpPr>
        <p:spPr>
          <a:xfrm>
            <a:off x="838200" y="365125"/>
            <a:ext cx="5638800" cy="1325563"/>
          </a:xfrm>
          <a:solidFill>
            <a:srgbClr val="00B0F0"/>
          </a:solidFill>
        </p:spPr>
        <p:txBody>
          <a:bodyPr/>
          <a:lstStyle/>
          <a:p>
            <a:r>
              <a:rPr lang="en-GB" dirty="0"/>
              <a:t>Current treatments for Somatoform disorders</a:t>
            </a:r>
          </a:p>
        </p:txBody>
      </p:sp>
      <p:sp>
        <p:nvSpPr>
          <p:cNvPr id="3" name="Content Placeholder 2">
            <a:extLst>
              <a:ext uri="{FF2B5EF4-FFF2-40B4-BE49-F238E27FC236}">
                <a16:creationId xmlns:a16="http://schemas.microsoft.com/office/drawing/2014/main" id="{794DBB89-46AE-4EAE-A1BD-0393539613B8}"/>
              </a:ext>
            </a:extLst>
          </p:cNvPr>
          <p:cNvSpPr>
            <a:spLocks noGrp="1"/>
          </p:cNvSpPr>
          <p:nvPr>
            <p:ph idx="1"/>
          </p:nvPr>
        </p:nvSpPr>
        <p:spPr/>
        <p:txBody>
          <a:bodyPr vert="horz" lIns="91440" tIns="45720" rIns="91440" bIns="45720" rtlCol="0" anchor="t">
            <a:normAutofit/>
          </a:bodyPr>
          <a:lstStyle/>
          <a:p>
            <a:r>
              <a:rPr lang="en-GB" dirty="0"/>
              <a:t>CBT(Cognitive Behavioural Therapy) help to manage the physical sensation feelings and thought (Pollock et.al 2020).</a:t>
            </a:r>
          </a:p>
          <a:p>
            <a:r>
              <a:rPr lang="en-GB" dirty="0"/>
              <a:t>Natural treatments for the somatoform disorder are mainly stressed management techniques and relaxation techniques </a:t>
            </a:r>
          </a:p>
          <a:p>
            <a:r>
              <a:rPr lang="en-GB" dirty="0"/>
              <a:t>negative treatments of somatoform disorder  (OMT) or Opioid maintenance treatment is not a very good treatment. This result to people very sleepy in lower doses and in higher doses heart rate slows down as well as breathing which can cause death. This treatment is dangerous. (Pettersen et.al 2019) </a:t>
            </a:r>
          </a:p>
          <a:p>
            <a:endParaRPr lang="en-GB" dirty="0"/>
          </a:p>
          <a:p>
            <a:endParaRPr lang="en-GB" dirty="0">
              <a:cs typeface="Calibri"/>
            </a:endParaRPr>
          </a:p>
          <a:p>
            <a:endParaRPr lang="en-GB" dirty="0">
              <a:cs typeface="Calibri"/>
            </a:endParaRPr>
          </a:p>
        </p:txBody>
      </p:sp>
    </p:spTree>
    <p:extLst>
      <p:ext uri="{BB962C8B-B14F-4D97-AF65-F5344CB8AC3E}">
        <p14:creationId xmlns:p14="http://schemas.microsoft.com/office/powerpoint/2010/main" val="2757195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3B016-AE71-4497-B114-0ABA0859F313}"/>
              </a:ext>
            </a:extLst>
          </p:cNvPr>
          <p:cNvSpPr>
            <a:spLocks noGrp="1"/>
          </p:cNvSpPr>
          <p:nvPr>
            <p:ph type="title"/>
          </p:nvPr>
        </p:nvSpPr>
        <p:spPr>
          <a:solidFill>
            <a:srgbClr val="00B0F0"/>
          </a:solidFill>
        </p:spPr>
        <p:txBody>
          <a:bodyPr/>
          <a:lstStyle/>
          <a:p>
            <a:r>
              <a:rPr lang="en-GB" dirty="0"/>
              <a:t>Recommendations for improvement for Somatoform disorders</a:t>
            </a:r>
          </a:p>
        </p:txBody>
      </p:sp>
      <p:sp>
        <p:nvSpPr>
          <p:cNvPr id="3" name="Content Placeholder 2">
            <a:extLst>
              <a:ext uri="{FF2B5EF4-FFF2-40B4-BE49-F238E27FC236}">
                <a16:creationId xmlns:a16="http://schemas.microsoft.com/office/drawing/2014/main" id="{6EED59F9-F591-4ACD-8338-B0F4EE9E181E}"/>
              </a:ext>
            </a:extLst>
          </p:cNvPr>
          <p:cNvSpPr>
            <a:spLocks noGrp="1"/>
          </p:cNvSpPr>
          <p:nvPr>
            <p:ph idx="1"/>
          </p:nvPr>
        </p:nvSpPr>
        <p:spPr>
          <a:xfrm>
            <a:off x="838200" y="1825624"/>
            <a:ext cx="10515600" cy="4841875"/>
          </a:xfrm>
        </p:spPr>
        <p:txBody>
          <a:bodyPr/>
          <a:lstStyle/>
          <a:p>
            <a:r>
              <a:rPr lang="en-GB" dirty="0"/>
              <a:t>According to NICE 2020 UK  A person who suffer somatoform disorder should be provided a treatments that help to cure their illness such as  talking therapy, medication and EMDR which  helps to prevent traumatizing memories and help to recover from psychological issues.</a:t>
            </a:r>
          </a:p>
          <a:p>
            <a:r>
              <a:rPr lang="en-GB" dirty="0"/>
              <a:t> Talking therapy naturally helps somatoform disorders.</a:t>
            </a:r>
          </a:p>
          <a:p>
            <a:r>
              <a:rPr lang="en-GB" dirty="0"/>
              <a:t> Psychotherapy and counselling help a lot to manage somatoform disorder, it also helps to manage anger issues, emotions, and relationships with people.</a:t>
            </a:r>
          </a:p>
          <a:p>
            <a:r>
              <a:rPr lang="en-GB" dirty="0"/>
              <a:t> Medications are for helping the patients with professional treatment to manage the pain </a:t>
            </a:r>
          </a:p>
          <a:p>
            <a:r>
              <a:rPr lang="en-GB" dirty="0"/>
              <a:t>NICE 201O</a:t>
            </a:r>
          </a:p>
          <a:p>
            <a:endParaRPr lang="en-GB" dirty="0"/>
          </a:p>
        </p:txBody>
      </p:sp>
    </p:spTree>
    <p:extLst>
      <p:ext uri="{BB962C8B-B14F-4D97-AF65-F5344CB8AC3E}">
        <p14:creationId xmlns:p14="http://schemas.microsoft.com/office/powerpoint/2010/main" val="315437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6B3E8-D8D0-489C-863B-A70DCDDC4F29}"/>
              </a:ext>
            </a:extLst>
          </p:cNvPr>
          <p:cNvSpPr>
            <a:spLocks noGrp="1"/>
          </p:cNvSpPr>
          <p:nvPr>
            <p:ph type="title"/>
          </p:nvPr>
        </p:nvSpPr>
        <p:spPr>
          <a:xfrm>
            <a:off x="838200" y="365125"/>
            <a:ext cx="9296400" cy="1325563"/>
          </a:xfrm>
          <a:solidFill>
            <a:srgbClr val="00B0F0"/>
          </a:solidFill>
        </p:spPr>
        <p:txBody>
          <a:bodyPr/>
          <a:lstStyle/>
          <a:p>
            <a:r>
              <a:rPr lang="en-GB" dirty="0"/>
              <a:t> Professional support when working with people with Somatoform disorders</a:t>
            </a:r>
          </a:p>
        </p:txBody>
      </p:sp>
      <p:sp>
        <p:nvSpPr>
          <p:cNvPr id="3" name="Content Placeholder 2">
            <a:extLst>
              <a:ext uri="{FF2B5EF4-FFF2-40B4-BE49-F238E27FC236}">
                <a16:creationId xmlns:a16="http://schemas.microsoft.com/office/drawing/2014/main" id="{55244C76-7AEA-4C67-92C6-EB5B4A113F75}"/>
              </a:ext>
            </a:extLst>
          </p:cNvPr>
          <p:cNvSpPr>
            <a:spLocks noGrp="1"/>
          </p:cNvSpPr>
          <p:nvPr>
            <p:ph idx="1"/>
          </p:nvPr>
        </p:nvSpPr>
        <p:spPr/>
        <p:txBody>
          <a:bodyPr/>
          <a:lstStyle/>
          <a:p>
            <a:r>
              <a:rPr lang="en-GB" dirty="0"/>
              <a:t>According to NICE UK a person should be provided the information they need regarding their care and  should be included in their treatment.</a:t>
            </a:r>
          </a:p>
          <a:p>
            <a:r>
              <a:rPr lang="en-GB" dirty="0"/>
              <a:t>NHS long term policy” provided by the UK government in January, 2019.This policy inbound to improve mental health issues. Its plan for the future is to provide at least 380000 people with the access of better psychotherapy by 2023/24 </a:t>
            </a:r>
          </a:p>
          <a:p>
            <a:r>
              <a:rPr lang="en-GB" dirty="0"/>
              <a:t>According o NICE guidance , the standards should be good quality and removed inequalities. Equality ACT 2010 is to abolish discrimination and show respect to one another (NICE 2021)</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61921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93E87-05D2-44D8-9DFB-00FC58C60A1D}"/>
              </a:ext>
            </a:extLst>
          </p:cNvPr>
          <p:cNvSpPr>
            <a:spLocks noGrp="1"/>
          </p:cNvSpPr>
          <p:nvPr>
            <p:ph type="title"/>
          </p:nvPr>
        </p:nvSpPr>
        <p:spPr>
          <a:xfrm>
            <a:off x="838200" y="495299"/>
            <a:ext cx="3581400" cy="1325563"/>
          </a:xfrm>
          <a:solidFill>
            <a:srgbClr val="00B0F0"/>
          </a:solidFill>
        </p:spPr>
        <p:txBody>
          <a:bodyPr/>
          <a:lstStyle/>
          <a:p>
            <a:r>
              <a:rPr lang="en-GB" b="1" dirty="0"/>
              <a:t>Conclusion</a:t>
            </a:r>
          </a:p>
        </p:txBody>
      </p:sp>
      <p:sp>
        <p:nvSpPr>
          <p:cNvPr id="3" name="Content Placeholder 2">
            <a:extLst>
              <a:ext uri="{FF2B5EF4-FFF2-40B4-BE49-F238E27FC236}">
                <a16:creationId xmlns:a16="http://schemas.microsoft.com/office/drawing/2014/main" id="{AAC967FD-9242-41CE-960F-E6410F320810}"/>
              </a:ext>
            </a:extLst>
          </p:cNvPr>
          <p:cNvSpPr>
            <a:spLocks noGrp="1"/>
          </p:cNvSpPr>
          <p:nvPr>
            <p:ph idx="1"/>
          </p:nvPr>
        </p:nvSpPr>
        <p:spPr>
          <a:xfrm>
            <a:off x="5524500" y="1825625"/>
            <a:ext cx="5829300" cy="4351338"/>
          </a:xfrm>
        </p:spPr>
        <p:txBody>
          <a:bodyPr>
            <a:normAutofit fontScale="92500"/>
          </a:bodyPr>
          <a:lstStyle/>
          <a:p>
            <a:pPr>
              <a:lnSpc>
                <a:spcPct val="150000"/>
              </a:lnSpc>
            </a:pPr>
            <a:r>
              <a:rPr lang="en-GB" dirty="0"/>
              <a:t>somatoform disorder has  illustrates the past and present of the illness. It has discussed the positive and negative sides of treatment to cure the illness and future steps for improvement of health issues. Its illustration statistics and the professional support or policy.  </a:t>
            </a:r>
          </a:p>
        </p:txBody>
      </p:sp>
      <p:pic>
        <p:nvPicPr>
          <p:cNvPr id="4" name="Picture 3">
            <a:extLst>
              <a:ext uri="{FF2B5EF4-FFF2-40B4-BE49-F238E27FC236}">
                <a16:creationId xmlns:a16="http://schemas.microsoft.com/office/drawing/2014/main" id="{4DF73645-6B6B-4A6C-98C6-4DE7F2AFD241}"/>
              </a:ext>
            </a:extLst>
          </p:cNvPr>
          <p:cNvPicPr>
            <a:picLocks noChangeAspect="1"/>
          </p:cNvPicPr>
          <p:nvPr/>
        </p:nvPicPr>
        <p:blipFill>
          <a:blip r:embed="rId2"/>
          <a:stretch>
            <a:fillRect/>
          </a:stretch>
        </p:blipFill>
        <p:spPr>
          <a:xfrm>
            <a:off x="1004888" y="2165350"/>
            <a:ext cx="4252912" cy="3671888"/>
          </a:xfrm>
          <a:prstGeom prst="rect">
            <a:avLst/>
          </a:prstGeom>
        </p:spPr>
      </p:pic>
      <p:sp>
        <p:nvSpPr>
          <p:cNvPr id="6" name="TextBox 5">
            <a:extLst>
              <a:ext uri="{FF2B5EF4-FFF2-40B4-BE49-F238E27FC236}">
                <a16:creationId xmlns:a16="http://schemas.microsoft.com/office/drawing/2014/main" id="{9A68AB14-F543-476B-9F03-11E918750C10}"/>
              </a:ext>
            </a:extLst>
          </p:cNvPr>
          <p:cNvSpPr txBox="1"/>
          <p:nvPr/>
        </p:nvSpPr>
        <p:spPr>
          <a:xfrm>
            <a:off x="1257300" y="2690336"/>
            <a:ext cx="2495550" cy="3970318"/>
          </a:xfrm>
          <a:prstGeom prst="rect">
            <a:avLst/>
          </a:prstGeom>
          <a:noFill/>
        </p:spPr>
        <p:txBody>
          <a:bodyPr wrap="square">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www.slideshare.net</a:t>
            </a:r>
          </a:p>
        </p:txBody>
      </p:sp>
    </p:spTree>
    <p:extLst>
      <p:ext uri="{BB962C8B-B14F-4D97-AF65-F5344CB8AC3E}">
        <p14:creationId xmlns:p14="http://schemas.microsoft.com/office/powerpoint/2010/main" val="603005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ACB34-462B-4928-BF1C-197D51C538A5}"/>
              </a:ext>
            </a:extLst>
          </p:cNvPr>
          <p:cNvSpPr>
            <a:spLocks noGrp="1"/>
          </p:cNvSpPr>
          <p:nvPr>
            <p:ph type="title"/>
          </p:nvPr>
        </p:nvSpPr>
        <p:spPr>
          <a:xfrm>
            <a:off x="838200" y="365125"/>
            <a:ext cx="3524250" cy="1325563"/>
          </a:xfrm>
          <a:solidFill>
            <a:srgbClr val="00B0F0"/>
          </a:solidFill>
        </p:spPr>
        <p:txBody>
          <a:bodyPr/>
          <a:lstStyle/>
          <a:p>
            <a:r>
              <a:rPr lang="en-GB" b="1" dirty="0"/>
              <a:t>Reference</a:t>
            </a:r>
            <a:endParaRPr lang="en-GB" dirty="0"/>
          </a:p>
        </p:txBody>
      </p:sp>
      <p:sp>
        <p:nvSpPr>
          <p:cNvPr id="3" name="Content Placeholder 2">
            <a:extLst>
              <a:ext uri="{FF2B5EF4-FFF2-40B4-BE49-F238E27FC236}">
                <a16:creationId xmlns:a16="http://schemas.microsoft.com/office/drawing/2014/main" id="{46D83891-EAC5-4E77-B04C-F9B840C5287B}"/>
              </a:ext>
            </a:extLst>
          </p:cNvPr>
          <p:cNvSpPr>
            <a:spLocks noGrp="1"/>
          </p:cNvSpPr>
          <p:nvPr>
            <p:ph idx="1"/>
          </p:nvPr>
        </p:nvSpPr>
        <p:spPr/>
        <p:txBody>
          <a:bodyPr>
            <a:normAutofit fontScale="92500" lnSpcReduction="10000"/>
          </a:bodyPr>
          <a:lstStyle/>
          <a:p>
            <a:r>
              <a:rPr lang="en-GB" dirty="0"/>
              <a:t>Das, S., Mandal, U.S., Nath, S. and Mondal, A., 2020. Relationship between perceived social support and severity of symptoms in persons with somatoform disorder. J. Evol. Med. Dent. Sci, 9, pp.320-323.</a:t>
            </a:r>
          </a:p>
          <a:p>
            <a:r>
              <a:rPr lang="en-GB" dirty="0"/>
              <a:t>Ermağan-Çağlar, E., Öztürk, E., Derin, G. and Tuğba, T.K., 2021. Investigation of the relationship among childhood traumas and self-harming behaviours, depression, psychoform and somatoform dissociation in female university students. Turkish Psychological Counseling and Guidance Journal, 11(62), pp.383-402.</a:t>
            </a:r>
          </a:p>
          <a:p>
            <a:r>
              <a:rPr lang="en-GB" dirty="0"/>
              <a:t>Fung, H.W., Ho, L.Y.K. and Ross, C.A., 2018. Pathological dissociation and its relationships with aggression and delinquency in a college student sample in Hong Kong. Journal of Aggression, Maltreatment &amp; Trauma, 27(2), pp.147-163</a:t>
            </a:r>
          </a:p>
        </p:txBody>
      </p:sp>
    </p:spTree>
    <p:extLst>
      <p:ext uri="{BB962C8B-B14F-4D97-AF65-F5344CB8AC3E}">
        <p14:creationId xmlns:p14="http://schemas.microsoft.com/office/powerpoint/2010/main" val="3031457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83E4C-CF92-4D01-91A3-7188704A1241}"/>
              </a:ext>
            </a:extLst>
          </p:cNvPr>
          <p:cNvSpPr>
            <a:spLocks noGrp="1"/>
          </p:cNvSpPr>
          <p:nvPr>
            <p:ph type="title"/>
          </p:nvPr>
        </p:nvSpPr>
        <p:spPr/>
        <p:txBody>
          <a:bodyPr/>
          <a:lstStyle/>
          <a:p>
            <a:r>
              <a:rPr lang="en-GB" dirty="0" err="1"/>
              <a:t>Cont</a:t>
            </a:r>
            <a:endParaRPr lang="en-GB" dirty="0"/>
          </a:p>
        </p:txBody>
      </p:sp>
      <p:sp>
        <p:nvSpPr>
          <p:cNvPr id="3" name="Content Placeholder 2">
            <a:extLst>
              <a:ext uri="{FF2B5EF4-FFF2-40B4-BE49-F238E27FC236}">
                <a16:creationId xmlns:a16="http://schemas.microsoft.com/office/drawing/2014/main" id="{64DAAD33-2980-4016-B3CF-1F0E6D5FE2E0}"/>
              </a:ext>
            </a:extLst>
          </p:cNvPr>
          <p:cNvSpPr>
            <a:spLocks noGrp="1"/>
          </p:cNvSpPr>
          <p:nvPr>
            <p:ph idx="1"/>
          </p:nvPr>
        </p:nvSpPr>
        <p:spPr/>
        <p:txBody>
          <a:bodyPr>
            <a:normAutofit fontScale="92500" lnSpcReduction="10000"/>
          </a:bodyPr>
          <a:lstStyle/>
          <a:p>
            <a:r>
              <a:rPr lang="en-GB" dirty="0"/>
              <a:t>Pettersen, H., Landheim, A., Skeie, I., Biong, S., Brodahl, M., Oute, J. and Davidson, L., 2019. How social relationships influence substance use disorder recovery: a collaborative narrative study. Substance abuse: research and treatment, 13, p.1178221819833379</a:t>
            </a:r>
          </a:p>
          <a:p>
            <a:r>
              <a:rPr lang="en-GB" dirty="0"/>
              <a:t>Plana‐Ripoll, O., Musliner, K.L., Dalsgaard, S., Momen, N.C., Weye, N., Christensen, M.K., Agerbo, E., Iburg, K.M., Laursen, T.M., Mortensen, P.B. and Pedersen, C.B., 2020. Nature and prevalence of combinations of mental disorders and their association with excess mortality in a population‐based cohort study. World Psychiatry, 19(3), pp.339-349</a:t>
            </a:r>
          </a:p>
          <a:p>
            <a:r>
              <a:rPr lang="en-GB" dirty="0"/>
              <a:t>Trautmann, S., Rehm, J. and Wittchen, H.U., 2016. The economic costs of mental disorders: Do our societies react appropriately to the burden of mental disorders?. EMBO reports, 17(9), pp.1245-1249.</a:t>
            </a:r>
          </a:p>
          <a:p>
            <a:endParaRPr lang="en-GB" dirty="0"/>
          </a:p>
        </p:txBody>
      </p:sp>
    </p:spTree>
    <p:extLst>
      <p:ext uri="{BB962C8B-B14F-4D97-AF65-F5344CB8AC3E}">
        <p14:creationId xmlns:p14="http://schemas.microsoft.com/office/powerpoint/2010/main" val="23961950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1EAA7-2B21-4392-BBCC-322FC3923EF7}"/>
              </a:ext>
            </a:extLst>
          </p:cNvPr>
          <p:cNvSpPr>
            <a:spLocks noGrp="1"/>
          </p:cNvSpPr>
          <p:nvPr>
            <p:ph type="title"/>
          </p:nvPr>
        </p:nvSpPr>
        <p:spPr/>
        <p:txBody>
          <a:bodyPr/>
          <a:lstStyle/>
          <a:p>
            <a:r>
              <a:rPr lang="en-GB" dirty="0" err="1"/>
              <a:t>Cont</a:t>
            </a:r>
            <a:endParaRPr lang="en-GB" dirty="0"/>
          </a:p>
        </p:txBody>
      </p:sp>
      <p:sp>
        <p:nvSpPr>
          <p:cNvPr id="3" name="Content Placeholder 2">
            <a:extLst>
              <a:ext uri="{FF2B5EF4-FFF2-40B4-BE49-F238E27FC236}">
                <a16:creationId xmlns:a16="http://schemas.microsoft.com/office/drawing/2014/main" id="{EE840BD2-3F4A-4BAF-897B-3CE3EFEC3C08}"/>
              </a:ext>
            </a:extLst>
          </p:cNvPr>
          <p:cNvSpPr>
            <a:spLocks noGrp="1"/>
          </p:cNvSpPr>
          <p:nvPr>
            <p:ph idx="1"/>
          </p:nvPr>
        </p:nvSpPr>
        <p:spPr/>
        <p:txBody>
          <a:bodyPr>
            <a:normAutofit fontScale="92500"/>
          </a:bodyPr>
          <a:lstStyle/>
          <a:p>
            <a:r>
              <a:rPr lang="en-GB" dirty="0"/>
              <a:t>Tung, T.H., Hsiao, Y.Y., Shen, S.A. and Huang, C., 2019. The prevalence of mental disorders in Taiwanese prisons: a nationwide population-based study. Social psychiatry and psychiatric epidemiology, 54(3), pp.379-386.</a:t>
            </a:r>
          </a:p>
          <a:p>
            <a:r>
              <a:rPr lang="en-GB" dirty="0"/>
              <a:t>Wasserman, D., Iosue, M., Wuestefeld, A. and Carli, V., 2020. Adaptation of evidence‐based suicide prevention strategies during and after the COVID‐19 pandemic. World psychiatry, 19(3), pp.294-306.</a:t>
            </a:r>
          </a:p>
          <a:p>
            <a:r>
              <a:rPr lang="en-GB" dirty="0"/>
              <a:t>WHO  - World Health Organisation (2010) ICD-10 - International Statistical Classification of Diseases and Related Health Problems 10th Revision (online). Available at:  https://icd.who.int/browse10/2010/en#/V (date accessed: 1 March 2022)</a:t>
            </a:r>
          </a:p>
          <a:p>
            <a:endParaRPr lang="en-GB" dirty="0"/>
          </a:p>
        </p:txBody>
      </p:sp>
    </p:spTree>
    <p:extLst>
      <p:ext uri="{BB962C8B-B14F-4D97-AF65-F5344CB8AC3E}">
        <p14:creationId xmlns:p14="http://schemas.microsoft.com/office/powerpoint/2010/main" val="17374661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1267</TotalTime>
  <Words>1294</Words>
  <Application>Microsoft Office PowerPoint</Application>
  <PresentationFormat>Widescreen</PresentationFormat>
  <Paragraphs>125</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PowerPoint Presentation</vt:lpstr>
      <vt:lpstr>     Somatoform Disorder</vt:lpstr>
      <vt:lpstr>Classification of Depressive episode within ICD-10 </vt:lpstr>
      <vt:lpstr>What is  Somatoform disorder</vt:lpstr>
      <vt:lpstr>Who is affected by Somatoform Disorder </vt:lpstr>
      <vt:lpstr>Causes of Somatoform Disorder</vt:lpstr>
      <vt:lpstr>Symptoms of Somatoform Disorders </vt:lpstr>
      <vt:lpstr>Diagnosis Somatoform disorders</vt:lpstr>
      <vt:lpstr>Historical view and treatments for Somatoform disorders</vt:lpstr>
      <vt:lpstr>Current treatments for Somatoform disorders</vt:lpstr>
      <vt:lpstr>Recommendations for improvement for Somatoform disorders</vt:lpstr>
      <vt:lpstr> Professional support when working with people with Somatoform disorders</vt:lpstr>
      <vt:lpstr>Conclusion</vt:lpstr>
      <vt:lpstr>Reference</vt:lpstr>
      <vt:lpstr>Cont</vt:lpstr>
      <vt:lpstr>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dc:title>
  <dc:creator>Bianca Sanfilippo</dc:creator>
  <cp:lastModifiedBy>Sophie Albangbe (1916094)</cp:lastModifiedBy>
  <cp:revision>73</cp:revision>
  <dcterms:created xsi:type="dcterms:W3CDTF">2021-11-12T10:22:04Z</dcterms:created>
  <dcterms:modified xsi:type="dcterms:W3CDTF">2022-03-29T08:13:53Z</dcterms:modified>
</cp:coreProperties>
</file>