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61" r:id="rId5"/>
    <p:sldId id="258" r:id="rId6"/>
    <p:sldId id="262" r:id="rId7"/>
    <p:sldId id="263" r:id="rId8"/>
    <p:sldId id="259" r:id="rId9"/>
    <p:sldId id="264" r:id="rId10"/>
    <p:sldId id="265" r:id="rId11"/>
    <p:sldId id="266" r:id="rId12"/>
    <p:sldId id="267" r:id="rId13"/>
    <p:sldId id="269" r:id="rId14"/>
    <p:sldId id="268" r:id="rId15"/>
    <p:sldId id="270" r:id="rId16"/>
    <p:sldId id="271" r:id="rId17"/>
    <p:sldId id="272" r:id="rId18"/>
    <p:sldId id="273" r:id="rId19"/>
    <p:sldId id="275" r:id="rId20"/>
    <p:sldId id="274" r:id="rId21"/>
    <p:sldId id="277" r:id="rId22"/>
    <p:sldId id="276"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1" r:id="rId36"/>
    <p:sldId id="292" r:id="rId37"/>
    <p:sldId id="294" r:id="rId38"/>
    <p:sldId id="295" r:id="rId39"/>
    <p:sldId id="296" r:id="rId40"/>
    <p:sldId id="299" r:id="rId41"/>
    <p:sldId id="300" r:id="rId42"/>
    <p:sldId id="298" r:id="rId43"/>
    <p:sldId id="301" r:id="rId44"/>
    <p:sldId id="304"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C0B80-7657-6261-1E35-755C6AFC2A8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A0E8AAB-BE68-D24E-F370-0A4F89B9D0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878DAF1-E897-745F-8299-E0B5CF7D436C}"/>
              </a:ext>
            </a:extLst>
          </p:cNvPr>
          <p:cNvSpPr>
            <a:spLocks noGrp="1"/>
          </p:cNvSpPr>
          <p:nvPr>
            <p:ph type="dt" sz="half" idx="10"/>
          </p:nvPr>
        </p:nvSpPr>
        <p:spPr/>
        <p:txBody>
          <a:bodyPr/>
          <a:lstStyle/>
          <a:p>
            <a:fld id="{3C2E041C-4AA2-44F7-B91B-60C4A7416915}" type="datetimeFigureOut">
              <a:rPr lang="en-GB" smtClean="0"/>
              <a:t>10/02/2024</a:t>
            </a:fld>
            <a:endParaRPr lang="en-GB"/>
          </a:p>
        </p:txBody>
      </p:sp>
      <p:sp>
        <p:nvSpPr>
          <p:cNvPr id="5" name="Footer Placeholder 4">
            <a:extLst>
              <a:ext uri="{FF2B5EF4-FFF2-40B4-BE49-F238E27FC236}">
                <a16:creationId xmlns:a16="http://schemas.microsoft.com/office/drawing/2014/main" id="{09D58422-1C1B-4EE7-3E12-2045B015B8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F5F0A6-625D-54C0-AF12-C7EA06A33BE4}"/>
              </a:ext>
            </a:extLst>
          </p:cNvPr>
          <p:cNvSpPr>
            <a:spLocks noGrp="1"/>
          </p:cNvSpPr>
          <p:nvPr>
            <p:ph type="sldNum" sz="quarter" idx="12"/>
          </p:nvPr>
        </p:nvSpPr>
        <p:spPr/>
        <p:txBody>
          <a:bodyPr/>
          <a:lstStyle/>
          <a:p>
            <a:fld id="{AC996FD4-80A5-4099-B1F8-1A35D3A71ECE}" type="slidenum">
              <a:rPr lang="en-GB" smtClean="0"/>
              <a:t>‹#›</a:t>
            </a:fld>
            <a:endParaRPr lang="en-GB"/>
          </a:p>
        </p:txBody>
      </p:sp>
    </p:spTree>
    <p:extLst>
      <p:ext uri="{BB962C8B-B14F-4D97-AF65-F5344CB8AC3E}">
        <p14:creationId xmlns:p14="http://schemas.microsoft.com/office/powerpoint/2010/main" val="2796105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02D07-17E7-4337-6D82-A56D66C7C43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5BAFE63-4375-DB1C-6C82-9DFEA197D3A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002B9D9-FD51-ADC3-C3AA-6FBD4B2195DA}"/>
              </a:ext>
            </a:extLst>
          </p:cNvPr>
          <p:cNvSpPr>
            <a:spLocks noGrp="1"/>
          </p:cNvSpPr>
          <p:nvPr>
            <p:ph type="dt" sz="half" idx="10"/>
          </p:nvPr>
        </p:nvSpPr>
        <p:spPr/>
        <p:txBody>
          <a:bodyPr/>
          <a:lstStyle/>
          <a:p>
            <a:fld id="{3C2E041C-4AA2-44F7-B91B-60C4A7416915}" type="datetimeFigureOut">
              <a:rPr lang="en-GB" smtClean="0"/>
              <a:t>10/02/2024</a:t>
            </a:fld>
            <a:endParaRPr lang="en-GB"/>
          </a:p>
        </p:txBody>
      </p:sp>
      <p:sp>
        <p:nvSpPr>
          <p:cNvPr id="5" name="Footer Placeholder 4">
            <a:extLst>
              <a:ext uri="{FF2B5EF4-FFF2-40B4-BE49-F238E27FC236}">
                <a16:creationId xmlns:a16="http://schemas.microsoft.com/office/drawing/2014/main" id="{221C276A-5725-4968-6E76-D9195D3A54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477291-C9CB-FCB9-2F07-9BC2312493EA}"/>
              </a:ext>
            </a:extLst>
          </p:cNvPr>
          <p:cNvSpPr>
            <a:spLocks noGrp="1"/>
          </p:cNvSpPr>
          <p:nvPr>
            <p:ph type="sldNum" sz="quarter" idx="12"/>
          </p:nvPr>
        </p:nvSpPr>
        <p:spPr/>
        <p:txBody>
          <a:bodyPr/>
          <a:lstStyle/>
          <a:p>
            <a:fld id="{AC996FD4-80A5-4099-B1F8-1A35D3A71ECE}" type="slidenum">
              <a:rPr lang="en-GB" smtClean="0"/>
              <a:t>‹#›</a:t>
            </a:fld>
            <a:endParaRPr lang="en-GB"/>
          </a:p>
        </p:txBody>
      </p:sp>
    </p:spTree>
    <p:extLst>
      <p:ext uri="{BB962C8B-B14F-4D97-AF65-F5344CB8AC3E}">
        <p14:creationId xmlns:p14="http://schemas.microsoft.com/office/powerpoint/2010/main" val="3522616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A1262-C3D5-1B19-1A88-C2DCF2A2E60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E35A83D-DE8F-CE0A-6C59-9FE32C19076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12FF8B1-86F3-0450-FA63-9CCA51788137}"/>
              </a:ext>
            </a:extLst>
          </p:cNvPr>
          <p:cNvSpPr>
            <a:spLocks noGrp="1"/>
          </p:cNvSpPr>
          <p:nvPr>
            <p:ph type="dt" sz="half" idx="10"/>
          </p:nvPr>
        </p:nvSpPr>
        <p:spPr/>
        <p:txBody>
          <a:bodyPr/>
          <a:lstStyle/>
          <a:p>
            <a:fld id="{3C2E041C-4AA2-44F7-B91B-60C4A7416915}" type="datetimeFigureOut">
              <a:rPr lang="en-GB" smtClean="0"/>
              <a:t>10/02/2024</a:t>
            </a:fld>
            <a:endParaRPr lang="en-GB"/>
          </a:p>
        </p:txBody>
      </p:sp>
      <p:sp>
        <p:nvSpPr>
          <p:cNvPr id="5" name="Footer Placeholder 4">
            <a:extLst>
              <a:ext uri="{FF2B5EF4-FFF2-40B4-BE49-F238E27FC236}">
                <a16:creationId xmlns:a16="http://schemas.microsoft.com/office/drawing/2014/main" id="{2C45CAFA-F360-9CE8-AE1E-ED9E385A80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09725E-F126-E70E-8E52-D7E8E5F02001}"/>
              </a:ext>
            </a:extLst>
          </p:cNvPr>
          <p:cNvSpPr>
            <a:spLocks noGrp="1"/>
          </p:cNvSpPr>
          <p:nvPr>
            <p:ph type="sldNum" sz="quarter" idx="12"/>
          </p:nvPr>
        </p:nvSpPr>
        <p:spPr/>
        <p:txBody>
          <a:bodyPr/>
          <a:lstStyle/>
          <a:p>
            <a:fld id="{AC996FD4-80A5-4099-B1F8-1A35D3A71ECE}" type="slidenum">
              <a:rPr lang="en-GB" smtClean="0"/>
              <a:t>‹#›</a:t>
            </a:fld>
            <a:endParaRPr lang="en-GB"/>
          </a:p>
        </p:txBody>
      </p:sp>
    </p:spTree>
    <p:extLst>
      <p:ext uri="{BB962C8B-B14F-4D97-AF65-F5344CB8AC3E}">
        <p14:creationId xmlns:p14="http://schemas.microsoft.com/office/powerpoint/2010/main" val="3302351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068A2-7189-1697-C818-C15C3C220DB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3A48149-34F7-FF27-59E4-35ABEB40FFE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57BE758-7422-C123-131D-5E4B89BFAEC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50862BA-2148-DB09-663C-1CC0DB205166}"/>
              </a:ext>
            </a:extLst>
          </p:cNvPr>
          <p:cNvSpPr>
            <a:spLocks noGrp="1"/>
          </p:cNvSpPr>
          <p:nvPr>
            <p:ph type="dt" sz="half" idx="10"/>
          </p:nvPr>
        </p:nvSpPr>
        <p:spPr/>
        <p:txBody>
          <a:bodyPr/>
          <a:lstStyle/>
          <a:p>
            <a:fld id="{3C2E041C-4AA2-44F7-B91B-60C4A7416915}" type="datetimeFigureOut">
              <a:rPr lang="en-GB" smtClean="0"/>
              <a:t>10/02/2024</a:t>
            </a:fld>
            <a:endParaRPr lang="en-GB"/>
          </a:p>
        </p:txBody>
      </p:sp>
      <p:sp>
        <p:nvSpPr>
          <p:cNvPr id="6" name="Footer Placeholder 5">
            <a:extLst>
              <a:ext uri="{FF2B5EF4-FFF2-40B4-BE49-F238E27FC236}">
                <a16:creationId xmlns:a16="http://schemas.microsoft.com/office/drawing/2014/main" id="{A16517E5-78DB-10F4-F0F8-521AF79FEA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442ABC-8417-CA63-337A-BC8D49FB7BAB}"/>
              </a:ext>
            </a:extLst>
          </p:cNvPr>
          <p:cNvSpPr>
            <a:spLocks noGrp="1"/>
          </p:cNvSpPr>
          <p:nvPr>
            <p:ph type="sldNum" sz="quarter" idx="12"/>
          </p:nvPr>
        </p:nvSpPr>
        <p:spPr/>
        <p:txBody>
          <a:bodyPr/>
          <a:lstStyle/>
          <a:p>
            <a:fld id="{AC996FD4-80A5-4099-B1F8-1A35D3A71ECE}" type="slidenum">
              <a:rPr lang="en-GB" smtClean="0"/>
              <a:t>‹#›</a:t>
            </a:fld>
            <a:endParaRPr lang="en-GB"/>
          </a:p>
        </p:txBody>
      </p:sp>
    </p:spTree>
    <p:extLst>
      <p:ext uri="{BB962C8B-B14F-4D97-AF65-F5344CB8AC3E}">
        <p14:creationId xmlns:p14="http://schemas.microsoft.com/office/powerpoint/2010/main" val="248969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FEC24-3DCC-0B1E-BBAE-BC2373AC02B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45D3C35-ED24-F232-5C06-4683026F54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BD815E5-F966-8FDD-9740-FE5127F9845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249F967-4469-1BFD-5DF8-A10B562763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E1F0F6-41E9-104E-029B-9D0140A8009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A3B623E-BD95-EE1C-4F55-4248691D1C40}"/>
              </a:ext>
            </a:extLst>
          </p:cNvPr>
          <p:cNvSpPr>
            <a:spLocks noGrp="1"/>
          </p:cNvSpPr>
          <p:nvPr>
            <p:ph type="dt" sz="half" idx="10"/>
          </p:nvPr>
        </p:nvSpPr>
        <p:spPr/>
        <p:txBody>
          <a:bodyPr/>
          <a:lstStyle/>
          <a:p>
            <a:fld id="{3C2E041C-4AA2-44F7-B91B-60C4A7416915}" type="datetimeFigureOut">
              <a:rPr lang="en-GB" smtClean="0"/>
              <a:t>10/02/2024</a:t>
            </a:fld>
            <a:endParaRPr lang="en-GB"/>
          </a:p>
        </p:txBody>
      </p:sp>
      <p:sp>
        <p:nvSpPr>
          <p:cNvPr id="8" name="Footer Placeholder 7">
            <a:extLst>
              <a:ext uri="{FF2B5EF4-FFF2-40B4-BE49-F238E27FC236}">
                <a16:creationId xmlns:a16="http://schemas.microsoft.com/office/drawing/2014/main" id="{00916CFA-06B8-819B-9040-C462CA496C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0A8A95-863A-B14C-C201-1E3668226723}"/>
              </a:ext>
            </a:extLst>
          </p:cNvPr>
          <p:cNvSpPr>
            <a:spLocks noGrp="1"/>
          </p:cNvSpPr>
          <p:nvPr>
            <p:ph type="sldNum" sz="quarter" idx="12"/>
          </p:nvPr>
        </p:nvSpPr>
        <p:spPr/>
        <p:txBody>
          <a:bodyPr/>
          <a:lstStyle/>
          <a:p>
            <a:fld id="{AC996FD4-80A5-4099-B1F8-1A35D3A71ECE}" type="slidenum">
              <a:rPr lang="en-GB" smtClean="0"/>
              <a:t>‹#›</a:t>
            </a:fld>
            <a:endParaRPr lang="en-GB"/>
          </a:p>
        </p:txBody>
      </p:sp>
    </p:spTree>
    <p:extLst>
      <p:ext uri="{BB962C8B-B14F-4D97-AF65-F5344CB8AC3E}">
        <p14:creationId xmlns:p14="http://schemas.microsoft.com/office/powerpoint/2010/main" val="2693798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F6601-ABEB-4642-781A-4DF1D8503FB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CD504B1-3BAE-5E7C-B663-273131121C80}"/>
              </a:ext>
            </a:extLst>
          </p:cNvPr>
          <p:cNvSpPr>
            <a:spLocks noGrp="1"/>
          </p:cNvSpPr>
          <p:nvPr>
            <p:ph type="dt" sz="half" idx="10"/>
          </p:nvPr>
        </p:nvSpPr>
        <p:spPr/>
        <p:txBody>
          <a:bodyPr/>
          <a:lstStyle/>
          <a:p>
            <a:fld id="{3C2E041C-4AA2-44F7-B91B-60C4A7416915}" type="datetimeFigureOut">
              <a:rPr lang="en-GB" smtClean="0"/>
              <a:t>10/02/2024</a:t>
            </a:fld>
            <a:endParaRPr lang="en-GB"/>
          </a:p>
        </p:txBody>
      </p:sp>
      <p:sp>
        <p:nvSpPr>
          <p:cNvPr id="4" name="Footer Placeholder 3">
            <a:extLst>
              <a:ext uri="{FF2B5EF4-FFF2-40B4-BE49-F238E27FC236}">
                <a16:creationId xmlns:a16="http://schemas.microsoft.com/office/drawing/2014/main" id="{E3554174-DC8C-AA52-68A7-949F2ECA6A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09BBC9-E356-F858-B3D5-2E09465D1557}"/>
              </a:ext>
            </a:extLst>
          </p:cNvPr>
          <p:cNvSpPr>
            <a:spLocks noGrp="1"/>
          </p:cNvSpPr>
          <p:nvPr>
            <p:ph type="sldNum" sz="quarter" idx="12"/>
          </p:nvPr>
        </p:nvSpPr>
        <p:spPr/>
        <p:txBody>
          <a:bodyPr/>
          <a:lstStyle/>
          <a:p>
            <a:fld id="{AC996FD4-80A5-4099-B1F8-1A35D3A71ECE}" type="slidenum">
              <a:rPr lang="en-GB" smtClean="0"/>
              <a:t>‹#›</a:t>
            </a:fld>
            <a:endParaRPr lang="en-GB"/>
          </a:p>
        </p:txBody>
      </p:sp>
    </p:spTree>
    <p:extLst>
      <p:ext uri="{BB962C8B-B14F-4D97-AF65-F5344CB8AC3E}">
        <p14:creationId xmlns:p14="http://schemas.microsoft.com/office/powerpoint/2010/main" val="2326446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BD7BDB-45C1-7C52-6830-6582ECB0D4A6}"/>
              </a:ext>
            </a:extLst>
          </p:cNvPr>
          <p:cNvSpPr>
            <a:spLocks noGrp="1"/>
          </p:cNvSpPr>
          <p:nvPr>
            <p:ph type="dt" sz="half" idx="10"/>
          </p:nvPr>
        </p:nvSpPr>
        <p:spPr/>
        <p:txBody>
          <a:bodyPr/>
          <a:lstStyle/>
          <a:p>
            <a:fld id="{3C2E041C-4AA2-44F7-B91B-60C4A7416915}" type="datetimeFigureOut">
              <a:rPr lang="en-GB" smtClean="0"/>
              <a:t>10/02/2024</a:t>
            </a:fld>
            <a:endParaRPr lang="en-GB"/>
          </a:p>
        </p:txBody>
      </p:sp>
      <p:sp>
        <p:nvSpPr>
          <p:cNvPr id="3" name="Footer Placeholder 2">
            <a:extLst>
              <a:ext uri="{FF2B5EF4-FFF2-40B4-BE49-F238E27FC236}">
                <a16:creationId xmlns:a16="http://schemas.microsoft.com/office/drawing/2014/main" id="{41EE1116-762D-C3AD-0EDF-ADFA844CB2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42E7509-FDE9-1B53-D968-16306724479B}"/>
              </a:ext>
            </a:extLst>
          </p:cNvPr>
          <p:cNvSpPr>
            <a:spLocks noGrp="1"/>
          </p:cNvSpPr>
          <p:nvPr>
            <p:ph type="sldNum" sz="quarter" idx="12"/>
          </p:nvPr>
        </p:nvSpPr>
        <p:spPr/>
        <p:txBody>
          <a:bodyPr/>
          <a:lstStyle/>
          <a:p>
            <a:fld id="{AC996FD4-80A5-4099-B1F8-1A35D3A71ECE}" type="slidenum">
              <a:rPr lang="en-GB" smtClean="0"/>
              <a:t>‹#›</a:t>
            </a:fld>
            <a:endParaRPr lang="en-GB"/>
          </a:p>
        </p:txBody>
      </p:sp>
    </p:spTree>
    <p:extLst>
      <p:ext uri="{BB962C8B-B14F-4D97-AF65-F5344CB8AC3E}">
        <p14:creationId xmlns:p14="http://schemas.microsoft.com/office/powerpoint/2010/main" val="567084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F3914-3CB1-C442-FD68-0CF4F1AD8C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6BB9476-53C0-8D1E-E75A-6DF3C57897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087FCBE-4BF9-4FA8-E7F6-9FFAA26C49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936053-73F1-FF75-F210-576DACC82A02}"/>
              </a:ext>
            </a:extLst>
          </p:cNvPr>
          <p:cNvSpPr>
            <a:spLocks noGrp="1"/>
          </p:cNvSpPr>
          <p:nvPr>
            <p:ph type="dt" sz="half" idx="10"/>
          </p:nvPr>
        </p:nvSpPr>
        <p:spPr/>
        <p:txBody>
          <a:bodyPr/>
          <a:lstStyle/>
          <a:p>
            <a:fld id="{3C2E041C-4AA2-44F7-B91B-60C4A7416915}" type="datetimeFigureOut">
              <a:rPr lang="en-GB" smtClean="0"/>
              <a:t>10/02/2024</a:t>
            </a:fld>
            <a:endParaRPr lang="en-GB"/>
          </a:p>
        </p:txBody>
      </p:sp>
      <p:sp>
        <p:nvSpPr>
          <p:cNvPr id="6" name="Footer Placeholder 5">
            <a:extLst>
              <a:ext uri="{FF2B5EF4-FFF2-40B4-BE49-F238E27FC236}">
                <a16:creationId xmlns:a16="http://schemas.microsoft.com/office/drawing/2014/main" id="{9135C7A5-3560-B2F2-A5DD-A9F0C0D996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9911EC-BDB2-6A84-FAF4-62E7F74AB555}"/>
              </a:ext>
            </a:extLst>
          </p:cNvPr>
          <p:cNvSpPr>
            <a:spLocks noGrp="1"/>
          </p:cNvSpPr>
          <p:nvPr>
            <p:ph type="sldNum" sz="quarter" idx="12"/>
          </p:nvPr>
        </p:nvSpPr>
        <p:spPr/>
        <p:txBody>
          <a:bodyPr/>
          <a:lstStyle/>
          <a:p>
            <a:fld id="{AC996FD4-80A5-4099-B1F8-1A35D3A71ECE}" type="slidenum">
              <a:rPr lang="en-GB" smtClean="0"/>
              <a:t>‹#›</a:t>
            </a:fld>
            <a:endParaRPr lang="en-GB"/>
          </a:p>
        </p:txBody>
      </p:sp>
    </p:spTree>
    <p:extLst>
      <p:ext uri="{BB962C8B-B14F-4D97-AF65-F5344CB8AC3E}">
        <p14:creationId xmlns:p14="http://schemas.microsoft.com/office/powerpoint/2010/main" val="3630269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56068-ED99-37BB-2756-695A2FDD62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49FD8AB-7BE0-A91B-9DB0-D5B0122CE1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3D605CA-F4EC-C690-CDC5-C05EAAE887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AE1593-A1FD-7388-38C6-A37E02113B41}"/>
              </a:ext>
            </a:extLst>
          </p:cNvPr>
          <p:cNvSpPr>
            <a:spLocks noGrp="1"/>
          </p:cNvSpPr>
          <p:nvPr>
            <p:ph type="dt" sz="half" idx="10"/>
          </p:nvPr>
        </p:nvSpPr>
        <p:spPr/>
        <p:txBody>
          <a:bodyPr/>
          <a:lstStyle/>
          <a:p>
            <a:fld id="{3C2E041C-4AA2-44F7-B91B-60C4A7416915}" type="datetimeFigureOut">
              <a:rPr lang="en-GB" smtClean="0"/>
              <a:t>10/02/2024</a:t>
            </a:fld>
            <a:endParaRPr lang="en-GB"/>
          </a:p>
        </p:txBody>
      </p:sp>
      <p:sp>
        <p:nvSpPr>
          <p:cNvPr id="6" name="Footer Placeholder 5">
            <a:extLst>
              <a:ext uri="{FF2B5EF4-FFF2-40B4-BE49-F238E27FC236}">
                <a16:creationId xmlns:a16="http://schemas.microsoft.com/office/drawing/2014/main" id="{6DD3B127-68F3-7C83-DF0B-8B84061BCC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2A951B-25C4-4008-B19F-757D97B8F929}"/>
              </a:ext>
            </a:extLst>
          </p:cNvPr>
          <p:cNvSpPr>
            <a:spLocks noGrp="1"/>
          </p:cNvSpPr>
          <p:nvPr>
            <p:ph type="sldNum" sz="quarter" idx="12"/>
          </p:nvPr>
        </p:nvSpPr>
        <p:spPr/>
        <p:txBody>
          <a:bodyPr/>
          <a:lstStyle/>
          <a:p>
            <a:fld id="{AC996FD4-80A5-4099-B1F8-1A35D3A71ECE}" type="slidenum">
              <a:rPr lang="en-GB" smtClean="0"/>
              <a:t>‹#›</a:t>
            </a:fld>
            <a:endParaRPr lang="en-GB"/>
          </a:p>
        </p:txBody>
      </p:sp>
    </p:spTree>
    <p:extLst>
      <p:ext uri="{BB962C8B-B14F-4D97-AF65-F5344CB8AC3E}">
        <p14:creationId xmlns:p14="http://schemas.microsoft.com/office/powerpoint/2010/main" val="739068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28FB9-B2C0-62D6-D7DB-2DF8991B32C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FA5E29F-93E6-EDA2-9B27-20478EFCAB8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2DA198E-24F1-18BF-2167-214AD537567C}"/>
              </a:ext>
            </a:extLst>
          </p:cNvPr>
          <p:cNvSpPr>
            <a:spLocks noGrp="1"/>
          </p:cNvSpPr>
          <p:nvPr>
            <p:ph type="dt" sz="half" idx="10"/>
          </p:nvPr>
        </p:nvSpPr>
        <p:spPr/>
        <p:txBody>
          <a:bodyPr/>
          <a:lstStyle/>
          <a:p>
            <a:fld id="{3C2E041C-4AA2-44F7-B91B-60C4A7416915}" type="datetimeFigureOut">
              <a:rPr lang="en-GB" smtClean="0"/>
              <a:t>10/02/2024</a:t>
            </a:fld>
            <a:endParaRPr lang="en-GB"/>
          </a:p>
        </p:txBody>
      </p:sp>
      <p:sp>
        <p:nvSpPr>
          <p:cNvPr id="5" name="Footer Placeholder 4">
            <a:extLst>
              <a:ext uri="{FF2B5EF4-FFF2-40B4-BE49-F238E27FC236}">
                <a16:creationId xmlns:a16="http://schemas.microsoft.com/office/drawing/2014/main" id="{2A72E5C1-1D22-0A78-0E2D-7F3CCB596A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D08AF6-42FF-CCC8-14C7-8890357498E2}"/>
              </a:ext>
            </a:extLst>
          </p:cNvPr>
          <p:cNvSpPr>
            <a:spLocks noGrp="1"/>
          </p:cNvSpPr>
          <p:nvPr>
            <p:ph type="sldNum" sz="quarter" idx="12"/>
          </p:nvPr>
        </p:nvSpPr>
        <p:spPr/>
        <p:txBody>
          <a:bodyPr/>
          <a:lstStyle/>
          <a:p>
            <a:fld id="{AC996FD4-80A5-4099-B1F8-1A35D3A71ECE}" type="slidenum">
              <a:rPr lang="en-GB" smtClean="0"/>
              <a:t>‹#›</a:t>
            </a:fld>
            <a:endParaRPr lang="en-GB"/>
          </a:p>
        </p:txBody>
      </p:sp>
    </p:spTree>
    <p:extLst>
      <p:ext uri="{BB962C8B-B14F-4D97-AF65-F5344CB8AC3E}">
        <p14:creationId xmlns:p14="http://schemas.microsoft.com/office/powerpoint/2010/main" val="1393657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469E36-5FE3-9DA1-49D6-3611EB8AF08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5385C97-E605-7701-9352-8DF299BFB6E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FE941DE-6533-B77B-3EA2-2AB8660CC1D2}"/>
              </a:ext>
            </a:extLst>
          </p:cNvPr>
          <p:cNvSpPr>
            <a:spLocks noGrp="1"/>
          </p:cNvSpPr>
          <p:nvPr>
            <p:ph type="dt" sz="half" idx="10"/>
          </p:nvPr>
        </p:nvSpPr>
        <p:spPr/>
        <p:txBody>
          <a:bodyPr/>
          <a:lstStyle/>
          <a:p>
            <a:fld id="{3C2E041C-4AA2-44F7-B91B-60C4A7416915}" type="datetimeFigureOut">
              <a:rPr lang="en-GB" smtClean="0"/>
              <a:t>10/02/2024</a:t>
            </a:fld>
            <a:endParaRPr lang="en-GB"/>
          </a:p>
        </p:txBody>
      </p:sp>
      <p:sp>
        <p:nvSpPr>
          <p:cNvPr id="5" name="Footer Placeholder 4">
            <a:extLst>
              <a:ext uri="{FF2B5EF4-FFF2-40B4-BE49-F238E27FC236}">
                <a16:creationId xmlns:a16="http://schemas.microsoft.com/office/drawing/2014/main" id="{65326B55-C1D9-8E6A-EAA9-4A5AF86170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CBD1FD-0E25-CEE6-40BC-07FFFC4A4147}"/>
              </a:ext>
            </a:extLst>
          </p:cNvPr>
          <p:cNvSpPr>
            <a:spLocks noGrp="1"/>
          </p:cNvSpPr>
          <p:nvPr>
            <p:ph type="sldNum" sz="quarter" idx="12"/>
          </p:nvPr>
        </p:nvSpPr>
        <p:spPr/>
        <p:txBody>
          <a:bodyPr/>
          <a:lstStyle/>
          <a:p>
            <a:fld id="{AC996FD4-80A5-4099-B1F8-1A35D3A71ECE}" type="slidenum">
              <a:rPr lang="en-GB" smtClean="0"/>
              <a:t>‹#›</a:t>
            </a:fld>
            <a:endParaRPr lang="en-GB"/>
          </a:p>
        </p:txBody>
      </p:sp>
    </p:spTree>
    <p:extLst>
      <p:ext uri="{BB962C8B-B14F-4D97-AF65-F5344CB8AC3E}">
        <p14:creationId xmlns:p14="http://schemas.microsoft.com/office/powerpoint/2010/main" val="2540513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F809BE-9EFE-8A33-FA39-2C91CA72A7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896F736-FB7F-7241-A9C4-3450EC60DE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233042F-A215-C045-C831-CAE5996572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C2E041C-4AA2-44F7-B91B-60C4A7416915}" type="datetimeFigureOut">
              <a:rPr lang="en-GB" smtClean="0"/>
              <a:t>10/02/2024</a:t>
            </a:fld>
            <a:endParaRPr lang="en-GB"/>
          </a:p>
        </p:txBody>
      </p:sp>
      <p:sp>
        <p:nvSpPr>
          <p:cNvPr id="5" name="Footer Placeholder 4">
            <a:extLst>
              <a:ext uri="{FF2B5EF4-FFF2-40B4-BE49-F238E27FC236}">
                <a16:creationId xmlns:a16="http://schemas.microsoft.com/office/drawing/2014/main" id="{7DDCD82C-497D-A8FC-C43C-2274C6B96A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63C0EB4-1043-2346-85FF-63EE3388EE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996FD4-80A5-4099-B1F8-1A35D3A71ECE}" type="slidenum">
              <a:rPr lang="en-GB" smtClean="0"/>
              <a:t>‹#›</a:t>
            </a:fld>
            <a:endParaRPr lang="en-GB"/>
          </a:p>
        </p:txBody>
      </p:sp>
    </p:spTree>
    <p:extLst>
      <p:ext uri="{BB962C8B-B14F-4D97-AF65-F5344CB8AC3E}">
        <p14:creationId xmlns:p14="http://schemas.microsoft.com/office/powerpoint/2010/main" val="39700667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55F13-6044-81A3-12D4-FC9EBD07C46D}"/>
              </a:ext>
            </a:extLst>
          </p:cNvPr>
          <p:cNvSpPr>
            <a:spLocks noGrp="1"/>
          </p:cNvSpPr>
          <p:nvPr>
            <p:ph type="ctrTitle"/>
          </p:nvPr>
        </p:nvSpPr>
        <p:spPr/>
        <p:txBody>
          <a:bodyPr/>
          <a:lstStyle/>
          <a:p>
            <a:r>
              <a:rPr lang="en-GB" dirty="0"/>
              <a:t>Understanding Democracy</a:t>
            </a:r>
          </a:p>
        </p:txBody>
      </p:sp>
      <p:sp>
        <p:nvSpPr>
          <p:cNvPr id="3" name="Subtitle 2">
            <a:extLst>
              <a:ext uri="{FF2B5EF4-FFF2-40B4-BE49-F238E27FC236}">
                <a16:creationId xmlns:a16="http://schemas.microsoft.com/office/drawing/2014/main" id="{CB22F30B-89A5-7A05-0C39-34972C89B345}"/>
              </a:ext>
            </a:extLst>
          </p:cNvPr>
          <p:cNvSpPr>
            <a:spLocks noGrp="1"/>
          </p:cNvSpPr>
          <p:nvPr>
            <p:ph type="subTitle" idx="1"/>
          </p:nvPr>
        </p:nvSpPr>
        <p:spPr/>
        <p:txBody>
          <a:bodyPr/>
          <a:lstStyle/>
          <a:p>
            <a:r>
              <a:rPr lang="en-GB" sz="4000" dirty="0"/>
              <a:t>Lecture 9: War Powers</a:t>
            </a:r>
          </a:p>
          <a:p>
            <a:endParaRPr lang="en-GB" dirty="0"/>
          </a:p>
        </p:txBody>
      </p:sp>
    </p:spTree>
    <p:extLst>
      <p:ext uri="{BB962C8B-B14F-4D97-AF65-F5344CB8AC3E}">
        <p14:creationId xmlns:p14="http://schemas.microsoft.com/office/powerpoint/2010/main" val="2737212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988CE-CD4F-8680-832B-1679B45188D6}"/>
              </a:ext>
            </a:extLst>
          </p:cNvPr>
          <p:cNvSpPr>
            <a:spLocks noGrp="1"/>
          </p:cNvSpPr>
          <p:nvPr>
            <p:ph type="title"/>
          </p:nvPr>
        </p:nvSpPr>
        <p:spPr/>
        <p:txBody>
          <a:bodyPr/>
          <a:lstStyle/>
          <a:p>
            <a:pPr algn="ctr"/>
            <a:r>
              <a:rPr lang="en-GB" dirty="0"/>
              <a:t>War Powers</a:t>
            </a:r>
          </a:p>
        </p:txBody>
      </p:sp>
      <p:sp>
        <p:nvSpPr>
          <p:cNvPr id="3" name="Content Placeholder 2">
            <a:extLst>
              <a:ext uri="{FF2B5EF4-FFF2-40B4-BE49-F238E27FC236}">
                <a16:creationId xmlns:a16="http://schemas.microsoft.com/office/drawing/2014/main" id="{91828956-6889-37EC-CB62-36CFEDEE5780}"/>
              </a:ext>
            </a:extLst>
          </p:cNvPr>
          <p:cNvSpPr>
            <a:spLocks noGrp="1"/>
          </p:cNvSpPr>
          <p:nvPr>
            <p:ph idx="1"/>
          </p:nvPr>
        </p:nvSpPr>
        <p:spPr/>
        <p:txBody>
          <a:bodyPr/>
          <a:lstStyle/>
          <a:p>
            <a:pPr marL="0" indent="0" algn="ctr">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The framers of the Constitution divided war powers between Congress and the President. Congress has the power to declare war, while the President is given the power to direct the conduct of war as “Commander in Chief.” </a:t>
            </a:r>
          </a:p>
          <a:p>
            <a:pPr marL="0" indent="0">
              <a:buNone/>
            </a:pPr>
            <a:endParaRPr lang="en-GB" dirty="0"/>
          </a:p>
        </p:txBody>
      </p:sp>
    </p:spTree>
    <p:extLst>
      <p:ext uri="{BB962C8B-B14F-4D97-AF65-F5344CB8AC3E}">
        <p14:creationId xmlns:p14="http://schemas.microsoft.com/office/powerpoint/2010/main" val="875361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38F9F6-5D1D-424A-B47D-78CB237279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921398-10F2-75F2-B1FA-CF638070ECE4}"/>
              </a:ext>
            </a:extLst>
          </p:cNvPr>
          <p:cNvSpPr>
            <a:spLocks noGrp="1"/>
          </p:cNvSpPr>
          <p:nvPr>
            <p:ph type="title"/>
          </p:nvPr>
        </p:nvSpPr>
        <p:spPr/>
        <p:txBody>
          <a:bodyPr/>
          <a:lstStyle/>
          <a:p>
            <a:pPr algn="ctr"/>
            <a:r>
              <a:rPr lang="en-GB" dirty="0"/>
              <a:t>War Powers</a:t>
            </a:r>
          </a:p>
        </p:txBody>
      </p:sp>
      <p:sp>
        <p:nvSpPr>
          <p:cNvPr id="3" name="Content Placeholder 2">
            <a:extLst>
              <a:ext uri="{FF2B5EF4-FFF2-40B4-BE49-F238E27FC236}">
                <a16:creationId xmlns:a16="http://schemas.microsoft.com/office/drawing/2014/main" id="{B0D65178-FD2F-2B75-33EA-A45C5A1007B9}"/>
              </a:ext>
            </a:extLst>
          </p:cNvPr>
          <p:cNvSpPr>
            <a:spLocks noGrp="1"/>
          </p:cNvSpPr>
          <p:nvPr>
            <p:ph idx="1"/>
          </p:nvPr>
        </p:nvSpPr>
        <p:spPr/>
        <p:txBody>
          <a:bodyPr>
            <a:normAutofit fontScale="92500" lnSpcReduction="20000"/>
          </a:bodyPr>
          <a:lstStyle/>
          <a:p>
            <a:pPr marL="0" marR="0" indent="0" algn="ctr">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On August 17, 1787, the framers debated Congress’s war powers. The original proposal was gave Congress the power to “make war.” There were concerns that the legislature, at the time meeting only once a year, would be too slow and unable to make quick decisions with regards to war. Madison and Elbridge Gerry proposed changing the language, from “making” war to “declaring” war and leaving it to the Executive to defend against sudden attacks. Rufus King of Massachusetts pointed out that making war may be misconstrued as conducting it, which is an executive function. </a:t>
            </a:r>
          </a:p>
          <a:p>
            <a:pPr marL="0" indent="0">
              <a:buNone/>
            </a:pPr>
            <a:endParaRPr lang="en-GB" dirty="0"/>
          </a:p>
        </p:txBody>
      </p:sp>
    </p:spTree>
    <p:extLst>
      <p:ext uri="{BB962C8B-B14F-4D97-AF65-F5344CB8AC3E}">
        <p14:creationId xmlns:p14="http://schemas.microsoft.com/office/powerpoint/2010/main" val="492534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463876-584E-A9B6-728F-C09398BB0E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6AC24F-408B-7333-999E-774C25CBFB29}"/>
              </a:ext>
            </a:extLst>
          </p:cNvPr>
          <p:cNvSpPr>
            <a:spLocks noGrp="1"/>
          </p:cNvSpPr>
          <p:nvPr>
            <p:ph type="title"/>
          </p:nvPr>
        </p:nvSpPr>
        <p:spPr/>
        <p:txBody>
          <a:bodyPr/>
          <a:lstStyle/>
          <a:p>
            <a:pPr algn="ctr"/>
            <a:r>
              <a:rPr lang="en-GB" dirty="0"/>
              <a:t>War Powers</a:t>
            </a:r>
          </a:p>
        </p:txBody>
      </p:sp>
      <p:sp>
        <p:nvSpPr>
          <p:cNvPr id="3" name="Content Placeholder 2">
            <a:extLst>
              <a:ext uri="{FF2B5EF4-FFF2-40B4-BE49-F238E27FC236}">
                <a16:creationId xmlns:a16="http://schemas.microsoft.com/office/drawing/2014/main" id="{36185312-A373-A959-3332-ABB8C0BF5707}"/>
              </a:ext>
            </a:extLst>
          </p:cNvPr>
          <p:cNvSpPr>
            <a:spLocks noGrp="1"/>
          </p:cNvSpPr>
          <p:nvPr>
            <p:ph idx="1"/>
          </p:nvPr>
        </p:nvSpPr>
        <p:spPr/>
        <p:txBody>
          <a:bodyPr>
            <a:normAutofit lnSpcReduction="10000"/>
          </a:bodyPr>
          <a:lstStyle/>
          <a:p>
            <a:pPr marL="0" marR="0" indent="0">
              <a:lnSpc>
                <a:spcPct val="107000"/>
              </a:lnSpc>
              <a:spcBef>
                <a:spcPts val="0"/>
              </a:spcBef>
              <a:spcAft>
                <a:spcPts val="800"/>
              </a:spcAft>
              <a:buNone/>
            </a:pPr>
            <a:r>
              <a:rPr lang="en-GB" sz="3000" kern="100" dirty="0">
                <a:effectLst/>
                <a:latin typeface="Aptos" panose="020B0004020202020204" pitchFamily="34" charset="0"/>
                <a:ea typeface="Aptos" panose="020B0004020202020204" pitchFamily="34" charset="0"/>
                <a:cs typeface="Times New Roman" panose="02020603050405020304" pitchFamily="18" charset="0"/>
              </a:rPr>
              <a:t>In </a:t>
            </a:r>
            <a:r>
              <a:rPr lang="en-GB" sz="3000" i="1" kern="100" dirty="0">
                <a:effectLst/>
                <a:latin typeface="Aptos" panose="020B0004020202020204" pitchFamily="34" charset="0"/>
                <a:ea typeface="Aptos" panose="020B0004020202020204" pitchFamily="34" charset="0"/>
                <a:cs typeface="Times New Roman" panose="02020603050405020304" pitchFamily="18" charset="0"/>
              </a:rPr>
              <a:t>The</a:t>
            </a:r>
            <a:r>
              <a:rPr lang="en-GB" sz="3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000" i="1" kern="100" dirty="0">
                <a:effectLst/>
                <a:latin typeface="Aptos" panose="020B0004020202020204" pitchFamily="34" charset="0"/>
                <a:ea typeface="Aptos" panose="020B0004020202020204" pitchFamily="34" charset="0"/>
                <a:cs typeface="Times New Roman" panose="02020603050405020304" pitchFamily="18" charset="0"/>
              </a:rPr>
              <a:t>Federalist</a:t>
            </a:r>
            <a:r>
              <a:rPr lang="en-GB" sz="3000" kern="100" dirty="0">
                <a:effectLst/>
                <a:latin typeface="Aptos" panose="020B0004020202020204" pitchFamily="34" charset="0"/>
                <a:ea typeface="Aptos" panose="020B0004020202020204" pitchFamily="34" charset="0"/>
                <a:cs typeface="Times New Roman" panose="02020603050405020304" pitchFamily="18" charset="0"/>
              </a:rPr>
              <a:t> No. 74, Alexander Hamilton expressed the need for making the President the sole Commander in Chief: </a:t>
            </a:r>
          </a:p>
          <a:p>
            <a:pPr marR="0" indent="0">
              <a:lnSpc>
                <a:spcPct val="107000"/>
              </a:lnSpc>
              <a:spcBef>
                <a:spcPts val="0"/>
              </a:spcBef>
              <a:spcAft>
                <a:spcPts val="800"/>
              </a:spcAft>
              <a:buNone/>
            </a:pPr>
            <a:r>
              <a:rPr lang="en-GB" sz="3000" kern="100" dirty="0">
                <a:effectLst/>
                <a:latin typeface="Aptos" panose="020B0004020202020204" pitchFamily="34" charset="0"/>
                <a:ea typeface="Aptos" panose="020B0004020202020204" pitchFamily="34" charset="0"/>
                <a:cs typeface="Times New Roman" panose="02020603050405020304" pitchFamily="18" charset="0"/>
              </a:rPr>
              <a:t>	“Of all the cares or concerns of government, the direction 	of war most peculiarly demands those qualities which 	distinguish the exercise of power by a single hand. The 	direction of war implies the direction of the common 	strength; and the power of directing and employing the 	common strength forms a usual and essential part in the 	definition of executive authority.” </a:t>
            </a:r>
          </a:p>
          <a:p>
            <a:pPr marL="0" indent="0">
              <a:buNone/>
            </a:pPr>
            <a:endParaRPr lang="en-GB" dirty="0"/>
          </a:p>
        </p:txBody>
      </p:sp>
    </p:spTree>
    <p:extLst>
      <p:ext uri="{BB962C8B-B14F-4D97-AF65-F5344CB8AC3E}">
        <p14:creationId xmlns:p14="http://schemas.microsoft.com/office/powerpoint/2010/main" val="2971476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99229-E181-767F-55E7-EBB3A91C53CA}"/>
              </a:ext>
            </a:extLst>
          </p:cNvPr>
          <p:cNvSpPr>
            <a:spLocks noGrp="1"/>
          </p:cNvSpPr>
          <p:nvPr>
            <p:ph type="title"/>
          </p:nvPr>
        </p:nvSpPr>
        <p:spPr/>
        <p:txBody>
          <a:bodyPr/>
          <a:lstStyle/>
          <a:p>
            <a:pPr algn="ctr"/>
            <a:r>
              <a:rPr lang="en-GB" dirty="0"/>
              <a:t>Foreign Affairs</a:t>
            </a:r>
          </a:p>
        </p:txBody>
      </p:sp>
      <p:sp>
        <p:nvSpPr>
          <p:cNvPr id="3" name="Content Placeholder 2">
            <a:extLst>
              <a:ext uri="{FF2B5EF4-FFF2-40B4-BE49-F238E27FC236}">
                <a16:creationId xmlns:a16="http://schemas.microsoft.com/office/drawing/2014/main" id="{51D662EA-7A52-B17B-1D53-C73EF8CE08DC}"/>
              </a:ext>
            </a:extLst>
          </p:cNvPr>
          <p:cNvSpPr>
            <a:spLocks noGrp="1"/>
          </p:cNvSpPr>
          <p:nvPr>
            <p:ph idx="1"/>
          </p:nvPr>
        </p:nvSpPr>
        <p:spPr/>
        <p:txBody>
          <a:bodyPr>
            <a:normAutofit/>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Although foreign affairs was designated an executive power, the framers wanted to make clear that the President could not enter into treaties with foreign nations, thereby creating laws binding on the citizenry.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Therefore, any treaty negotiated by the executive branch had to be ratified with the agreement of two-thirds of the Senate before it can enter into law.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most famous of such treaties defeated by the Senate is the Treaty of Versailles, negotiated by President Woodrow Wilson at the end of WWI.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President also has the power to interpret and apply treaties, as well as terminate and suspend treaties. </a:t>
            </a:r>
          </a:p>
          <a:p>
            <a:pPr marL="0" indent="0">
              <a:buNone/>
            </a:pPr>
            <a:endParaRPr lang="en-GB" dirty="0"/>
          </a:p>
        </p:txBody>
      </p:sp>
    </p:spTree>
    <p:extLst>
      <p:ext uri="{BB962C8B-B14F-4D97-AF65-F5344CB8AC3E}">
        <p14:creationId xmlns:p14="http://schemas.microsoft.com/office/powerpoint/2010/main" val="2776142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8010F-C0A2-1D56-4B06-CC5F574E39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093657-1804-CDFF-DAAA-7AD81CD870CF}"/>
              </a:ext>
            </a:extLst>
          </p:cNvPr>
          <p:cNvSpPr>
            <a:spLocks noGrp="1"/>
          </p:cNvSpPr>
          <p:nvPr>
            <p:ph type="title"/>
          </p:nvPr>
        </p:nvSpPr>
        <p:spPr/>
        <p:txBody>
          <a:bodyPr/>
          <a:lstStyle/>
          <a:p>
            <a:pPr algn="ctr"/>
            <a:r>
              <a:rPr lang="en-GB" dirty="0"/>
              <a:t>Foreign Affairs</a:t>
            </a:r>
          </a:p>
        </p:txBody>
      </p:sp>
      <p:sp>
        <p:nvSpPr>
          <p:cNvPr id="3" name="Content Placeholder 2">
            <a:extLst>
              <a:ext uri="{FF2B5EF4-FFF2-40B4-BE49-F238E27FC236}">
                <a16:creationId xmlns:a16="http://schemas.microsoft.com/office/drawing/2014/main" id="{C04D38EB-D5C5-925D-F8E9-D98BACBC706E}"/>
              </a:ext>
            </a:extLst>
          </p:cNvPr>
          <p:cNvSpPr>
            <a:spLocks noGrp="1"/>
          </p:cNvSpPr>
          <p:nvPr>
            <p:ph idx="1"/>
          </p:nvPr>
        </p:nvSpPr>
        <p:spPr/>
        <p:txBody>
          <a:bodyPr>
            <a:normAutofit/>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Repealing US laws that result from treaties is reserved for Congress, since the President does not have the power to make or rescind US domestic laws on his own, just as he does not have the power to make laws on his own.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In addition, Congress also has the power to legislate the regulation of commerce with foreign nations, just as it has the power to regulate interstate commerce. Other than these explicit exceptions stated in the Constitution, the President has full powers to conduct foreign affairs.</a:t>
            </a:r>
          </a:p>
          <a:p>
            <a:pPr marL="0" indent="0">
              <a:buNone/>
            </a:pPr>
            <a:endParaRPr lang="en-GB" dirty="0"/>
          </a:p>
        </p:txBody>
      </p:sp>
    </p:spTree>
    <p:extLst>
      <p:ext uri="{BB962C8B-B14F-4D97-AF65-F5344CB8AC3E}">
        <p14:creationId xmlns:p14="http://schemas.microsoft.com/office/powerpoint/2010/main" val="1765531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11338B-05FB-9EEA-72E9-744DF2E73D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14DCB5-866C-4B20-71AB-3EB7828F6387}"/>
              </a:ext>
            </a:extLst>
          </p:cNvPr>
          <p:cNvSpPr>
            <a:spLocks noGrp="1"/>
          </p:cNvSpPr>
          <p:nvPr>
            <p:ph type="title"/>
          </p:nvPr>
        </p:nvSpPr>
        <p:spPr/>
        <p:txBody>
          <a:bodyPr/>
          <a:lstStyle/>
          <a:p>
            <a:pPr algn="ctr"/>
            <a:r>
              <a:rPr lang="en-GB" dirty="0"/>
              <a:t>Foreign Affairs</a:t>
            </a:r>
          </a:p>
        </p:txBody>
      </p:sp>
      <p:sp>
        <p:nvSpPr>
          <p:cNvPr id="3" name="Content Placeholder 2">
            <a:extLst>
              <a:ext uri="{FF2B5EF4-FFF2-40B4-BE49-F238E27FC236}">
                <a16:creationId xmlns:a16="http://schemas.microsoft.com/office/drawing/2014/main" id="{AC844CB7-AF91-24E2-C04A-230626434FF8}"/>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President has the power to enter into executive agreements with other nations and circumvent the Senate. However, these agreements do not have legal status, although they are considered part of the President’s policies with other nations.   </a:t>
            </a:r>
          </a:p>
          <a:p>
            <a:pPr marL="0" indent="0">
              <a:buNone/>
            </a:pPr>
            <a:endParaRPr lang="en-GB" dirty="0"/>
          </a:p>
        </p:txBody>
      </p:sp>
    </p:spTree>
    <p:extLst>
      <p:ext uri="{BB962C8B-B14F-4D97-AF65-F5344CB8AC3E}">
        <p14:creationId xmlns:p14="http://schemas.microsoft.com/office/powerpoint/2010/main" val="2271260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A27D0-D146-6726-0796-E5E7CD86BD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116095-E239-BB62-DC72-149B09D4C8FE}"/>
              </a:ext>
            </a:extLst>
          </p:cNvPr>
          <p:cNvSpPr>
            <a:spLocks noGrp="1"/>
          </p:cNvSpPr>
          <p:nvPr>
            <p:ph type="title"/>
          </p:nvPr>
        </p:nvSpPr>
        <p:spPr/>
        <p:txBody>
          <a:bodyPr/>
          <a:lstStyle/>
          <a:p>
            <a:pPr algn="ctr"/>
            <a:r>
              <a:rPr lang="en-GB" dirty="0"/>
              <a:t>Neutrality Proclamation of 1793</a:t>
            </a:r>
          </a:p>
        </p:txBody>
      </p:sp>
      <p:sp>
        <p:nvSpPr>
          <p:cNvPr id="3" name="Content Placeholder 2">
            <a:extLst>
              <a:ext uri="{FF2B5EF4-FFF2-40B4-BE49-F238E27FC236}">
                <a16:creationId xmlns:a16="http://schemas.microsoft.com/office/drawing/2014/main" id="{3D817011-D6F1-D5F2-E677-0ECCC6461878}"/>
              </a:ext>
            </a:extLst>
          </p:cNvPr>
          <p:cNvSpPr>
            <a:spLocks noGrp="1"/>
          </p:cNvSpPr>
          <p:nvPr>
            <p:ph idx="1"/>
          </p:nvPr>
        </p:nvSpPr>
        <p:spPr/>
        <p:txBody>
          <a:bodyPr/>
          <a:lstStyle/>
          <a:p>
            <a:pPr marL="0" indent="0">
              <a:buNone/>
            </a:pPr>
            <a:r>
              <a:rPr lang="en-GB" sz="2400" kern="100" dirty="0">
                <a:latin typeface="Aptos" panose="020B0004020202020204" pitchFamily="34" charset="0"/>
                <a:ea typeface="Aptos" panose="020B0004020202020204" pitchFamily="34" charset="0"/>
                <a:cs typeface="Times New Roman" panose="02020603050405020304" pitchFamily="18" charset="0"/>
              </a:rPr>
              <a:t>I</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n the early days of the Union, the United States was a weak, vulnerable nation in a world of formidable European powers vying for supremacy with one another. It was Washington’s view that it was essential for the nation’s survival that America remained uninvolved in the wars between Britain and France. Washington’s actions would set important precedents for the powers of the Presidency:</a:t>
            </a:r>
          </a:p>
          <a:p>
            <a:endParaRPr lang="en-GB" dirty="0"/>
          </a:p>
        </p:txBody>
      </p:sp>
    </p:spTree>
    <p:extLst>
      <p:ext uri="{BB962C8B-B14F-4D97-AF65-F5344CB8AC3E}">
        <p14:creationId xmlns:p14="http://schemas.microsoft.com/office/powerpoint/2010/main" val="2836410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2AC43-B290-F087-582A-7FAE87E0B6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3501C2-BA86-AF1C-964E-C894D43AE235}"/>
              </a:ext>
            </a:extLst>
          </p:cNvPr>
          <p:cNvSpPr>
            <a:spLocks noGrp="1"/>
          </p:cNvSpPr>
          <p:nvPr>
            <p:ph type="title"/>
          </p:nvPr>
        </p:nvSpPr>
        <p:spPr/>
        <p:txBody>
          <a:bodyPr/>
          <a:lstStyle/>
          <a:p>
            <a:pPr algn="ctr"/>
            <a:r>
              <a:rPr lang="en-GB" dirty="0"/>
              <a:t>Neutrality Proclamation of 1793</a:t>
            </a:r>
          </a:p>
        </p:txBody>
      </p:sp>
      <p:sp>
        <p:nvSpPr>
          <p:cNvPr id="3" name="Content Placeholder 2">
            <a:extLst>
              <a:ext uri="{FF2B5EF4-FFF2-40B4-BE49-F238E27FC236}">
                <a16:creationId xmlns:a16="http://schemas.microsoft.com/office/drawing/2014/main" id="{D6BE8D5A-7BFC-02FF-CCF5-48913BF3239B}"/>
              </a:ext>
            </a:extLst>
          </p:cNvPr>
          <p:cNvSpPr>
            <a:spLocks noGrp="1"/>
          </p:cNvSpPr>
          <p:nvPr>
            <p:ph idx="1"/>
          </p:nvPr>
        </p:nvSpPr>
        <p:spPr/>
        <p:txBody>
          <a:bodyPr/>
          <a:lstStyle/>
          <a:p>
            <a:pPr marL="342900" marR="0" lvl="0" indent="-342900">
              <a:lnSpc>
                <a:spcPct val="107000"/>
              </a:lnSpc>
              <a:spcBef>
                <a:spcPts val="0"/>
              </a:spcBef>
              <a:spcAft>
                <a:spcPts val="0"/>
              </a:spcAft>
              <a:buFont typeface="+mj-lt"/>
              <a:buAutoNum type="arabicParenR"/>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Washington asserted the constitutional primacy of the President in matters of foreign affairs. Foreign affairs was an executive power. The nation’s foreign policy, including the primary function of interpreting and applying existing treaties, remained an executive function of the President, even as in order to make treaties binding law</a:t>
            </a:r>
            <a:r>
              <a:rPr lang="en-GB" sz="2400" kern="100" dirty="0">
                <a:latin typeface="Aptos" panose="020B0004020202020204" pitchFamily="34" charset="0"/>
                <a:ea typeface="Aptos" panose="020B0004020202020204" pitchFamily="34" charset="0"/>
                <a:cs typeface="Times New Roman" panose="02020603050405020304" pitchFamily="18" charset="0"/>
              </a:rPr>
              <a:t>,</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 supermajority of the Senate must approve. </a:t>
            </a:r>
          </a:p>
          <a:p>
            <a:pPr marL="342900" marR="0" lvl="0" indent="-342900">
              <a:lnSpc>
                <a:spcPct val="107000"/>
              </a:lnSpc>
              <a:spcBef>
                <a:spcPts val="0"/>
              </a:spcBef>
              <a:spcAft>
                <a:spcPts val="800"/>
              </a:spcAft>
              <a:buFont typeface="+mj-lt"/>
              <a:buAutoNum type="arabicParenR"/>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And although Congress alone had the power to declare war, the President as Commander in Chief could act in defence to protect America from attacks. </a:t>
            </a:r>
          </a:p>
          <a:p>
            <a:pPr marL="0" indent="0">
              <a:buNone/>
            </a:pPr>
            <a:endParaRPr lang="en-GB" dirty="0"/>
          </a:p>
        </p:txBody>
      </p:sp>
    </p:spTree>
    <p:extLst>
      <p:ext uri="{BB962C8B-B14F-4D97-AF65-F5344CB8AC3E}">
        <p14:creationId xmlns:p14="http://schemas.microsoft.com/office/powerpoint/2010/main" val="3363168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1A3A9E-87F1-A810-CAE3-9D1D15ED2A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3FE08F-F9C9-067A-ED85-D62F5A70CEA6}"/>
              </a:ext>
            </a:extLst>
          </p:cNvPr>
          <p:cNvSpPr>
            <a:spLocks noGrp="1"/>
          </p:cNvSpPr>
          <p:nvPr>
            <p:ph type="title"/>
          </p:nvPr>
        </p:nvSpPr>
        <p:spPr/>
        <p:txBody>
          <a:bodyPr/>
          <a:lstStyle/>
          <a:p>
            <a:pPr algn="ctr"/>
            <a:r>
              <a:rPr lang="en-GB" dirty="0"/>
              <a:t>Neutrality Proclamation of 1793</a:t>
            </a:r>
          </a:p>
        </p:txBody>
      </p:sp>
      <p:sp>
        <p:nvSpPr>
          <p:cNvPr id="3" name="Content Placeholder 2">
            <a:extLst>
              <a:ext uri="{FF2B5EF4-FFF2-40B4-BE49-F238E27FC236}">
                <a16:creationId xmlns:a16="http://schemas.microsoft.com/office/drawing/2014/main" id="{CC300EEC-7D0C-646A-6054-2EB94B7BDB6E}"/>
              </a:ext>
            </a:extLst>
          </p:cNvPr>
          <p:cNvSpPr>
            <a:spLocks noGrp="1"/>
          </p:cNvSpPr>
          <p:nvPr>
            <p:ph idx="1"/>
          </p:nvPr>
        </p:nvSpPr>
        <p:spPr/>
        <p:txBody>
          <a:bodyPr/>
          <a:lstStyle/>
          <a:p>
            <a:pPr marL="0" marR="0" indent="0" algn="ctr">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Washington’s Neutrality Proclamation of 1793, that the United States would remain neutral in the war between Britain and France, set important precedents. Both Jefferson and Madison would oppose the Proclamation on constitutional grounds. Moreover, Jefferson favoured revolutionary France over Britain, and America still had existing mutual defence treaties with France dating to the American Revolution. </a:t>
            </a:r>
          </a:p>
          <a:p>
            <a:pPr marL="0" indent="0">
              <a:buNone/>
            </a:pPr>
            <a:endParaRPr lang="en-GB" dirty="0"/>
          </a:p>
        </p:txBody>
      </p:sp>
    </p:spTree>
    <p:extLst>
      <p:ext uri="{BB962C8B-B14F-4D97-AF65-F5344CB8AC3E}">
        <p14:creationId xmlns:p14="http://schemas.microsoft.com/office/powerpoint/2010/main" val="2769129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A121F-1AD3-EB8F-A995-5231FB0F9708}"/>
              </a:ext>
            </a:extLst>
          </p:cNvPr>
          <p:cNvSpPr>
            <a:spLocks noGrp="1"/>
          </p:cNvSpPr>
          <p:nvPr>
            <p:ph type="title"/>
          </p:nvPr>
        </p:nvSpPr>
        <p:spPr/>
        <p:txBody>
          <a:bodyPr/>
          <a:lstStyle/>
          <a:p>
            <a:pPr algn="ctr"/>
            <a:r>
              <a:rPr lang="en-GB" dirty="0"/>
              <a:t>Neutrality Proclamation of 1793</a:t>
            </a:r>
          </a:p>
        </p:txBody>
      </p:sp>
      <p:sp>
        <p:nvSpPr>
          <p:cNvPr id="3" name="Content Placeholder 2">
            <a:extLst>
              <a:ext uri="{FF2B5EF4-FFF2-40B4-BE49-F238E27FC236}">
                <a16:creationId xmlns:a16="http://schemas.microsoft.com/office/drawing/2014/main" id="{607A3DAB-037B-854C-7B44-74ED26F81FA1}"/>
              </a:ext>
            </a:extLst>
          </p:cNvPr>
          <p:cNvSpPr>
            <a:spLocks noGrp="1"/>
          </p:cNvSpPr>
          <p:nvPr>
            <p:ph idx="1"/>
          </p:nvPr>
        </p:nvSpPr>
        <p:spPr/>
        <p:txBody>
          <a:bodyPr>
            <a:normAutofit lnSpcReduction="10000"/>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Alexander Hamilton, writing anonymously as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Pacificus</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in public letters, would defend the constitutionality of the Proclamation. According to Hamilton, the Constitution vested the “Executive Power of the Nation” in the President, subject only to exceptions and qualifications where expressed in the Constitution. Hamilton stated,</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“If the Legislature have a right to make war on the one hand- it is on the 	other the duty of the Executive to preserve Peace till war is declared; 	and in fulfilling that duty, it must necessarily possess a right of judging 	what is the nature of the obligations which the treaties of the Country 	impose on the Government…It is the province and duty of the Executive 	to preserve to the Nation the blessings of peace.”</a:t>
            </a:r>
          </a:p>
          <a:p>
            <a:pPr marL="0" indent="0">
              <a:buNone/>
            </a:pPr>
            <a:endParaRPr lang="en-GB" dirty="0"/>
          </a:p>
        </p:txBody>
      </p:sp>
    </p:spTree>
    <p:extLst>
      <p:ext uri="{BB962C8B-B14F-4D97-AF65-F5344CB8AC3E}">
        <p14:creationId xmlns:p14="http://schemas.microsoft.com/office/powerpoint/2010/main" val="3879783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A44023-C85D-5220-3219-3322A0B180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95F7BB-42ED-AC8B-B705-C3E8DE78FC08}"/>
              </a:ext>
            </a:extLst>
          </p:cNvPr>
          <p:cNvSpPr>
            <a:spLocks noGrp="1"/>
          </p:cNvSpPr>
          <p:nvPr>
            <p:ph type="title"/>
          </p:nvPr>
        </p:nvSpPr>
        <p:spPr/>
        <p:txBody>
          <a:bodyPr/>
          <a:lstStyle/>
          <a:p>
            <a:pPr algn="ctr"/>
            <a:r>
              <a:rPr lang="en-GB"/>
              <a:t>Neutrality Proclamation of 1793</a:t>
            </a:r>
          </a:p>
        </p:txBody>
      </p:sp>
      <p:sp>
        <p:nvSpPr>
          <p:cNvPr id="3" name="Content Placeholder 2">
            <a:extLst>
              <a:ext uri="{FF2B5EF4-FFF2-40B4-BE49-F238E27FC236}">
                <a16:creationId xmlns:a16="http://schemas.microsoft.com/office/drawing/2014/main" id="{AF4724C4-FEAB-E53D-1BDA-B6BE4353D586}"/>
              </a:ext>
            </a:extLst>
          </p:cNvPr>
          <p:cNvSpPr>
            <a:spLocks noGrp="1"/>
          </p:cNvSpPr>
          <p:nvPr>
            <p:ph idx="1"/>
          </p:nvPr>
        </p:nvSpPr>
        <p:spPr/>
        <p:txBody>
          <a:bodyPr>
            <a:normAutofit fontScale="85000" lnSpcReduction="10000"/>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Congress might have the power to declare war, but the President possessed the power to declare peace.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President also held the power and duty to declare and conduct the nation’s foreign policy, and to interpret and apply the nation’s treaties—or in the case of the treaty with France, the power essentially to terminate a treaty.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Hamilton’s arguments once again prevailed, and the executive power over foreign affairs- except on matters specifically assigned to Congress in the Constitution- became an established precedent. Since 1793, it has become reasonably settled that the policy of the nation in foreign affairs is set and declared by the President as an aspect of his executive power.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From the Monroe Doctrine in the early 19</a:t>
            </a:r>
            <a:r>
              <a:rPr lang="en-GB" sz="24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century (denouncing European interference in the Western Hemisphere) to the Bush Doctrine in the early 21</a:t>
            </a:r>
            <a:r>
              <a:rPr lang="en-GB" sz="2400" kern="100" baseline="30000" dirty="0">
                <a:effectLst/>
                <a:latin typeface="Aptos" panose="020B0004020202020204" pitchFamily="34" charset="0"/>
                <a:ea typeface="Aptos" panose="020B0004020202020204" pitchFamily="34" charset="0"/>
                <a:cs typeface="Times New Roman" panose="02020603050405020304" pitchFamily="18" charset="0"/>
              </a:rPr>
              <a:t>st</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century (announcing forward defence against global terrorist networks), the President has held primacy in foreign affairs.</a:t>
            </a:r>
          </a:p>
          <a:p>
            <a:pPr marL="0" indent="0">
              <a:buNone/>
            </a:pPr>
            <a:endParaRPr lang="en-GB" dirty="0"/>
          </a:p>
        </p:txBody>
      </p:sp>
    </p:spTree>
    <p:extLst>
      <p:ext uri="{BB962C8B-B14F-4D97-AF65-F5344CB8AC3E}">
        <p14:creationId xmlns:p14="http://schemas.microsoft.com/office/powerpoint/2010/main" val="3502689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70C41-3CF1-4AC4-1C78-C119E03686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73FF62-36E6-486D-93A1-CFDD0CAA1652}"/>
              </a:ext>
            </a:extLst>
          </p:cNvPr>
          <p:cNvSpPr>
            <a:spLocks noGrp="1"/>
          </p:cNvSpPr>
          <p:nvPr>
            <p:ph type="title"/>
          </p:nvPr>
        </p:nvSpPr>
        <p:spPr/>
        <p:txBody>
          <a:bodyPr/>
          <a:lstStyle/>
          <a:p>
            <a:pPr algn="ctr"/>
            <a:r>
              <a:rPr lang="en-GB"/>
              <a:t>Neutrality Proclamation of 1793</a:t>
            </a:r>
          </a:p>
        </p:txBody>
      </p:sp>
      <p:sp>
        <p:nvSpPr>
          <p:cNvPr id="3" name="Content Placeholder 2">
            <a:extLst>
              <a:ext uri="{FF2B5EF4-FFF2-40B4-BE49-F238E27FC236}">
                <a16:creationId xmlns:a16="http://schemas.microsoft.com/office/drawing/2014/main" id="{F83B422B-C3E5-2F4B-E908-5CF7425AD201}"/>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It is of note that when Washington’s cabinet submitted questions with regards to the Neutrality Proclamation to the Supreme Court for its opinion, the justices declined to answer, citing separation of powers and the ability of the executive branch to render its own independent legal advice.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judiciary was there not as counsel and legal advice on questions of constitutionality, but to focus on resolving lawsuits brought before the court- cases between parties with conflicting legal claims.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early judicial precedent arose not within the context of a lawsuit but in an exchange of letters between the Washington administration and the justices of the Supreme Court in 1793.  </a:t>
            </a:r>
          </a:p>
          <a:p>
            <a:pPr marL="0" indent="0">
              <a:buNone/>
            </a:pPr>
            <a:endParaRPr lang="en-GB" dirty="0"/>
          </a:p>
        </p:txBody>
      </p:sp>
    </p:spTree>
    <p:extLst>
      <p:ext uri="{BB962C8B-B14F-4D97-AF65-F5344CB8AC3E}">
        <p14:creationId xmlns:p14="http://schemas.microsoft.com/office/powerpoint/2010/main" val="19675521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4CE27-903D-609F-A349-0EA37963648F}"/>
              </a:ext>
            </a:extLst>
          </p:cNvPr>
          <p:cNvSpPr>
            <a:spLocks noGrp="1"/>
          </p:cNvSpPr>
          <p:nvPr>
            <p:ph type="title"/>
          </p:nvPr>
        </p:nvSpPr>
        <p:spPr/>
        <p:txBody>
          <a:bodyPr/>
          <a:lstStyle/>
          <a:p>
            <a:pPr algn="ctr"/>
            <a:r>
              <a:rPr lang="en-GB" dirty="0"/>
              <a:t>Foreign Affairs</a:t>
            </a:r>
          </a:p>
        </p:txBody>
      </p:sp>
      <p:sp>
        <p:nvSpPr>
          <p:cNvPr id="3" name="Content Placeholder 2">
            <a:extLst>
              <a:ext uri="{FF2B5EF4-FFF2-40B4-BE49-F238E27FC236}">
                <a16:creationId xmlns:a16="http://schemas.microsoft.com/office/drawing/2014/main" id="{9A58EAF8-3420-3242-DB4F-88C2223932E6}"/>
              </a:ext>
            </a:extLst>
          </p:cNvPr>
          <p:cNvSpPr>
            <a:spLocks noGrp="1"/>
          </p:cNvSpPr>
          <p:nvPr>
            <p:ph idx="1"/>
          </p:nvPr>
        </p:nvSpPr>
        <p:spPr/>
        <p:txBody>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Washington established additional precedents with regard to presidential authority over foreign affairs.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Initially, he sought the Senate’s “advice and consent” through in-person meetings with regards to treaty-making. However, it turned out to be more frustrating than fruitful an experience.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Henceforth, presidential administrations have followed his practice of negotiating treaties on their own within the executive branch, after which they submit them to the Senate for “advice and consent.” </a:t>
            </a:r>
          </a:p>
          <a:p>
            <a:endParaRPr lang="en-GB" dirty="0"/>
          </a:p>
        </p:txBody>
      </p:sp>
    </p:spTree>
    <p:extLst>
      <p:ext uri="{BB962C8B-B14F-4D97-AF65-F5344CB8AC3E}">
        <p14:creationId xmlns:p14="http://schemas.microsoft.com/office/powerpoint/2010/main" val="686515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81E9F-2A4C-525D-BDD5-BDA6E86C02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976F7E-CDD2-9DE4-7174-6601B82D771C}"/>
              </a:ext>
            </a:extLst>
          </p:cNvPr>
          <p:cNvSpPr>
            <a:spLocks noGrp="1"/>
          </p:cNvSpPr>
          <p:nvPr>
            <p:ph type="title"/>
          </p:nvPr>
        </p:nvSpPr>
        <p:spPr/>
        <p:txBody>
          <a:bodyPr/>
          <a:lstStyle/>
          <a:p>
            <a:pPr algn="ctr"/>
            <a:r>
              <a:rPr lang="en-GB" dirty="0"/>
              <a:t>Foreign Affairs</a:t>
            </a:r>
          </a:p>
        </p:txBody>
      </p:sp>
      <p:sp>
        <p:nvSpPr>
          <p:cNvPr id="3" name="Content Placeholder 2">
            <a:extLst>
              <a:ext uri="{FF2B5EF4-FFF2-40B4-BE49-F238E27FC236}">
                <a16:creationId xmlns:a16="http://schemas.microsoft.com/office/drawing/2014/main" id="{BA98371B-47B4-0870-934D-811D0EFA70CF}"/>
              </a:ext>
            </a:extLst>
          </p:cNvPr>
          <p:cNvSpPr>
            <a:spLocks noGrp="1"/>
          </p:cNvSpPr>
          <p:nvPr>
            <p:ph idx="1"/>
          </p:nvPr>
        </p:nvSpPr>
        <p:spPr/>
        <p:txBody>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In 1795, Washington acted through special emissary John Jay (also the first Chief Justice of the Supreme Court) to make a new treaty with Britain settling unresolved issues that had remained since the Revolutionary War.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Jay’s Treaty was unpopular- many perceived the deal as better for Britain and that America had played a weak hand. Washington’s belief was that the treaty bought time and avoided war.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He refused to provide Congress papers with regards to the negotiations, establishing the precedent of “executive privilege”- confidentiality and independence in the conduct of foreign affairs. </a:t>
            </a:r>
          </a:p>
          <a:p>
            <a:endParaRPr lang="en-GB" dirty="0"/>
          </a:p>
        </p:txBody>
      </p:sp>
    </p:spTree>
    <p:extLst>
      <p:ext uri="{BB962C8B-B14F-4D97-AF65-F5344CB8AC3E}">
        <p14:creationId xmlns:p14="http://schemas.microsoft.com/office/powerpoint/2010/main" val="35560591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95C31-FAF1-CFE8-1F6B-B85C214799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0DEF01-4191-0B43-C01A-9A06C5B5E1F1}"/>
              </a:ext>
            </a:extLst>
          </p:cNvPr>
          <p:cNvSpPr>
            <a:spLocks noGrp="1"/>
          </p:cNvSpPr>
          <p:nvPr>
            <p:ph type="title"/>
          </p:nvPr>
        </p:nvSpPr>
        <p:spPr/>
        <p:txBody>
          <a:bodyPr/>
          <a:lstStyle/>
          <a:p>
            <a:pPr algn="ctr"/>
            <a:r>
              <a:rPr lang="en-GB" dirty="0"/>
              <a:t>Foreign Affairs</a:t>
            </a:r>
          </a:p>
        </p:txBody>
      </p:sp>
      <p:sp>
        <p:nvSpPr>
          <p:cNvPr id="3" name="Content Placeholder 2">
            <a:extLst>
              <a:ext uri="{FF2B5EF4-FFF2-40B4-BE49-F238E27FC236}">
                <a16:creationId xmlns:a16="http://schemas.microsoft.com/office/drawing/2014/main" id="{F2E9DA75-2553-95BF-DC30-56FD74210A89}"/>
              </a:ext>
            </a:extLst>
          </p:cNvPr>
          <p:cNvSpPr>
            <a:spLocks noGrp="1"/>
          </p:cNvSpPr>
          <p:nvPr>
            <p:ph idx="1"/>
          </p:nvPr>
        </p:nvSpPr>
        <p:spPr/>
        <p:txBody>
          <a:bodyPr>
            <a:normAutofit fontScale="85000" lnSpcReduction="20000"/>
          </a:bodyPr>
          <a:lstStyle/>
          <a:p>
            <a:pPr>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On the matter of the President’s power to remove his appointed officers at his own discretion, Congress sided with the executive. At the time, the context was the bill creating the Department of State, the foreign relations department of the US government. </a:t>
            </a:r>
          </a:p>
          <a:p>
            <a:pPr>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Article II of the Constitution stipulates that executive officers appointed by the President are subject to Senate confirmation. It does not, however, stipulate whether the Senate must agree to a President’s decision to remove such an officer. </a:t>
            </a:r>
          </a:p>
          <a:p>
            <a:pPr>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The First Congress, with Madison as a leading voice on the matter, concluded that the power to remove executive officers remained with the President as head of the executive branch. This extended not only to foreign affairs but to all officers of the executive branch. </a:t>
            </a:r>
          </a:p>
          <a:p>
            <a:endParaRPr lang="en-GB" dirty="0"/>
          </a:p>
        </p:txBody>
      </p:sp>
    </p:spTree>
    <p:extLst>
      <p:ext uri="{BB962C8B-B14F-4D97-AF65-F5344CB8AC3E}">
        <p14:creationId xmlns:p14="http://schemas.microsoft.com/office/powerpoint/2010/main" val="7815607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428BA-5659-1719-25A9-0A275B962B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4A84BF-8648-4369-9B38-23067042BB0D}"/>
              </a:ext>
            </a:extLst>
          </p:cNvPr>
          <p:cNvSpPr>
            <a:spLocks noGrp="1"/>
          </p:cNvSpPr>
          <p:nvPr>
            <p:ph idx="1"/>
          </p:nvPr>
        </p:nvSpPr>
        <p:spPr/>
        <p:txBody>
          <a:bodyPr/>
          <a:lstStyle/>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By the time John Adams became the second President of the United States, US-French relations had deteriorated. Adams eventually chose diplomacy and achieved peace, but not before rumblings of war shook the nation. A series of laws were passed during this time to harshly deal with enemies of the United States:</a:t>
            </a:r>
          </a:p>
          <a:p>
            <a:endParaRPr lang="en-GB" dirty="0"/>
          </a:p>
        </p:txBody>
      </p:sp>
    </p:spTree>
    <p:extLst>
      <p:ext uri="{BB962C8B-B14F-4D97-AF65-F5344CB8AC3E}">
        <p14:creationId xmlns:p14="http://schemas.microsoft.com/office/powerpoint/2010/main" val="1433392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9E8D1-1EFE-CD6A-7288-2D731639F4D6}"/>
              </a:ext>
            </a:extLst>
          </p:cNvPr>
          <p:cNvSpPr>
            <a:spLocks noGrp="1"/>
          </p:cNvSpPr>
          <p:nvPr>
            <p:ph type="title"/>
          </p:nvPr>
        </p:nvSpPr>
        <p:spPr/>
        <p:txBody>
          <a:bodyPr>
            <a:normAutofit/>
          </a:bodyPr>
          <a:lstStyle/>
          <a:p>
            <a:pPr algn="ctr"/>
            <a:r>
              <a:rPr lang="en-GB" sz="4400" kern="100" dirty="0">
                <a:effectLst/>
                <a:latin typeface="Aptos" panose="020B0004020202020204" pitchFamily="34" charset="0"/>
                <a:ea typeface="Aptos" panose="020B0004020202020204" pitchFamily="34" charset="0"/>
                <a:cs typeface="Times New Roman" panose="02020603050405020304" pitchFamily="18" charset="0"/>
              </a:rPr>
              <a:t>The Alien and Sedition Acts of1798</a:t>
            </a:r>
            <a:endParaRPr lang="en-GB" dirty="0"/>
          </a:p>
        </p:txBody>
      </p:sp>
      <p:sp>
        <p:nvSpPr>
          <p:cNvPr id="3" name="Content Placeholder 2">
            <a:extLst>
              <a:ext uri="{FF2B5EF4-FFF2-40B4-BE49-F238E27FC236}">
                <a16:creationId xmlns:a16="http://schemas.microsoft.com/office/drawing/2014/main" id="{07FD2B6B-A054-20ED-06F0-21DB83066626}"/>
              </a:ext>
            </a:extLst>
          </p:cNvPr>
          <p:cNvSpPr>
            <a:spLocks noGrp="1"/>
          </p:cNvSpPr>
          <p:nvPr>
            <p:ph idx="1"/>
          </p:nvPr>
        </p:nvSpPr>
        <p:spPr/>
        <p:txBody>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Empowered the President to expel citizens of enemy nations or other aliens he considered threats and that made it a crime to publish “false, scandalous, and malicious” writings “against the government of the United States” with intent to “excite” the hatred of the good people of the United States” against the government.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All three branches of the national government supported the Sedition Act, even though it was a clear violation of the First Amendment rights of freedom of speech and freedom of the press. Newspaper writers, pamphleteers, and satirists were prosecuted and convicted for criticizing President Adam’s policies. </a:t>
            </a:r>
          </a:p>
          <a:p>
            <a:endParaRPr lang="en-GB" dirty="0"/>
          </a:p>
        </p:txBody>
      </p:sp>
    </p:spTree>
    <p:extLst>
      <p:ext uri="{BB962C8B-B14F-4D97-AF65-F5344CB8AC3E}">
        <p14:creationId xmlns:p14="http://schemas.microsoft.com/office/powerpoint/2010/main" val="2970502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40A04-81BD-175A-9693-4A17CEBEEE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20339C-9AE7-0F9D-13F4-7EFA0358C5D9}"/>
              </a:ext>
            </a:extLst>
          </p:cNvPr>
          <p:cNvSpPr>
            <a:spLocks noGrp="1"/>
          </p:cNvSpPr>
          <p:nvPr>
            <p:ph type="title"/>
          </p:nvPr>
        </p:nvSpPr>
        <p:spPr/>
        <p:txBody>
          <a:bodyPr>
            <a:normAutofit/>
          </a:bodyPr>
          <a:lstStyle/>
          <a:p>
            <a:pPr algn="ctr"/>
            <a:r>
              <a:rPr lang="en-GB" sz="4400" kern="100" dirty="0">
                <a:effectLst/>
                <a:latin typeface="Aptos" panose="020B0004020202020204" pitchFamily="34" charset="0"/>
                <a:ea typeface="Aptos" panose="020B0004020202020204" pitchFamily="34" charset="0"/>
                <a:cs typeface="Times New Roman" panose="02020603050405020304" pitchFamily="18" charset="0"/>
              </a:rPr>
              <a:t>The Alien and Sedition Acts of1798</a:t>
            </a:r>
            <a:endParaRPr lang="en-GB" dirty="0"/>
          </a:p>
        </p:txBody>
      </p:sp>
      <p:sp>
        <p:nvSpPr>
          <p:cNvPr id="3" name="Content Placeholder 2">
            <a:extLst>
              <a:ext uri="{FF2B5EF4-FFF2-40B4-BE49-F238E27FC236}">
                <a16:creationId xmlns:a16="http://schemas.microsoft.com/office/drawing/2014/main" id="{9549DEC8-5D1D-1BFE-1A15-69D94E4CBCD8}"/>
              </a:ext>
            </a:extLst>
          </p:cNvPr>
          <p:cNvSpPr>
            <a:spLocks noGrp="1"/>
          </p:cNvSpPr>
          <p:nvPr>
            <p:ph idx="1"/>
          </p:nvPr>
        </p:nvSpPr>
        <p:spPr/>
        <p:txBody>
          <a:bodyPr/>
          <a:lstStyle/>
          <a:p>
            <a:pPr marL="0" marR="0" indent="0" algn="ctr">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The Sedition Act raised serious questions: who checks the national government when all three branches fail to check each other and all agree to pass, enforce, and uphold unconstitutional law violating the rights of the people to criticize their government’s policies? </a:t>
            </a:r>
          </a:p>
          <a:p>
            <a:pPr marL="0" indent="0">
              <a:buNone/>
            </a:pPr>
            <a:endParaRPr lang="en-GB" dirty="0"/>
          </a:p>
        </p:txBody>
      </p:sp>
    </p:spTree>
    <p:extLst>
      <p:ext uri="{BB962C8B-B14F-4D97-AF65-F5344CB8AC3E}">
        <p14:creationId xmlns:p14="http://schemas.microsoft.com/office/powerpoint/2010/main" val="4657465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0C25D-E1CE-18F9-49F0-3D9B2210AC18}"/>
              </a:ext>
            </a:extLst>
          </p:cNvPr>
          <p:cNvSpPr>
            <a:spLocks noGrp="1"/>
          </p:cNvSpPr>
          <p:nvPr>
            <p:ph type="title"/>
          </p:nvPr>
        </p:nvSpPr>
        <p:spPr/>
        <p:txBody>
          <a:bodyPr/>
          <a:lstStyle/>
          <a:p>
            <a:pPr algn="ctr"/>
            <a:r>
              <a:rPr lang="en-GB" sz="4400" kern="100" dirty="0">
                <a:effectLst/>
                <a:latin typeface="Aptos" panose="020B0004020202020204" pitchFamily="34" charset="0"/>
                <a:ea typeface="Aptos" panose="020B0004020202020204" pitchFamily="34" charset="0"/>
                <a:cs typeface="Times New Roman" panose="02020603050405020304" pitchFamily="18" charset="0"/>
              </a:rPr>
              <a:t>The Alien and Sedition Acts of1798</a:t>
            </a:r>
            <a:endParaRPr lang="en-GB" dirty="0"/>
          </a:p>
        </p:txBody>
      </p:sp>
      <p:sp>
        <p:nvSpPr>
          <p:cNvPr id="3" name="Content Placeholder 2">
            <a:extLst>
              <a:ext uri="{FF2B5EF4-FFF2-40B4-BE49-F238E27FC236}">
                <a16:creationId xmlns:a16="http://schemas.microsoft.com/office/drawing/2014/main" id="{E55B86FA-AB57-1EC2-B179-0E5424BC5A1C}"/>
              </a:ext>
            </a:extLst>
          </p:cNvPr>
          <p:cNvSpPr>
            <a:spLocks noGrp="1"/>
          </p:cNvSpPr>
          <p:nvPr>
            <p:ph idx="1"/>
          </p:nvPr>
        </p:nvSpPr>
        <p:spPr/>
        <p:txBody>
          <a:bodyPr/>
          <a:lstStyle/>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The answer was the states.</a:t>
            </a:r>
          </a:p>
          <a:p>
            <a:pPr marL="0" indent="0">
              <a:buNone/>
            </a:pPr>
            <a:endParaRPr lang="en-GB" dirty="0"/>
          </a:p>
        </p:txBody>
      </p:sp>
    </p:spTree>
    <p:extLst>
      <p:ext uri="{BB962C8B-B14F-4D97-AF65-F5344CB8AC3E}">
        <p14:creationId xmlns:p14="http://schemas.microsoft.com/office/powerpoint/2010/main" val="3225773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E5511-8CB2-8754-0A20-705544EAFA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3F2C04-271F-D62C-BE4E-A4434FE7E1AE}"/>
              </a:ext>
            </a:extLst>
          </p:cNvPr>
          <p:cNvSpPr>
            <a:spLocks noGrp="1"/>
          </p:cNvSpPr>
          <p:nvPr>
            <p:ph type="title"/>
          </p:nvPr>
        </p:nvSpPr>
        <p:spPr/>
        <p:txBody>
          <a:bodyPr/>
          <a:lstStyle/>
          <a:p>
            <a:pPr algn="ctr"/>
            <a:r>
              <a:rPr lang="en-GB" sz="4400" kern="100" dirty="0">
                <a:effectLst/>
                <a:latin typeface="Aptos" panose="020B0004020202020204" pitchFamily="34" charset="0"/>
                <a:ea typeface="Aptos" panose="020B0004020202020204" pitchFamily="34" charset="0"/>
                <a:cs typeface="Times New Roman" panose="02020603050405020304" pitchFamily="18" charset="0"/>
              </a:rPr>
              <a:t>The Alien and Sedition Acts of1798</a:t>
            </a:r>
            <a:endParaRPr lang="en-GB" dirty="0"/>
          </a:p>
        </p:txBody>
      </p:sp>
      <p:sp>
        <p:nvSpPr>
          <p:cNvPr id="3" name="Content Placeholder 2">
            <a:extLst>
              <a:ext uri="{FF2B5EF4-FFF2-40B4-BE49-F238E27FC236}">
                <a16:creationId xmlns:a16="http://schemas.microsoft.com/office/drawing/2014/main" id="{B14EA9D6-86CF-F449-EB9A-BF9D5BD969A0}"/>
              </a:ext>
            </a:extLst>
          </p:cNvPr>
          <p:cNvSpPr>
            <a:spLocks noGrp="1"/>
          </p:cNvSpPr>
          <p:nvPr>
            <p:ph idx="1"/>
          </p:nvPr>
        </p:nvSpPr>
        <p:spPr/>
        <p:txBody>
          <a:bodyPr>
            <a:noAutofit/>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Thomas Jefferson, who at the time was Vice President under President Adams, ghostwrote a resolution adopted by the Kentucky legislature, and James Madison wrote a resolution adopted by the Virginia legislature- both declaring the Alien and Sedition Acts unconstitutional. Jefferson asserted that the states had the power to judge for themselves that a national law was unconstitutional and “nullify of their own authority” such usurpations of power by the national government. </a:t>
            </a:r>
          </a:p>
        </p:txBody>
      </p:sp>
    </p:spTree>
    <p:extLst>
      <p:ext uri="{BB962C8B-B14F-4D97-AF65-F5344CB8AC3E}">
        <p14:creationId xmlns:p14="http://schemas.microsoft.com/office/powerpoint/2010/main" val="1122573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16DD5-7C7C-76E4-C3FA-6A38FCC65031}"/>
              </a:ext>
            </a:extLst>
          </p:cNvPr>
          <p:cNvSpPr>
            <a:spLocks noGrp="1"/>
          </p:cNvSpPr>
          <p:nvPr>
            <p:ph type="title"/>
          </p:nvPr>
        </p:nvSpPr>
        <p:spPr/>
        <p:txBody>
          <a:bodyPr/>
          <a:lstStyle/>
          <a:p>
            <a:pPr algn="ctr"/>
            <a:r>
              <a:rPr lang="en-GB" sz="4400" kern="100" dirty="0">
                <a:effectLst/>
                <a:latin typeface="Aptos" panose="020B0004020202020204" pitchFamily="34" charset="0"/>
                <a:ea typeface="Aptos" panose="020B0004020202020204" pitchFamily="34" charset="0"/>
                <a:cs typeface="Times New Roman" panose="02020603050405020304" pitchFamily="18" charset="0"/>
              </a:rPr>
              <a:t>The Alien and Sedition Acts of1798</a:t>
            </a:r>
            <a:endParaRPr lang="en-GB" dirty="0"/>
          </a:p>
        </p:txBody>
      </p:sp>
      <p:sp>
        <p:nvSpPr>
          <p:cNvPr id="3" name="Content Placeholder 2">
            <a:extLst>
              <a:ext uri="{FF2B5EF4-FFF2-40B4-BE49-F238E27FC236}">
                <a16:creationId xmlns:a16="http://schemas.microsoft.com/office/drawing/2014/main" id="{FA26EBD6-60A6-11CB-907C-AC082C6F3047}"/>
              </a:ext>
            </a:extLst>
          </p:cNvPr>
          <p:cNvSpPr>
            <a:spLocks noGrp="1"/>
          </p:cNvSpPr>
          <p:nvPr>
            <p:ph idx="1"/>
          </p:nvPr>
        </p:nvSpPr>
        <p:spPr/>
        <p:txBody>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Virginia legislature resolved:</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states have the right and are in duty bound to interpose for arresting the progress of the evil, and for maintaining within their respective limits, the authorities, rights, and liberties appertaining to them.”</a:t>
            </a:r>
          </a:p>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In short, Virginia threatened to “interpose” its own authority as a state to resist unconstitutional abuses of power by the national government. Six Northern states responded condemning Virginia and Kentucky, saying it was improper for states to interpret the Constitution, that only the courts could interpret the Constitution and the courts had upheld these acts. </a:t>
            </a:r>
          </a:p>
          <a:p>
            <a:endParaRPr lang="en-GB" dirty="0"/>
          </a:p>
        </p:txBody>
      </p:sp>
    </p:spTree>
    <p:extLst>
      <p:ext uri="{BB962C8B-B14F-4D97-AF65-F5344CB8AC3E}">
        <p14:creationId xmlns:p14="http://schemas.microsoft.com/office/powerpoint/2010/main" val="27869219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CEA745-C32C-FCC2-FD5E-2BD5484B8F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A4DBE1-49D8-6954-E262-97AB94C7412C}"/>
              </a:ext>
            </a:extLst>
          </p:cNvPr>
          <p:cNvSpPr>
            <a:spLocks noGrp="1"/>
          </p:cNvSpPr>
          <p:nvPr>
            <p:ph type="title"/>
          </p:nvPr>
        </p:nvSpPr>
        <p:spPr/>
        <p:txBody>
          <a:bodyPr/>
          <a:lstStyle/>
          <a:p>
            <a:pPr algn="ctr"/>
            <a:r>
              <a:rPr lang="en-GB" sz="4400" kern="100">
                <a:effectLst/>
                <a:latin typeface="Aptos" panose="020B0004020202020204" pitchFamily="34" charset="0"/>
                <a:ea typeface="Aptos" panose="020B0004020202020204" pitchFamily="34" charset="0"/>
                <a:cs typeface="Times New Roman" panose="02020603050405020304" pitchFamily="18" charset="0"/>
              </a:rPr>
              <a:t>The Alien and Sedition Acts of1798</a:t>
            </a:r>
            <a:endParaRPr lang="en-GB"/>
          </a:p>
        </p:txBody>
      </p:sp>
      <p:sp>
        <p:nvSpPr>
          <p:cNvPr id="3" name="Content Placeholder 2">
            <a:extLst>
              <a:ext uri="{FF2B5EF4-FFF2-40B4-BE49-F238E27FC236}">
                <a16:creationId xmlns:a16="http://schemas.microsoft.com/office/drawing/2014/main" id="{BC71552B-26D1-8928-06F1-D96CD7D0810A}"/>
              </a:ext>
            </a:extLst>
          </p:cNvPr>
          <p:cNvSpPr>
            <a:spLocks noGrp="1"/>
          </p:cNvSpPr>
          <p:nvPr>
            <p:ph idx="1"/>
          </p:nvPr>
        </p:nvSpPr>
        <p:spPr/>
        <p:txBody>
          <a:bodyPr>
            <a:normAutofit lnSpcReduction="10000"/>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James Madison in “The Report of 1800” defended the right of states to interpret the Constitution, their right to resist unconstitutional actions by the national government, and Virginia’s position that the Alien and Sedition Acts were unconstitutional. Madison argued that the states possessed the power of constitutional interpretation:</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“The states, then, being the parties to the constitutional compact, and 	in their sovereign capacity, it follows of necessity that there can be no 	tribunal above their authority, to decide, in the last resort, whether the 	compact made by them be violated; and consequently, that, as the 	parties to it, they must decide, in the last resort, such questions as may 	be of sufficient magnitude to require their interposition.” </a:t>
            </a:r>
          </a:p>
          <a:p>
            <a:endParaRPr lang="en-GB" dirty="0"/>
          </a:p>
        </p:txBody>
      </p:sp>
    </p:spTree>
    <p:extLst>
      <p:ext uri="{BB962C8B-B14F-4D97-AF65-F5344CB8AC3E}">
        <p14:creationId xmlns:p14="http://schemas.microsoft.com/office/powerpoint/2010/main" val="22593040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9527FA-AB63-28B5-1B9F-63604098A0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35D32C-F972-9AE3-38AC-9D5DA81E4AE6}"/>
              </a:ext>
            </a:extLst>
          </p:cNvPr>
          <p:cNvSpPr>
            <a:spLocks noGrp="1"/>
          </p:cNvSpPr>
          <p:nvPr>
            <p:ph type="title"/>
          </p:nvPr>
        </p:nvSpPr>
        <p:spPr/>
        <p:txBody>
          <a:bodyPr/>
          <a:lstStyle/>
          <a:p>
            <a:pPr algn="ctr"/>
            <a:r>
              <a:rPr lang="en-GB" sz="4400" kern="100">
                <a:effectLst/>
                <a:latin typeface="Aptos" panose="020B0004020202020204" pitchFamily="34" charset="0"/>
                <a:ea typeface="Aptos" panose="020B0004020202020204" pitchFamily="34" charset="0"/>
                <a:cs typeface="Times New Roman" panose="02020603050405020304" pitchFamily="18" charset="0"/>
              </a:rPr>
              <a:t>The Alien and Sedition Acts of1798</a:t>
            </a:r>
            <a:endParaRPr lang="en-GB"/>
          </a:p>
        </p:txBody>
      </p:sp>
      <p:sp>
        <p:nvSpPr>
          <p:cNvPr id="3" name="Content Placeholder 2">
            <a:extLst>
              <a:ext uri="{FF2B5EF4-FFF2-40B4-BE49-F238E27FC236}">
                <a16:creationId xmlns:a16="http://schemas.microsoft.com/office/drawing/2014/main" id="{5099FBE9-AC43-5FDD-9C21-4F796D6F5534}"/>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The view that the states were the ultimate sovereign authority would be used later by South Carolina “nullifiers” in the 1830s and by Southern secessionists in the 1860s to justify their acts of defiance of the national government. </a:t>
            </a:r>
          </a:p>
          <a:p>
            <a:endParaRPr lang="en-GB" dirty="0"/>
          </a:p>
        </p:txBody>
      </p:sp>
    </p:spTree>
    <p:extLst>
      <p:ext uri="{BB962C8B-B14F-4D97-AF65-F5344CB8AC3E}">
        <p14:creationId xmlns:p14="http://schemas.microsoft.com/office/powerpoint/2010/main" val="12205238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01CE7-B693-EEFC-FFB9-9CEA344052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990B93-75E1-CB91-96DA-F834406BFD73}"/>
              </a:ext>
            </a:extLst>
          </p:cNvPr>
          <p:cNvSpPr>
            <a:spLocks noGrp="1"/>
          </p:cNvSpPr>
          <p:nvPr>
            <p:ph type="title"/>
          </p:nvPr>
        </p:nvSpPr>
        <p:spPr/>
        <p:txBody>
          <a:bodyPr/>
          <a:lstStyle/>
          <a:p>
            <a:pPr algn="ctr"/>
            <a:r>
              <a:rPr lang="en-GB" sz="4400" kern="100">
                <a:effectLst/>
                <a:latin typeface="Aptos" panose="020B0004020202020204" pitchFamily="34" charset="0"/>
                <a:ea typeface="Aptos" panose="020B0004020202020204" pitchFamily="34" charset="0"/>
                <a:cs typeface="Times New Roman" panose="02020603050405020304" pitchFamily="18" charset="0"/>
              </a:rPr>
              <a:t>The Alien and Sedition Acts of1798</a:t>
            </a:r>
            <a:endParaRPr lang="en-GB"/>
          </a:p>
        </p:txBody>
      </p:sp>
      <p:sp>
        <p:nvSpPr>
          <p:cNvPr id="3" name="Content Placeholder 2">
            <a:extLst>
              <a:ext uri="{FF2B5EF4-FFF2-40B4-BE49-F238E27FC236}">
                <a16:creationId xmlns:a16="http://schemas.microsoft.com/office/drawing/2014/main" id="{9D01AF31-C208-8368-EA86-959BCEAC8338}"/>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interpretation of state sovereignty and supremacy is not consistent with the Constitution’s design, which made the Constitution the supreme law of the land and the people the ultimate sovereign authority. However, Madison and Jefferson were correct that the states have the right and duty to resist unconstitutional actions of the national government. State governments are legitimate constitutional interpreters, but not the supreme ones. State officials, just as federal officials, swear an oath to support and uphold the Constitution. Furthermore, the structure of federalism makes states and state officials additional independent checks on the national government. Therefore, states also possess an independent power of faithful constitutional interpretation. </a:t>
            </a:r>
          </a:p>
          <a:p>
            <a:endParaRPr lang="en-GB" dirty="0"/>
          </a:p>
        </p:txBody>
      </p:sp>
    </p:spTree>
    <p:extLst>
      <p:ext uri="{BB962C8B-B14F-4D97-AF65-F5344CB8AC3E}">
        <p14:creationId xmlns:p14="http://schemas.microsoft.com/office/powerpoint/2010/main" val="36898243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E8769-B002-3FBB-569E-CE84A5B52B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1F7F87-A5F2-9D90-2359-A7233B9F10EB}"/>
              </a:ext>
            </a:extLst>
          </p:cNvPr>
          <p:cNvSpPr>
            <a:spLocks noGrp="1"/>
          </p:cNvSpPr>
          <p:nvPr>
            <p:ph type="title"/>
          </p:nvPr>
        </p:nvSpPr>
        <p:spPr/>
        <p:txBody>
          <a:bodyPr/>
          <a:lstStyle/>
          <a:p>
            <a:pPr algn="ctr"/>
            <a:r>
              <a:rPr lang="en-GB" sz="4400" kern="100">
                <a:effectLst/>
                <a:latin typeface="Aptos" panose="020B0004020202020204" pitchFamily="34" charset="0"/>
                <a:ea typeface="Aptos" panose="020B0004020202020204" pitchFamily="34" charset="0"/>
                <a:cs typeface="Times New Roman" panose="02020603050405020304" pitchFamily="18" charset="0"/>
              </a:rPr>
              <a:t>The Alien and Sedition Acts of1798</a:t>
            </a:r>
            <a:endParaRPr lang="en-GB"/>
          </a:p>
        </p:txBody>
      </p:sp>
      <p:sp>
        <p:nvSpPr>
          <p:cNvPr id="3" name="Content Placeholder 2">
            <a:extLst>
              <a:ext uri="{FF2B5EF4-FFF2-40B4-BE49-F238E27FC236}">
                <a16:creationId xmlns:a16="http://schemas.microsoft.com/office/drawing/2014/main" id="{87D2619D-8862-D315-E784-10693B2C4707}"/>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However, there is an important constitutional limit to independent state interpretive power. And that is that</a:t>
            </a:r>
          </a:p>
          <a:p>
            <a:pPr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“independent state power to interpret the Constitution does 	not mean state supremacy over the Constitution.” </a:t>
            </a:r>
          </a:p>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No state, group of states, or state actor has the power to interpret the US Constitution in a way that binds the nation as a whole. </a:t>
            </a:r>
          </a:p>
          <a:p>
            <a:endParaRPr lang="en-GB" dirty="0"/>
          </a:p>
        </p:txBody>
      </p:sp>
    </p:spTree>
    <p:extLst>
      <p:ext uri="{BB962C8B-B14F-4D97-AF65-F5344CB8AC3E}">
        <p14:creationId xmlns:p14="http://schemas.microsoft.com/office/powerpoint/2010/main" val="33536578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776C37-D5B4-6E97-3621-18000AFE01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E9ED81-3960-BA50-76A7-ADF3E7DA9887}"/>
              </a:ext>
            </a:extLst>
          </p:cNvPr>
          <p:cNvSpPr>
            <a:spLocks noGrp="1"/>
          </p:cNvSpPr>
          <p:nvPr>
            <p:ph type="title"/>
          </p:nvPr>
        </p:nvSpPr>
        <p:spPr/>
        <p:txBody>
          <a:bodyPr/>
          <a:lstStyle/>
          <a:p>
            <a:pPr algn="ctr"/>
            <a:r>
              <a:rPr lang="en-GB" sz="4400" kern="100">
                <a:effectLst/>
                <a:latin typeface="Aptos" panose="020B0004020202020204" pitchFamily="34" charset="0"/>
                <a:ea typeface="Aptos" panose="020B0004020202020204" pitchFamily="34" charset="0"/>
                <a:cs typeface="Times New Roman" panose="02020603050405020304" pitchFamily="18" charset="0"/>
              </a:rPr>
              <a:t>The Alien and Sedition Acts of1798</a:t>
            </a:r>
            <a:endParaRPr lang="en-GB"/>
          </a:p>
        </p:txBody>
      </p:sp>
      <p:sp>
        <p:nvSpPr>
          <p:cNvPr id="3" name="Content Placeholder 2">
            <a:extLst>
              <a:ext uri="{FF2B5EF4-FFF2-40B4-BE49-F238E27FC236}">
                <a16:creationId xmlns:a16="http://schemas.microsoft.com/office/drawing/2014/main" id="{AED9D35F-372D-6A52-DECA-72EDEAD3D873}"/>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The controversy over the Alien and Sedition Acts were ultimately resolved politically. The election of 1800 was in a sense a referendum on the Acts- and the people were against them. Jefferson narrowly defeated Adams in 1800 and was elected the third President. His Republican party also swept races for Congress. </a:t>
            </a:r>
          </a:p>
          <a:p>
            <a:endParaRPr lang="en-GB" dirty="0"/>
          </a:p>
        </p:txBody>
      </p:sp>
    </p:spTree>
    <p:extLst>
      <p:ext uri="{BB962C8B-B14F-4D97-AF65-F5344CB8AC3E}">
        <p14:creationId xmlns:p14="http://schemas.microsoft.com/office/powerpoint/2010/main" val="7491784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B6E8B8-4101-69D2-59F8-7D812BF62D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1CC02A-326C-AA1F-E504-1A067B3D6650}"/>
              </a:ext>
            </a:extLst>
          </p:cNvPr>
          <p:cNvSpPr>
            <a:spLocks noGrp="1"/>
          </p:cNvSpPr>
          <p:nvPr>
            <p:ph type="title"/>
          </p:nvPr>
        </p:nvSpPr>
        <p:spPr/>
        <p:txBody>
          <a:bodyPr/>
          <a:lstStyle/>
          <a:p>
            <a:pPr algn="ctr"/>
            <a:r>
              <a:rPr lang="en-GB" sz="4400" kern="100">
                <a:effectLst/>
                <a:latin typeface="Aptos" panose="020B0004020202020204" pitchFamily="34" charset="0"/>
                <a:ea typeface="Aptos" panose="020B0004020202020204" pitchFamily="34" charset="0"/>
                <a:cs typeface="Times New Roman" panose="02020603050405020304" pitchFamily="18" charset="0"/>
              </a:rPr>
              <a:t>The Alien and Sedition Acts of1798</a:t>
            </a:r>
            <a:endParaRPr lang="en-GB"/>
          </a:p>
        </p:txBody>
      </p:sp>
      <p:sp>
        <p:nvSpPr>
          <p:cNvPr id="3" name="Content Placeholder 2">
            <a:extLst>
              <a:ext uri="{FF2B5EF4-FFF2-40B4-BE49-F238E27FC236}">
                <a16:creationId xmlns:a16="http://schemas.microsoft.com/office/drawing/2014/main" id="{83285D10-B7B0-0C5B-0C85-68BF9DC25CE9}"/>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President Jefferson ordered all prosecutions under the Sedition Act to be halted and granted pardons to those convicted under the Act. In defence of his actions, he emphasized the power of multiple different actors to interpret the Constitution independently of the view of each other. The Sedition Act expired by its own terms in 1801. </a:t>
            </a:r>
          </a:p>
          <a:p>
            <a:endParaRPr lang="en-GB" dirty="0"/>
          </a:p>
        </p:txBody>
      </p:sp>
    </p:spTree>
    <p:extLst>
      <p:ext uri="{BB962C8B-B14F-4D97-AF65-F5344CB8AC3E}">
        <p14:creationId xmlns:p14="http://schemas.microsoft.com/office/powerpoint/2010/main" val="38441312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ACA72-5374-22DA-DE50-CDFAD22A5234}"/>
              </a:ext>
            </a:extLst>
          </p:cNvPr>
          <p:cNvSpPr>
            <a:spLocks noGrp="1"/>
          </p:cNvSpPr>
          <p:nvPr>
            <p:ph type="title"/>
          </p:nvPr>
        </p:nvSpPr>
        <p:spPr/>
        <p:txBody>
          <a:bodyPr/>
          <a:lstStyle/>
          <a:p>
            <a:pPr algn="ctr"/>
            <a:r>
              <a:rPr lang="en-GB" dirty="0"/>
              <a:t>Lincoln’s Use of War Powers</a:t>
            </a:r>
          </a:p>
        </p:txBody>
      </p:sp>
      <p:sp>
        <p:nvSpPr>
          <p:cNvPr id="3" name="Content Placeholder 2">
            <a:extLst>
              <a:ext uri="{FF2B5EF4-FFF2-40B4-BE49-F238E27FC236}">
                <a16:creationId xmlns:a16="http://schemas.microsoft.com/office/drawing/2014/main" id="{3266D43A-54FB-C087-34A8-D5F1D31F3702}"/>
              </a:ext>
            </a:extLst>
          </p:cNvPr>
          <p:cNvSpPr>
            <a:spLocks noGrp="1"/>
          </p:cNvSpPr>
          <p:nvPr>
            <p:ph idx="1"/>
          </p:nvPr>
        </p:nvSpPr>
        <p:spPr/>
        <p:txBody>
          <a:bodyPr/>
          <a:lstStyle/>
          <a:p>
            <a:pPr marL="0" indent="0">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Abraham Lincoln, also known as “the Great Emancipator” in US history, was perhaps the most important constitutional interpreter in the history of the nation. He presided over the nation’s greatest crisis, the Civil War. The Emancipation Proclamation was a military measure adopted under Lincoln’s authority as Commander in Chief, and it triggered great debate with regard to its constitutionality. Nevertheless, Lincoln boldly carried forth with the full utilization of his war powers as the executive of the nation, and ultimately managed to save the Union, as well as pave the way for slaves to be freed and to enjoy the God-given freedoms promised to all in the Constitution.</a:t>
            </a:r>
          </a:p>
          <a:p>
            <a:pPr marL="0" indent="0">
              <a:buNone/>
            </a:pPr>
            <a:endParaRPr lang="en-GB" dirty="0"/>
          </a:p>
        </p:txBody>
      </p:sp>
    </p:spTree>
    <p:extLst>
      <p:ext uri="{BB962C8B-B14F-4D97-AF65-F5344CB8AC3E}">
        <p14:creationId xmlns:p14="http://schemas.microsoft.com/office/powerpoint/2010/main" val="32452905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29C6E1-6B3B-5973-911B-5A0440D6FE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14FE25-8E6F-3377-8BB3-2805CA004042}"/>
              </a:ext>
            </a:extLst>
          </p:cNvPr>
          <p:cNvSpPr>
            <a:spLocks noGrp="1"/>
          </p:cNvSpPr>
          <p:nvPr>
            <p:ph type="title"/>
          </p:nvPr>
        </p:nvSpPr>
        <p:spPr/>
        <p:txBody>
          <a:bodyPr/>
          <a:lstStyle/>
          <a:p>
            <a:pPr algn="ctr"/>
            <a:r>
              <a:rPr lang="en-GB" dirty="0"/>
              <a:t>Lincoln’s Use of War Powers</a:t>
            </a:r>
          </a:p>
        </p:txBody>
      </p:sp>
      <p:sp>
        <p:nvSpPr>
          <p:cNvPr id="3" name="Content Placeholder 2">
            <a:extLst>
              <a:ext uri="{FF2B5EF4-FFF2-40B4-BE49-F238E27FC236}">
                <a16:creationId xmlns:a16="http://schemas.microsoft.com/office/drawing/2014/main" id="{1F361679-F447-0512-4244-E2030C4B21C0}"/>
              </a:ext>
            </a:extLst>
          </p:cNvPr>
          <p:cNvSpPr>
            <a:spLocks noGrp="1"/>
          </p:cNvSpPr>
          <p:nvPr>
            <p:ph idx="1"/>
          </p:nvPr>
        </p:nvSpPr>
        <p:spPr/>
        <p:txBody>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Lincoln never recognized the “Confederate States of America,” and referred rather to the “states in rebellion” of the “so-called Confederacy.” Congress did not declare war on the Confederacy as doing so would have inadvertently provided it recognition as a foreign country. The Civil War was clearly an internal rebellion, rather than a war between independent states, and the President was equipped with war powers as Commander in Chief to deal with the insurrection. Lincoln utilized these war powers to the fullest, ultimately to the victory of the Union. </a:t>
            </a:r>
          </a:p>
          <a:p>
            <a:pPr marL="0" indent="0">
              <a:buNone/>
            </a:pPr>
            <a:endParaRPr lang="en-GB" dirty="0"/>
          </a:p>
        </p:txBody>
      </p:sp>
    </p:spTree>
    <p:extLst>
      <p:ext uri="{BB962C8B-B14F-4D97-AF65-F5344CB8AC3E}">
        <p14:creationId xmlns:p14="http://schemas.microsoft.com/office/powerpoint/2010/main" val="1388998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1D3A72-2543-87BD-90E0-67FF2F14F4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A763E8-FA53-69B6-D974-E852FD1E1669}"/>
              </a:ext>
            </a:extLst>
          </p:cNvPr>
          <p:cNvSpPr>
            <a:spLocks noGrp="1"/>
          </p:cNvSpPr>
          <p:nvPr>
            <p:ph type="title"/>
          </p:nvPr>
        </p:nvSpPr>
        <p:spPr/>
        <p:txBody>
          <a:bodyPr/>
          <a:lstStyle/>
          <a:p>
            <a:pPr algn="ctr"/>
            <a:r>
              <a:rPr lang="en-GB" dirty="0"/>
              <a:t>Lincoln’s Use of War Powers</a:t>
            </a:r>
          </a:p>
        </p:txBody>
      </p:sp>
      <p:sp>
        <p:nvSpPr>
          <p:cNvPr id="3" name="Content Placeholder 2">
            <a:extLst>
              <a:ext uri="{FF2B5EF4-FFF2-40B4-BE49-F238E27FC236}">
                <a16:creationId xmlns:a16="http://schemas.microsoft.com/office/drawing/2014/main" id="{24A0DC54-9C42-2FFA-6FC9-87FB2AB06759}"/>
              </a:ext>
            </a:extLst>
          </p:cNvPr>
          <p:cNvSpPr>
            <a:spLocks noGrp="1"/>
          </p:cNvSpPr>
          <p:nvPr>
            <p:ph idx="1"/>
          </p:nvPr>
        </p:nvSpPr>
        <p:spPr/>
        <p:txBody>
          <a:bodyPr>
            <a:normAutofit fontScale="92500" lnSpcReduction="20000"/>
          </a:bodyPr>
          <a:lstStyle/>
          <a:p>
            <a:pPr marL="342900" marR="0" indent="-342900">
              <a:lnSpc>
                <a:spcPct val="107000"/>
              </a:lnSpc>
              <a:spcBef>
                <a:spcPts val="0"/>
              </a:spcBef>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ordered a blockade of Southern ports</a:t>
            </a:r>
          </a:p>
          <a:p>
            <a:pPr marL="342900" marR="0" indent="-342900">
              <a:lnSpc>
                <a:spcPct val="107000"/>
              </a:lnSpc>
              <a:spcBef>
                <a:spcPts val="0"/>
              </a:spcBef>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called on state governors to raise troops</a:t>
            </a:r>
          </a:p>
          <a:p>
            <a:pPr marL="342900" marR="0" indent="-342900">
              <a:lnSpc>
                <a:spcPct val="107000"/>
              </a:lnSpc>
              <a:spcBef>
                <a:spcPts val="0"/>
              </a:spcBef>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authorized the military arrest and detention of citizens without resort to judicial process if it were deemed by military commanders as necessary to protect the nation- this suspension of habeas corpus was the most controversial use of his powers (1861)</a:t>
            </a:r>
          </a:p>
          <a:p>
            <a:pPr marL="342900" marR="0" indent="-342900">
              <a:lnSpc>
                <a:spcPct val="107000"/>
              </a:lnSpc>
              <a:spcBef>
                <a:spcPts val="0"/>
              </a:spcBef>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Lincoln also authorized the military arrest and detention of civilians, including Northerners who plotted or acted to assist the rebellion.</a:t>
            </a:r>
          </a:p>
          <a:p>
            <a:pPr marL="342900" marR="0" indent="-342900">
              <a:lnSpc>
                <a:spcPct val="107000"/>
              </a:lnSpc>
              <a:spcBef>
                <a:spcPts val="0"/>
              </a:spcBef>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He approved trial by military commission of spies, saboteurs, and others who were alleged to have acted in aid of the enemy.</a:t>
            </a:r>
          </a:p>
          <a:p>
            <a:pPr marL="342900" marR="0" indent="-342900">
              <a:lnSpc>
                <a:spcPct val="107000"/>
              </a:lnSpc>
              <a:spcBef>
                <a:spcPts val="0"/>
              </a:spcBef>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He also issued an “Order of Retaliation”- that for every captured black Union soldier killed, a Confederate prisoner would be killed in retaliation. However, he never acted on this Order as he considered retaliation ultimately unjust and only would contribute to a vicious cycle. Tragically this was not the case for the Confederate forces, who would massacre thousands of black Union soldiers after surrender and enslave others. Nevertheless, on paper Lincoln’s Order of Retaliation remains the most extreme use of the President’s power as Commander in Chief in US history, and “a dramatic illustration of the awesome and fearful powers of the President under the Commander-in-Chief clause.” </a:t>
            </a:r>
          </a:p>
          <a:p>
            <a:pPr marL="342900" marR="0" indent="-342900">
              <a:lnSpc>
                <a:spcPct val="107000"/>
              </a:lnSpc>
              <a:spcBef>
                <a:spcPts val="0"/>
              </a:spcBef>
              <a:spcAft>
                <a:spcPts val="800"/>
              </a:spcAft>
              <a:buFont typeface="+mj-lt"/>
              <a:buAutoNum type="arabicParen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8862239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80D278-0D73-003E-8D8D-48CA5EBD05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8A30E6-EB81-39B1-902D-2E01F5A9D131}"/>
              </a:ext>
            </a:extLst>
          </p:cNvPr>
          <p:cNvSpPr>
            <a:spLocks noGrp="1"/>
          </p:cNvSpPr>
          <p:nvPr>
            <p:ph type="title"/>
          </p:nvPr>
        </p:nvSpPr>
        <p:spPr/>
        <p:txBody>
          <a:bodyPr/>
          <a:lstStyle/>
          <a:p>
            <a:pPr algn="ctr"/>
            <a:r>
              <a:rPr lang="en-GB" dirty="0"/>
              <a:t>Lincoln’s Suspension of Habeas Corpus</a:t>
            </a:r>
          </a:p>
        </p:txBody>
      </p:sp>
      <p:sp>
        <p:nvSpPr>
          <p:cNvPr id="3" name="Content Placeholder 2">
            <a:extLst>
              <a:ext uri="{FF2B5EF4-FFF2-40B4-BE49-F238E27FC236}">
                <a16:creationId xmlns:a16="http://schemas.microsoft.com/office/drawing/2014/main" id="{5B8A908E-D860-4501-6AD1-AC1AB38E3E21}"/>
              </a:ext>
            </a:extLst>
          </p:cNvPr>
          <p:cNvSpPr>
            <a:spLocks noGrp="1"/>
          </p:cNvSpPr>
          <p:nvPr>
            <p:ph idx="1"/>
          </p:nvPr>
        </p:nvSpPr>
        <p:spPr/>
        <p:txBody>
          <a:bodyPr>
            <a:normAutofit fontScale="92500" lnSpcReduction="20000"/>
          </a:bodyPr>
          <a:lstStyle/>
          <a:p>
            <a:pPr marL="914400" marR="0">
              <a:lnSpc>
                <a:spcPct val="107000"/>
              </a:lnSpc>
              <a:spcBef>
                <a:spcPts val="0"/>
              </a:spcBef>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he practice of habeas corpus dated back to the Magna Carta and allowed citizens to challenge the lawfulness of executive detention</a:t>
            </a:r>
          </a:p>
          <a:p>
            <a:pPr marL="914400" marR="0">
              <a:lnSpc>
                <a:spcPct val="107000"/>
              </a:lnSpc>
              <a:spcBef>
                <a:spcPts val="0"/>
              </a:spcBef>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his suspension of habeas corpus was specifically used to enable Northern troops to get to Washington, DC and to protect the capital from any potential attacks by Confederate forces</a:t>
            </a:r>
          </a:p>
          <a:p>
            <a:pPr marL="91440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Article I, Section 9 of the Constitution permitted the suspension of habeas corpus during emergencies. However, it was a power allotted to Congress, not the president. Chief Justice Taney therefore declared Lincoln’s actions unconstitutional, specifically, the rounding up of Confederate leader Lieutenant John Merryman and his men after they had burned railroad bridges and torn down telegraph lines to disrupt the movement of Northern troops</a:t>
            </a:r>
          </a:p>
          <a:p>
            <a:pPr marL="91440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Lincoln defied Taney’s order to submit to judicial authority, and declined to appear before the Supreme Court. Instead, he called a special session on July 4, 1861, several months after Taney’s order. Lincoln argued that the Constitution did not specify who had the power to suspend habeas corpus- Congress or the President, but rather that it could be in times of rebellion or invasion when public safety requires it.</a:t>
            </a:r>
          </a:p>
          <a:p>
            <a:pPr marL="91440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Also, implicit in Lincoln’s defiance of the court is the belief that as President he is not obligated to obey a judicial order he found unconstitutional. </a:t>
            </a:r>
          </a:p>
          <a:p>
            <a:pPr marL="342900" marR="0" indent="-342900">
              <a:lnSpc>
                <a:spcPct val="107000"/>
              </a:lnSpc>
              <a:spcBef>
                <a:spcPts val="0"/>
              </a:spcBef>
              <a:spcAft>
                <a:spcPts val="800"/>
              </a:spcAft>
              <a:buFont typeface="+mj-lt"/>
              <a:buAutoNum type="arabicParen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641646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D5C812-164F-9477-DF2E-871B8A6FF1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CCEA3D-5576-655C-B1D8-904A0AC7DF59}"/>
              </a:ext>
            </a:extLst>
          </p:cNvPr>
          <p:cNvSpPr>
            <a:spLocks noGrp="1"/>
          </p:cNvSpPr>
          <p:nvPr>
            <p:ph type="title"/>
          </p:nvPr>
        </p:nvSpPr>
        <p:spPr/>
        <p:txBody>
          <a:bodyPr/>
          <a:lstStyle/>
          <a:p>
            <a:pPr algn="ctr"/>
            <a:r>
              <a:rPr lang="en-GB" dirty="0"/>
              <a:t>Lincoln’s Use of War Powers</a:t>
            </a:r>
          </a:p>
        </p:txBody>
      </p:sp>
      <p:sp>
        <p:nvSpPr>
          <p:cNvPr id="3" name="Content Placeholder 2">
            <a:extLst>
              <a:ext uri="{FF2B5EF4-FFF2-40B4-BE49-F238E27FC236}">
                <a16:creationId xmlns:a16="http://schemas.microsoft.com/office/drawing/2014/main" id="{6BA5931A-AB6A-4F84-C903-C937AFDD2B2F}"/>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constitutionality of Lincoln’s actions as Commander-in-Chief including the Emancipation Proclamation remains controversial to this day. Still, while the national government might not have power to declare the emancipation of slaves, the Commander-in-Chief Clause and the circumstances of actual military engagement did give the President such a power for the purposes of use against the enemy.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(Property that may be used by the enemy is subject to confiscation without compensation; In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The Prize Cases</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of 1863, the Supreme Court upheld the seizure of neutral shipping captured during Lincoln’s blockade of Southern ports.)</a:t>
            </a:r>
          </a:p>
          <a:p>
            <a:pPr marL="0" marR="0" indent="0">
              <a:lnSpc>
                <a:spcPct val="107000"/>
              </a:lnSpc>
              <a:spcBef>
                <a:spcPts val="0"/>
              </a:spcBef>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3274082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8E776-2D7C-7AF8-783F-8D7C3C6B0D66}"/>
              </a:ext>
            </a:extLst>
          </p:cNvPr>
          <p:cNvSpPr>
            <a:spLocks noGrp="1"/>
          </p:cNvSpPr>
          <p:nvPr>
            <p:ph type="title"/>
          </p:nvPr>
        </p:nvSpPr>
        <p:spPr/>
        <p:txBody>
          <a:bodyPr/>
          <a:lstStyle/>
          <a:p>
            <a:pPr algn="ctr"/>
            <a:r>
              <a:rPr lang="en-GB" dirty="0"/>
              <a:t>Truman’s Use of War Powers</a:t>
            </a:r>
          </a:p>
        </p:txBody>
      </p:sp>
      <p:sp>
        <p:nvSpPr>
          <p:cNvPr id="3" name="Content Placeholder 2">
            <a:extLst>
              <a:ext uri="{FF2B5EF4-FFF2-40B4-BE49-F238E27FC236}">
                <a16:creationId xmlns:a16="http://schemas.microsoft.com/office/drawing/2014/main" id="{16C460A5-4AD1-66FB-B957-2D4BAB5F1238}"/>
              </a:ext>
            </a:extLst>
          </p:cNvPr>
          <p:cNvSpPr>
            <a:spLocks noGrp="1"/>
          </p:cNvSpPr>
          <p:nvPr>
            <p:ph idx="1"/>
          </p:nvPr>
        </p:nvSpPr>
        <p:spPr/>
        <p:txBody>
          <a:bodyPr/>
          <a:lstStyle/>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The World War II era would establish a pattern of aggressive presidential assertion of war powers. In cases of internment and war criminal cases, such as those involving Japanese internment, the Supreme Court had largely deferred to presidential discretion. In the wake of World War II and the beginning of the Cold War, President Harry S Truman maintained President Roosevelt’s assertion of presidential primacy in matters of national security. </a:t>
            </a:r>
          </a:p>
          <a:p>
            <a:endParaRPr lang="en-GB" dirty="0"/>
          </a:p>
        </p:txBody>
      </p:sp>
    </p:spTree>
    <p:extLst>
      <p:ext uri="{BB962C8B-B14F-4D97-AF65-F5344CB8AC3E}">
        <p14:creationId xmlns:p14="http://schemas.microsoft.com/office/powerpoint/2010/main" val="5475635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1E5BC8-1760-A5EE-64C8-C53CF8543D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CE2C8B-6FAF-4E4D-632A-6A719CA0BF14}"/>
              </a:ext>
            </a:extLst>
          </p:cNvPr>
          <p:cNvSpPr>
            <a:spLocks noGrp="1"/>
          </p:cNvSpPr>
          <p:nvPr>
            <p:ph type="title"/>
          </p:nvPr>
        </p:nvSpPr>
        <p:spPr/>
        <p:txBody>
          <a:bodyPr/>
          <a:lstStyle/>
          <a:p>
            <a:pPr algn="ctr"/>
            <a:r>
              <a:rPr lang="en-GB" dirty="0"/>
              <a:t>Truman’s Use of War Powers</a:t>
            </a:r>
          </a:p>
        </p:txBody>
      </p:sp>
      <p:sp>
        <p:nvSpPr>
          <p:cNvPr id="3" name="Content Placeholder 2">
            <a:extLst>
              <a:ext uri="{FF2B5EF4-FFF2-40B4-BE49-F238E27FC236}">
                <a16:creationId xmlns:a16="http://schemas.microsoft.com/office/drawing/2014/main" id="{6758C715-7A8D-C637-0B54-0B9B7DF67AAC}"/>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When Communist North Korea invaded South Korea in 1950, President Truman sent American troops on his own authority as Commander in Chief without waiting for an authorization or declaration of war from Congress. The action may have been justified on the grounds of defence and international norms against unilateral invasions and violations of sovereignty. The act was promptly supported by the United Nations. </a:t>
            </a:r>
          </a:p>
          <a:p>
            <a:endParaRPr lang="en-GB" dirty="0"/>
          </a:p>
        </p:txBody>
      </p:sp>
    </p:spTree>
    <p:extLst>
      <p:ext uri="{BB962C8B-B14F-4D97-AF65-F5344CB8AC3E}">
        <p14:creationId xmlns:p14="http://schemas.microsoft.com/office/powerpoint/2010/main" val="21189553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61B82-2CAE-BCED-105A-CC7F8D76FAE9}"/>
              </a:ext>
            </a:extLst>
          </p:cNvPr>
          <p:cNvSpPr>
            <a:spLocks noGrp="1"/>
          </p:cNvSpPr>
          <p:nvPr>
            <p:ph type="title"/>
          </p:nvPr>
        </p:nvSpPr>
        <p:spPr/>
        <p:txBody>
          <a:bodyPr/>
          <a:lstStyle/>
          <a:p>
            <a:pPr algn="ctr"/>
            <a:r>
              <a:rPr lang="en-GB" dirty="0"/>
              <a:t>Youngstown: The Steel Seizure Case</a:t>
            </a:r>
          </a:p>
        </p:txBody>
      </p:sp>
      <p:sp>
        <p:nvSpPr>
          <p:cNvPr id="3" name="Content Placeholder 2">
            <a:extLst>
              <a:ext uri="{FF2B5EF4-FFF2-40B4-BE49-F238E27FC236}">
                <a16:creationId xmlns:a16="http://schemas.microsoft.com/office/drawing/2014/main" id="{D8FF9B7B-E25E-B905-4571-18256F4F50C2}"/>
              </a:ext>
            </a:extLst>
          </p:cNvPr>
          <p:cNvSpPr>
            <a:spLocks noGrp="1"/>
          </p:cNvSpPr>
          <p:nvPr>
            <p:ph idx="1"/>
          </p:nvPr>
        </p:nvSpPr>
        <p:spPr>
          <a:xfrm>
            <a:off x="828040" y="1825625"/>
            <a:ext cx="10515600" cy="4351338"/>
          </a:xfrm>
        </p:spPr>
        <p:txBody>
          <a:bodyPr/>
          <a:lstStyle/>
          <a:p>
            <a:pPr marL="0" indent="0">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In 1952, President Truman’s attempts to extend presidential military power were checked when he seized control of the nation’s private steel mills by executive order, hoping to avert a nationwide labour strike that would harm the US war effort. Truman ordered his Commerce Secretary Charles Sawyer to take over the steel mills and run them as government operations, and to take the necessary steps to avert a strike. This was unprecedented in US history- never before had a US President brazenly seized private businesses and private property and nationalize an entire industry without any legislative action by Congress. The owners of the steel mills immediately challenged Truman’s order in a lower court. The court issued a halt to the execution of the policy, and the case was advanced to the Supreme Court. </a:t>
            </a:r>
          </a:p>
          <a:p>
            <a:endParaRPr lang="en-GB" dirty="0"/>
          </a:p>
        </p:txBody>
      </p:sp>
    </p:spTree>
    <p:extLst>
      <p:ext uri="{BB962C8B-B14F-4D97-AF65-F5344CB8AC3E}">
        <p14:creationId xmlns:p14="http://schemas.microsoft.com/office/powerpoint/2010/main" val="42096647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ECDC8-F2BD-BA0C-9ECF-86D2DA7367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89F663-7E11-3283-0785-8E7B45FE1ABB}"/>
              </a:ext>
            </a:extLst>
          </p:cNvPr>
          <p:cNvSpPr>
            <a:spLocks noGrp="1"/>
          </p:cNvSpPr>
          <p:nvPr>
            <p:ph type="title"/>
          </p:nvPr>
        </p:nvSpPr>
        <p:spPr/>
        <p:txBody>
          <a:bodyPr/>
          <a:lstStyle/>
          <a:p>
            <a:pPr algn="ctr"/>
            <a:r>
              <a:rPr lang="en-GB" dirty="0"/>
              <a:t>Youngstown: The Steel Seizure Case</a:t>
            </a:r>
          </a:p>
        </p:txBody>
      </p:sp>
      <p:sp>
        <p:nvSpPr>
          <p:cNvPr id="3" name="Content Placeholder 2">
            <a:extLst>
              <a:ext uri="{FF2B5EF4-FFF2-40B4-BE49-F238E27FC236}">
                <a16:creationId xmlns:a16="http://schemas.microsoft.com/office/drawing/2014/main" id="{824C3875-6EEC-A178-16C9-33DF838D2866}"/>
              </a:ext>
            </a:extLst>
          </p:cNvPr>
          <p:cNvSpPr>
            <a:spLocks noGrp="1"/>
          </p:cNvSpPr>
          <p:nvPr>
            <p:ph idx="1"/>
          </p:nvPr>
        </p:nvSpPr>
        <p:spPr>
          <a:xfrm>
            <a:off x="828040" y="1825625"/>
            <a:ext cx="10515600" cy="4351338"/>
          </a:xfrm>
        </p:spPr>
        <p:txBody>
          <a:bodyPr>
            <a:normAutofit fontScale="92500" lnSpcReduction="10000"/>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resultant decision was one of the most extraordinary and important Supreme Court decisions of all time,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Youngstown Sheet &amp; Tube Co. v. Sawyer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(1952), also known as the Steel Seizure Case. The Supreme Court issued a 6-3 majority to strike down Truman’s action as an unconstitutional usurpation of Congress’s legislative powers: </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executive Power did not include the power to make laws but only to execute them. </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Commander-in-Chief Clause gave the President control over the armed forces, not over the entire nation or private industries to support the war effort. </a:t>
            </a:r>
          </a:p>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President possesses no “implied” or “inherent” power to make laws on his own, in time of war, national emergency, or at any other time. </a:t>
            </a:r>
          </a:p>
          <a:p>
            <a:endParaRPr lang="en-GB" dirty="0"/>
          </a:p>
        </p:txBody>
      </p:sp>
    </p:spTree>
    <p:extLst>
      <p:ext uri="{BB962C8B-B14F-4D97-AF65-F5344CB8AC3E}">
        <p14:creationId xmlns:p14="http://schemas.microsoft.com/office/powerpoint/2010/main" val="5962297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19B3FC-999D-4ABD-9194-E57ACCF0F4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A283A7-0B62-8C7C-24CF-B44EAB60A78A}"/>
              </a:ext>
            </a:extLst>
          </p:cNvPr>
          <p:cNvSpPr>
            <a:spLocks noGrp="1"/>
          </p:cNvSpPr>
          <p:nvPr>
            <p:ph type="title"/>
          </p:nvPr>
        </p:nvSpPr>
        <p:spPr/>
        <p:txBody>
          <a:bodyPr/>
          <a:lstStyle/>
          <a:p>
            <a:pPr algn="ctr"/>
            <a:r>
              <a:rPr lang="en-GB" dirty="0"/>
              <a:t>Youngstown: The Steel Seizure Case</a:t>
            </a:r>
          </a:p>
        </p:txBody>
      </p:sp>
      <p:sp>
        <p:nvSpPr>
          <p:cNvPr id="3" name="Content Placeholder 2">
            <a:extLst>
              <a:ext uri="{FF2B5EF4-FFF2-40B4-BE49-F238E27FC236}">
                <a16:creationId xmlns:a16="http://schemas.microsoft.com/office/drawing/2014/main" id="{934F7E85-51B7-DD35-9567-A5103E555361}"/>
              </a:ext>
            </a:extLst>
          </p:cNvPr>
          <p:cNvSpPr>
            <a:spLocks noGrp="1"/>
          </p:cNvSpPr>
          <p:nvPr>
            <p:ph idx="1"/>
          </p:nvPr>
        </p:nvSpPr>
        <p:spPr>
          <a:xfrm>
            <a:off x="828040" y="1825625"/>
            <a:ext cx="10515600" cy="4351338"/>
          </a:xfrm>
        </p:spPr>
        <p:txBody>
          <a:bodyPr>
            <a:normAutofit/>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Within the context of a period in history that saw Franklin D. Roosevelt’s New Deal, the executive branch as administrative state via its regulatory agencies and aggressive presidential action during times of crisis and war, by the emergence of a permanent “national security state,” and the court’s deferential attitudes in accommodation of such presidential actions, it was necessary for the Supreme Court to reassert the primacy of the Constitution, the separation of powers of the three branches and their checks and balances. </a:t>
            </a:r>
          </a:p>
          <a:p>
            <a:endParaRPr lang="en-GB" sz="2400" dirty="0"/>
          </a:p>
        </p:txBody>
      </p:sp>
    </p:spTree>
    <p:extLst>
      <p:ext uri="{BB962C8B-B14F-4D97-AF65-F5344CB8AC3E}">
        <p14:creationId xmlns:p14="http://schemas.microsoft.com/office/powerpoint/2010/main" val="22741615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F6B746-8966-65D0-F272-82A27F56D9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45D8E7-AE0F-FBAB-36F0-568A39B94D4D}"/>
              </a:ext>
            </a:extLst>
          </p:cNvPr>
          <p:cNvSpPr>
            <a:spLocks noGrp="1"/>
          </p:cNvSpPr>
          <p:nvPr>
            <p:ph type="title"/>
          </p:nvPr>
        </p:nvSpPr>
        <p:spPr/>
        <p:txBody>
          <a:bodyPr/>
          <a:lstStyle/>
          <a:p>
            <a:pPr algn="ctr"/>
            <a:r>
              <a:rPr lang="en-GB"/>
              <a:t>Youngstown: The Steel Seizure Case</a:t>
            </a:r>
            <a:endParaRPr lang="en-GB" dirty="0"/>
          </a:p>
        </p:txBody>
      </p:sp>
      <p:sp>
        <p:nvSpPr>
          <p:cNvPr id="3" name="Content Placeholder 2">
            <a:extLst>
              <a:ext uri="{FF2B5EF4-FFF2-40B4-BE49-F238E27FC236}">
                <a16:creationId xmlns:a16="http://schemas.microsoft.com/office/drawing/2014/main" id="{87B7ABBC-B3ED-2BC0-5828-B7225D34334A}"/>
              </a:ext>
            </a:extLst>
          </p:cNvPr>
          <p:cNvSpPr>
            <a:spLocks noGrp="1"/>
          </p:cNvSpPr>
          <p:nvPr>
            <p:ph idx="1"/>
          </p:nvPr>
        </p:nvSpPr>
        <p:spPr>
          <a:xfrm>
            <a:off x="828040" y="1825625"/>
            <a:ext cx="10515600" cy="4351338"/>
          </a:xfrm>
        </p:spPr>
        <p:txBody>
          <a:bodyPr>
            <a:normAutofit fontScale="85000" lnSpcReduction="10000"/>
          </a:bodyPr>
          <a:lstStyle/>
          <a:p>
            <a:pPr>
              <a:lnSpc>
                <a:spcPct val="107000"/>
              </a:lnSpc>
              <a:spcBef>
                <a:spcPts val="0"/>
              </a:spcBef>
              <a:spcAft>
                <a:spcPts val="800"/>
              </a:spcAf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Youngstown was significant in that it was the first time the Supreme Court checked a US President’s power especially during wartime. Truman complied with the Court’s decision even though he strongly disagreed with it. </a:t>
            </a:r>
          </a:p>
          <a:p>
            <a:pPr>
              <a:lnSpc>
                <a:spcPct val="107000"/>
              </a:lnSpc>
              <a:spcBef>
                <a:spcPts val="0"/>
              </a:spcBef>
              <a:spcAft>
                <a:spcPts val="800"/>
              </a:spcAf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In the past, presidents who disagreed with Supreme Court orders simply did not comply, arguing that separation of powers implied that no branch, including the courts, could dictate to any of the others on matters of constitutional interpretation. </a:t>
            </a:r>
          </a:p>
          <a:p>
            <a:pPr>
              <a:lnSpc>
                <a:spcPct val="107000"/>
              </a:lnSpc>
              <a:spcBef>
                <a:spcPts val="0"/>
              </a:spcBef>
              <a:spcAft>
                <a:spcPts val="800"/>
              </a:spcAf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For example, Thomas Jefferson surely would not have obeyed an order to deliver Marbury’s commission as a Supreme Court justice- the Courts in anticipation of this refusal declined to consider the case. </a:t>
            </a:r>
          </a:p>
          <a:p>
            <a:pPr>
              <a:lnSpc>
                <a:spcPct val="107000"/>
              </a:lnSpc>
              <a:spcBef>
                <a:spcPts val="0"/>
              </a:spcBef>
              <a:spcAft>
                <a:spcPts val="800"/>
              </a:spcAf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Andrew Jackson declared on multiple occasions that he would not be bound in his actions by the Supreme Court’s decisions. </a:t>
            </a:r>
          </a:p>
          <a:p>
            <a:pPr>
              <a:lnSpc>
                <a:spcPct val="107000"/>
              </a:lnSpc>
              <a:spcBef>
                <a:spcPts val="0"/>
              </a:spcBef>
              <a:spcAft>
                <a:spcPts val="800"/>
              </a:spcAf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Abraham Lincoln did not comply with Chief Justice Roger Taney’s order ruling against Lincoln’s suspension of the writ of habeas corpus- detention without due process- over wartime prisoners. Lincoln ignored his decree. </a:t>
            </a:r>
          </a:p>
          <a:p>
            <a:pPr>
              <a:lnSpc>
                <a:spcPct val="107000"/>
              </a:lnSpc>
              <a:spcBef>
                <a:spcPts val="0"/>
              </a:spcBef>
              <a:spcAft>
                <a:spcPts val="800"/>
              </a:spcAf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Franklin D. Roosevelt was prepared to deliver a speech to justify his refusal to comply with the Court- had the Court not upheld the government’s Depression era policy of repaying debts in lower valued currency rather than gold. According to Madison’s Federalist Paper No. 49, these presidents were correct to assert their independence on matters of Constitutional interpretation. </a:t>
            </a:r>
          </a:p>
          <a:p>
            <a:endParaRPr lang="en-GB" sz="2400" dirty="0"/>
          </a:p>
        </p:txBody>
      </p:sp>
    </p:spTree>
    <p:extLst>
      <p:ext uri="{BB962C8B-B14F-4D97-AF65-F5344CB8AC3E}">
        <p14:creationId xmlns:p14="http://schemas.microsoft.com/office/powerpoint/2010/main" val="40055949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9EC422-FFA9-7BB1-786C-9F031DF1DA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95B6DD-D905-142A-026D-6347C3661C06}"/>
              </a:ext>
            </a:extLst>
          </p:cNvPr>
          <p:cNvSpPr>
            <a:spLocks noGrp="1"/>
          </p:cNvSpPr>
          <p:nvPr>
            <p:ph type="title"/>
          </p:nvPr>
        </p:nvSpPr>
        <p:spPr/>
        <p:txBody>
          <a:bodyPr/>
          <a:lstStyle/>
          <a:p>
            <a:pPr algn="ctr"/>
            <a:r>
              <a:rPr lang="en-GB"/>
              <a:t>Youngstown: The Steel Seizure Case</a:t>
            </a:r>
            <a:endParaRPr lang="en-GB" dirty="0"/>
          </a:p>
        </p:txBody>
      </p:sp>
      <p:sp>
        <p:nvSpPr>
          <p:cNvPr id="3" name="Content Placeholder 2">
            <a:extLst>
              <a:ext uri="{FF2B5EF4-FFF2-40B4-BE49-F238E27FC236}">
                <a16:creationId xmlns:a16="http://schemas.microsoft.com/office/drawing/2014/main" id="{2F9BD1A2-6E42-58F2-45F1-E2D5207CB4CD}"/>
              </a:ext>
            </a:extLst>
          </p:cNvPr>
          <p:cNvSpPr>
            <a:spLocks noGrp="1"/>
          </p:cNvSpPr>
          <p:nvPr>
            <p:ph idx="1"/>
          </p:nvPr>
        </p:nvSpPr>
        <p:spPr>
          <a:xfrm>
            <a:off x="828040" y="1825625"/>
            <a:ext cx="10515600" cy="4351338"/>
          </a:xfrm>
        </p:spPr>
        <p:txBody>
          <a:bodyPr>
            <a:normAutofit/>
          </a:bodyPr>
          <a:lstStyle/>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Truman complied because not only did he not have judicial support for his action, he also lacked the support of Congress. He thereby established the precedent of functional judicial supremacy via his acquiescence to a Supreme Court decision contrary to his executive discretion. This is in stark contrast to his predecessors who when faced with possible Court disagreement defended their decisions. </a:t>
            </a:r>
          </a:p>
          <a:p>
            <a:endParaRPr lang="en-GB" sz="2400" dirty="0"/>
          </a:p>
        </p:txBody>
      </p:sp>
    </p:spTree>
    <p:extLst>
      <p:ext uri="{BB962C8B-B14F-4D97-AF65-F5344CB8AC3E}">
        <p14:creationId xmlns:p14="http://schemas.microsoft.com/office/powerpoint/2010/main" val="671809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B661E3-A694-447F-723A-31B5220C6C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5D2354-2EF7-7CAE-79EA-D0177B3B2D1F}"/>
              </a:ext>
            </a:extLst>
          </p:cNvPr>
          <p:cNvSpPr>
            <a:spLocks noGrp="1"/>
          </p:cNvSpPr>
          <p:nvPr>
            <p:ph type="title"/>
          </p:nvPr>
        </p:nvSpPr>
        <p:spPr/>
        <p:txBody>
          <a:bodyPr/>
          <a:lstStyle/>
          <a:p>
            <a:pPr algn="ctr"/>
            <a:r>
              <a:rPr lang="en-GB"/>
              <a:t>Youngstown: The Steel Seizure Case</a:t>
            </a:r>
            <a:endParaRPr lang="en-GB" dirty="0"/>
          </a:p>
        </p:txBody>
      </p:sp>
      <p:sp>
        <p:nvSpPr>
          <p:cNvPr id="3" name="Content Placeholder 2">
            <a:extLst>
              <a:ext uri="{FF2B5EF4-FFF2-40B4-BE49-F238E27FC236}">
                <a16:creationId xmlns:a16="http://schemas.microsoft.com/office/drawing/2014/main" id="{52B59C61-7228-1282-0868-E0D826D80423}"/>
              </a:ext>
            </a:extLst>
          </p:cNvPr>
          <p:cNvSpPr>
            <a:spLocks noGrp="1"/>
          </p:cNvSpPr>
          <p:nvPr>
            <p:ph idx="1"/>
          </p:nvPr>
        </p:nvSpPr>
        <p:spPr>
          <a:xfrm>
            <a:off x="828040" y="1825625"/>
            <a:ext cx="10515600" cy="4351338"/>
          </a:xfrm>
        </p:spPr>
        <p:txBody>
          <a:bodyPr>
            <a:normAutofit fontScale="92500" lnSpcReduction="10000"/>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Youngstown therefore was a major turning point in the Constitution’s history, and it subsequently led to many other landmark cases, such as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Brown</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v.</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Board</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of</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Education</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or </a:t>
            </a:r>
            <a:r>
              <a:rPr lang="en-GB" sz="2400" kern="100" dirty="0">
                <a:latin typeface="Aptos" panose="020B0004020202020204" pitchFamily="34" charset="0"/>
                <a:ea typeface="Aptos" panose="020B0004020202020204" pitchFamily="34" charset="0"/>
                <a:cs typeface="Times New Roman" panose="02020603050405020304" pitchFamily="18" charset="0"/>
              </a:rPr>
              <a:t>the</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Pentagon</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Papers</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Case, in which the executive branch’s attempts to seek injunctions against the press’s publication of leaked documents were repudiated. Nor would there have possibly been a unanimous decision to order President Nixon to turn over the Watergate tapes in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United</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States</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v.</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Nixon</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in 1974. Youngstown can be credited for the fact that presidential powers- even in matters of war, foreign affairs, and national emergency- remain constitutionally limited, including in the modern era. It is the leading modern decision reaffirming separation of powers, forbidding rule by presidential decree. It also contributed to a modern trend of judicial supremacy in constitutional interpretation, for the acceptance of such supremacy by the other branches of government and the public. </a:t>
            </a:r>
          </a:p>
          <a:p>
            <a:endParaRPr lang="en-GB" sz="2400" dirty="0"/>
          </a:p>
        </p:txBody>
      </p:sp>
    </p:spTree>
    <p:extLst>
      <p:ext uri="{BB962C8B-B14F-4D97-AF65-F5344CB8AC3E}">
        <p14:creationId xmlns:p14="http://schemas.microsoft.com/office/powerpoint/2010/main" val="892188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F96FA0-D350-5133-B03B-43D6C54208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7A493F-BCA3-F73B-3B4A-FCB22AED5070}"/>
              </a:ext>
            </a:extLst>
          </p:cNvPr>
          <p:cNvSpPr>
            <a:spLocks noGrp="1"/>
          </p:cNvSpPr>
          <p:nvPr>
            <p:ph type="title"/>
          </p:nvPr>
        </p:nvSpPr>
        <p:spPr/>
        <p:txBody>
          <a:bodyPr/>
          <a:lstStyle/>
          <a:p>
            <a:pPr algn="ctr"/>
            <a:r>
              <a:rPr lang="en-GB" dirty="0"/>
              <a:t>War Powers</a:t>
            </a:r>
          </a:p>
        </p:txBody>
      </p:sp>
      <p:sp>
        <p:nvSpPr>
          <p:cNvPr id="3" name="Content Placeholder 2">
            <a:extLst>
              <a:ext uri="{FF2B5EF4-FFF2-40B4-BE49-F238E27FC236}">
                <a16:creationId xmlns:a16="http://schemas.microsoft.com/office/drawing/2014/main" id="{1AC59997-027B-8E6A-92DB-BFE9B54DD442}"/>
              </a:ext>
            </a:extLst>
          </p:cNvPr>
          <p:cNvSpPr>
            <a:spLocks noGrp="1"/>
          </p:cNvSpPr>
          <p:nvPr>
            <p:ph idx="1"/>
          </p:nvPr>
        </p:nvSpPr>
        <p:spPr/>
        <p:txBody>
          <a:bodyPr>
            <a:normAutofit/>
          </a:bodyPr>
          <a:lstStyle/>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Still, the Korea precedent of 1950 signalled a shift toward the expansion of presidential war powers, away from the Constitution’s original allocation of war powers. As a constitutional matter, the line of war powers authority was crossed and hence began a pattern of unilateral presidential war initiations that would persist for the rest of the 20</a:t>
            </a:r>
            <a:r>
              <a:rPr lang="en-GB"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kern="100" dirty="0">
                <a:effectLst/>
                <a:latin typeface="Aptos" panose="020B0004020202020204" pitchFamily="34" charset="0"/>
                <a:ea typeface="Aptos" panose="020B0004020202020204" pitchFamily="34" charset="0"/>
                <a:cs typeface="Times New Roman" panose="02020603050405020304" pitchFamily="18" charset="0"/>
              </a:rPr>
              <a:t> century, and into the 21</a:t>
            </a:r>
            <a:r>
              <a:rPr lang="en-GB" kern="100" baseline="30000" dirty="0">
                <a:effectLst/>
                <a:latin typeface="Aptos" panose="020B0004020202020204" pitchFamily="34" charset="0"/>
                <a:ea typeface="Aptos" panose="020B0004020202020204" pitchFamily="34" charset="0"/>
                <a:cs typeface="Times New Roman" panose="02020603050405020304" pitchFamily="18" charset="0"/>
              </a:rPr>
              <a:t>st</a:t>
            </a:r>
            <a:r>
              <a:rPr lang="en-GB" kern="100" dirty="0">
                <a:effectLst/>
                <a:latin typeface="Aptos" panose="020B0004020202020204" pitchFamily="34" charset="0"/>
                <a:ea typeface="Aptos" panose="020B0004020202020204" pitchFamily="34" charset="0"/>
                <a:cs typeface="Times New Roman" panose="02020603050405020304" pitchFamily="18" charset="0"/>
              </a:rPr>
              <a:t> century. </a:t>
            </a:r>
          </a:p>
          <a:p>
            <a:endParaRPr lang="en-GB" dirty="0"/>
          </a:p>
        </p:txBody>
      </p:sp>
    </p:spTree>
    <p:extLst>
      <p:ext uri="{BB962C8B-B14F-4D97-AF65-F5344CB8AC3E}">
        <p14:creationId xmlns:p14="http://schemas.microsoft.com/office/powerpoint/2010/main" val="39402554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F30290-31C4-A84B-52A5-3177001D21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40C87E-604B-3E8C-DF00-853FE6FC3934}"/>
              </a:ext>
            </a:extLst>
          </p:cNvPr>
          <p:cNvSpPr>
            <a:spLocks noGrp="1"/>
          </p:cNvSpPr>
          <p:nvPr>
            <p:ph type="title"/>
          </p:nvPr>
        </p:nvSpPr>
        <p:spPr/>
        <p:txBody>
          <a:bodyPr/>
          <a:lstStyle/>
          <a:p>
            <a:pPr algn="ctr"/>
            <a:r>
              <a:rPr lang="en-GB" dirty="0"/>
              <a:t>The War Powers Act of 1973</a:t>
            </a:r>
          </a:p>
        </p:txBody>
      </p:sp>
      <p:sp>
        <p:nvSpPr>
          <p:cNvPr id="3" name="Content Placeholder 2">
            <a:extLst>
              <a:ext uri="{FF2B5EF4-FFF2-40B4-BE49-F238E27FC236}">
                <a16:creationId xmlns:a16="http://schemas.microsoft.com/office/drawing/2014/main" id="{A49C2372-661C-45DA-9E81-2519C8060C56}"/>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1973, Congress passed legislation to assert control over unilateral presidential military action, which was met with President Richard Nixon’s veto. </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veto was overridden by two-thirds majority in both the House and the Senate, and the War Powers Act was enacted on 7 November 1973. </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intent of the War Powers Act is to check the US president’s power in engaging the US in military conflict without the consent of Congress. </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Act stipulates that the president can deploy US Armed Forces only by declaration of war by Congress, “statutory authorization,” or in the case of “a national emergency created by attack upon the United States, its territories or possessions, or its armed forces.” </a:t>
            </a:r>
          </a:p>
          <a:p>
            <a:pPr>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War Powers Act endeavours to limit presidential authorization of military action by requiring the president to notify Congress within 48 hours of committing forces to action, and forbidding the forces from remaining for more than 60 days, plus a 30-day withdrawal period, without congressional authorization the use of military force or a declaration of war.  </a:t>
            </a:r>
          </a:p>
          <a:p>
            <a:endParaRPr lang="en-GB" dirty="0"/>
          </a:p>
        </p:txBody>
      </p:sp>
    </p:spTree>
    <p:extLst>
      <p:ext uri="{BB962C8B-B14F-4D97-AF65-F5344CB8AC3E}">
        <p14:creationId xmlns:p14="http://schemas.microsoft.com/office/powerpoint/2010/main" val="17287893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006454-CBAB-8A50-EF69-C151620413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8C7E67-BD43-8D18-01BF-5ED96A9A9748}"/>
              </a:ext>
            </a:extLst>
          </p:cNvPr>
          <p:cNvSpPr>
            <a:spLocks noGrp="1"/>
          </p:cNvSpPr>
          <p:nvPr>
            <p:ph type="title"/>
          </p:nvPr>
        </p:nvSpPr>
        <p:spPr/>
        <p:txBody>
          <a:bodyPr/>
          <a:lstStyle/>
          <a:p>
            <a:pPr algn="ctr"/>
            <a:r>
              <a:rPr lang="en-GB" dirty="0"/>
              <a:t>The War Powers Act of 1973</a:t>
            </a:r>
          </a:p>
        </p:txBody>
      </p:sp>
      <p:sp>
        <p:nvSpPr>
          <p:cNvPr id="3" name="Content Placeholder 2">
            <a:extLst>
              <a:ext uri="{FF2B5EF4-FFF2-40B4-BE49-F238E27FC236}">
                <a16:creationId xmlns:a16="http://schemas.microsoft.com/office/drawing/2014/main" id="{7CCD7E9A-9041-B9BA-DBE1-BE44B56AD114}"/>
              </a:ext>
            </a:extLst>
          </p:cNvPr>
          <p:cNvSpPr>
            <a:spLocks noGrp="1"/>
          </p:cNvSpPr>
          <p:nvPr>
            <p:ph idx="1"/>
          </p:nvPr>
        </p:nvSpPr>
        <p:spPr/>
        <p:txBody>
          <a:bodyPr>
            <a:normAutofit lnSpcReduction="10000"/>
          </a:bodyPr>
          <a:lstStyle/>
          <a:p>
            <a:pPr>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Congress continues to play a role in authorizing presidential uses of military force (Vietnam, Gulf War of 1991, Afghanistan and Iraq following September 11, 2001)</a:t>
            </a:r>
          </a:p>
          <a:p>
            <a:pPr>
              <a:lnSpc>
                <a:spcPct val="107000"/>
              </a:lnSpc>
              <a:spcBef>
                <a:spcPts val="0"/>
              </a:spcBef>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However, t</a:t>
            </a:r>
            <a:r>
              <a:rPr lang="en-GB" kern="100" dirty="0">
                <a:effectLst/>
                <a:latin typeface="Aptos" panose="020B0004020202020204" pitchFamily="34" charset="0"/>
                <a:ea typeface="Aptos" panose="020B0004020202020204" pitchFamily="34" charset="0"/>
                <a:cs typeface="Times New Roman" panose="02020603050405020304" pitchFamily="18" charset="0"/>
              </a:rPr>
              <a:t>hroughout the 20</a:t>
            </a:r>
            <a:r>
              <a:rPr lang="en-GB"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kern="100" dirty="0">
                <a:effectLst/>
                <a:latin typeface="Aptos" panose="020B0004020202020204" pitchFamily="34" charset="0"/>
                <a:ea typeface="Aptos" panose="020B0004020202020204" pitchFamily="34" charset="0"/>
                <a:cs typeface="Times New Roman" panose="02020603050405020304" pitchFamily="18" charset="0"/>
              </a:rPr>
              <a:t> century, there were multiple instances where military actions were launched without congressional authorization (Cuban Missile Crisis of 1962, failed Iranian hostage rescue attempt of 1980, invasion of Grenada 1983, invasion of Panama in 1989, Kosovo 1999 and Libya 2011, among other occasions.) </a:t>
            </a:r>
          </a:p>
          <a:p>
            <a:endParaRPr lang="en-GB" dirty="0"/>
          </a:p>
        </p:txBody>
      </p:sp>
    </p:spTree>
    <p:extLst>
      <p:ext uri="{BB962C8B-B14F-4D97-AF65-F5344CB8AC3E}">
        <p14:creationId xmlns:p14="http://schemas.microsoft.com/office/powerpoint/2010/main" val="969710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130</TotalTime>
  <Words>4622</Words>
  <Application>Microsoft Office PowerPoint</Application>
  <PresentationFormat>Widescreen</PresentationFormat>
  <Paragraphs>134</Paragraphs>
  <Slides>44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Aptos</vt:lpstr>
      <vt:lpstr>Aptos Display</vt:lpstr>
      <vt:lpstr>Arial</vt:lpstr>
      <vt:lpstr>Office Theme</vt:lpstr>
      <vt:lpstr>Understanding Democracy</vt:lpstr>
      <vt:lpstr>War Powers</vt:lpstr>
      <vt:lpstr>War Powers</vt:lpstr>
      <vt:lpstr>War Powers</vt:lpstr>
      <vt:lpstr>Foreign Affairs</vt:lpstr>
      <vt:lpstr>Foreign Affairs</vt:lpstr>
      <vt:lpstr>Foreign Affairs</vt:lpstr>
      <vt:lpstr>Neutrality Proclamation of 1793</vt:lpstr>
      <vt:lpstr>Neutrality Proclamation of 1793</vt:lpstr>
      <vt:lpstr>Neutrality Proclamation of 1793</vt:lpstr>
      <vt:lpstr>Neutrality Proclamation of 1793</vt:lpstr>
      <vt:lpstr>Neutrality Proclamation of 1793</vt:lpstr>
      <vt:lpstr>Neutrality Proclamation of 1793</vt:lpstr>
      <vt:lpstr>Foreign Affairs</vt:lpstr>
      <vt:lpstr>Foreign Affairs</vt:lpstr>
      <vt:lpstr>Foreign Affairs</vt:lpstr>
      <vt:lpstr>PowerPoint Presentation</vt:lpstr>
      <vt:lpstr>The Alien and Sedition Acts of1798</vt:lpstr>
      <vt:lpstr>The Alien and Sedition Acts of1798</vt:lpstr>
      <vt:lpstr>The Alien and Sedition Acts of1798</vt:lpstr>
      <vt:lpstr>The Alien and Sedition Acts of1798</vt:lpstr>
      <vt:lpstr>The Alien and Sedition Acts of1798</vt:lpstr>
      <vt:lpstr>The Alien and Sedition Acts of1798</vt:lpstr>
      <vt:lpstr>The Alien and Sedition Acts of1798</vt:lpstr>
      <vt:lpstr>The Alien and Sedition Acts of1798</vt:lpstr>
      <vt:lpstr>The Alien and Sedition Acts of1798</vt:lpstr>
      <vt:lpstr>The Alien and Sedition Acts of1798</vt:lpstr>
      <vt:lpstr>The Alien and Sedition Acts of1798</vt:lpstr>
      <vt:lpstr>Lincoln’s Use of War Powers</vt:lpstr>
      <vt:lpstr>Lincoln’s Use of War Powers</vt:lpstr>
      <vt:lpstr>Lincoln’s Use of War Powers</vt:lpstr>
      <vt:lpstr>Lincoln’s Suspension of Habeas Corpus</vt:lpstr>
      <vt:lpstr>Lincoln’s Use of War Powers</vt:lpstr>
      <vt:lpstr>Truman’s Use of War Powers</vt:lpstr>
      <vt:lpstr>Truman’s Use of War Powers</vt:lpstr>
      <vt:lpstr>Youngstown: The Steel Seizure Case</vt:lpstr>
      <vt:lpstr>Youngstown: The Steel Seizure Case</vt:lpstr>
      <vt:lpstr>Youngstown: The Steel Seizure Case</vt:lpstr>
      <vt:lpstr>Youngstown: The Steel Seizure Case</vt:lpstr>
      <vt:lpstr>Youngstown: The Steel Seizure Case</vt:lpstr>
      <vt:lpstr>Youngstown: The Steel Seizure Case</vt:lpstr>
      <vt:lpstr>War Powers</vt:lpstr>
      <vt:lpstr>The War Powers Act of 1973</vt:lpstr>
      <vt:lpstr>The War Powers Act of 1973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dc:title>
  <dc:creator>janieyh 10</dc:creator>
  <cp:lastModifiedBy>janieyh 10</cp:lastModifiedBy>
  <cp:revision>77</cp:revision>
  <dcterms:created xsi:type="dcterms:W3CDTF">2024-02-02T10:58:21Z</dcterms:created>
  <dcterms:modified xsi:type="dcterms:W3CDTF">2024-02-10T06:06:33Z</dcterms:modified>
</cp:coreProperties>
</file>