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58" r:id="rId4"/>
    <p:sldId id="259" r:id="rId5"/>
    <p:sldId id="260" r:id="rId6"/>
    <p:sldId id="262" r:id="rId7"/>
    <p:sldId id="271" r:id="rId8"/>
    <p:sldId id="270"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21E4AEA4-8DFA-4A89-87EB-49C32662AFE0}"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CECE8"/>
          </a:solidFill>
        </a:fill>
      </a:tcStyle>
    </a:wholeTbl>
    <a:band1H>
      <a:tcStyle>
        <a:tcBdr/>
        <a:fill>
          <a:solidFill>
            <a:srgbClr val="F8D7CD"/>
          </a:solidFill>
        </a:fill>
      </a:tcStyle>
    </a:band1H>
    <a:band2H>
      <a:tcStyle>
        <a:tcBdr/>
      </a:tcStyle>
    </a:band2H>
    <a:band1V>
      <a:tcStyle>
        <a:tcBdr/>
        <a:fill>
          <a:solidFill>
            <a:srgbClr val="F8D7CD"/>
          </a:solidFill>
        </a:fill>
      </a:tcStyle>
    </a:band1V>
    <a:band2V>
      <a:tcStyle>
        <a:tcBdr/>
      </a:tcStyle>
    </a:band2V>
    <a:lastCol>
      <a:tcTxStyle b="on">
        <a:font>
          <a:latin typeface="+mn-lt"/>
          <a:ea typeface="+mn-ea"/>
          <a:cs typeface="+mn-cs"/>
        </a:font>
        <a:srgbClr val="FFFFFF"/>
      </a:tcTxStyle>
      <a:tcStyle>
        <a:tcBdr/>
        <a:fill>
          <a:solidFill>
            <a:srgbClr val="ED7D31"/>
          </a:solidFill>
        </a:fill>
      </a:tcStyle>
    </a:lastCol>
    <a:firstCol>
      <a:tcTxStyle b="on">
        <a:font>
          <a:latin typeface="+mn-lt"/>
          <a:ea typeface="+mn-ea"/>
          <a:cs typeface="+mn-cs"/>
        </a:font>
        <a:srgbClr val="FFFFFF"/>
      </a:tcTxStyle>
      <a:tcStyle>
        <a:tcBdr/>
        <a:fill>
          <a:solidFill>
            <a:srgbClr val="ED7D31"/>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ED7D31"/>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ED7D31"/>
          </a:solidFill>
        </a:fill>
      </a:tcStyle>
    </a:firstRow>
  </a:tblStyle>
  <a:tblStyle styleId="{00A15C55-8517-42AA-B614-E9B94910E393}"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FFF4E7"/>
          </a:solidFill>
        </a:fill>
      </a:tcStyle>
    </a:wholeTbl>
    <a:band1H>
      <a:tcStyle>
        <a:tcBdr/>
        <a:fill>
          <a:solidFill>
            <a:srgbClr val="FFE8CB"/>
          </a:solidFill>
        </a:fill>
      </a:tcStyle>
    </a:band1H>
    <a:band2H>
      <a:tcStyle>
        <a:tcBdr/>
      </a:tcStyle>
    </a:band2H>
    <a:band1V>
      <a:tcStyle>
        <a:tcBdr/>
        <a:fill>
          <a:solidFill>
            <a:srgbClr val="FFE8CB"/>
          </a:solidFill>
        </a:fill>
      </a:tcStyle>
    </a:band1V>
    <a:band2V>
      <a:tcStyle>
        <a:tcBdr/>
      </a:tcStyle>
    </a:band2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FFC000"/>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FFC000"/>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BDD43E6F-F6AC-4983-BE45-41EE2308D4DB}"/>
              </a:ext>
            </a:extLst>
          </p:cNvPr>
          <p:cNvSpPr/>
          <p:nvPr/>
        </p:nvSpPr>
        <p:spPr>
          <a:xfrm>
            <a:off x="3172" y="6400800"/>
            <a:ext cx="12188823" cy="4572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7">
            <a:extLst>
              <a:ext uri="{FF2B5EF4-FFF2-40B4-BE49-F238E27FC236}">
                <a16:creationId xmlns:a16="http://schemas.microsoft.com/office/drawing/2014/main" id="{602D3A77-68FD-4E2E-88F1-88C59994E2E2}"/>
              </a:ext>
            </a:extLst>
          </p:cNvPr>
          <p:cNvSpPr/>
          <p:nvPr/>
        </p:nvSpPr>
        <p:spPr>
          <a:xfrm>
            <a:off x="18" y="633431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A9032906-7D34-4B43-A105-52F04F38CAA5}"/>
              </a:ext>
            </a:extLst>
          </p:cNvPr>
          <p:cNvSpPr txBox="1">
            <a:spLocks noGrp="1"/>
          </p:cNvSpPr>
          <p:nvPr>
            <p:ph type="ctrTitle"/>
          </p:nvPr>
        </p:nvSpPr>
        <p:spPr>
          <a:xfrm>
            <a:off x="1097280" y="758952"/>
            <a:ext cx="10058400" cy="3566160"/>
          </a:xfrm>
        </p:spPr>
        <p:txBody>
          <a:bodyPr/>
          <a:lstStyle>
            <a:lvl1pPr>
              <a:defRPr sz="8000">
                <a:solidFill>
                  <a:srgbClr val="262626"/>
                </a:solidFill>
              </a:defRPr>
            </a:lvl1pPr>
          </a:lstStyle>
          <a:p>
            <a:pPr lvl="0"/>
            <a:r>
              <a:rPr lang="en-US"/>
              <a:t>Click to edit Master title style</a:t>
            </a:r>
          </a:p>
        </p:txBody>
      </p:sp>
      <p:sp>
        <p:nvSpPr>
          <p:cNvPr id="5" name="Subtitle 2">
            <a:extLst>
              <a:ext uri="{FF2B5EF4-FFF2-40B4-BE49-F238E27FC236}">
                <a16:creationId xmlns:a16="http://schemas.microsoft.com/office/drawing/2014/main" id="{7E8E832D-4463-4F45-B347-91E78CF981AE}"/>
              </a:ext>
            </a:extLst>
          </p:cNvPr>
          <p:cNvSpPr txBox="1">
            <a:spLocks noGrp="1"/>
          </p:cNvSpPr>
          <p:nvPr>
            <p:ph type="subTitle" idx="1"/>
          </p:nvPr>
        </p:nvSpPr>
        <p:spPr>
          <a:xfrm>
            <a:off x="1100050" y="4455624"/>
            <a:ext cx="10058400" cy="1143000"/>
          </a:xfrm>
        </p:spPr>
        <p:txBody>
          <a:bodyPr lIns="91440" rIns="91440"/>
          <a:lstStyle>
            <a:lvl1pPr marL="0" indent="0">
              <a:buNone/>
              <a:defRPr sz="2400" cap="all" spc="200">
                <a:solidFill>
                  <a:srgbClr val="637052"/>
                </a:solidFill>
                <a:latin typeface="Calibri Light"/>
              </a:defRPr>
            </a:lvl1pPr>
          </a:lstStyle>
          <a:p>
            <a:pPr lvl="0"/>
            <a:r>
              <a:rPr lang="en-US"/>
              <a:t>Click to edit Master subtitle style</a:t>
            </a:r>
          </a:p>
        </p:txBody>
      </p:sp>
      <p:sp>
        <p:nvSpPr>
          <p:cNvPr id="6" name="Date Placeholder 3">
            <a:extLst>
              <a:ext uri="{FF2B5EF4-FFF2-40B4-BE49-F238E27FC236}">
                <a16:creationId xmlns:a16="http://schemas.microsoft.com/office/drawing/2014/main" id="{A22E891E-B301-4058-A760-900F108B3A9F}"/>
              </a:ext>
            </a:extLst>
          </p:cNvPr>
          <p:cNvSpPr txBox="1">
            <a:spLocks noGrp="1"/>
          </p:cNvSpPr>
          <p:nvPr>
            <p:ph type="dt" sz="half" idx="7"/>
          </p:nvPr>
        </p:nvSpPr>
        <p:spPr/>
        <p:txBody>
          <a:bodyPr/>
          <a:lstStyle>
            <a:lvl1pPr>
              <a:defRPr/>
            </a:lvl1pPr>
          </a:lstStyle>
          <a:p>
            <a:pPr lvl="0"/>
            <a:fld id="{9C5EC0C6-3A62-4369-B398-D3EE2E763BBB}" type="datetime1">
              <a:rPr lang="en-GB"/>
              <a:pPr lvl="0"/>
              <a:t>14/03/2022</a:t>
            </a:fld>
            <a:endParaRPr lang="en-GB"/>
          </a:p>
        </p:txBody>
      </p:sp>
      <p:sp>
        <p:nvSpPr>
          <p:cNvPr id="7" name="Footer Placeholder 4">
            <a:extLst>
              <a:ext uri="{FF2B5EF4-FFF2-40B4-BE49-F238E27FC236}">
                <a16:creationId xmlns:a16="http://schemas.microsoft.com/office/drawing/2014/main" id="{888DD7CE-6737-4139-9994-C7F34120EA2F}"/>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921C5389-8A9A-4448-97EE-BCC200D2FEF9}"/>
              </a:ext>
            </a:extLst>
          </p:cNvPr>
          <p:cNvSpPr txBox="1">
            <a:spLocks noGrp="1"/>
          </p:cNvSpPr>
          <p:nvPr>
            <p:ph type="sldNum" sz="quarter" idx="8"/>
          </p:nvPr>
        </p:nvSpPr>
        <p:spPr/>
        <p:txBody>
          <a:bodyPr/>
          <a:lstStyle>
            <a:lvl1pPr>
              <a:defRPr/>
            </a:lvl1pPr>
          </a:lstStyle>
          <a:p>
            <a:pPr lvl="0"/>
            <a:fld id="{5BB8B945-D4BD-4898-B9B0-21C67B68C4D9}" type="slidenum">
              <a:t>‹#›</a:t>
            </a:fld>
            <a:endParaRPr lang="en-GB"/>
          </a:p>
        </p:txBody>
      </p:sp>
      <p:cxnSp>
        <p:nvCxnSpPr>
          <p:cNvPr id="9" name="Straight Connector 8">
            <a:extLst>
              <a:ext uri="{FF2B5EF4-FFF2-40B4-BE49-F238E27FC236}">
                <a16:creationId xmlns:a16="http://schemas.microsoft.com/office/drawing/2014/main" id="{89F61B29-D393-40EF-9505-AC6FC3B3B89A}"/>
              </a:ext>
            </a:extLst>
          </p:cNvPr>
          <p:cNvCxnSpPr/>
          <p:nvPr/>
        </p:nvCxnSpPr>
        <p:spPr>
          <a:xfrm>
            <a:off x="1207657" y="4343400"/>
            <a:ext cx="9875520" cy="0"/>
          </a:xfrm>
          <a:prstGeom prst="straightConnector1">
            <a:avLst/>
          </a:prstGeom>
          <a:noFill/>
          <a:ln w="6345" cap="flat">
            <a:solidFill>
              <a:srgbClr val="7F7F7F"/>
            </a:solidFill>
            <a:prstDash val="solid"/>
            <a:miter/>
          </a:ln>
        </p:spPr>
      </p:cxnSp>
    </p:spTree>
    <p:extLst>
      <p:ext uri="{BB962C8B-B14F-4D97-AF65-F5344CB8AC3E}">
        <p14:creationId xmlns:p14="http://schemas.microsoft.com/office/powerpoint/2010/main" val="960402173"/>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ADAF27-2655-4BAB-B6EB-40E93CE4D9C2}"/>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6FEE75C3-DB80-443B-92EC-8D45FB1D300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819961F-4728-4A92-9131-D5A824054282}"/>
              </a:ext>
            </a:extLst>
          </p:cNvPr>
          <p:cNvSpPr txBox="1">
            <a:spLocks noGrp="1"/>
          </p:cNvSpPr>
          <p:nvPr>
            <p:ph type="dt" sz="half" idx="7"/>
          </p:nvPr>
        </p:nvSpPr>
        <p:spPr/>
        <p:txBody>
          <a:bodyPr/>
          <a:lstStyle>
            <a:lvl1pPr>
              <a:defRPr/>
            </a:lvl1pPr>
          </a:lstStyle>
          <a:p>
            <a:pPr lvl="0"/>
            <a:fld id="{3C879599-3B3A-44C8-A075-436FC0F0B7FF}" type="datetime1">
              <a:rPr lang="en-GB"/>
              <a:pPr lvl="0"/>
              <a:t>14/03/2022</a:t>
            </a:fld>
            <a:endParaRPr lang="en-GB"/>
          </a:p>
        </p:txBody>
      </p:sp>
      <p:sp>
        <p:nvSpPr>
          <p:cNvPr id="5" name="Footer Placeholder 4">
            <a:extLst>
              <a:ext uri="{FF2B5EF4-FFF2-40B4-BE49-F238E27FC236}">
                <a16:creationId xmlns:a16="http://schemas.microsoft.com/office/drawing/2014/main" id="{743674CB-3E36-4B75-AD7B-25D9911DA4F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98DDF71-3641-4E58-8CDC-45B7F66E1F4C}"/>
              </a:ext>
            </a:extLst>
          </p:cNvPr>
          <p:cNvSpPr txBox="1">
            <a:spLocks noGrp="1"/>
          </p:cNvSpPr>
          <p:nvPr>
            <p:ph type="sldNum" sz="quarter" idx="8"/>
          </p:nvPr>
        </p:nvSpPr>
        <p:spPr/>
        <p:txBody>
          <a:bodyPr/>
          <a:lstStyle>
            <a:lvl1pPr>
              <a:defRPr/>
            </a:lvl1pPr>
          </a:lstStyle>
          <a:p>
            <a:pPr lvl="0"/>
            <a:fld id="{1277801A-DA2D-4E5B-8FA2-378052E2A4B7}" type="slidenum">
              <a:t>‹#›</a:t>
            </a:fld>
            <a:endParaRPr lang="en-GB"/>
          </a:p>
        </p:txBody>
      </p:sp>
    </p:spTree>
    <p:extLst>
      <p:ext uri="{BB962C8B-B14F-4D97-AF65-F5344CB8AC3E}">
        <p14:creationId xmlns:p14="http://schemas.microsoft.com/office/powerpoint/2010/main" val="329718479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D65EB28A-08D4-4DF9-9A7B-FB7FA4F6B825}"/>
              </a:ext>
            </a:extLst>
          </p:cNvPr>
          <p:cNvSpPr/>
          <p:nvPr/>
        </p:nvSpPr>
        <p:spPr>
          <a:xfrm>
            <a:off x="3172" y="6400800"/>
            <a:ext cx="12188823" cy="4572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7">
            <a:extLst>
              <a:ext uri="{FF2B5EF4-FFF2-40B4-BE49-F238E27FC236}">
                <a16:creationId xmlns:a16="http://schemas.microsoft.com/office/drawing/2014/main" id="{D43ADF9A-322F-4400-BDFF-02596176FA8B}"/>
              </a:ext>
            </a:extLst>
          </p:cNvPr>
          <p:cNvSpPr/>
          <p:nvPr/>
        </p:nvSpPr>
        <p:spPr>
          <a:xfrm>
            <a:off x="18" y="633431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1F89E97C-66FD-4B2E-9027-9B77BB02DB59}"/>
              </a:ext>
            </a:extLst>
          </p:cNvPr>
          <p:cNvSpPr txBox="1">
            <a:spLocks noGrp="1"/>
          </p:cNvSpPr>
          <p:nvPr>
            <p:ph type="title"/>
          </p:nvPr>
        </p:nvSpPr>
        <p:spPr>
          <a:xfrm>
            <a:off x="1097280" y="758952"/>
            <a:ext cx="10058400" cy="3566160"/>
          </a:xfrm>
        </p:spPr>
        <p:txBody>
          <a:bodyPr/>
          <a:lstStyle>
            <a:lvl1pPr>
              <a:defRPr sz="8000">
                <a:solidFill>
                  <a:srgbClr val="262626"/>
                </a:solidFill>
              </a:defRPr>
            </a:lvl1pPr>
          </a:lstStyle>
          <a:p>
            <a:pPr lvl="0"/>
            <a:r>
              <a:rPr lang="en-US"/>
              <a:t>Click to edit Master title style</a:t>
            </a:r>
          </a:p>
        </p:txBody>
      </p:sp>
      <p:sp>
        <p:nvSpPr>
          <p:cNvPr id="5" name="Text Placeholder 2">
            <a:extLst>
              <a:ext uri="{FF2B5EF4-FFF2-40B4-BE49-F238E27FC236}">
                <a16:creationId xmlns:a16="http://schemas.microsoft.com/office/drawing/2014/main" id="{558EC03F-09BF-49F9-94DF-8084E8995F37}"/>
              </a:ext>
            </a:extLst>
          </p:cNvPr>
          <p:cNvSpPr txBox="1">
            <a:spLocks noGrp="1"/>
          </p:cNvSpPr>
          <p:nvPr>
            <p:ph type="body" idx="1"/>
          </p:nvPr>
        </p:nvSpPr>
        <p:spPr>
          <a:xfrm>
            <a:off x="1097280" y="4453128"/>
            <a:ext cx="10058400" cy="1143000"/>
          </a:xfrm>
        </p:spPr>
        <p:txBody>
          <a:bodyPr lIns="91440" rIns="91440"/>
          <a:lstStyle>
            <a:lvl1pPr marL="0" indent="0">
              <a:buNone/>
              <a:defRPr sz="2400" cap="all" spc="200">
                <a:solidFill>
                  <a:srgbClr val="637052"/>
                </a:solidFill>
                <a:latin typeface="Calibri Light"/>
              </a:defRPr>
            </a:lvl1pPr>
          </a:lstStyle>
          <a:p>
            <a:pPr lvl="0"/>
            <a:r>
              <a:rPr lang="en-US"/>
              <a:t>Click to edit Master text styles</a:t>
            </a:r>
          </a:p>
        </p:txBody>
      </p:sp>
      <p:sp>
        <p:nvSpPr>
          <p:cNvPr id="6" name="Date Placeholder 3">
            <a:extLst>
              <a:ext uri="{FF2B5EF4-FFF2-40B4-BE49-F238E27FC236}">
                <a16:creationId xmlns:a16="http://schemas.microsoft.com/office/drawing/2014/main" id="{2675C130-108A-40CD-B3B9-E33B66DE83E0}"/>
              </a:ext>
            </a:extLst>
          </p:cNvPr>
          <p:cNvSpPr txBox="1">
            <a:spLocks noGrp="1"/>
          </p:cNvSpPr>
          <p:nvPr>
            <p:ph type="dt" sz="half" idx="7"/>
          </p:nvPr>
        </p:nvSpPr>
        <p:spPr/>
        <p:txBody>
          <a:bodyPr/>
          <a:lstStyle>
            <a:lvl1pPr>
              <a:defRPr/>
            </a:lvl1pPr>
          </a:lstStyle>
          <a:p>
            <a:pPr lvl="0"/>
            <a:fld id="{BC6EF1F9-288B-468F-BB88-EB9294478911}" type="datetime1">
              <a:rPr lang="en-GB"/>
              <a:pPr lvl="0"/>
              <a:t>14/03/2022</a:t>
            </a:fld>
            <a:endParaRPr lang="en-GB"/>
          </a:p>
        </p:txBody>
      </p:sp>
      <p:sp>
        <p:nvSpPr>
          <p:cNvPr id="7" name="Footer Placeholder 4">
            <a:extLst>
              <a:ext uri="{FF2B5EF4-FFF2-40B4-BE49-F238E27FC236}">
                <a16:creationId xmlns:a16="http://schemas.microsoft.com/office/drawing/2014/main" id="{BEB6BA18-4362-4516-AD01-6ACDD75F4608}"/>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7A9320AD-27B6-402D-9C8C-59165E07364F}"/>
              </a:ext>
            </a:extLst>
          </p:cNvPr>
          <p:cNvSpPr txBox="1">
            <a:spLocks noGrp="1"/>
          </p:cNvSpPr>
          <p:nvPr>
            <p:ph type="sldNum" sz="quarter" idx="8"/>
          </p:nvPr>
        </p:nvSpPr>
        <p:spPr/>
        <p:txBody>
          <a:bodyPr/>
          <a:lstStyle>
            <a:lvl1pPr>
              <a:defRPr/>
            </a:lvl1pPr>
          </a:lstStyle>
          <a:p>
            <a:pPr lvl="0"/>
            <a:fld id="{849DA0D8-FF7B-4F2F-9994-D634253ACCB2}" type="slidenum">
              <a:t>‹#›</a:t>
            </a:fld>
            <a:endParaRPr lang="en-GB"/>
          </a:p>
        </p:txBody>
      </p:sp>
      <p:cxnSp>
        <p:nvCxnSpPr>
          <p:cNvPr id="9" name="Straight Connector 8">
            <a:extLst>
              <a:ext uri="{FF2B5EF4-FFF2-40B4-BE49-F238E27FC236}">
                <a16:creationId xmlns:a16="http://schemas.microsoft.com/office/drawing/2014/main" id="{A15A48D7-C78C-4699-B749-F917FC1EF684}"/>
              </a:ext>
            </a:extLst>
          </p:cNvPr>
          <p:cNvCxnSpPr/>
          <p:nvPr/>
        </p:nvCxnSpPr>
        <p:spPr>
          <a:xfrm>
            <a:off x="1207657" y="4343400"/>
            <a:ext cx="9875520" cy="0"/>
          </a:xfrm>
          <a:prstGeom prst="straightConnector1">
            <a:avLst/>
          </a:prstGeom>
          <a:noFill/>
          <a:ln w="6345" cap="flat">
            <a:solidFill>
              <a:srgbClr val="7F7F7F"/>
            </a:solidFill>
            <a:prstDash val="solid"/>
            <a:miter/>
          </a:ln>
        </p:spPr>
      </p:cxnSp>
    </p:spTree>
    <p:extLst>
      <p:ext uri="{BB962C8B-B14F-4D97-AF65-F5344CB8AC3E}">
        <p14:creationId xmlns:p14="http://schemas.microsoft.com/office/powerpoint/2010/main" val="23690059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7">
            <a:extLst>
              <a:ext uri="{FF2B5EF4-FFF2-40B4-BE49-F238E27FC236}">
                <a16:creationId xmlns:a16="http://schemas.microsoft.com/office/drawing/2014/main" id="{7F74C0BC-F493-4D93-810F-150EF9A15BC4}"/>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BBFC9605-BD6E-4B7B-B9F7-BFB4DAED7B6F}"/>
              </a:ext>
            </a:extLst>
          </p:cNvPr>
          <p:cNvSpPr txBox="1">
            <a:spLocks noGrp="1"/>
          </p:cNvSpPr>
          <p:nvPr>
            <p:ph idx="1"/>
          </p:nvPr>
        </p:nvSpPr>
        <p:spPr>
          <a:xfrm>
            <a:off x="1097280" y="1845734"/>
            <a:ext cx="493776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D37836-C9CA-4092-9752-F7EA35A4BB4C}"/>
              </a:ext>
            </a:extLst>
          </p:cNvPr>
          <p:cNvSpPr txBox="1">
            <a:spLocks noGrp="1"/>
          </p:cNvSpPr>
          <p:nvPr>
            <p:ph idx="2"/>
          </p:nvPr>
        </p:nvSpPr>
        <p:spPr>
          <a:xfrm>
            <a:off x="6217920" y="1845734"/>
            <a:ext cx="4937760" cy="402336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2CA59B1-1082-4277-AC57-7417B0DEDFB6}"/>
              </a:ext>
            </a:extLst>
          </p:cNvPr>
          <p:cNvSpPr txBox="1">
            <a:spLocks noGrp="1"/>
          </p:cNvSpPr>
          <p:nvPr>
            <p:ph type="dt" sz="half" idx="7"/>
          </p:nvPr>
        </p:nvSpPr>
        <p:spPr/>
        <p:txBody>
          <a:bodyPr/>
          <a:lstStyle>
            <a:lvl1pPr>
              <a:defRPr/>
            </a:lvl1pPr>
          </a:lstStyle>
          <a:p>
            <a:pPr lvl="0"/>
            <a:fld id="{5D883C08-B09D-4F44-AA6E-FB8A3672A5E5}" type="datetime1">
              <a:rPr lang="en-GB"/>
              <a:pPr lvl="0"/>
              <a:t>14/03/2022</a:t>
            </a:fld>
            <a:endParaRPr lang="en-GB"/>
          </a:p>
        </p:txBody>
      </p:sp>
      <p:sp>
        <p:nvSpPr>
          <p:cNvPr id="6" name="Footer Placeholder 5">
            <a:extLst>
              <a:ext uri="{FF2B5EF4-FFF2-40B4-BE49-F238E27FC236}">
                <a16:creationId xmlns:a16="http://schemas.microsoft.com/office/drawing/2014/main" id="{1C9ADFD1-C621-4511-90B1-4D6DF89663B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E818D062-0E56-46AD-A58B-E47C0CA26314}"/>
              </a:ext>
            </a:extLst>
          </p:cNvPr>
          <p:cNvSpPr txBox="1">
            <a:spLocks noGrp="1"/>
          </p:cNvSpPr>
          <p:nvPr>
            <p:ph type="sldNum" sz="quarter" idx="8"/>
          </p:nvPr>
        </p:nvSpPr>
        <p:spPr/>
        <p:txBody>
          <a:bodyPr/>
          <a:lstStyle>
            <a:lvl1pPr>
              <a:defRPr/>
            </a:lvl1pPr>
          </a:lstStyle>
          <a:p>
            <a:pPr lvl="0"/>
            <a:fld id="{9728231D-C9CC-4925-95B3-D3B4907A3D96}" type="slidenum">
              <a:t>‹#›</a:t>
            </a:fld>
            <a:endParaRPr lang="en-GB"/>
          </a:p>
        </p:txBody>
      </p:sp>
    </p:spTree>
    <p:extLst>
      <p:ext uri="{BB962C8B-B14F-4D97-AF65-F5344CB8AC3E}">
        <p14:creationId xmlns:p14="http://schemas.microsoft.com/office/powerpoint/2010/main" val="40164543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9">
            <a:extLst>
              <a:ext uri="{FF2B5EF4-FFF2-40B4-BE49-F238E27FC236}">
                <a16:creationId xmlns:a16="http://schemas.microsoft.com/office/drawing/2014/main" id="{31FDBB2D-F822-48D7-84DF-B924356C8472}"/>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50BCA50E-FA1D-4789-87C5-73986942E467}"/>
              </a:ext>
            </a:extLst>
          </p:cNvPr>
          <p:cNvSpPr txBox="1">
            <a:spLocks noGrp="1"/>
          </p:cNvSpPr>
          <p:nvPr>
            <p:ph type="body" idx="1"/>
          </p:nvPr>
        </p:nvSpPr>
        <p:spPr>
          <a:xfrm>
            <a:off x="1097280" y="1846054"/>
            <a:ext cx="4937760" cy="736284"/>
          </a:xfrm>
        </p:spPr>
        <p:txBody>
          <a:bodyPr lIns="91440" rIns="91440" anchor="ctr"/>
          <a:lstStyle>
            <a:lvl1pPr marL="0" indent="0">
              <a:buNone/>
              <a:defRPr cap="all">
                <a:solidFill>
                  <a:srgbClr val="637052"/>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9F9D4C70-4E2F-400A-A44E-BED3B286FAAB}"/>
              </a:ext>
            </a:extLst>
          </p:cNvPr>
          <p:cNvSpPr txBox="1">
            <a:spLocks noGrp="1"/>
          </p:cNvSpPr>
          <p:nvPr>
            <p:ph idx="2"/>
          </p:nvPr>
        </p:nvSpPr>
        <p:spPr>
          <a:xfrm>
            <a:off x="1097280" y="2582329"/>
            <a:ext cx="4937760" cy="33781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ECF684B-787C-4A70-AE44-9D2E4B0C1CF0}"/>
              </a:ext>
            </a:extLst>
          </p:cNvPr>
          <p:cNvSpPr txBox="1">
            <a:spLocks noGrp="1"/>
          </p:cNvSpPr>
          <p:nvPr>
            <p:ph type="body" idx="3"/>
          </p:nvPr>
        </p:nvSpPr>
        <p:spPr>
          <a:xfrm>
            <a:off x="6217920" y="1846054"/>
            <a:ext cx="4937760" cy="736284"/>
          </a:xfrm>
        </p:spPr>
        <p:txBody>
          <a:bodyPr lIns="91440" rIns="91440" anchor="ctr"/>
          <a:lstStyle>
            <a:lvl1pPr marL="0" indent="0">
              <a:buNone/>
              <a:defRPr cap="all">
                <a:solidFill>
                  <a:srgbClr val="637052"/>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0FA24D86-4984-4467-B045-75AE8078BEB5}"/>
              </a:ext>
            </a:extLst>
          </p:cNvPr>
          <p:cNvSpPr txBox="1">
            <a:spLocks noGrp="1"/>
          </p:cNvSpPr>
          <p:nvPr>
            <p:ph idx="4"/>
          </p:nvPr>
        </p:nvSpPr>
        <p:spPr>
          <a:xfrm>
            <a:off x="6217920" y="2582329"/>
            <a:ext cx="4937760" cy="337819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0DBE807-1FDF-4C2A-8127-42C7C57A54D3}"/>
              </a:ext>
            </a:extLst>
          </p:cNvPr>
          <p:cNvSpPr txBox="1">
            <a:spLocks noGrp="1"/>
          </p:cNvSpPr>
          <p:nvPr>
            <p:ph type="dt" sz="half" idx="7"/>
          </p:nvPr>
        </p:nvSpPr>
        <p:spPr/>
        <p:txBody>
          <a:bodyPr/>
          <a:lstStyle>
            <a:lvl1pPr>
              <a:defRPr/>
            </a:lvl1pPr>
          </a:lstStyle>
          <a:p>
            <a:pPr lvl="0"/>
            <a:fld id="{3C77FAC4-6510-4E86-B9E5-73C5827752D5}" type="datetime1">
              <a:rPr lang="en-GB"/>
              <a:pPr lvl="0"/>
              <a:t>14/03/2022</a:t>
            </a:fld>
            <a:endParaRPr lang="en-GB"/>
          </a:p>
        </p:txBody>
      </p:sp>
      <p:sp>
        <p:nvSpPr>
          <p:cNvPr id="8" name="Footer Placeholder 7">
            <a:extLst>
              <a:ext uri="{FF2B5EF4-FFF2-40B4-BE49-F238E27FC236}">
                <a16:creationId xmlns:a16="http://schemas.microsoft.com/office/drawing/2014/main" id="{C98AB247-36C3-4F1F-B979-F9665D518216}"/>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3AC4D48E-4F45-420A-87EE-0344C1767058}"/>
              </a:ext>
            </a:extLst>
          </p:cNvPr>
          <p:cNvSpPr txBox="1">
            <a:spLocks noGrp="1"/>
          </p:cNvSpPr>
          <p:nvPr>
            <p:ph type="sldNum" sz="quarter" idx="8"/>
          </p:nvPr>
        </p:nvSpPr>
        <p:spPr/>
        <p:txBody>
          <a:bodyPr/>
          <a:lstStyle>
            <a:lvl1pPr>
              <a:defRPr/>
            </a:lvl1pPr>
          </a:lstStyle>
          <a:p>
            <a:pPr lvl="0"/>
            <a:fld id="{6AFF04FB-569E-4289-B409-5D055046E349}" type="slidenum">
              <a:t>‹#›</a:t>
            </a:fld>
            <a:endParaRPr lang="en-GB"/>
          </a:p>
        </p:txBody>
      </p:sp>
    </p:spTree>
    <p:extLst>
      <p:ext uri="{BB962C8B-B14F-4D97-AF65-F5344CB8AC3E}">
        <p14:creationId xmlns:p14="http://schemas.microsoft.com/office/powerpoint/2010/main" val="880555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5F15F-A749-445F-828F-461B36B9EBC3}"/>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15369B2B-E4DC-4121-B679-01F7A45AC591}"/>
              </a:ext>
            </a:extLst>
          </p:cNvPr>
          <p:cNvSpPr txBox="1">
            <a:spLocks noGrp="1"/>
          </p:cNvSpPr>
          <p:nvPr>
            <p:ph type="dt" sz="half" idx="7"/>
          </p:nvPr>
        </p:nvSpPr>
        <p:spPr/>
        <p:txBody>
          <a:bodyPr/>
          <a:lstStyle>
            <a:lvl1pPr>
              <a:defRPr/>
            </a:lvl1pPr>
          </a:lstStyle>
          <a:p>
            <a:pPr lvl="0"/>
            <a:fld id="{D2B48198-BF41-42BA-A00C-9035C3DF2288}" type="datetime1">
              <a:rPr lang="en-GB"/>
              <a:pPr lvl="0"/>
              <a:t>14/03/2022</a:t>
            </a:fld>
            <a:endParaRPr lang="en-GB"/>
          </a:p>
        </p:txBody>
      </p:sp>
      <p:sp>
        <p:nvSpPr>
          <p:cNvPr id="4" name="Footer Placeholder 3">
            <a:extLst>
              <a:ext uri="{FF2B5EF4-FFF2-40B4-BE49-F238E27FC236}">
                <a16:creationId xmlns:a16="http://schemas.microsoft.com/office/drawing/2014/main" id="{F8D837D4-2234-4BE8-A633-700B82B2887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6FFD025E-7854-4B2B-8461-712FF8CE4E2A}"/>
              </a:ext>
            </a:extLst>
          </p:cNvPr>
          <p:cNvSpPr txBox="1">
            <a:spLocks noGrp="1"/>
          </p:cNvSpPr>
          <p:nvPr>
            <p:ph type="sldNum" sz="quarter" idx="8"/>
          </p:nvPr>
        </p:nvSpPr>
        <p:spPr/>
        <p:txBody>
          <a:bodyPr/>
          <a:lstStyle>
            <a:lvl1pPr>
              <a:defRPr/>
            </a:lvl1pPr>
          </a:lstStyle>
          <a:p>
            <a:pPr lvl="0"/>
            <a:fld id="{BCACF73C-3E7F-44BA-9666-523A2D5B872E}" type="slidenum">
              <a:t>‹#›</a:t>
            </a:fld>
            <a:endParaRPr lang="en-GB"/>
          </a:p>
        </p:txBody>
      </p:sp>
    </p:spTree>
    <p:extLst>
      <p:ext uri="{BB962C8B-B14F-4D97-AF65-F5344CB8AC3E}">
        <p14:creationId xmlns:p14="http://schemas.microsoft.com/office/powerpoint/2010/main" val="24268856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B6CDC826-CAFF-48D5-8DB4-2635E1B16E6B}"/>
              </a:ext>
            </a:extLst>
          </p:cNvPr>
          <p:cNvSpPr/>
          <p:nvPr/>
        </p:nvSpPr>
        <p:spPr>
          <a:xfrm>
            <a:off x="3172" y="6400800"/>
            <a:ext cx="12188823" cy="4572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5">
            <a:extLst>
              <a:ext uri="{FF2B5EF4-FFF2-40B4-BE49-F238E27FC236}">
                <a16:creationId xmlns:a16="http://schemas.microsoft.com/office/drawing/2014/main" id="{B809924F-2891-435D-9C8E-22F57A04E1C8}"/>
              </a:ext>
            </a:extLst>
          </p:cNvPr>
          <p:cNvSpPr/>
          <p:nvPr/>
        </p:nvSpPr>
        <p:spPr>
          <a:xfrm>
            <a:off x="18" y="633431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Date Placeholder 6">
            <a:extLst>
              <a:ext uri="{FF2B5EF4-FFF2-40B4-BE49-F238E27FC236}">
                <a16:creationId xmlns:a16="http://schemas.microsoft.com/office/drawing/2014/main" id="{2A578B5C-3179-4036-A963-E3EF019CC5A9}"/>
              </a:ext>
            </a:extLst>
          </p:cNvPr>
          <p:cNvSpPr txBox="1">
            <a:spLocks noGrp="1"/>
          </p:cNvSpPr>
          <p:nvPr>
            <p:ph type="dt" sz="half" idx="7"/>
          </p:nvPr>
        </p:nvSpPr>
        <p:spPr/>
        <p:txBody>
          <a:bodyPr/>
          <a:lstStyle>
            <a:lvl1pPr>
              <a:defRPr/>
            </a:lvl1pPr>
          </a:lstStyle>
          <a:p>
            <a:pPr lvl="0"/>
            <a:fld id="{7C427CFA-9524-49B0-BA0B-78AE3B0BF3FC}" type="datetime1">
              <a:rPr lang="en-GB"/>
              <a:pPr lvl="0"/>
              <a:t>14/03/2022</a:t>
            </a:fld>
            <a:endParaRPr lang="en-GB"/>
          </a:p>
        </p:txBody>
      </p:sp>
      <p:sp>
        <p:nvSpPr>
          <p:cNvPr id="5" name="Footer Placeholder 7">
            <a:extLst>
              <a:ext uri="{FF2B5EF4-FFF2-40B4-BE49-F238E27FC236}">
                <a16:creationId xmlns:a16="http://schemas.microsoft.com/office/drawing/2014/main" id="{D6520029-80D0-463B-8C01-CC85821786F2}"/>
              </a:ext>
            </a:extLst>
          </p:cNvPr>
          <p:cNvSpPr txBox="1">
            <a:spLocks noGrp="1"/>
          </p:cNvSpPr>
          <p:nvPr>
            <p:ph type="ftr" sz="quarter" idx="9"/>
          </p:nvPr>
        </p:nvSpPr>
        <p:spPr/>
        <p:txBody>
          <a:bodyPr/>
          <a:lstStyle>
            <a:lvl1pPr>
              <a:defRPr/>
            </a:lvl1pPr>
          </a:lstStyle>
          <a:p>
            <a:pPr lvl="0"/>
            <a:endParaRPr lang="en-GB"/>
          </a:p>
        </p:txBody>
      </p:sp>
      <p:sp>
        <p:nvSpPr>
          <p:cNvPr id="6" name="Slide Number Placeholder 8">
            <a:extLst>
              <a:ext uri="{FF2B5EF4-FFF2-40B4-BE49-F238E27FC236}">
                <a16:creationId xmlns:a16="http://schemas.microsoft.com/office/drawing/2014/main" id="{C814680F-F445-4A4E-854B-96BB5AB43787}"/>
              </a:ext>
            </a:extLst>
          </p:cNvPr>
          <p:cNvSpPr txBox="1">
            <a:spLocks noGrp="1"/>
          </p:cNvSpPr>
          <p:nvPr>
            <p:ph type="sldNum" sz="quarter" idx="8"/>
          </p:nvPr>
        </p:nvSpPr>
        <p:spPr/>
        <p:txBody>
          <a:bodyPr/>
          <a:lstStyle>
            <a:lvl1pPr>
              <a:defRPr/>
            </a:lvl1pPr>
          </a:lstStyle>
          <a:p>
            <a:pPr lvl="0"/>
            <a:fld id="{0CAF52E8-88FF-4C68-8B12-3505C5B49238}" type="slidenum">
              <a:t>‹#›</a:t>
            </a:fld>
            <a:endParaRPr lang="en-GB"/>
          </a:p>
        </p:txBody>
      </p:sp>
    </p:spTree>
    <p:extLst>
      <p:ext uri="{BB962C8B-B14F-4D97-AF65-F5344CB8AC3E}">
        <p14:creationId xmlns:p14="http://schemas.microsoft.com/office/powerpoint/2010/main" val="43772075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28A38B87-969B-4E91-84A9-D7580AAE64F6}"/>
              </a:ext>
            </a:extLst>
          </p:cNvPr>
          <p:cNvSpPr/>
          <p:nvPr/>
        </p:nvSpPr>
        <p:spPr>
          <a:xfrm>
            <a:off x="18" y="0"/>
            <a:ext cx="4050792" cy="68580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8">
            <a:extLst>
              <a:ext uri="{FF2B5EF4-FFF2-40B4-BE49-F238E27FC236}">
                <a16:creationId xmlns:a16="http://schemas.microsoft.com/office/drawing/2014/main" id="{DC340858-AEC1-4ABA-892E-FE7539F53B9B}"/>
              </a:ext>
            </a:extLst>
          </p:cNvPr>
          <p:cNvSpPr/>
          <p:nvPr/>
        </p:nvSpPr>
        <p:spPr>
          <a:xfrm>
            <a:off x="4040075" y="0"/>
            <a:ext cx="64008" cy="6858000"/>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7D754A4E-EA93-4A64-8D69-BB2BDAD9F803}"/>
              </a:ext>
            </a:extLst>
          </p:cNvPr>
          <p:cNvSpPr txBox="1">
            <a:spLocks noGrp="1"/>
          </p:cNvSpPr>
          <p:nvPr>
            <p:ph type="title"/>
          </p:nvPr>
        </p:nvSpPr>
        <p:spPr>
          <a:xfrm>
            <a:off x="457200" y="594360"/>
            <a:ext cx="3200400" cy="2286000"/>
          </a:xfrm>
        </p:spPr>
        <p:txBody>
          <a:bodyPr/>
          <a:lstStyle>
            <a:lvl1pPr>
              <a:defRPr sz="3600">
                <a:solidFill>
                  <a:srgbClr val="FFFFFF"/>
                </a:solidFill>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934FA1F8-6ECD-4B5E-A91A-A2D0A5B04D48}"/>
              </a:ext>
            </a:extLst>
          </p:cNvPr>
          <p:cNvSpPr txBox="1">
            <a:spLocks noGrp="1"/>
          </p:cNvSpPr>
          <p:nvPr>
            <p:ph idx="1"/>
          </p:nvPr>
        </p:nvSpPr>
        <p:spPr>
          <a:xfrm>
            <a:off x="4800600" y="731520"/>
            <a:ext cx="6492240" cy="5257800"/>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Text Placeholder 3">
            <a:extLst>
              <a:ext uri="{FF2B5EF4-FFF2-40B4-BE49-F238E27FC236}">
                <a16:creationId xmlns:a16="http://schemas.microsoft.com/office/drawing/2014/main" id="{3A9CB145-714B-4CC3-8F89-B2689473F67F}"/>
              </a:ext>
            </a:extLst>
          </p:cNvPr>
          <p:cNvSpPr txBox="1">
            <a:spLocks noGrp="1"/>
          </p:cNvSpPr>
          <p:nvPr>
            <p:ph type="body" idx="2"/>
          </p:nvPr>
        </p:nvSpPr>
        <p:spPr>
          <a:xfrm>
            <a:off x="457200" y="2926080"/>
            <a:ext cx="3200400" cy="3379119"/>
          </a:xfrm>
        </p:spPr>
        <p:txBody>
          <a:bodyPr lIns="91440" rIns="91440"/>
          <a:lstStyle>
            <a:lvl1pPr marL="0" indent="0">
              <a:buNone/>
              <a:defRPr sz="1500">
                <a:solidFill>
                  <a:srgbClr val="FFFFFF"/>
                </a:solidFill>
              </a:defRPr>
            </a:lvl1pPr>
          </a:lstStyle>
          <a:p>
            <a:pPr lvl="0"/>
            <a:r>
              <a:rPr lang="en-US"/>
              <a:t>Click to edit Master text styles</a:t>
            </a:r>
          </a:p>
        </p:txBody>
      </p:sp>
      <p:sp>
        <p:nvSpPr>
          <p:cNvPr id="7" name="Date Placeholder 4">
            <a:extLst>
              <a:ext uri="{FF2B5EF4-FFF2-40B4-BE49-F238E27FC236}">
                <a16:creationId xmlns:a16="http://schemas.microsoft.com/office/drawing/2014/main" id="{4494D29D-2392-4B6F-BA27-D3DE0271D61B}"/>
              </a:ext>
            </a:extLst>
          </p:cNvPr>
          <p:cNvSpPr txBox="1">
            <a:spLocks noGrp="1"/>
          </p:cNvSpPr>
          <p:nvPr>
            <p:ph type="dt" sz="half" idx="7"/>
          </p:nvPr>
        </p:nvSpPr>
        <p:spPr>
          <a:xfrm>
            <a:off x="465511" y="6459787"/>
            <a:ext cx="2618512" cy="365129"/>
          </a:xfrm>
        </p:spPr>
        <p:txBody>
          <a:bodyPr/>
          <a:lstStyle>
            <a:lvl1pPr>
              <a:defRPr/>
            </a:lvl1pPr>
          </a:lstStyle>
          <a:p>
            <a:pPr lvl="0"/>
            <a:fld id="{28BAA460-81B4-42E6-A15E-8CCB1DA14B15}" type="datetime1">
              <a:rPr lang="en-GB"/>
              <a:pPr lvl="0"/>
              <a:t>14/03/2022</a:t>
            </a:fld>
            <a:endParaRPr lang="en-GB"/>
          </a:p>
        </p:txBody>
      </p:sp>
      <p:sp>
        <p:nvSpPr>
          <p:cNvPr id="8" name="Footer Placeholder 5">
            <a:extLst>
              <a:ext uri="{FF2B5EF4-FFF2-40B4-BE49-F238E27FC236}">
                <a16:creationId xmlns:a16="http://schemas.microsoft.com/office/drawing/2014/main" id="{DA00AE6F-89FF-4038-B766-E30E0FACB7F0}"/>
              </a:ext>
            </a:extLst>
          </p:cNvPr>
          <p:cNvSpPr txBox="1">
            <a:spLocks noGrp="1"/>
          </p:cNvSpPr>
          <p:nvPr>
            <p:ph type="ftr" sz="quarter" idx="9"/>
          </p:nvPr>
        </p:nvSpPr>
        <p:spPr>
          <a:xfrm>
            <a:off x="4800600" y="6459787"/>
            <a:ext cx="4648196" cy="365129"/>
          </a:xfrm>
        </p:spPr>
        <p:txBody>
          <a:bodyPr anchorCtr="0"/>
          <a:lstStyle>
            <a:lvl1pPr algn="l">
              <a:defRPr>
                <a:solidFill>
                  <a:srgbClr val="637052"/>
                </a:solidFill>
              </a:defRPr>
            </a:lvl1pPr>
          </a:lstStyle>
          <a:p>
            <a:pPr lvl="0"/>
            <a:endParaRPr lang="en-GB"/>
          </a:p>
        </p:txBody>
      </p:sp>
      <p:sp>
        <p:nvSpPr>
          <p:cNvPr id="9" name="Slide Number Placeholder 6">
            <a:extLst>
              <a:ext uri="{FF2B5EF4-FFF2-40B4-BE49-F238E27FC236}">
                <a16:creationId xmlns:a16="http://schemas.microsoft.com/office/drawing/2014/main" id="{96DD0B26-D58F-4AC3-B7B9-DCD19E5BA701}"/>
              </a:ext>
            </a:extLst>
          </p:cNvPr>
          <p:cNvSpPr txBox="1">
            <a:spLocks noGrp="1"/>
          </p:cNvSpPr>
          <p:nvPr>
            <p:ph type="sldNum" sz="quarter" idx="8"/>
          </p:nvPr>
        </p:nvSpPr>
        <p:spPr/>
        <p:txBody>
          <a:bodyPr/>
          <a:lstStyle>
            <a:lvl1pPr>
              <a:defRPr>
                <a:solidFill>
                  <a:srgbClr val="637052"/>
                </a:solidFill>
              </a:defRPr>
            </a:lvl1pPr>
          </a:lstStyle>
          <a:p>
            <a:pPr lvl="0"/>
            <a:fld id="{604A3EB3-CB7B-421C-935E-D0DDA2B0EC0F}" type="slidenum">
              <a:t>‹#›</a:t>
            </a:fld>
            <a:endParaRPr lang="en-GB"/>
          </a:p>
        </p:txBody>
      </p:sp>
    </p:spTree>
    <p:extLst>
      <p:ext uri="{BB962C8B-B14F-4D97-AF65-F5344CB8AC3E}">
        <p14:creationId xmlns:p14="http://schemas.microsoft.com/office/powerpoint/2010/main" val="11536457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8F620C42-33E3-40CC-A044-D405D45CB73F}"/>
              </a:ext>
            </a:extLst>
          </p:cNvPr>
          <p:cNvSpPr/>
          <p:nvPr/>
        </p:nvSpPr>
        <p:spPr>
          <a:xfrm>
            <a:off x="0" y="4953003"/>
            <a:ext cx="12188823" cy="1904996"/>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8">
            <a:extLst>
              <a:ext uri="{FF2B5EF4-FFF2-40B4-BE49-F238E27FC236}">
                <a16:creationId xmlns:a16="http://schemas.microsoft.com/office/drawing/2014/main" id="{6A0BBB8B-DD39-4C26-AF5A-7E18908B9E68}"/>
              </a:ext>
            </a:extLst>
          </p:cNvPr>
          <p:cNvSpPr/>
          <p:nvPr/>
        </p:nvSpPr>
        <p:spPr>
          <a:xfrm>
            <a:off x="18" y="491507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1">
            <a:extLst>
              <a:ext uri="{FF2B5EF4-FFF2-40B4-BE49-F238E27FC236}">
                <a16:creationId xmlns:a16="http://schemas.microsoft.com/office/drawing/2014/main" id="{9D1ADA9E-C4DC-4792-A277-5D81C75DAA16}"/>
              </a:ext>
            </a:extLst>
          </p:cNvPr>
          <p:cNvSpPr txBox="1">
            <a:spLocks noGrp="1"/>
          </p:cNvSpPr>
          <p:nvPr>
            <p:ph type="title"/>
          </p:nvPr>
        </p:nvSpPr>
        <p:spPr>
          <a:xfrm>
            <a:off x="1097280" y="5074920"/>
            <a:ext cx="10113264" cy="822960"/>
          </a:xfrm>
        </p:spPr>
        <p:txBody>
          <a:bodyPr tIns="0" bIns="0">
            <a:noAutofit/>
          </a:bodyPr>
          <a:lstStyle>
            <a:lvl1pPr>
              <a:defRPr sz="3600">
                <a:solidFill>
                  <a:srgbClr val="FFFFFF"/>
                </a:solidFill>
              </a:defRPr>
            </a:lvl1pPr>
          </a:lstStyle>
          <a:p>
            <a:pPr lvl="0"/>
            <a:r>
              <a:rPr lang="en-US"/>
              <a:t>Click to edit Master title style</a:t>
            </a:r>
          </a:p>
        </p:txBody>
      </p:sp>
      <p:sp>
        <p:nvSpPr>
          <p:cNvPr id="5" name="Picture Placeholder 2">
            <a:extLst>
              <a:ext uri="{FF2B5EF4-FFF2-40B4-BE49-F238E27FC236}">
                <a16:creationId xmlns:a16="http://schemas.microsoft.com/office/drawing/2014/main" id="{1B5BCDC4-FA0C-4BDA-8C84-69EDBDD356E5}"/>
              </a:ext>
            </a:extLst>
          </p:cNvPr>
          <p:cNvSpPr txBox="1">
            <a:spLocks noGrp="1"/>
          </p:cNvSpPr>
          <p:nvPr>
            <p:ph type="pic" idx="1"/>
          </p:nvPr>
        </p:nvSpPr>
        <p:spPr>
          <a:xfrm>
            <a:off x="18" y="0"/>
            <a:ext cx="12191987" cy="4915073"/>
          </a:xfrm>
          <a:blipFill>
            <a:blip r:embed="rId2"/>
            <a:stretch>
              <a:fillRect/>
            </a:stretch>
          </a:blipFill>
        </p:spPr>
        <p:txBody>
          <a:bodyPr lIns="457200" tIns="457200"/>
          <a:lstStyle>
            <a:lvl1pPr marL="0" indent="0">
              <a:buNone/>
              <a:defRPr sz="3200">
                <a:solidFill>
                  <a:srgbClr val="FFFFFF"/>
                </a:solidFill>
              </a:defRPr>
            </a:lvl1pPr>
          </a:lstStyle>
          <a:p>
            <a:pPr lvl="0"/>
            <a:r>
              <a:rPr lang="en-US"/>
              <a:t>Click icon to add picture</a:t>
            </a:r>
          </a:p>
        </p:txBody>
      </p:sp>
      <p:sp>
        <p:nvSpPr>
          <p:cNvPr id="6" name="Text Placeholder 3">
            <a:extLst>
              <a:ext uri="{FF2B5EF4-FFF2-40B4-BE49-F238E27FC236}">
                <a16:creationId xmlns:a16="http://schemas.microsoft.com/office/drawing/2014/main" id="{F641E9B9-A2C4-49C5-A39C-CC190FEDD749}"/>
              </a:ext>
            </a:extLst>
          </p:cNvPr>
          <p:cNvSpPr txBox="1">
            <a:spLocks noGrp="1"/>
          </p:cNvSpPr>
          <p:nvPr>
            <p:ph type="body" idx="2"/>
          </p:nvPr>
        </p:nvSpPr>
        <p:spPr>
          <a:xfrm>
            <a:off x="1097280" y="5907024"/>
            <a:ext cx="10113264" cy="594360"/>
          </a:xfrm>
        </p:spPr>
        <p:txBody>
          <a:bodyPr lIns="91440" tIns="0" rIns="91440" bIns="0"/>
          <a:lstStyle>
            <a:lvl1pPr marL="0" indent="0">
              <a:spcBef>
                <a:spcPts val="0"/>
              </a:spcBef>
              <a:spcAft>
                <a:spcPts val="600"/>
              </a:spcAft>
              <a:buNone/>
              <a:defRPr sz="1500">
                <a:solidFill>
                  <a:srgbClr val="FFFFFF"/>
                </a:solidFill>
              </a:defRPr>
            </a:lvl1pPr>
          </a:lstStyle>
          <a:p>
            <a:pPr lvl="0"/>
            <a:r>
              <a:rPr lang="en-US"/>
              <a:t>Click to edit Master text styles</a:t>
            </a:r>
          </a:p>
        </p:txBody>
      </p:sp>
      <p:sp>
        <p:nvSpPr>
          <p:cNvPr id="7" name="Date Placeholder 4">
            <a:extLst>
              <a:ext uri="{FF2B5EF4-FFF2-40B4-BE49-F238E27FC236}">
                <a16:creationId xmlns:a16="http://schemas.microsoft.com/office/drawing/2014/main" id="{C6C92C80-D1B2-4DE1-A089-1C85F4794447}"/>
              </a:ext>
            </a:extLst>
          </p:cNvPr>
          <p:cNvSpPr txBox="1">
            <a:spLocks noGrp="1"/>
          </p:cNvSpPr>
          <p:nvPr>
            <p:ph type="dt" sz="half" idx="7"/>
          </p:nvPr>
        </p:nvSpPr>
        <p:spPr/>
        <p:txBody>
          <a:bodyPr/>
          <a:lstStyle>
            <a:lvl1pPr>
              <a:defRPr/>
            </a:lvl1pPr>
          </a:lstStyle>
          <a:p>
            <a:pPr lvl="0"/>
            <a:fld id="{03B66B24-48C4-416E-823B-C86A57483343}" type="datetime1">
              <a:rPr lang="en-GB"/>
              <a:pPr lvl="0"/>
              <a:t>14/03/2022</a:t>
            </a:fld>
            <a:endParaRPr lang="en-GB"/>
          </a:p>
        </p:txBody>
      </p:sp>
      <p:sp>
        <p:nvSpPr>
          <p:cNvPr id="8" name="Footer Placeholder 5">
            <a:extLst>
              <a:ext uri="{FF2B5EF4-FFF2-40B4-BE49-F238E27FC236}">
                <a16:creationId xmlns:a16="http://schemas.microsoft.com/office/drawing/2014/main" id="{A65B8BBC-A270-4B86-A5E9-7017573B1DF8}"/>
              </a:ext>
            </a:extLst>
          </p:cNvPr>
          <p:cNvSpPr txBox="1">
            <a:spLocks noGrp="1"/>
          </p:cNvSpPr>
          <p:nvPr>
            <p:ph type="ftr" sz="quarter" idx="9"/>
          </p:nvPr>
        </p:nvSpPr>
        <p:spPr/>
        <p:txBody>
          <a:bodyPr/>
          <a:lstStyle>
            <a:lvl1pPr>
              <a:defRPr/>
            </a:lvl1pPr>
          </a:lstStyle>
          <a:p>
            <a:pPr lvl="0"/>
            <a:endParaRPr lang="en-GB"/>
          </a:p>
        </p:txBody>
      </p:sp>
      <p:sp>
        <p:nvSpPr>
          <p:cNvPr id="9" name="Slide Number Placeholder 6">
            <a:extLst>
              <a:ext uri="{FF2B5EF4-FFF2-40B4-BE49-F238E27FC236}">
                <a16:creationId xmlns:a16="http://schemas.microsoft.com/office/drawing/2014/main" id="{38EA1106-C931-4F2D-8385-09D3E7AA58DE}"/>
              </a:ext>
            </a:extLst>
          </p:cNvPr>
          <p:cNvSpPr txBox="1">
            <a:spLocks noGrp="1"/>
          </p:cNvSpPr>
          <p:nvPr>
            <p:ph type="sldNum" sz="quarter" idx="8"/>
          </p:nvPr>
        </p:nvSpPr>
        <p:spPr/>
        <p:txBody>
          <a:bodyPr/>
          <a:lstStyle>
            <a:lvl1pPr>
              <a:defRPr/>
            </a:lvl1pPr>
          </a:lstStyle>
          <a:p>
            <a:pPr lvl="0"/>
            <a:fld id="{CA639BD9-603E-40BA-A209-A082D1CB1786}" type="slidenum">
              <a:t>‹#›</a:t>
            </a:fld>
            <a:endParaRPr lang="en-GB"/>
          </a:p>
        </p:txBody>
      </p:sp>
    </p:spTree>
    <p:extLst>
      <p:ext uri="{BB962C8B-B14F-4D97-AF65-F5344CB8AC3E}">
        <p14:creationId xmlns:p14="http://schemas.microsoft.com/office/powerpoint/2010/main" val="3566918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A5ED3-F62A-470C-B12C-771979431907}"/>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7FCD779-41DC-4754-A6B7-D46877FDBF7E}"/>
              </a:ext>
            </a:extLst>
          </p:cNvPr>
          <p:cNvSpPr txBox="1">
            <a:spLocks noGrp="1"/>
          </p:cNvSpPr>
          <p:nvPr>
            <p:ph type="body" orient="vert" idx="1"/>
          </p:nvPr>
        </p:nvSpPr>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DCD0941-D249-40B4-8E44-0AEBE44C5B90}"/>
              </a:ext>
            </a:extLst>
          </p:cNvPr>
          <p:cNvSpPr txBox="1">
            <a:spLocks noGrp="1"/>
          </p:cNvSpPr>
          <p:nvPr>
            <p:ph type="dt" sz="half" idx="7"/>
          </p:nvPr>
        </p:nvSpPr>
        <p:spPr/>
        <p:txBody>
          <a:bodyPr/>
          <a:lstStyle>
            <a:lvl1pPr>
              <a:defRPr/>
            </a:lvl1pPr>
          </a:lstStyle>
          <a:p>
            <a:pPr lvl="0"/>
            <a:fld id="{FBFAD536-9184-4C6D-9C07-109BF9180990}" type="datetime1">
              <a:rPr lang="en-GB"/>
              <a:pPr lvl="0"/>
              <a:t>14/03/2022</a:t>
            </a:fld>
            <a:endParaRPr lang="en-GB"/>
          </a:p>
        </p:txBody>
      </p:sp>
      <p:sp>
        <p:nvSpPr>
          <p:cNvPr id="5" name="Footer Placeholder 4">
            <a:extLst>
              <a:ext uri="{FF2B5EF4-FFF2-40B4-BE49-F238E27FC236}">
                <a16:creationId xmlns:a16="http://schemas.microsoft.com/office/drawing/2014/main" id="{2097F47F-669E-45B3-ABF9-4686BA696E7C}"/>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6C3145A-2F10-45E0-89F5-4DE597996587}"/>
              </a:ext>
            </a:extLst>
          </p:cNvPr>
          <p:cNvSpPr txBox="1">
            <a:spLocks noGrp="1"/>
          </p:cNvSpPr>
          <p:nvPr>
            <p:ph type="sldNum" sz="quarter" idx="8"/>
          </p:nvPr>
        </p:nvSpPr>
        <p:spPr/>
        <p:txBody>
          <a:bodyPr/>
          <a:lstStyle>
            <a:lvl1pPr>
              <a:defRPr/>
            </a:lvl1pPr>
          </a:lstStyle>
          <a:p>
            <a:pPr lvl="0"/>
            <a:fld id="{BF254720-535C-48CB-8D46-600EEBBB1808}" type="slidenum">
              <a:t>‹#›</a:t>
            </a:fld>
            <a:endParaRPr lang="en-GB"/>
          </a:p>
        </p:txBody>
      </p:sp>
    </p:spTree>
    <p:extLst>
      <p:ext uri="{BB962C8B-B14F-4D97-AF65-F5344CB8AC3E}">
        <p14:creationId xmlns:p14="http://schemas.microsoft.com/office/powerpoint/2010/main" val="4005755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3542CA2C-5E2E-4BF8-9ACD-3054D487001D}"/>
              </a:ext>
            </a:extLst>
          </p:cNvPr>
          <p:cNvSpPr/>
          <p:nvPr/>
        </p:nvSpPr>
        <p:spPr>
          <a:xfrm>
            <a:off x="3172" y="6400800"/>
            <a:ext cx="12188823" cy="4572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7">
            <a:extLst>
              <a:ext uri="{FF2B5EF4-FFF2-40B4-BE49-F238E27FC236}">
                <a16:creationId xmlns:a16="http://schemas.microsoft.com/office/drawing/2014/main" id="{6B045754-EA88-411A-B6D8-1E02E6096F18}"/>
              </a:ext>
            </a:extLst>
          </p:cNvPr>
          <p:cNvSpPr/>
          <p:nvPr/>
        </p:nvSpPr>
        <p:spPr>
          <a:xfrm>
            <a:off x="18" y="6334313"/>
            <a:ext cx="12188823" cy="64008"/>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Vertical Title 1">
            <a:extLst>
              <a:ext uri="{FF2B5EF4-FFF2-40B4-BE49-F238E27FC236}">
                <a16:creationId xmlns:a16="http://schemas.microsoft.com/office/drawing/2014/main" id="{237925D1-687D-4361-8DBF-549126792466}"/>
              </a:ext>
            </a:extLst>
          </p:cNvPr>
          <p:cNvSpPr txBox="1">
            <a:spLocks noGrp="1"/>
          </p:cNvSpPr>
          <p:nvPr>
            <p:ph type="title" orient="vert"/>
          </p:nvPr>
        </p:nvSpPr>
        <p:spPr>
          <a:xfrm>
            <a:off x="8724903" y="414780"/>
            <a:ext cx="2628899" cy="5757419"/>
          </a:xfrm>
        </p:spPr>
        <p:txBody>
          <a:bodyPr vert="eaVert"/>
          <a:lstStyle>
            <a:lvl1pPr>
              <a:defRPr/>
            </a:lvl1pPr>
          </a:lstStyle>
          <a:p>
            <a:pPr lvl="0"/>
            <a:r>
              <a:rPr lang="en-US"/>
              <a:t>Click to edit Master title style</a:t>
            </a:r>
          </a:p>
        </p:txBody>
      </p:sp>
      <p:sp>
        <p:nvSpPr>
          <p:cNvPr id="5" name="Vertical Text Placeholder 2">
            <a:extLst>
              <a:ext uri="{FF2B5EF4-FFF2-40B4-BE49-F238E27FC236}">
                <a16:creationId xmlns:a16="http://schemas.microsoft.com/office/drawing/2014/main" id="{43927F29-73B4-4E72-A449-ED8383AD37D5}"/>
              </a:ext>
            </a:extLst>
          </p:cNvPr>
          <p:cNvSpPr txBox="1">
            <a:spLocks noGrp="1"/>
          </p:cNvSpPr>
          <p:nvPr>
            <p:ph type="body" orient="vert" idx="1"/>
          </p:nvPr>
        </p:nvSpPr>
        <p:spPr>
          <a:xfrm>
            <a:off x="838203" y="414780"/>
            <a:ext cx="7734296" cy="5757419"/>
          </a:xfrm>
        </p:spPr>
        <p:txBody>
          <a:bodyPr vert="eaVert" lIns="45720" tIns="0" rIns="45720" bIns="0"/>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8C0ECF75-971E-4F95-9DCB-908034125562}"/>
              </a:ext>
            </a:extLst>
          </p:cNvPr>
          <p:cNvSpPr txBox="1">
            <a:spLocks noGrp="1"/>
          </p:cNvSpPr>
          <p:nvPr>
            <p:ph type="dt" sz="half" idx="7"/>
          </p:nvPr>
        </p:nvSpPr>
        <p:spPr/>
        <p:txBody>
          <a:bodyPr/>
          <a:lstStyle>
            <a:lvl1pPr>
              <a:defRPr/>
            </a:lvl1pPr>
          </a:lstStyle>
          <a:p>
            <a:pPr lvl="0"/>
            <a:fld id="{3FAED4AA-1E17-4B1B-A399-D7375740FB26}" type="datetime1">
              <a:rPr lang="en-GB"/>
              <a:pPr lvl="0"/>
              <a:t>14/03/2022</a:t>
            </a:fld>
            <a:endParaRPr lang="en-GB"/>
          </a:p>
        </p:txBody>
      </p:sp>
      <p:sp>
        <p:nvSpPr>
          <p:cNvPr id="7" name="Footer Placeholder 4">
            <a:extLst>
              <a:ext uri="{FF2B5EF4-FFF2-40B4-BE49-F238E27FC236}">
                <a16:creationId xmlns:a16="http://schemas.microsoft.com/office/drawing/2014/main" id="{7FFECD6E-C047-477F-8C95-0C97CA2DEA22}"/>
              </a:ext>
            </a:extLst>
          </p:cNvPr>
          <p:cNvSpPr txBox="1">
            <a:spLocks noGrp="1"/>
          </p:cNvSpPr>
          <p:nvPr>
            <p:ph type="ftr" sz="quarter" idx="9"/>
          </p:nvPr>
        </p:nvSpPr>
        <p:spPr/>
        <p:txBody>
          <a:bodyPr/>
          <a:lstStyle>
            <a:lvl1pPr>
              <a:defRPr/>
            </a:lvl1pPr>
          </a:lstStyle>
          <a:p>
            <a:pPr lvl="0"/>
            <a:endParaRPr lang="en-GB"/>
          </a:p>
        </p:txBody>
      </p:sp>
      <p:sp>
        <p:nvSpPr>
          <p:cNvPr id="8" name="Slide Number Placeholder 5">
            <a:extLst>
              <a:ext uri="{FF2B5EF4-FFF2-40B4-BE49-F238E27FC236}">
                <a16:creationId xmlns:a16="http://schemas.microsoft.com/office/drawing/2014/main" id="{92F559B2-1A91-44D1-B7F0-8C7C81CE45D4}"/>
              </a:ext>
            </a:extLst>
          </p:cNvPr>
          <p:cNvSpPr txBox="1">
            <a:spLocks noGrp="1"/>
          </p:cNvSpPr>
          <p:nvPr>
            <p:ph type="sldNum" sz="quarter" idx="8"/>
          </p:nvPr>
        </p:nvSpPr>
        <p:spPr/>
        <p:txBody>
          <a:bodyPr/>
          <a:lstStyle>
            <a:lvl1pPr>
              <a:defRPr/>
            </a:lvl1pPr>
          </a:lstStyle>
          <a:p>
            <a:pPr lvl="0"/>
            <a:fld id="{39CE6DF0-D249-4EAA-BFB2-BD6AE82F9AB3}" type="slidenum">
              <a:t>‹#›</a:t>
            </a:fld>
            <a:endParaRPr lang="en-GB"/>
          </a:p>
        </p:txBody>
      </p:sp>
    </p:spTree>
    <p:extLst>
      <p:ext uri="{BB962C8B-B14F-4D97-AF65-F5344CB8AC3E}">
        <p14:creationId xmlns:p14="http://schemas.microsoft.com/office/powerpoint/2010/main" val="2475910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56D5F25E-0813-4A89-8315-60659CFF2AAA}"/>
              </a:ext>
            </a:extLst>
          </p:cNvPr>
          <p:cNvSpPr/>
          <p:nvPr/>
        </p:nvSpPr>
        <p:spPr>
          <a:xfrm>
            <a:off x="0" y="6400800"/>
            <a:ext cx="12191996" cy="457200"/>
          </a:xfrm>
          <a:prstGeom prst="rect">
            <a:avLst/>
          </a:prstGeom>
          <a:solidFill>
            <a:srgbClr val="BD582C"/>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Rectangle 8">
            <a:extLst>
              <a:ext uri="{FF2B5EF4-FFF2-40B4-BE49-F238E27FC236}">
                <a16:creationId xmlns:a16="http://schemas.microsoft.com/office/drawing/2014/main" id="{444CF25C-AD37-49A8-8B70-768FD604F0FE}"/>
              </a:ext>
            </a:extLst>
          </p:cNvPr>
          <p:cNvSpPr/>
          <p:nvPr/>
        </p:nvSpPr>
        <p:spPr>
          <a:xfrm>
            <a:off x="0" y="6334313"/>
            <a:ext cx="12191996" cy="66001"/>
          </a:xfrm>
          <a:prstGeom prst="rect">
            <a:avLst/>
          </a:prstGeom>
          <a:solidFill>
            <a:srgbClr val="E48312"/>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itle Placeholder 1">
            <a:extLst>
              <a:ext uri="{FF2B5EF4-FFF2-40B4-BE49-F238E27FC236}">
                <a16:creationId xmlns:a16="http://schemas.microsoft.com/office/drawing/2014/main" id="{D84C2A16-6B0C-49D4-BAA1-CD4DB0DC2200}"/>
              </a:ext>
            </a:extLst>
          </p:cNvPr>
          <p:cNvSpPr txBox="1">
            <a:spLocks noGrp="1"/>
          </p:cNvSpPr>
          <p:nvPr>
            <p:ph type="title"/>
          </p:nvPr>
        </p:nvSpPr>
        <p:spPr>
          <a:xfrm>
            <a:off x="1097280" y="286600"/>
            <a:ext cx="10058400" cy="1450759"/>
          </a:xfrm>
          <a:prstGeom prst="rect">
            <a:avLst/>
          </a:prstGeom>
          <a:noFill/>
          <a:ln>
            <a:noFill/>
          </a:ln>
        </p:spPr>
        <p:txBody>
          <a:bodyPr vert="horz" wrap="square" lIns="91440" tIns="45720" rIns="91440" bIns="45720" anchor="b" anchorCtr="0" compatLnSpc="1">
            <a:normAutofit/>
          </a:bodyPr>
          <a:lstStyle/>
          <a:p>
            <a:pPr lvl="0"/>
            <a:r>
              <a:rPr lang="en-US"/>
              <a:t>Click to edit Master title style</a:t>
            </a:r>
          </a:p>
        </p:txBody>
      </p:sp>
      <p:sp>
        <p:nvSpPr>
          <p:cNvPr id="5" name="Text Placeholder 2">
            <a:extLst>
              <a:ext uri="{FF2B5EF4-FFF2-40B4-BE49-F238E27FC236}">
                <a16:creationId xmlns:a16="http://schemas.microsoft.com/office/drawing/2014/main" id="{227F4342-4BDB-45CB-BB4A-CD921760CE04}"/>
              </a:ext>
            </a:extLst>
          </p:cNvPr>
          <p:cNvSpPr txBox="1">
            <a:spLocks noGrp="1"/>
          </p:cNvSpPr>
          <p:nvPr>
            <p:ph type="body" idx="1"/>
          </p:nvPr>
        </p:nvSpPr>
        <p:spPr>
          <a:xfrm>
            <a:off x="1097280" y="1845734"/>
            <a:ext cx="10058400" cy="4023360"/>
          </a:xfrm>
          <a:prstGeom prst="rect">
            <a:avLst/>
          </a:prstGeom>
          <a:noFill/>
          <a:ln>
            <a:noFill/>
          </a:ln>
        </p:spPr>
        <p:txBody>
          <a:bodyPr vert="horz" wrap="square" lIns="0" tIns="45720" rIns="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0ABD9E87-DD94-4D0D-9D5F-86E8BF60B17D}"/>
              </a:ext>
            </a:extLst>
          </p:cNvPr>
          <p:cNvSpPr txBox="1">
            <a:spLocks noGrp="1"/>
          </p:cNvSpPr>
          <p:nvPr>
            <p:ph type="dt" sz="half" idx="2"/>
          </p:nvPr>
        </p:nvSpPr>
        <p:spPr>
          <a:xfrm>
            <a:off x="1097280" y="6459787"/>
            <a:ext cx="2472272"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FFFFFF"/>
                </a:solidFill>
                <a:uFillTx/>
                <a:latin typeface="Calibri"/>
              </a:defRPr>
            </a:lvl1pPr>
          </a:lstStyle>
          <a:p>
            <a:pPr lvl="0"/>
            <a:fld id="{36657534-9B79-496F-92A1-FF1F9B3E3036}" type="datetime1">
              <a:rPr lang="en-GB"/>
              <a:pPr lvl="0"/>
              <a:t>14/03/2022</a:t>
            </a:fld>
            <a:endParaRPr lang="en-GB"/>
          </a:p>
        </p:txBody>
      </p:sp>
      <p:sp>
        <p:nvSpPr>
          <p:cNvPr id="7" name="Footer Placeholder 4">
            <a:extLst>
              <a:ext uri="{FF2B5EF4-FFF2-40B4-BE49-F238E27FC236}">
                <a16:creationId xmlns:a16="http://schemas.microsoft.com/office/drawing/2014/main" id="{4F95016F-C06C-489B-8E83-A1B98DFD5497}"/>
              </a:ext>
            </a:extLst>
          </p:cNvPr>
          <p:cNvSpPr txBox="1">
            <a:spLocks noGrp="1"/>
          </p:cNvSpPr>
          <p:nvPr>
            <p:ph type="ftr" sz="quarter" idx="3"/>
          </p:nvPr>
        </p:nvSpPr>
        <p:spPr>
          <a:xfrm>
            <a:off x="3686184" y="6459787"/>
            <a:ext cx="4822801" cy="365129"/>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900" b="0" i="0" u="none" strike="noStrike" kern="1200" cap="all" spc="0" baseline="0">
                <a:solidFill>
                  <a:srgbClr val="FFFFFF"/>
                </a:solidFill>
                <a:uFillTx/>
                <a:latin typeface="Calibri"/>
              </a:defRPr>
            </a:lvl1pPr>
          </a:lstStyle>
          <a:p>
            <a:pPr lvl="0"/>
            <a:endParaRPr lang="en-GB"/>
          </a:p>
        </p:txBody>
      </p:sp>
      <p:sp>
        <p:nvSpPr>
          <p:cNvPr id="8" name="Slide Number Placeholder 5">
            <a:extLst>
              <a:ext uri="{FF2B5EF4-FFF2-40B4-BE49-F238E27FC236}">
                <a16:creationId xmlns:a16="http://schemas.microsoft.com/office/drawing/2014/main" id="{21AFBF2B-0439-41EC-AA67-6BE39926C3C9}"/>
              </a:ext>
            </a:extLst>
          </p:cNvPr>
          <p:cNvSpPr txBox="1">
            <a:spLocks noGrp="1"/>
          </p:cNvSpPr>
          <p:nvPr>
            <p:ph type="sldNum" sz="quarter" idx="4"/>
          </p:nvPr>
        </p:nvSpPr>
        <p:spPr>
          <a:xfrm>
            <a:off x="9900455" y="6459787"/>
            <a:ext cx="1312026"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50" b="0" i="0" u="none" strike="noStrike" kern="1200" cap="none" spc="0" baseline="0">
                <a:solidFill>
                  <a:srgbClr val="FFFFFF"/>
                </a:solidFill>
                <a:uFillTx/>
                <a:latin typeface="Calibri"/>
              </a:defRPr>
            </a:lvl1pPr>
          </a:lstStyle>
          <a:p>
            <a:pPr lvl="0"/>
            <a:fld id="{979C2E6C-20A0-45C2-B0BF-A27CA429FFFF}" type="slidenum">
              <a:t>‹#›</a:t>
            </a:fld>
            <a:endParaRPr lang="en-GB"/>
          </a:p>
        </p:txBody>
      </p:sp>
      <p:cxnSp>
        <p:nvCxnSpPr>
          <p:cNvPr id="9" name="Straight Connector 9">
            <a:extLst>
              <a:ext uri="{FF2B5EF4-FFF2-40B4-BE49-F238E27FC236}">
                <a16:creationId xmlns:a16="http://schemas.microsoft.com/office/drawing/2014/main" id="{9DF7878B-5F18-41FA-A149-41433F559B97}"/>
              </a:ext>
            </a:extLst>
          </p:cNvPr>
          <p:cNvCxnSpPr/>
          <p:nvPr/>
        </p:nvCxnSpPr>
        <p:spPr>
          <a:xfrm>
            <a:off x="1193529" y="1737844"/>
            <a:ext cx="9966960" cy="0"/>
          </a:xfrm>
          <a:prstGeom prst="straightConnector1">
            <a:avLst/>
          </a:prstGeom>
          <a:noFill/>
          <a:ln w="6345" cap="flat">
            <a:solidFill>
              <a:srgbClr val="7F7F7F"/>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85000"/>
        </a:lnSpc>
        <a:spcBef>
          <a:spcPts val="0"/>
        </a:spcBef>
        <a:spcAft>
          <a:spcPts val="0"/>
        </a:spcAft>
        <a:buNone/>
        <a:tabLst/>
        <a:defRPr lang="en-US" sz="4800" b="0" i="0" u="none" strike="noStrike" kern="1200" cap="none" spc="-50" baseline="0">
          <a:solidFill>
            <a:srgbClr val="404040"/>
          </a:solidFill>
          <a:uFillTx/>
          <a:latin typeface="Calibri Light"/>
        </a:defRPr>
      </a:lvl1pPr>
    </p:titleStyle>
    <p:bodyStyle>
      <a:lvl1pPr marL="91440" marR="0" lvl="0" indent="-91440" algn="l" defTabSz="914400" rtl="0" fontAlgn="auto" hangingPunct="1">
        <a:lnSpc>
          <a:spcPct val="90000"/>
        </a:lnSpc>
        <a:spcBef>
          <a:spcPts val="1200"/>
        </a:spcBef>
        <a:spcAft>
          <a:spcPts val="200"/>
        </a:spcAft>
        <a:buClr>
          <a:srgbClr val="E48312"/>
        </a:buClr>
        <a:buSzPct val="100000"/>
        <a:buFont typeface="Calibri" pitchFamily="34"/>
        <a:buChar char=" "/>
        <a:tabLst/>
        <a:defRPr lang="en-US" sz="2000" b="0" i="0" u="none" strike="noStrike" kern="1200" cap="none" spc="0" baseline="0">
          <a:solidFill>
            <a:srgbClr val="404040"/>
          </a:solidFill>
          <a:uFillTx/>
          <a:latin typeface="Calibri"/>
        </a:defRPr>
      </a:lvl1pPr>
      <a:lvl2pPr marL="384048" marR="0" lvl="1" indent="-182880" algn="l" defTabSz="914400" rtl="0" fontAlgn="auto" hangingPunct="1">
        <a:lnSpc>
          <a:spcPct val="90000"/>
        </a:lnSpc>
        <a:spcBef>
          <a:spcPts val="200"/>
        </a:spcBef>
        <a:spcAft>
          <a:spcPts val="400"/>
        </a:spcAft>
        <a:buClr>
          <a:srgbClr val="E48312"/>
        </a:buClr>
        <a:buSzPct val="100000"/>
        <a:buFont typeface="Calibri" pitchFamily="34"/>
        <a:buChar char="◦"/>
        <a:tabLst/>
        <a:defRPr lang="en-US" sz="1800" b="0" i="0" u="none" strike="noStrike" kern="1200" cap="none" spc="0" baseline="0">
          <a:solidFill>
            <a:srgbClr val="404040"/>
          </a:solidFill>
          <a:uFillTx/>
          <a:latin typeface="Calibri"/>
        </a:defRPr>
      </a:lvl2pPr>
      <a:lvl3pPr marL="566928" marR="0" lvl="2" indent="-182880" algn="l" defTabSz="914400" rtl="0" fontAlgn="auto" hangingPunct="1">
        <a:lnSpc>
          <a:spcPct val="90000"/>
        </a:lnSpc>
        <a:spcBef>
          <a:spcPts val="200"/>
        </a:spcBef>
        <a:spcAft>
          <a:spcPts val="400"/>
        </a:spcAft>
        <a:buClr>
          <a:srgbClr val="E48312"/>
        </a:buClr>
        <a:buSzPct val="100000"/>
        <a:buFont typeface="Calibri" pitchFamily="34"/>
        <a:buChar char="◦"/>
        <a:tabLst/>
        <a:defRPr lang="en-US" sz="1400" b="0" i="0" u="none" strike="noStrike" kern="1200" cap="none" spc="0" baseline="0">
          <a:solidFill>
            <a:srgbClr val="404040"/>
          </a:solidFill>
          <a:uFillTx/>
          <a:latin typeface="Calibri"/>
        </a:defRPr>
      </a:lvl3pPr>
      <a:lvl4pPr marL="749808" marR="0" lvl="3" indent="-182880" algn="l" defTabSz="914400" rtl="0" fontAlgn="auto" hangingPunct="1">
        <a:lnSpc>
          <a:spcPct val="90000"/>
        </a:lnSpc>
        <a:spcBef>
          <a:spcPts val="200"/>
        </a:spcBef>
        <a:spcAft>
          <a:spcPts val="400"/>
        </a:spcAft>
        <a:buClr>
          <a:srgbClr val="E48312"/>
        </a:buClr>
        <a:buSzPct val="100000"/>
        <a:buFont typeface="Calibri" pitchFamily="34"/>
        <a:buChar char="◦"/>
        <a:tabLst/>
        <a:defRPr lang="en-US" sz="1400" b="0" i="0" u="none" strike="noStrike" kern="1200" cap="none" spc="0" baseline="0">
          <a:solidFill>
            <a:srgbClr val="404040"/>
          </a:solidFill>
          <a:uFillTx/>
          <a:latin typeface="Calibri"/>
        </a:defRPr>
      </a:lvl4pPr>
      <a:lvl5pPr marL="932688" marR="0" lvl="4" indent="-182880" algn="l" defTabSz="914400" rtl="0" fontAlgn="auto" hangingPunct="1">
        <a:lnSpc>
          <a:spcPct val="90000"/>
        </a:lnSpc>
        <a:spcBef>
          <a:spcPts val="200"/>
        </a:spcBef>
        <a:spcAft>
          <a:spcPts val="400"/>
        </a:spcAft>
        <a:buClr>
          <a:srgbClr val="E48312"/>
        </a:buClr>
        <a:buSzPct val="100000"/>
        <a:buFont typeface="Calibri" pitchFamily="34"/>
        <a:buChar char="◦"/>
        <a:tabLst/>
        <a:defRPr lang="en-US" sz="1400" b="0" i="0" u="none" strike="noStrike" kern="1200" cap="none" spc="0" baseline="0">
          <a:solidFill>
            <a:srgbClr val="40404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papers.ssrn.com/sol3/cf_dev/AbsByAuth.cfm?per_id=2370056"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hyperlink" Target="https://papers.ssrn.com/sol3/cf_dev/AbsByAuth.cfm?per_id=2370056"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F116F-B777-4404-A739-6A8DD79A3765}"/>
              </a:ext>
            </a:extLst>
          </p:cNvPr>
          <p:cNvSpPr txBox="1">
            <a:spLocks noGrp="1"/>
          </p:cNvSpPr>
          <p:nvPr>
            <p:ph type="ctrTitle"/>
          </p:nvPr>
        </p:nvSpPr>
        <p:spPr>
          <a:xfrm>
            <a:off x="4012442" y="496372"/>
            <a:ext cx="7143237" cy="3828739"/>
          </a:xfrm>
        </p:spPr>
        <p:txBody>
          <a:bodyPr/>
          <a:lstStyle/>
          <a:p>
            <a:pPr lvl="0"/>
            <a:r>
              <a:rPr lang="en-US" sz="2000">
                <a:solidFill>
                  <a:srgbClr val="000000"/>
                </a:solidFill>
                <a:latin typeface="Arial" pitchFamily="34"/>
                <a:cs typeface="Arial" pitchFamily="34"/>
              </a:rPr>
              <a:t>Module: Problem Solving and Decision Making</a:t>
            </a:r>
            <a:br>
              <a:rPr lang="en-US" sz="2000">
                <a:solidFill>
                  <a:srgbClr val="000000"/>
                </a:solidFill>
                <a:latin typeface="Arial" pitchFamily="34"/>
                <a:cs typeface="Arial" pitchFamily="34"/>
              </a:rPr>
            </a:br>
            <a:r>
              <a:rPr lang="en-US" sz="2000">
                <a:solidFill>
                  <a:srgbClr val="000000"/>
                </a:solidFill>
                <a:latin typeface="Arial" pitchFamily="34"/>
                <a:cs typeface="Arial" pitchFamily="34"/>
              </a:rPr>
              <a:t>Module code: BMSW 4004</a:t>
            </a:r>
            <a:br>
              <a:rPr lang="en-US" sz="2000">
                <a:solidFill>
                  <a:srgbClr val="000000"/>
                </a:solidFill>
                <a:latin typeface="Arial" pitchFamily="34"/>
                <a:cs typeface="Arial" pitchFamily="34"/>
              </a:rPr>
            </a:br>
            <a:br>
              <a:rPr lang="en-US" sz="2000">
                <a:solidFill>
                  <a:srgbClr val="000000"/>
                </a:solidFill>
                <a:latin typeface="Arial" pitchFamily="34"/>
                <a:cs typeface="Arial" pitchFamily="34"/>
              </a:rPr>
            </a:br>
            <a:br>
              <a:rPr lang="en-US" sz="2000">
                <a:solidFill>
                  <a:srgbClr val="000000"/>
                </a:solidFill>
                <a:latin typeface="Arial" pitchFamily="34"/>
                <a:cs typeface="Arial" pitchFamily="34"/>
              </a:rPr>
            </a:br>
            <a:br>
              <a:rPr lang="en-US" sz="2000">
                <a:solidFill>
                  <a:srgbClr val="000000"/>
                </a:solidFill>
                <a:latin typeface="Arial" pitchFamily="34"/>
                <a:cs typeface="Arial" pitchFamily="34"/>
              </a:rPr>
            </a:br>
            <a:r>
              <a:rPr lang="en-US" sz="2400">
                <a:solidFill>
                  <a:srgbClr val="000000"/>
                </a:solidFill>
                <a:latin typeface="Arial" pitchFamily="34"/>
                <a:cs typeface="Arial" pitchFamily="34"/>
              </a:rPr>
              <a:t>Assignment Title: “Understanding and solving the complex problem of Staff Absenteeism in Mid Cheshire Hospital NHS Foundation Trust (MCHT)</a:t>
            </a:r>
            <a:br>
              <a:rPr lang="en-US" sz="2400">
                <a:solidFill>
                  <a:srgbClr val="000000"/>
                </a:solidFill>
                <a:latin typeface="Arial" pitchFamily="34"/>
                <a:cs typeface="Arial" pitchFamily="34"/>
              </a:rPr>
            </a:br>
            <a:br>
              <a:rPr lang="en-US" sz="2000">
                <a:solidFill>
                  <a:srgbClr val="000000"/>
                </a:solidFill>
                <a:latin typeface="Arial" pitchFamily="34"/>
                <a:cs typeface="Arial" pitchFamily="34"/>
              </a:rPr>
            </a:br>
            <a:r>
              <a:rPr lang="en-US" sz="2000">
                <a:solidFill>
                  <a:srgbClr val="000000"/>
                </a:solidFill>
                <a:latin typeface="Arial" pitchFamily="34"/>
                <a:cs typeface="Arial" pitchFamily="34"/>
              </a:rPr>
              <a:t>Lecturer’s name: </a:t>
            </a:r>
            <a:r>
              <a:rPr lang="en-US" sz="2000" b="1">
                <a:solidFill>
                  <a:srgbClr val="000000"/>
                </a:solidFill>
                <a:latin typeface="Arial" pitchFamily="34"/>
                <a:cs typeface="Arial" pitchFamily="34"/>
              </a:rPr>
              <a:t>Chijioke Uba</a:t>
            </a:r>
            <a:br>
              <a:rPr lang="en-US" sz="2000">
                <a:solidFill>
                  <a:srgbClr val="000000"/>
                </a:solidFill>
                <a:latin typeface="Arial" pitchFamily="34"/>
                <a:cs typeface="Arial" pitchFamily="34"/>
              </a:rPr>
            </a:br>
            <a:br>
              <a:rPr lang="en-US" sz="2000">
                <a:solidFill>
                  <a:srgbClr val="000000"/>
                </a:solidFill>
                <a:latin typeface="Arial" pitchFamily="34"/>
                <a:cs typeface="Arial" pitchFamily="34"/>
              </a:rPr>
            </a:br>
            <a:r>
              <a:rPr lang="en-US" sz="2000">
                <a:solidFill>
                  <a:srgbClr val="000000"/>
                </a:solidFill>
                <a:latin typeface="Arial" pitchFamily="34"/>
                <a:cs typeface="Arial" pitchFamily="34"/>
              </a:rPr>
              <a:t>Student: Radostina Rusenova </a:t>
            </a:r>
            <a:br>
              <a:rPr lang="en-US" sz="2000">
                <a:solidFill>
                  <a:srgbClr val="000000"/>
                </a:solidFill>
                <a:latin typeface="Arial" pitchFamily="34"/>
                <a:cs typeface="Arial" pitchFamily="34"/>
              </a:rPr>
            </a:br>
            <a:r>
              <a:rPr lang="en-US" sz="2000">
                <a:solidFill>
                  <a:srgbClr val="000000"/>
                </a:solidFill>
                <a:latin typeface="Arial" pitchFamily="34"/>
                <a:cs typeface="Arial" pitchFamily="34"/>
              </a:rPr>
              <a:t>ID: 2015829</a:t>
            </a:r>
            <a:endParaRPr lang="en-GB" sz="2000">
              <a:solidFill>
                <a:srgbClr val="000000"/>
              </a:solidFill>
              <a:latin typeface="Arial" pitchFamily="34"/>
              <a:cs typeface="Arial" pitchFamily="34"/>
            </a:endParaRPr>
          </a:p>
        </p:txBody>
      </p:sp>
      <p:pic>
        <p:nvPicPr>
          <p:cNvPr id="3" name="Picture 7" descr="Logo of UWTSD Moodle 2021/22">
            <a:extLst>
              <a:ext uri="{FF2B5EF4-FFF2-40B4-BE49-F238E27FC236}">
                <a16:creationId xmlns:a16="http://schemas.microsoft.com/office/drawing/2014/main" id="{7E756C51-C85A-443D-AFE6-2D7735698871}"/>
              </a:ext>
            </a:extLst>
          </p:cNvPr>
          <p:cNvPicPr>
            <a:picLocks noChangeAspect="1"/>
          </p:cNvPicPr>
          <p:nvPr/>
        </p:nvPicPr>
        <p:blipFill>
          <a:blip r:embed="rId2"/>
          <a:srcRect/>
          <a:stretch>
            <a:fillRect/>
          </a:stretch>
        </p:blipFill>
        <p:spPr>
          <a:xfrm>
            <a:off x="585947" y="496372"/>
            <a:ext cx="2662220" cy="912242"/>
          </a:xfrm>
          <a:prstGeom prst="rect">
            <a:avLst/>
          </a:prstGeom>
          <a:noFill/>
          <a:ln cap="flat">
            <a:noFill/>
          </a:ln>
        </p:spPr>
      </p:pic>
      <p:pic>
        <p:nvPicPr>
          <p:cNvPr id="4" name="Picture 2" descr="Employee Absenteeism Management - YouTube">
            <a:extLst>
              <a:ext uri="{FF2B5EF4-FFF2-40B4-BE49-F238E27FC236}">
                <a16:creationId xmlns:a16="http://schemas.microsoft.com/office/drawing/2014/main" id="{6AB11A9F-295A-467E-BD08-CBA8189535C1}"/>
              </a:ext>
            </a:extLst>
          </p:cNvPr>
          <p:cNvPicPr>
            <a:picLocks noChangeAspect="1"/>
          </p:cNvPicPr>
          <p:nvPr/>
        </p:nvPicPr>
        <p:blipFill>
          <a:blip r:embed="rId3"/>
          <a:srcRect/>
          <a:stretch>
            <a:fillRect/>
          </a:stretch>
        </p:blipFill>
        <p:spPr>
          <a:xfrm>
            <a:off x="997729" y="4509464"/>
            <a:ext cx="2857500" cy="1600200"/>
          </a:xfrm>
          <a:prstGeom prst="rect">
            <a:avLst/>
          </a:prstGeom>
          <a:noFill/>
          <a:ln cap="flat">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12">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B61B178F-C0C7-4F66-A607-EF0B6CBA1A6B}"/>
              </a:ext>
            </a:extLst>
          </p:cNvPr>
          <p:cNvSpPr txBox="1"/>
          <p:nvPr/>
        </p:nvSpPr>
        <p:spPr>
          <a:xfrm>
            <a:off x="914400" y="1002886"/>
            <a:ext cx="10574597" cy="5084466"/>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US" sz="18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US" sz="1800" b="1"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US" sz="18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rial" pitchFamily="34"/>
                <a:cs typeface="Arial" pitchFamily="34"/>
              </a:rPr>
              <a:t>Nature of a Problem</a:t>
            </a: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endParaRPr lang="en-US" sz="1800" b="1"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000"/>
              </a:lnSpc>
              <a:spcBef>
                <a:spcPts val="0"/>
              </a:spcBef>
              <a:spcAft>
                <a:spcPts val="0"/>
              </a:spcAft>
              <a:buClr>
                <a:srgbClr val="000000"/>
              </a:buClr>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The problem faced by Mid Cheshire Hospital NHS Foundation Trust is a complex one.</a:t>
            </a:r>
          </a:p>
          <a:p>
            <a:pPr marL="0" marR="0" lvl="0" indent="0" algn="l" defTabSz="914400" rtl="0" fontAlgn="auto" hangingPunct="1">
              <a:lnSpc>
                <a:spcPct val="70000"/>
              </a:lnSpc>
              <a:spcBef>
                <a:spcPts val="0"/>
              </a:spcBef>
              <a:spcAft>
                <a:spcPts val="0"/>
              </a:spcAft>
              <a:buClr>
                <a:srgbClr val="000000"/>
              </a:buClr>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000"/>
              </a:lnSpc>
              <a:spcBef>
                <a:spcPts val="0"/>
              </a:spcBef>
              <a:spcAft>
                <a:spcPts val="0"/>
              </a:spcAft>
              <a:buClr>
                <a:srgbClr val="000000"/>
              </a:buClr>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The problem has internal and external dimensions.</a:t>
            </a:r>
          </a:p>
          <a:p>
            <a:pPr marL="0" marR="0" lvl="0" indent="0" algn="l" defTabSz="914400" rtl="0" fontAlgn="auto" hangingPunct="1">
              <a:lnSpc>
                <a:spcPct val="70000"/>
              </a:lnSpc>
              <a:spcBef>
                <a:spcPts val="0"/>
              </a:spcBef>
              <a:spcAft>
                <a:spcPts val="0"/>
              </a:spcAft>
              <a:buClr>
                <a:srgbClr val="000000"/>
              </a:buClr>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000"/>
              </a:lnSpc>
              <a:spcBef>
                <a:spcPts val="0"/>
              </a:spcBef>
              <a:spcAft>
                <a:spcPts val="0"/>
              </a:spcAft>
              <a:buClr>
                <a:srgbClr val="000000"/>
              </a:buClr>
              <a:buSzPct val="100000"/>
              <a:buFont typeface="Arial" pitchFamily="34"/>
              <a:buChar char="•"/>
              <a:tabLst/>
              <a:defRPr sz="1800" b="0" i="0" u="none" strike="noStrike" kern="0" cap="none" spc="0" baseline="0">
                <a:solidFill>
                  <a:srgbClr val="000000"/>
                </a:solidFill>
                <a:uFillTx/>
              </a:defRPr>
            </a:pPr>
            <a:endParaRPr lang="en-US" sz="1800" b="0" i="0" u="none" strike="noStrike" kern="0" cap="none" spc="0" baseline="0">
              <a:solidFill>
                <a:srgbClr val="000000"/>
              </a:solidFill>
              <a:uFillTx/>
              <a:latin typeface="Arial" pitchFamily="34"/>
              <a:cs typeface="Arial" pitchFamily="34"/>
            </a:endParaRPr>
          </a:p>
          <a:p>
            <a:pPr marL="0" marR="0" lvl="0" indent="0" algn="l" defTabSz="914400" rtl="0" fontAlgn="auto" hangingPunct="1">
              <a:lnSpc>
                <a:spcPct val="70000"/>
              </a:lnSpc>
              <a:spcBef>
                <a:spcPts val="0"/>
              </a:spcBef>
              <a:spcAft>
                <a:spcPts val="0"/>
              </a:spcAft>
              <a:buClr>
                <a:srgbClr val="000000"/>
              </a:buClr>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000"/>
              </a:lnSpc>
              <a:spcBef>
                <a:spcPts val="0"/>
              </a:spcBef>
              <a:spcAft>
                <a:spcPts val="0"/>
              </a:spcAft>
              <a:buClr>
                <a:srgbClr val="000000"/>
              </a:buClr>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US" sz="1800" b="1" i="0" u="none" strike="noStrike" kern="1200" cap="none" spc="0" baseline="0">
                <a:solidFill>
                  <a:srgbClr val="000000"/>
                </a:solidFill>
                <a:uFillTx/>
                <a:latin typeface="Arial" pitchFamily="34"/>
                <a:cs typeface="Arial" pitchFamily="34"/>
              </a:rPr>
              <a:t>Impact of a Problem</a:t>
            </a:r>
          </a:p>
          <a:p>
            <a:pPr marL="0" marR="0" lvl="0" indent="0" algn="l" defTabSz="914400" rtl="0" fontAlgn="auto" hangingPunct="1">
              <a:lnSpc>
                <a:spcPct val="170000"/>
              </a:lnSpc>
              <a:spcBef>
                <a:spcPts val="0"/>
              </a:spcBef>
              <a:spcAft>
                <a:spcPts val="0"/>
              </a:spcAft>
              <a:buClr>
                <a:srgbClr val="000000"/>
              </a:buClr>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rial" pitchFamily="34"/>
                <a:cs typeface="Arial" pitchFamily="34"/>
              </a:rPr>
              <a:t> Un</a:t>
            </a:r>
            <a:r>
              <a:rPr lang="en-GB" sz="1800" b="0" i="0" u="none" strike="noStrike" kern="1200" cap="none" spc="0" baseline="0">
                <a:solidFill>
                  <a:srgbClr val="000000"/>
                </a:solidFill>
                <a:uFillTx/>
                <a:latin typeface="Arial" pitchFamily="34"/>
                <a:cs typeface="Arial" pitchFamily="34"/>
              </a:rPr>
              <a:t>sustainable growth and development of the hospital.</a:t>
            </a:r>
          </a:p>
          <a:p>
            <a:pPr marL="0" marR="0" lvl="0" indent="0" algn="l" defTabSz="914400" rtl="0" fontAlgn="auto" hangingPunct="1">
              <a:lnSpc>
                <a:spcPct val="170000"/>
              </a:lnSpc>
              <a:spcBef>
                <a:spcPts val="0"/>
              </a:spcBef>
              <a:spcAft>
                <a:spcPts val="0"/>
              </a:spcAft>
              <a:buClr>
                <a:srgbClr val="000000"/>
              </a:buClr>
              <a:buSzPct val="100000"/>
              <a:buFont typeface="Arial" pitchFamily="34"/>
              <a:buChar char="•"/>
              <a:tabLst/>
              <a:defRPr sz="1800" b="0" i="0" u="none" strike="noStrike" kern="0" cap="none" spc="0" baseline="0">
                <a:solidFill>
                  <a:srgbClr val="000000"/>
                </a:solidFill>
                <a:uFillTx/>
              </a:defRPr>
            </a:pPr>
            <a:r>
              <a:rPr lang="en-GB" sz="1800" b="0" i="0" u="none" strike="noStrike" kern="0" cap="none" spc="0" baseline="0">
                <a:solidFill>
                  <a:srgbClr val="000000"/>
                </a:solidFill>
                <a:uFillTx/>
                <a:latin typeface="Arial" pitchFamily="34"/>
                <a:cs typeface="Arial" pitchFamily="34"/>
              </a:rPr>
              <a:t>Costs </a:t>
            </a:r>
            <a:r>
              <a:rPr lang="en-US" sz="1800" b="0" i="0" u="none" strike="noStrike" kern="1200" cap="none" spc="0" baseline="0">
                <a:solidFill>
                  <a:srgbClr val="000000"/>
                </a:solidFill>
                <a:uFillTx/>
                <a:latin typeface="Arial" pitchFamily="34"/>
                <a:cs typeface="Arial" pitchFamily="34"/>
              </a:rPr>
              <a:t>Mid Cheshire Hospital NHS Foundation Trust</a:t>
            </a:r>
            <a:r>
              <a:rPr lang="en-GB" sz="1800" b="0" i="0" u="none" strike="noStrike" kern="0" cap="none" spc="0" baseline="0">
                <a:solidFill>
                  <a:srgbClr val="000000"/>
                </a:solidFill>
                <a:uFillTx/>
                <a:latin typeface="Arial" pitchFamily="34"/>
                <a:cs typeface="Arial" pitchFamily="34"/>
              </a:rPr>
              <a:t>, and other UK hospitals, a lot of money.</a:t>
            </a:r>
          </a:p>
          <a:p>
            <a:pPr marL="0" marR="0" lvl="0" indent="0" algn="l" defTabSz="914400" rtl="0" fontAlgn="auto" hangingPunct="1">
              <a:lnSpc>
                <a:spcPct val="160000"/>
              </a:lnSpc>
              <a:spcBef>
                <a:spcPts val="0"/>
              </a:spcBef>
              <a:spcAft>
                <a:spcPts val="0"/>
              </a:spcAft>
              <a:buClr>
                <a:srgbClr val="000000"/>
              </a:buClr>
              <a:buSzPct val="100000"/>
              <a:buFont typeface="Arial" pitchFamily="34"/>
              <a:buChar char="•"/>
              <a:tabLst/>
              <a:defRPr sz="1800" b="0" i="0" u="none" strike="noStrike" kern="0" cap="none" spc="0" baseline="0">
                <a:solidFill>
                  <a:srgbClr val="000000"/>
                </a:solidFill>
                <a:uFillTx/>
              </a:defRPr>
            </a:pPr>
            <a:r>
              <a:rPr lang="en-US" sz="1800" b="0" i="0" u="none" strike="noStrike" kern="0" cap="none" spc="0" baseline="0">
                <a:solidFill>
                  <a:srgbClr val="000000"/>
                </a:solidFill>
                <a:uFillTx/>
                <a:latin typeface="Arial" pitchFamily="34"/>
                <a:cs typeface="Arial" pitchFamily="34"/>
              </a:rPr>
              <a:t>Workers</a:t>
            </a:r>
            <a:r>
              <a:rPr lang="en-US" sz="1800" b="0" i="0" u="none" strike="noStrike" kern="1200" cap="none" spc="0" baseline="0">
                <a:solidFill>
                  <a:srgbClr val="000000"/>
                </a:solidFill>
                <a:uFillTx/>
                <a:latin typeface="Arial" pitchFamily="34"/>
                <a:cs typeface="Arial" pitchFamily="34"/>
              </a:rPr>
              <a:t> are overworked and stressed, </a:t>
            </a:r>
            <a:r>
              <a:rPr lang="en-GB" sz="1800" b="0" i="0" u="none" strike="noStrike" kern="1200" cap="none" spc="0" baseline="0">
                <a:solidFill>
                  <a:srgbClr val="000000"/>
                </a:solidFill>
                <a:uFillTx/>
                <a:latin typeface="Arial" pitchFamily="34"/>
                <a:cs typeface="Arial" pitchFamily="34"/>
              </a:rPr>
              <a:t>deduction from their determined salary and wages.</a:t>
            </a:r>
          </a:p>
          <a:p>
            <a:pPr marL="0" marR="0" lvl="0" indent="0" algn="l" defTabSz="914400" rtl="0" fontAlgn="auto" hangingPunct="1">
              <a:lnSpc>
                <a:spcPct val="160000"/>
              </a:lnSpc>
              <a:spcBef>
                <a:spcPts val="0"/>
              </a:spcBef>
              <a:spcAft>
                <a:spcPts val="0"/>
              </a:spcAft>
              <a:buClr>
                <a:srgbClr val="000000"/>
              </a:buClr>
              <a:buSzPct val="100000"/>
              <a:buFont typeface="Arial" pitchFamily="34"/>
              <a:buChar char="•"/>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70000"/>
              </a:lnSpc>
              <a:spcBef>
                <a:spcPts val="0"/>
              </a:spcBef>
              <a:spcAft>
                <a:spcPts val="0"/>
              </a:spcAft>
              <a:buClr>
                <a:srgbClr val="000000"/>
              </a:buClr>
              <a:buSzPct val="100000"/>
              <a:buFont typeface="Arial" pitchFamily="34"/>
              <a:buChar char="•"/>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The problem impacts customers/patients (poor qualities of services).</a:t>
            </a:r>
          </a:p>
          <a:p>
            <a:pPr marL="0" marR="0" lvl="0" indent="0" algn="l" defTabSz="914400" rtl="0" fontAlgn="auto" hangingPunct="1">
              <a:lnSpc>
                <a:spcPct val="7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000000"/>
                </a:solidFill>
                <a:uFillTx/>
                <a:latin typeface="Arial" pitchFamily="34"/>
                <a:cs typeface="Arial" pitchFamily="34"/>
              </a:rPr>
              <a:t>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TextBox 3">
            <a:extLst>
              <a:ext uri="{FF2B5EF4-FFF2-40B4-BE49-F238E27FC236}">
                <a16:creationId xmlns:a16="http://schemas.microsoft.com/office/drawing/2014/main" id="{14489C22-54C5-4E71-B793-42F47EC86106}"/>
              </a:ext>
            </a:extLst>
          </p:cNvPr>
          <p:cNvSpPr txBox="1"/>
          <p:nvPr/>
        </p:nvSpPr>
        <p:spPr>
          <a:xfrm>
            <a:off x="1333496" y="209553"/>
            <a:ext cx="9201150" cy="584777"/>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1" i="0" u="none" strike="noStrike" kern="1200" cap="none" spc="0" baseline="0">
                <a:solidFill>
                  <a:srgbClr val="000000"/>
                </a:solidFill>
                <a:uFillTx/>
                <a:latin typeface="Arial" pitchFamily="34"/>
                <a:cs typeface="Arial" pitchFamily="34"/>
              </a:rPr>
              <a:t>The nature and impact of staff absenteeism</a:t>
            </a:r>
            <a:endParaRPr lang="en-GB" sz="3200" b="0" i="0" u="none" strike="noStrike" kern="1200" cap="none" spc="0" baseline="0">
              <a:solidFill>
                <a:srgbClr val="000000"/>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F6421C-B045-459B-8207-0B1BAC25C2BC}"/>
              </a:ext>
            </a:extLst>
          </p:cNvPr>
          <p:cNvSpPr txBox="1">
            <a:spLocks noGrp="1"/>
          </p:cNvSpPr>
          <p:nvPr>
            <p:ph type="title"/>
          </p:nvPr>
        </p:nvSpPr>
        <p:spPr>
          <a:xfrm>
            <a:off x="1097280" y="286600"/>
            <a:ext cx="10058400" cy="1173705"/>
          </a:xfrm>
        </p:spPr>
        <p:txBody>
          <a:bodyPr anchorCtr="1"/>
          <a:lstStyle/>
          <a:p>
            <a:pPr lvl="0" algn="ctr"/>
            <a:r>
              <a:rPr lang="en-US" sz="3200" b="1">
                <a:solidFill>
                  <a:srgbClr val="000000"/>
                </a:solidFill>
                <a:latin typeface="Arial" pitchFamily="34"/>
                <a:cs typeface="Arial" pitchFamily="34"/>
              </a:rPr>
              <a:t>Pestel analysis to understand the external factors causing the problem </a:t>
            </a:r>
            <a:endParaRPr lang="en-GB" sz="3200" b="1">
              <a:solidFill>
                <a:srgbClr val="000000"/>
              </a:solidFill>
              <a:latin typeface="Arial" pitchFamily="34"/>
              <a:cs typeface="Arial" pitchFamily="34"/>
            </a:endParaRPr>
          </a:p>
        </p:txBody>
      </p:sp>
      <p:sp>
        <p:nvSpPr>
          <p:cNvPr id="3" name="Content Placeholder 2">
            <a:extLst>
              <a:ext uri="{FF2B5EF4-FFF2-40B4-BE49-F238E27FC236}">
                <a16:creationId xmlns:a16="http://schemas.microsoft.com/office/drawing/2014/main" id="{C978DFFF-F941-4851-B78C-EBCBBCC34071}"/>
              </a:ext>
            </a:extLst>
          </p:cNvPr>
          <p:cNvSpPr txBox="1">
            <a:spLocks noGrp="1"/>
          </p:cNvSpPr>
          <p:nvPr>
            <p:ph idx="1"/>
          </p:nvPr>
        </p:nvSpPr>
        <p:spPr>
          <a:xfrm>
            <a:off x="1097280" y="1873047"/>
            <a:ext cx="10058400" cy="4188537"/>
          </a:xfrm>
        </p:spPr>
        <p:txBody>
          <a:bodyPr/>
          <a:lstStyle/>
          <a:p>
            <a:pPr lvl="0" algn="just">
              <a:lnSpc>
                <a:spcPct val="120000"/>
              </a:lnSpc>
              <a:buClr>
                <a:srgbClr val="000000"/>
              </a:buClr>
              <a:buFont typeface="Arial" pitchFamily="34"/>
              <a:buChar char="•"/>
            </a:pPr>
            <a:r>
              <a:rPr lang="en-US" sz="1800">
                <a:solidFill>
                  <a:srgbClr val="000000"/>
                </a:solidFill>
                <a:latin typeface="Arial" pitchFamily="34"/>
                <a:cs typeface="Arial" pitchFamily="34"/>
              </a:rPr>
              <a:t> In order to identify the </a:t>
            </a:r>
            <a:r>
              <a:rPr lang="bg-BG" sz="1800">
                <a:solidFill>
                  <a:srgbClr val="000000"/>
                </a:solidFill>
                <a:latin typeface="Arial" pitchFamily="34"/>
                <a:cs typeface="Arial" pitchFamily="34"/>
              </a:rPr>
              <a:t>macro-environmental</a:t>
            </a:r>
            <a:r>
              <a:rPr lang="en-US" sz="1800">
                <a:solidFill>
                  <a:srgbClr val="000000"/>
                </a:solidFill>
                <a:latin typeface="Arial" pitchFamily="34"/>
                <a:cs typeface="Arial" pitchFamily="34"/>
              </a:rPr>
              <a:t> factors that have an impact on an organization, is important to use the </a:t>
            </a:r>
            <a:r>
              <a:rPr lang="bg-BG" sz="1800">
                <a:solidFill>
                  <a:srgbClr val="000000"/>
                </a:solidFill>
                <a:latin typeface="Arial" pitchFamily="34"/>
                <a:cs typeface="Arial" pitchFamily="34"/>
              </a:rPr>
              <a:t>well-known and experienced framework</a:t>
            </a:r>
            <a:r>
              <a:rPr lang="en-US" sz="1800">
                <a:solidFill>
                  <a:srgbClr val="000000"/>
                </a:solidFill>
                <a:latin typeface="Arial" pitchFamily="34"/>
                <a:cs typeface="Arial" pitchFamily="34"/>
              </a:rPr>
              <a:t> (</a:t>
            </a:r>
            <a:r>
              <a:rPr lang="bg-BG" sz="1800">
                <a:solidFill>
                  <a:srgbClr val="000000"/>
                </a:solidFill>
                <a:latin typeface="Arial" pitchFamily="34"/>
                <a:cs typeface="Arial" pitchFamily="34"/>
              </a:rPr>
              <a:t>Fernandes</a:t>
            </a:r>
            <a:r>
              <a:rPr lang="en-US" sz="1800">
                <a:solidFill>
                  <a:srgbClr val="000000"/>
                </a:solidFill>
                <a:latin typeface="Arial" pitchFamily="34"/>
                <a:cs typeface="Arial" pitchFamily="34"/>
              </a:rPr>
              <a:t>, 2019).</a:t>
            </a:r>
          </a:p>
          <a:p>
            <a:pPr lvl="0" algn="just">
              <a:lnSpc>
                <a:spcPct val="120000"/>
              </a:lnSpc>
              <a:buClr>
                <a:srgbClr val="000000"/>
              </a:buClr>
              <a:buFont typeface="Arial" pitchFamily="34"/>
              <a:buChar char="•"/>
            </a:pPr>
            <a:r>
              <a:rPr lang="en-US" sz="1800">
                <a:solidFill>
                  <a:srgbClr val="000000"/>
                </a:solidFill>
                <a:latin typeface="Arial" pitchFamily="34"/>
                <a:cs typeface="Arial" pitchFamily="34"/>
              </a:rPr>
              <a:t> </a:t>
            </a:r>
            <a:r>
              <a:rPr lang="bg-BG" sz="1800">
                <a:solidFill>
                  <a:srgbClr val="000000"/>
                </a:solidFill>
                <a:latin typeface="Arial" pitchFamily="34"/>
                <a:cs typeface="Arial" pitchFamily="34"/>
              </a:rPr>
              <a:t>PESTEL </a:t>
            </a:r>
            <a:r>
              <a:rPr lang="en-US" sz="1800">
                <a:solidFill>
                  <a:srgbClr val="000000"/>
                </a:solidFill>
                <a:latin typeface="Arial" pitchFamily="34"/>
                <a:cs typeface="Arial" pitchFamily="34"/>
              </a:rPr>
              <a:t>is t</a:t>
            </a:r>
            <a:r>
              <a:rPr lang="bg-BG" sz="1800">
                <a:solidFill>
                  <a:srgbClr val="000000"/>
                </a:solidFill>
                <a:latin typeface="Arial" pitchFamily="34"/>
                <a:cs typeface="Arial" pitchFamily="34"/>
              </a:rPr>
              <a:t>he </a:t>
            </a:r>
            <a:r>
              <a:rPr lang="en-US" sz="1800">
                <a:solidFill>
                  <a:srgbClr val="000000"/>
                </a:solidFill>
                <a:latin typeface="Arial" pitchFamily="34"/>
                <a:cs typeface="Arial" pitchFamily="34"/>
              </a:rPr>
              <a:t>chosen</a:t>
            </a:r>
            <a:r>
              <a:rPr lang="bg-BG" sz="1800">
                <a:solidFill>
                  <a:srgbClr val="000000"/>
                </a:solidFill>
                <a:latin typeface="Arial" pitchFamily="34"/>
                <a:cs typeface="Arial" pitchFamily="34"/>
              </a:rPr>
              <a:t> framewor</a:t>
            </a:r>
            <a:r>
              <a:rPr lang="en-US" sz="1800">
                <a:solidFill>
                  <a:srgbClr val="000000"/>
                </a:solidFill>
                <a:latin typeface="Arial" pitchFamily="34"/>
                <a:cs typeface="Arial" pitchFamily="34"/>
              </a:rPr>
              <a:t>k</a:t>
            </a:r>
            <a:r>
              <a:rPr lang="bg-BG" sz="1800">
                <a:solidFill>
                  <a:srgbClr val="000000"/>
                </a:solidFill>
                <a:latin typeface="Arial" pitchFamily="34"/>
                <a:cs typeface="Arial" pitchFamily="34"/>
              </a:rPr>
              <a:t>.</a:t>
            </a:r>
            <a:r>
              <a:rPr lang="en-US" sz="1800">
                <a:solidFill>
                  <a:srgbClr val="000000"/>
                </a:solidFill>
                <a:latin typeface="Arial" pitchFamily="34"/>
                <a:cs typeface="Arial" pitchFamily="34"/>
              </a:rPr>
              <a:t> </a:t>
            </a:r>
            <a:r>
              <a:rPr lang="bg-BG" sz="1800">
                <a:solidFill>
                  <a:srgbClr val="000000"/>
                </a:solidFill>
                <a:latin typeface="Arial" pitchFamily="34"/>
                <a:cs typeface="Arial" pitchFamily="34"/>
              </a:rPr>
              <a:t>PESTEL is an acronym for the following factors affecting any </a:t>
            </a:r>
            <a:r>
              <a:rPr lang="en-US" sz="1800">
                <a:solidFill>
                  <a:srgbClr val="000000"/>
                </a:solidFill>
                <a:latin typeface="Arial" pitchFamily="34"/>
                <a:cs typeface="Arial" pitchFamily="34"/>
              </a:rPr>
              <a:t>organized</a:t>
            </a:r>
            <a:r>
              <a:rPr lang="bg-BG" sz="1800">
                <a:solidFill>
                  <a:srgbClr val="000000"/>
                </a:solidFill>
                <a:latin typeface="Arial" pitchFamily="34"/>
                <a:cs typeface="Arial" pitchFamily="34"/>
              </a:rPr>
              <a:t> structure or even individuals</a:t>
            </a:r>
            <a:r>
              <a:rPr lang="en-GB" sz="1800">
                <a:solidFill>
                  <a:srgbClr val="000000"/>
                </a:solidFill>
                <a:latin typeface="Arial" pitchFamily="34"/>
                <a:cs typeface="Arial" pitchFamily="34"/>
              </a:rPr>
              <a:t> </a:t>
            </a:r>
            <a:r>
              <a:rPr lang="en-US" sz="1800">
                <a:solidFill>
                  <a:srgbClr val="000000"/>
                </a:solidFill>
                <a:latin typeface="Arial" pitchFamily="34"/>
                <a:cs typeface="Arial" pitchFamily="34"/>
              </a:rPr>
              <a:t>(</a:t>
            </a:r>
            <a:r>
              <a:rPr lang="bg-BG" sz="1800">
                <a:solidFill>
                  <a:srgbClr val="000000"/>
                </a:solidFill>
                <a:latin typeface="Arial" pitchFamily="34"/>
                <a:cs typeface="Arial" pitchFamily="34"/>
              </a:rPr>
              <a:t>Fernandes</a:t>
            </a:r>
            <a:r>
              <a:rPr lang="en-US" sz="1800">
                <a:solidFill>
                  <a:srgbClr val="000000"/>
                </a:solidFill>
                <a:latin typeface="Arial" pitchFamily="34"/>
                <a:cs typeface="Arial" pitchFamily="34"/>
              </a:rPr>
              <a:t>, 2019) </a:t>
            </a:r>
            <a:r>
              <a:rPr lang="bg-BG" sz="1800">
                <a:solidFill>
                  <a:srgbClr val="000000"/>
                </a:solidFill>
                <a:latin typeface="Arial" pitchFamily="34"/>
                <a:cs typeface="Arial" pitchFamily="34"/>
              </a:rPr>
              <a:t>:</a:t>
            </a:r>
            <a:endParaRPr lang="en-US" sz="1800">
              <a:solidFill>
                <a:srgbClr val="000000"/>
              </a:solidFill>
              <a:latin typeface="Arial" pitchFamily="34"/>
              <a:cs typeface="Arial" pitchFamily="34"/>
            </a:endParaRPr>
          </a:p>
          <a:p>
            <a:pPr lvl="0" algn="just">
              <a:lnSpc>
                <a:spcPct val="57000"/>
              </a:lnSpc>
              <a:spcAft>
                <a:spcPts val="800"/>
              </a:spcAft>
            </a:pPr>
            <a:r>
              <a:rPr lang="bg-BG" sz="1800" b="1">
                <a:solidFill>
                  <a:srgbClr val="000000"/>
                </a:solidFill>
                <a:latin typeface="Arial" pitchFamily="34"/>
                <a:cs typeface="Arial" pitchFamily="34"/>
              </a:rPr>
              <a:t>P – Political • E – Economic • S – Social • T – Technological • E – Environmental  • L – Legal</a:t>
            </a:r>
            <a:endParaRPr lang="en-US" sz="1800" b="1">
              <a:solidFill>
                <a:srgbClr val="000000"/>
              </a:solidFill>
              <a:latin typeface="Arial" pitchFamily="34"/>
              <a:cs typeface="Arial" pitchFamily="34"/>
            </a:endParaRPr>
          </a:p>
          <a:p>
            <a:pPr lvl="0" algn="just">
              <a:lnSpc>
                <a:spcPct val="130000"/>
              </a:lnSpc>
              <a:spcAft>
                <a:spcPts val="800"/>
              </a:spcAft>
              <a:buFont typeface="Arial" pitchFamily="34"/>
              <a:buChar char="•"/>
            </a:pPr>
            <a:r>
              <a:rPr lang="bg-BG" sz="1800" b="1">
                <a:solidFill>
                  <a:srgbClr val="000000"/>
                </a:solidFill>
                <a:latin typeface="Arial" pitchFamily="34"/>
                <a:cs typeface="Arial" pitchFamily="34"/>
              </a:rPr>
              <a:t> </a:t>
            </a:r>
            <a:r>
              <a:rPr lang="en-GB" sz="1800">
                <a:solidFill>
                  <a:srgbClr val="000000"/>
                </a:solidFill>
                <a:latin typeface="Arial" pitchFamily="34"/>
                <a:cs typeface="Arial" pitchFamily="34"/>
              </a:rPr>
              <a:t> I applied here the PESTEL framework first to identify external factors that cause the problem and </a:t>
            </a:r>
            <a:r>
              <a:rPr lang="bg-BG" sz="1800">
                <a:solidFill>
                  <a:srgbClr val="000000"/>
                </a:solidFill>
                <a:latin typeface="Arial" pitchFamily="34"/>
                <a:cs typeface="Arial" pitchFamily="34"/>
              </a:rPr>
              <a:t>to </a:t>
            </a:r>
            <a:r>
              <a:rPr lang="en-US" sz="1800">
                <a:solidFill>
                  <a:srgbClr val="000000"/>
                </a:solidFill>
                <a:latin typeface="Arial" pitchFamily="34"/>
                <a:cs typeface="Arial" pitchFamily="34"/>
              </a:rPr>
              <a:t>foresee</a:t>
            </a:r>
            <a:r>
              <a:rPr lang="bg-BG" sz="1800">
                <a:solidFill>
                  <a:srgbClr val="000000"/>
                </a:solidFill>
                <a:latin typeface="Arial" pitchFamily="34"/>
                <a:cs typeface="Arial" pitchFamily="34"/>
              </a:rPr>
              <a:t> situations and circumstances that might encounter in </a:t>
            </a:r>
            <a:r>
              <a:rPr lang="en-US" sz="1800">
                <a:solidFill>
                  <a:srgbClr val="000000"/>
                </a:solidFill>
                <a:latin typeface="Arial" pitchFamily="34"/>
                <a:cs typeface="Arial" pitchFamily="34"/>
              </a:rPr>
              <a:t>the </a:t>
            </a:r>
            <a:r>
              <a:rPr lang="bg-BG" sz="1800">
                <a:solidFill>
                  <a:srgbClr val="000000"/>
                </a:solidFill>
                <a:latin typeface="Arial" pitchFamily="34"/>
                <a:cs typeface="Arial" pitchFamily="34"/>
              </a:rPr>
              <a:t>future</a:t>
            </a:r>
            <a:r>
              <a:rPr lang="en-US" sz="1800">
                <a:solidFill>
                  <a:srgbClr val="000000"/>
                </a:solidFill>
                <a:latin typeface="Arial" pitchFamily="34"/>
                <a:cs typeface="Arial" pitchFamily="34"/>
              </a:rPr>
              <a:t> (Dockalikova &amp; Klozikova, 2014).</a:t>
            </a:r>
          </a:p>
          <a:p>
            <a:pPr lvl="0" algn="just">
              <a:lnSpc>
                <a:spcPct val="57000"/>
              </a:lnSpc>
              <a:spcAft>
                <a:spcPts val="800"/>
              </a:spcAft>
              <a:buFont typeface="Wingdings" pitchFamily="2"/>
              <a:buChar char="§"/>
            </a:pPr>
            <a:endParaRPr lang="en-US" sz="1800">
              <a:solidFill>
                <a:srgbClr val="000000"/>
              </a:solidFill>
              <a:latin typeface="Arial" pitchFamily="34"/>
              <a:cs typeface="Arial" pitchFamily="34"/>
            </a:endParaRPr>
          </a:p>
          <a:p>
            <a:pPr lvl="0" algn="just">
              <a:lnSpc>
                <a:spcPct val="40000"/>
              </a:lnSpc>
              <a:buClr>
                <a:srgbClr val="000000"/>
              </a:buClr>
              <a:buFont typeface="Arial" pitchFamily="34"/>
              <a:buChar char="•"/>
            </a:pPr>
            <a:r>
              <a:rPr lang="en-US" sz="1800">
                <a:solidFill>
                  <a:srgbClr val="000000"/>
                </a:solidFill>
                <a:latin typeface="Arial" pitchFamily="34"/>
                <a:cs typeface="Arial" pitchFamily="34"/>
              </a:rPr>
              <a:t>The Pestel analysis is presented in the next slide.</a:t>
            </a:r>
            <a:endParaRPr lang="en-GB" sz="1800">
              <a:solidFill>
                <a:srgbClr val="000000"/>
              </a:solidFill>
              <a:latin typeface="Arial" pitchFamily="34"/>
              <a:cs typeface="Arial" pitchFamily="3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A4B26-BB48-45B0-BB7B-0310CEF99307}"/>
              </a:ext>
            </a:extLst>
          </p:cNvPr>
          <p:cNvSpPr txBox="1">
            <a:spLocks noGrp="1"/>
          </p:cNvSpPr>
          <p:nvPr>
            <p:ph type="title"/>
          </p:nvPr>
        </p:nvSpPr>
        <p:spPr/>
        <p:txBody>
          <a:bodyPr anchorCtr="1">
            <a:noAutofit/>
          </a:bodyPr>
          <a:lstStyle/>
          <a:p>
            <a:pPr lvl="0" algn="ctr"/>
            <a:r>
              <a:rPr lang="en-US" sz="2800" b="1">
                <a:solidFill>
                  <a:srgbClr val="000000"/>
                </a:solidFill>
                <a:latin typeface="Arial" pitchFamily="34"/>
                <a:cs typeface="Arial" pitchFamily="34"/>
              </a:rPr>
              <a:t>A PESTEL Analysis to identify possible causes of Staff Absenteeism</a:t>
            </a:r>
            <a:br>
              <a:rPr lang="en-US" sz="2800" b="1">
                <a:solidFill>
                  <a:srgbClr val="000000"/>
                </a:solidFill>
                <a:latin typeface="Arial" pitchFamily="34"/>
                <a:cs typeface="Arial" pitchFamily="34"/>
              </a:rPr>
            </a:br>
            <a:r>
              <a:rPr lang="en-US" sz="2800" b="1">
                <a:solidFill>
                  <a:srgbClr val="000000"/>
                </a:solidFill>
                <a:latin typeface="Arial" pitchFamily="34"/>
                <a:cs typeface="Arial" pitchFamily="34"/>
              </a:rPr>
              <a:t> in Mid Cheshire Hospital NHS Foundation Trust (MCHT)</a:t>
            </a:r>
            <a:endParaRPr lang="en-GB" sz="2800">
              <a:solidFill>
                <a:srgbClr val="000000"/>
              </a:solidFill>
              <a:latin typeface="Arial" pitchFamily="34"/>
              <a:cs typeface="Arial" pitchFamily="34"/>
            </a:endParaRPr>
          </a:p>
        </p:txBody>
      </p:sp>
      <p:sp>
        <p:nvSpPr>
          <p:cNvPr id="3" name="Content Placeholder 2">
            <a:extLst>
              <a:ext uri="{FF2B5EF4-FFF2-40B4-BE49-F238E27FC236}">
                <a16:creationId xmlns:a16="http://schemas.microsoft.com/office/drawing/2014/main" id="{648D27E3-ED46-40CE-AC4B-09770771572E}"/>
              </a:ext>
            </a:extLst>
          </p:cNvPr>
          <p:cNvSpPr txBox="1">
            <a:spLocks noGrp="1"/>
          </p:cNvSpPr>
          <p:nvPr>
            <p:ph idx="1"/>
          </p:nvPr>
        </p:nvSpPr>
        <p:spPr>
          <a:xfrm>
            <a:off x="1097280" y="1845734"/>
            <a:ext cx="10199985" cy="4023360"/>
          </a:xfrm>
        </p:spPr>
        <p:txBody>
          <a:bodyPr/>
          <a:lstStyle/>
          <a:p>
            <a:pPr lvl="0" algn="just"/>
            <a:r>
              <a:rPr lang="en-US" b="1">
                <a:solidFill>
                  <a:srgbClr val="000000"/>
                </a:solidFill>
                <a:latin typeface="Arial" pitchFamily="34"/>
                <a:cs typeface="Arial" pitchFamily="34"/>
              </a:rPr>
              <a:t>A Pestel analysis revealed four main external factors linked to staff absenteeism:</a:t>
            </a:r>
          </a:p>
          <a:p>
            <a:pPr lvl="0" algn="just">
              <a:buClr>
                <a:srgbClr val="000000"/>
              </a:buClr>
              <a:buFont typeface="Arial" pitchFamily="34"/>
              <a:buChar char="•"/>
            </a:pPr>
            <a:r>
              <a:rPr lang="en-GB" b="1">
                <a:solidFill>
                  <a:srgbClr val="000000"/>
                </a:solidFill>
              </a:rPr>
              <a:t>Political</a:t>
            </a:r>
            <a:r>
              <a:rPr lang="en-GB">
                <a:solidFill>
                  <a:srgbClr val="000000"/>
                </a:solidFill>
              </a:rPr>
              <a:t> - </a:t>
            </a:r>
            <a:r>
              <a:rPr lang="en-US">
                <a:solidFill>
                  <a:srgbClr val="000000"/>
                </a:solidFill>
                <a:latin typeface="Arial" pitchFamily="34"/>
                <a:cs typeface="Arial" pitchFamily="34"/>
              </a:rPr>
              <a:t>COVID regulations, following Brexit causing many employees to be absent from work.</a:t>
            </a:r>
          </a:p>
          <a:p>
            <a:pPr lvl="0" algn="just">
              <a:buClr>
                <a:srgbClr val="000000"/>
              </a:buClr>
              <a:buFont typeface="Arial" pitchFamily="34"/>
              <a:buChar char="•"/>
            </a:pPr>
            <a:r>
              <a:rPr lang="en-US" b="1">
                <a:solidFill>
                  <a:srgbClr val="000000"/>
                </a:solidFill>
                <a:latin typeface="Arial" pitchFamily="34"/>
                <a:cs typeface="Arial" pitchFamily="34"/>
              </a:rPr>
              <a:t>Economical</a:t>
            </a:r>
            <a:r>
              <a:rPr lang="en-US">
                <a:solidFill>
                  <a:srgbClr val="000000"/>
                </a:solidFill>
                <a:latin typeface="Arial" pitchFamily="34"/>
                <a:cs typeface="Arial" pitchFamily="34"/>
              </a:rPr>
              <a:t>- </a:t>
            </a:r>
            <a:r>
              <a:rPr lang="en-GB">
                <a:solidFill>
                  <a:srgbClr val="000000"/>
                </a:solidFill>
                <a:latin typeface="Arial" pitchFamily="34"/>
                <a:cs typeface="Arial" pitchFamily="34"/>
              </a:rPr>
              <a:t> inappropriate wages and salary. It will reduce their motivation to invest best of their efforts which makes them stay away from their work.</a:t>
            </a:r>
          </a:p>
          <a:p>
            <a:pPr lvl="0" algn="just">
              <a:buClr>
                <a:srgbClr val="000000"/>
              </a:buClr>
              <a:buFont typeface="Arial" pitchFamily="34"/>
              <a:buChar char="•"/>
            </a:pPr>
            <a:r>
              <a:rPr lang="en-GB" b="1">
                <a:solidFill>
                  <a:srgbClr val="000000"/>
                </a:solidFill>
                <a:latin typeface="Arial" pitchFamily="34"/>
                <a:cs typeface="Arial" pitchFamily="34"/>
              </a:rPr>
              <a:t>Social- </a:t>
            </a:r>
            <a:r>
              <a:rPr lang="en-GB">
                <a:solidFill>
                  <a:srgbClr val="000000"/>
                </a:solidFill>
                <a:latin typeface="Arial" pitchFamily="34"/>
                <a:cs typeface="Arial" pitchFamily="34"/>
              </a:rPr>
              <a:t>The social factors that are responsible for the need to stay away from their job are: care (some employees need to take care of their kids and family and due to their shift timings, they fail to do so), the levels of high stress and low morale.</a:t>
            </a:r>
          </a:p>
          <a:p>
            <a:pPr lvl="0" algn="just">
              <a:buClr>
                <a:srgbClr val="000000"/>
              </a:buClr>
              <a:buFont typeface="Arial" pitchFamily="34"/>
              <a:buChar char="•"/>
            </a:pPr>
            <a:r>
              <a:rPr lang="en-GB" b="1">
                <a:solidFill>
                  <a:srgbClr val="000000"/>
                </a:solidFill>
                <a:latin typeface="Arial" pitchFamily="34"/>
                <a:cs typeface="Arial" pitchFamily="34"/>
              </a:rPr>
              <a:t>Legal - </a:t>
            </a:r>
            <a:r>
              <a:rPr lang="en-GB">
                <a:solidFill>
                  <a:srgbClr val="000000"/>
                </a:solidFill>
                <a:latin typeface="Arial" pitchFamily="34"/>
                <a:cs typeface="Arial" pitchFamily="34"/>
              </a:rPr>
              <a:t>general restrictions for employees at the workplace such as inappropriate break timings and rigid working hours.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B21D0-A25B-482B-8AAD-358E803AA62D}"/>
              </a:ext>
            </a:extLst>
          </p:cNvPr>
          <p:cNvSpPr txBox="1">
            <a:spLocks noGrp="1"/>
          </p:cNvSpPr>
          <p:nvPr>
            <p:ph type="title"/>
          </p:nvPr>
        </p:nvSpPr>
        <p:spPr>
          <a:xfrm>
            <a:off x="1097280" y="286600"/>
            <a:ext cx="10058400" cy="878518"/>
          </a:xfrm>
        </p:spPr>
        <p:txBody>
          <a:bodyPr anchorCtr="1">
            <a:noAutofit/>
          </a:bodyPr>
          <a:lstStyle/>
          <a:p>
            <a:pPr lvl="0" algn="ctr"/>
            <a:r>
              <a:rPr lang="en-US" sz="2400" b="1">
                <a:solidFill>
                  <a:srgbClr val="000000"/>
                </a:solidFill>
                <a:latin typeface="Arial" pitchFamily="34"/>
                <a:cs typeface="Arial" pitchFamily="34"/>
              </a:rPr>
              <a:t>Fishbone analysis of the complex problem of long-term absenteeism at Mid Cheshire Hospital NHS Foundation Trust (MCHT)</a:t>
            </a:r>
            <a:endParaRPr lang="en-GB" sz="2400" b="1">
              <a:solidFill>
                <a:srgbClr val="000000"/>
              </a:solidFill>
              <a:latin typeface="Arial" pitchFamily="34"/>
              <a:cs typeface="Arial" pitchFamily="34"/>
            </a:endParaRPr>
          </a:p>
        </p:txBody>
      </p:sp>
      <p:sp>
        <p:nvSpPr>
          <p:cNvPr id="3" name="Content Placeholder 2">
            <a:extLst>
              <a:ext uri="{FF2B5EF4-FFF2-40B4-BE49-F238E27FC236}">
                <a16:creationId xmlns:a16="http://schemas.microsoft.com/office/drawing/2014/main" id="{67A3B0A5-5EF7-4BA1-BDA8-AC8DD4E7B0BD}"/>
              </a:ext>
            </a:extLst>
          </p:cNvPr>
          <p:cNvSpPr txBox="1">
            <a:spLocks noGrp="1"/>
          </p:cNvSpPr>
          <p:nvPr>
            <p:ph idx="1"/>
          </p:nvPr>
        </p:nvSpPr>
        <p:spPr/>
        <p:txBody>
          <a:bodyPr/>
          <a:lstStyle/>
          <a:p>
            <a:pPr lvl="0">
              <a:lnSpc>
                <a:spcPct val="150000"/>
              </a:lnSpc>
              <a:buClr>
                <a:srgbClr val="000000"/>
              </a:buClr>
              <a:buFont typeface="Arial" pitchFamily="34"/>
              <a:buChar char="•"/>
            </a:pPr>
            <a:r>
              <a:rPr lang="en-GB">
                <a:solidFill>
                  <a:srgbClr val="000000"/>
                </a:solidFill>
                <a:latin typeface="Arial" pitchFamily="34"/>
                <a:cs typeface="Arial" pitchFamily="34"/>
              </a:rPr>
              <a:t>A comprehensive academic framework to represent and examine the specific causes of a problem, is the Fishbone diagram (</a:t>
            </a:r>
            <a:r>
              <a:rPr lang="en-GB">
                <a:solidFill>
                  <a:srgbClr val="000000"/>
                </a:solidFill>
                <a:latin typeface="Arial" pitchFamily="34"/>
                <a:cs typeface="Arial" pitchFamily="34"/>
                <a:hlinkClick r:id="rId2" tooltip="View other papers by this author"/>
              </a:rPr>
              <a:t>Coccia</a:t>
            </a:r>
            <a:r>
              <a:rPr lang="en-GB">
                <a:solidFill>
                  <a:srgbClr val="000000"/>
                </a:solidFill>
                <a:latin typeface="Arial" pitchFamily="34"/>
                <a:cs typeface="Arial" pitchFamily="34"/>
              </a:rPr>
              <a:t>, 2018)</a:t>
            </a:r>
          </a:p>
          <a:p>
            <a:pPr marL="0" lvl="0" indent="0">
              <a:buNone/>
            </a:pPr>
            <a:endParaRPr lang="en-GB">
              <a:solidFill>
                <a:srgbClr val="000000"/>
              </a:solidFill>
              <a:latin typeface="Arial" pitchFamily="34"/>
              <a:cs typeface="Arial" pitchFamily="34"/>
            </a:endParaRPr>
          </a:p>
          <a:p>
            <a:pPr lvl="0">
              <a:lnSpc>
                <a:spcPct val="150000"/>
              </a:lnSpc>
              <a:buClr>
                <a:srgbClr val="000000"/>
              </a:buClr>
              <a:buFont typeface="Arial" pitchFamily="34"/>
              <a:buChar char="•"/>
            </a:pPr>
            <a:r>
              <a:rPr lang="en-GB">
                <a:solidFill>
                  <a:srgbClr val="000000"/>
                </a:solidFill>
                <a:latin typeface="Arial" pitchFamily="34"/>
                <a:cs typeface="Arial" pitchFamily="34"/>
              </a:rPr>
              <a:t>In this case, the fishbone diagram is applied as a graphical illustration to show, explore, and analyze the potential causes of long-term absenteeism at Mid Cheshire Hospital NHS Foundation Trust.</a:t>
            </a:r>
          </a:p>
          <a:p>
            <a:pPr lvl="0">
              <a:buClr>
                <a:srgbClr val="000000"/>
              </a:buClr>
              <a:buFont typeface="Arial" pitchFamily="34"/>
              <a:buChar char="•"/>
            </a:pPr>
            <a:endParaRPr lang="en-GB">
              <a:solidFill>
                <a:srgbClr val="000000"/>
              </a:solidFill>
              <a:latin typeface="Arial" pitchFamily="34"/>
              <a:cs typeface="Arial" pitchFamily="34"/>
            </a:endParaRPr>
          </a:p>
          <a:p>
            <a:pPr lvl="0">
              <a:buClr>
                <a:srgbClr val="000000"/>
              </a:buClr>
              <a:buFont typeface="Arial" pitchFamily="34"/>
              <a:buChar char="•"/>
            </a:pPr>
            <a:r>
              <a:rPr lang="en-US">
                <a:solidFill>
                  <a:srgbClr val="000000"/>
                </a:solidFill>
                <a:latin typeface="Arial" pitchFamily="34"/>
                <a:cs typeface="Arial" pitchFamily="34"/>
              </a:rPr>
              <a:t>The Fishbone diagram is discussed in the next slide.</a:t>
            </a:r>
          </a:p>
          <a:p>
            <a:pPr lvl="0">
              <a:buClr>
                <a:srgbClr val="000000"/>
              </a:buClr>
              <a:buFont typeface="Arial" pitchFamily="34"/>
              <a:buChar char="•"/>
            </a:pPr>
            <a:endParaRPr lang="en-GB" sz="1800">
              <a:solidFill>
                <a:srgbClr val="000000"/>
              </a:solidFill>
              <a:latin typeface="Arial" pitchFamily="34"/>
              <a:cs typeface="Arial" pitchFamily="34"/>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cxnSp>
        <p:nvCxnSpPr>
          <p:cNvPr id="2" name="Line 85">
            <a:extLst>
              <a:ext uri="{FF2B5EF4-FFF2-40B4-BE49-F238E27FC236}">
                <a16:creationId xmlns:a16="http://schemas.microsoft.com/office/drawing/2014/main" id="{3764D05D-3FBD-4F4D-B5FB-33BE7988E208}"/>
              </a:ext>
            </a:extLst>
          </p:cNvPr>
          <p:cNvCxnSpPr/>
          <p:nvPr/>
        </p:nvCxnSpPr>
        <p:spPr>
          <a:xfrm>
            <a:off x="1540946" y="1970001"/>
            <a:ext cx="724516" cy="0"/>
          </a:xfrm>
          <a:prstGeom prst="straightConnector1">
            <a:avLst/>
          </a:prstGeom>
          <a:noFill/>
          <a:ln w="9528" cap="flat">
            <a:solidFill>
              <a:srgbClr val="000000"/>
            </a:solidFill>
            <a:prstDash val="solid"/>
            <a:round/>
            <a:tailEnd type="arrow"/>
          </a:ln>
        </p:spPr>
      </p:cxnSp>
      <p:sp>
        <p:nvSpPr>
          <p:cNvPr id="3" name="Text Box 86">
            <a:extLst>
              <a:ext uri="{FF2B5EF4-FFF2-40B4-BE49-F238E27FC236}">
                <a16:creationId xmlns:a16="http://schemas.microsoft.com/office/drawing/2014/main" id="{D565E320-31C3-409C-87F9-4552443E5E98}"/>
              </a:ext>
            </a:extLst>
          </p:cNvPr>
          <p:cNvSpPr txBox="1"/>
          <p:nvPr/>
        </p:nvSpPr>
        <p:spPr>
          <a:xfrm>
            <a:off x="330208" y="1705310"/>
            <a:ext cx="1210738" cy="409578"/>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100" b="1" i="0" u="none" strike="noStrike" kern="1200" cap="none" spc="0" baseline="0">
                <a:solidFill>
                  <a:srgbClr val="000000"/>
                </a:solidFill>
                <a:uFillTx/>
                <a:latin typeface="Times New Roman" pitchFamily="18"/>
                <a:ea typeface="Calibri" pitchFamily="34"/>
                <a:cs typeface="Times New Roman" pitchFamily="18"/>
              </a:rPr>
              <a:t>Increased traffic</a:t>
            </a:r>
            <a:endParaRPr lang="en-GB" sz="1100" b="1" i="0" u="none" strike="noStrike" kern="1200" cap="none" spc="0" baseline="0">
              <a:solidFill>
                <a:srgbClr val="000000"/>
              </a:solidFill>
              <a:uFillTx/>
              <a:latin typeface="Times New Roman" pitchFamily="18"/>
              <a:cs typeface="Times New Roman" pitchFamily="18"/>
            </a:endParaRPr>
          </a:p>
        </p:txBody>
      </p:sp>
      <p:cxnSp>
        <p:nvCxnSpPr>
          <p:cNvPr id="4" name="Line 87">
            <a:extLst>
              <a:ext uri="{FF2B5EF4-FFF2-40B4-BE49-F238E27FC236}">
                <a16:creationId xmlns:a16="http://schemas.microsoft.com/office/drawing/2014/main" id="{E596769F-6948-422A-BEA7-B9E549E31033}"/>
              </a:ext>
            </a:extLst>
          </p:cNvPr>
          <p:cNvCxnSpPr/>
          <p:nvPr/>
        </p:nvCxnSpPr>
        <p:spPr>
          <a:xfrm>
            <a:off x="2024445" y="2572188"/>
            <a:ext cx="756784" cy="0"/>
          </a:xfrm>
          <a:prstGeom prst="straightConnector1">
            <a:avLst/>
          </a:prstGeom>
          <a:noFill/>
          <a:ln w="9528" cap="flat">
            <a:solidFill>
              <a:srgbClr val="000000"/>
            </a:solidFill>
            <a:prstDash val="solid"/>
            <a:round/>
            <a:tailEnd type="arrow"/>
          </a:ln>
        </p:spPr>
      </p:cxnSp>
      <p:sp>
        <p:nvSpPr>
          <p:cNvPr id="5" name="Text Box 88">
            <a:extLst>
              <a:ext uri="{FF2B5EF4-FFF2-40B4-BE49-F238E27FC236}">
                <a16:creationId xmlns:a16="http://schemas.microsoft.com/office/drawing/2014/main" id="{CCF62783-46BE-4BC4-80AB-5E6F41C1E291}"/>
              </a:ext>
            </a:extLst>
          </p:cNvPr>
          <p:cNvSpPr txBox="1"/>
          <p:nvPr/>
        </p:nvSpPr>
        <p:spPr>
          <a:xfrm>
            <a:off x="993779" y="2367281"/>
            <a:ext cx="1060447" cy="414332"/>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Job related accidents</a:t>
            </a:r>
            <a:endParaRPr lang="en-US" sz="1800" b="1" i="0" u="none" strike="noStrike" kern="1200" cap="none" spc="0" baseline="0">
              <a:solidFill>
                <a:srgbClr val="000000"/>
              </a:solidFill>
              <a:uFillTx/>
              <a:latin typeface="Arial" pitchFamily="34"/>
            </a:endParaRPr>
          </a:p>
        </p:txBody>
      </p:sp>
      <p:cxnSp>
        <p:nvCxnSpPr>
          <p:cNvPr id="6" name="Line 91">
            <a:extLst>
              <a:ext uri="{FF2B5EF4-FFF2-40B4-BE49-F238E27FC236}">
                <a16:creationId xmlns:a16="http://schemas.microsoft.com/office/drawing/2014/main" id="{DD244FE2-0C33-4E07-AD7C-1D1417A620D8}"/>
              </a:ext>
            </a:extLst>
          </p:cNvPr>
          <p:cNvCxnSpPr/>
          <p:nvPr/>
        </p:nvCxnSpPr>
        <p:spPr>
          <a:xfrm>
            <a:off x="3832305" y="1776679"/>
            <a:ext cx="507373" cy="0"/>
          </a:xfrm>
          <a:prstGeom prst="straightConnector1">
            <a:avLst/>
          </a:prstGeom>
          <a:noFill/>
          <a:ln w="9528" cap="flat">
            <a:solidFill>
              <a:srgbClr val="000000"/>
            </a:solidFill>
            <a:prstDash val="solid"/>
            <a:round/>
            <a:tailEnd type="arrow"/>
          </a:ln>
        </p:spPr>
      </p:cxnSp>
      <p:sp>
        <p:nvSpPr>
          <p:cNvPr id="7" name="Text Box 92">
            <a:extLst>
              <a:ext uri="{FF2B5EF4-FFF2-40B4-BE49-F238E27FC236}">
                <a16:creationId xmlns:a16="http://schemas.microsoft.com/office/drawing/2014/main" id="{9A6A219E-3841-4227-900F-BEEA71682005}"/>
              </a:ext>
            </a:extLst>
          </p:cNvPr>
          <p:cNvSpPr txBox="1"/>
          <p:nvPr/>
        </p:nvSpPr>
        <p:spPr>
          <a:xfrm>
            <a:off x="2797122" y="1530266"/>
            <a:ext cx="1037368" cy="497369"/>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Legislation due to COVID /stay at home/</a:t>
            </a:r>
            <a:endParaRPr lang="en-US" sz="1800" b="1" i="0" u="none" strike="noStrike" kern="1200" cap="none" spc="0" baseline="0">
              <a:solidFill>
                <a:srgbClr val="000000"/>
              </a:solidFill>
              <a:uFillTx/>
              <a:latin typeface="Arial" pitchFamily="34"/>
            </a:endParaRPr>
          </a:p>
        </p:txBody>
      </p:sp>
      <p:sp>
        <p:nvSpPr>
          <p:cNvPr id="8" name="Text Box 96">
            <a:extLst>
              <a:ext uri="{FF2B5EF4-FFF2-40B4-BE49-F238E27FC236}">
                <a16:creationId xmlns:a16="http://schemas.microsoft.com/office/drawing/2014/main" id="{69AE4032-49EA-4C50-A9AC-4711E6E82E4A}"/>
              </a:ext>
            </a:extLst>
          </p:cNvPr>
          <p:cNvSpPr txBox="1"/>
          <p:nvPr/>
        </p:nvSpPr>
        <p:spPr>
          <a:xfrm>
            <a:off x="3322198" y="2300228"/>
            <a:ext cx="1181103" cy="340860"/>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Lack of transport</a:t>
            </a:r>
            <a:endParaRPr lang="en-US" sz="1800" b="1" i="0" u="none" strike="noStrike" kern="1200" cap="none" spc="0" baseline="0">
              <a:solidFill>
                <a:srgbClr val="000000"/>
              </a:solidFill>
              <a:uFillTx/>
              <a:latin typeface="Arial" pitchFamily="34"/>
            </a:endParaRPr>
          </a:p>
        </p:txBody>
      </p:sp>
      <p:cxnSp>
        <p:nvCxnSpPr>
          <p:cNvPr id="9" name="Line 97">
            <a:extLst>
              <a:ext uri="{FF2B5EF4-FFF2-40B4-BE49-F238E27FC236}">
                <a16:creationId xmlns:a16="http://schemas.microsoft.com/office/drawing/2014/main" id="{5CF89BF0-0C58-49E8-8260-4EB49DB6BC67}"/>
              </a:ext>
            </a:extLst>
          </p:cNvPr>
          <p:cNvCxnSpPr/>
          <p:nvPr/>
        </p:nvCxnSpPr>
        <p:spPr>
          <a:xfrm>
            <a:off x="5810563" y="1540142"/>
            <a:ext cx="507364" cy="0"/>
          </a:xfrm>
          <a:prstGeom prst="straightConnector1">
            <a:avLst/>
          </a:prstGeom>
          <a:noFill/>
          <a:ln w="9528" cap="flat">
            <a:solidFill>
              <a:srgbClr val="000000"/>
            </a:solidFill>
            <a:prstDash val="solid"/>
            <a:round/>
            <a:tailEnd type="arrow"/>
          </a:ln>
        </p:spPr>
      </p:cxnSp>
      <p:sp>
        <p:nvSpPr>
          <p:cNvPr id="10" name="Text Box 98">
            <a:extLst>
              <a:ext uri="{FF2B5EF4-FFF2-40B4-BE49-F238E27FC236}">
                <a16:creationId xmlns:a16="http://schemas.microsoft.com/office/drawing/2014/main" id="{43607CAB-01F9-423A-BA1A-9E7D4466642A}"/>
              </a:ext>
            </a:extLst>
          </p:cNvPr>
          <p:cNvSpPr txBox="1"/>
          <p:nvPr/>
        </p:nvSpPr>
        <p:spPr>
          <a:xfrm>
            <a:off x="4603272" y="1303605"/>
            <a:ext cx="1136425" cy="473073"/>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Family responsibilities</a:t>
            </a:r>
            <a:endParaRPr lang="en-US" sz="1000" b="1" i="0" u="none" strike="noStrike" kern="1200" cap="none" spc="0" baseline="0">
              <a:solidFill>
                <a:srgbClr val="000000"/>
              </a:solidFill>
              <a:uFillTx/>
              <a:latin typeface="Arial" pitchFamily="34"/>
              <a:cs typeface="Arial" pitchFamily="34"/>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endParaRPr>
          </a:p>
        </p:txBody>
      </p:sp>
      <p:cxnSp>
        <p:nvCxnSpPr>
          <p:cNvPr id="11" name="Line 99">
            <a:extLst>
              <a:ext uri="{FF2B5EF4-FFF2-40B4-BE49-F238E27FC236}">
                <a16:creationId xmlns:a16="http://schemas.microsoft.com/office/drawing/2014/main" id="{D30C79E5-5D3B-4BF6-B0C8-B94A6F395D0A}"/>
              </a:ext>
            </a:extLst>
          </p:cNvPr>
          <p:cNvCxnSpPr/>
          <p:nvPr/>
        </p:nvCxnSpPr>
        <p:spPr>
          <a:xfrm flipV="1">
            <a:off x="6140131" y="2130314"/>
            <a:ext cx="667064" cy="37572"/>
          </a:xfrm>
          <a:prstGeom prst="straightConnector1">
            <a:avLst/>
          </a:prstGeom>
          <a:noFill/>
          <a:ln w="9528" cap="flat">
            <a:solidFill>
              <a:srgbClr val="000000"/>
            </a:solidFill>
            <a:prstDash val="solid"/>
            <a:round/>
            <a:tailEnd type="arrow"/>
          </a:ln>
        </p:spPr>
      </p:cxnSp>
      <p:sp>
        <p:nvSpPr>
          <p:cNvPr id="12" name="Text Box 100">
            <a:extLst>
              <a:ext uri="{FF2B5EF4-FFF2-40B4-BE49-F238E27FC236}">
                <a16:creationId xmlns:a16="http://schemas.microsoft.com/office/drawing/2014/main" id="{0CD353DA-EB95-4427-9878-28C28FCFE7E4}"/>
              </a:ext>
            </a:extLst>
          </p:cNvPr>
          <p:cNvSpPr txBox="1"/>
          <p:nvPr/>
        </p:nvSpPr>
        <p:spPr>
          <a:xfrm>
            <a:off x="4829175" y="1854202"/>
            <a:ext cx="1266828" cy="377820"/>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Financial constraints</a:t>
            </a:r>
            <a:endParaRPr lang="en-US" sz="1800" b="1" i="0" u="none" strike="noStrike" kern="1200" cap="none" spc="0" baseline="0">
              <a:solidFill>
                <a:srgbClr val="000000"/>
              </a:solidFill>
              <a:uFillTx/>
              <a:latin typeface="Arial" pitchFamily="34"/>
            </a:endParaRPr>
          </a:p>
        </p:txBody>
      </p:sp>
      <p:cxnSp>
        <p:nvCxnSpPr>
          <p:cNvPr id="13" name="Line 101">
            <a:extLst>
              <a:ext uri="{FF2B5EF4-FFF2-40B4-BE49-F238E27FC236}">
                <a16:creationId xmlns:a16="http://schemas.microsoft.com/office/drawing/2014/main" id="{3550A235-166A-4E80-9D2A-0C74AA9D7865}"/>
              </a:ext>
            </a:extLst>
          </p:cNvPr>
          <p:cNvCxnSpPr/>
          <p:nvPr/>
        </p:nvCxnSpPr>
        <p:spPr>
          <a:xfrm>
            <a:off x="6723537" y="2512844"/>
            <a:ext cx="507364" cy="0"/>
          </a:xfrm>
          <a:prstGeom prst="straightConnector1">
            <a:avLst/>
          </a:prstGeom>
          <a:noFill/>
          <a:ln w="9528" cap="flat">
            <a:solidFill>
              <a:srgbClr val="000000"/>
            </a:solidFill>
            <a:prstDash val="solid"/>
            <a:round/>
            <a:tailEnd type="arrow"/>
          </a:ln>
        </p:spPr>
      </p:cxnSp>
      <p:sp>
        <p:nvSpPr>
          <p:cNvPr id="14" name="Text Box 102">
            <a:extLst>
              <a:ext uri="{FF2B5EF4-FFF2-40B4-BE49-F238E27FC236}">
                <a16:creationId xmlns:a16="http://schemas.microsoft.com/office/drawing/2014/main" id="{74B1C1F5-5334-4597-9F52-C3AFCF257EFF}"/>
              </a:ext>
            </a:extLst>
          </p:cNvPr>
          <p:cNvSpPr txBox="1"/>
          <p:nvPr/>
        </p:nvSpPr>
        <p:spPr>
          <a:xfrm>
            <a:off x="5556726" y="2294293"/>
            <a:ext cx="1166810" cy="481010"/>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Domestic conflicts</a:t>
            </a:r>
            <a:endParaRPr lang="en-US" sz="1800" b="1" i="0" u="none" strike="noStrike" kern="1200" cap="none" spc="0" baseline="0">
              <a:solidFill>
                <a:srgbClr val="000000"/>
              </a:solidFill>
              <a:uFillTx/>
              <a:latin typeface="Arial" pitchFamily="34"/>
            </a:endParaRPr>
          </a:p>
        </p:txBody>
      </p:sp>
      <p:cxnSp>
        <p:nvCxnSpPr>
          <p:cNvPr id="15" name="Line 103">
            <a:extLst>
              <a:ext uri="{FF2B5EF4-FFF2-40B4-BE49-F238E27FC236}">
                <a16:creationId xmlns:a16="http://schemas.microsoft.com/office/drawing/2014/main" id="{C48C6F58-8AD5-44E3-83C6-695633CE1DDE}"/>
              </a:ext>
            </a:extLst>
          </p:cNvPr>
          <p:cNvCxnSpPr/>
          <p:nvPr/>
        </p:nvCxnSpPr>
        <p:spPr>
          <a:xfrm>
            <a:off x="5398773" y="3460830"/>
            <a:ext cx="507364" cy="0"/>
          </a:xfrm>
          <a:prstGeom prst="straightConnector1">
            <a:avLst/>
          </a:prstGeom>
          <a:noFill/>
          <a:ln w="9528" cap="flat">
            <a:solidFill>
              <a:srgbClr val="000000"/>
            </a:solidFill>
            <a:prstDash val="solid"/>
            <a:round/>
            <a:tailEnd type="arrow"/>
          </a:ln>
        </p:spPr>
      </p:cxnSp>
      <p:sp>
        <p:nvSpPr>
          <p:cNvPr id="16" name="Text Box 104">
            <a:extLst>
              <a:ext uri="{FF2B5EF4-FFF2-40B4-BE49-F238E27FC236}">
                <a16:creationId xmlns:a16="http://schemas.microsoft.com/office/drawing/2014/main" id="{440B3900-1E08-4514-8F9E-235AEC62C359}"/>
              </a:ext>
            </a:extLst>
          </p:cNvPr>
          <p:cNvSpPr txBox="1"/>
          <p:nvPr/>
        </p:nvSpPr>
        <p:spPr>
          <a:xfrm>
            <a:off x="3973516" y="3308354"/>
            <a:ext cx="1330323" cy="363538"/>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Lack of attendance policies</a:t>
            </a:r>
            <a:endParaRPr lang="en-US" sz="1000" b="1" i="0" u="none" strike="noStrike" kern="1200" cap="none" spc="0" baseline="0">
              <a:solidFill>
                <a:srgbClr val="000000"/>
              </a:solidFill>
              <a:uFillTx/>
              <a:latin typeface="Arial" pitchFamily="34"/>
            </a:endParaRPr>
          </a:p>
        </p:txBody>
      </p:sp>
      <p:cxnSp>
        <p:nvCxnSpPr>
          <p:cNvPr id="17" name="Line 105">
            <a:extLst>
              <a:ext uri="{FF2B5EF4-FFF2-40B4-BE49-F238E27FC236}">
                <a16:creationId xmlns:a16="http://schemas.microsoft.com/office/drawing/2014/main" id="{E6395CCA-8340-4982-AFB6-A55968EACA02}"/>
              </a:ext>
            </a:extLst>
          </p:cNvPr>
          <p:cNvCxnSpPr/>
          <p:nvPr/>
        </p:nvCxnSpPr>
        <p:spPr>
          <a:xfrm>
            <a:off x="4917798" y="4037981"/>
            <a:ext cx="507373" cy="0"/>
          </a:xfrm>
          <a:prstGeom prst="straightConnector1">
            <a:avLst/>
          </a:prstGeom>
          <a:noFill/>
          <a:ln w="9528" cap="flat">
            <a:solidFill>
              <a:srgbClr val="000000"/>
            </a:solidFill>
            <a:prstDash val="solid"/>
            <a:round/>
            <a:tailEnd type="arrow"/>
          </a:ln>
        </p:spPr>
      </p:cxnSp>
      <p:sp>
        <p:nvSpPr>
          <p:cNvPr id="18" name="Text Box 106">
            <a:extLst>
              <a:ext uri="{FF2B5EF4-FFF2-40B4-BE49-F238E27FC236}">
                <a16:creationId xmlns:a16="http://schemas.microsoft.com/office/drawing/2014/main" id="{DE72E70D-E02D-484A-AF10-3A27EECE02E5}"/>
              </a:ext>
            </a:extLst>
          </p:cNvPr>
          <p:cNvSpPr txBox="1"/>
          <p:nvPr/>
        </p:nvSpPr>
        <p:spPr>
          <a:xfrm>
            <a:off x="3718773" y="3841751"/>
            <a:ext cx="1060447" cy="363538"/>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Long working hours</a:t>
            </a:r>
            <a:endParaRPr lang="en-US" sz="1000" b="1" i="0" u="none" strike="noStrike" kern="1200" cap="none" spc="0" baseline="0">
              <a:solidFill>
                <a:srgbClr val="000000"/>
              </a:solidFill>
              <a:uFillTx/>
              <a:latin typeface="Arial" pitchFamily="34"/>
            </a:endParaRPr>
          </a:p>
        </p:txBody>
      </p:sp>
      <p:cxnSp>
        <p:nvCxnSpPr>
          <p:cNvPr id="19" name="Line 107">
            <a:extLst>
              <a:ext uri="{FF2B5EF4-FFF2-40B4-BE49-F238E27FC236}">
                <a16:creationId xmlns:a16="http://schemas.microsoft.com/office/drawing/2014/main" id="{D784AE05-4CFA-48DD-9E00-912D4D7D0874}"/>
              </a:ext>
            </a:extLst>
          </p:cNvPr>
          <p:cNvCxnSpPr/>
          <p:nvPr/>
        </p:nvCxnSpPr>
        <p:spPr>
          <a:xfrm>
            <a:off x="4384996" y="4572795"/>
            <a:ext cx="507364" cy="0"/>
          </a:xfrm>
          <a:prstGeom prst="straightConnector1">
            <a:avLst/>
          </a:prstGeom>
          <a:noFill/>
          <a:ln w="9528" cap="flat">
            <a:solidFill>
              <a:srgbClr val="000000"/>
            </a:solidFill>
            <a:prstDash val="solid"/>
            <a:round/>
            <a:tailEnd type="arrow"/>
          </a:ln>
        </p:spPr>
      </p:cxnSp>
      <p:sp>
        <p:nvSpPr>
          <p:cNvPr id="20" name="Text Box 108">
            <a:extLst>
              <a:ext uri="{FF2B5EF4-FFF2-40B4-BE49-F238E27FC236}">
                <a16:creationId xmlns:a16="http://schemas.microsoft.com/office/drawing/2014/main" id="{19EA7F65-5477-4B3E-9681-3CE27C77BDA0}"/>
              </a:ext>
            </a:extLst>
          </p:cNvPr>
          <p:cNvSpPr txBox="1"/>
          <p:nvPr/>
        </p:nvSpPr>
        <p:spPr>
          <a:xfrm>
            <a:off x="3251204" y="4451354"/>
            <a:ext cx="1060447" cy="438153"/>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Poor leadership </a:t>
            </a:r>
            <a:endParaRPr lang="en-US" sz="1800" b="1" i="0" u="none" strike="noStrike" kern="1200" cap="none" spc="0" baseline="0">
              <a:solidFill>
                <a:srgbClr val="000000"/>
              </a:solidFill>
              <a:uFillTx/>
              <a:latin typeface="Arial" pitchFamily="34"/>
            </a:endParaRPr>
          </a:p>
        </p:txBody>
      </p:sp>
      <p:cxnSp>
        <p:nvCxnSpPr>
          <p:cNvPr id="21" name="Line 109">
            <a:extLst>
              <a:ext uri="{FF2B5EF4-FFF2-40B4-BE49-F238E27FC236}">
                <a16:creationId xmlns:a16="http://schemas.microsoft.com/office/drawing/2014/main" id="{F1C2486B-B815-48C4-944F-3C067DD94DF4}"/>
              </a:ext>
            </a:extLst>
          </p:cNvPr>
          <p:cNvCxnSpPr/>
          <p:nvPr/>
        </p:nvCxnSpPr>
        <p:spPr>
          <a:xfrm>
            <a:off x="2841626" y="3448495"/>
            <a:ext cx="507364" cy="0"/>
          </a:xfrm>
          <a:prstGeom prst="straightConnector1">
            <a:avLst/>
          </a:prstGeom>
          <a:noFill/>
          <a:ln w="9528" cap="flat">
            <a:solidFill>
              <a:srgbClr val="000000"/>
            </a:solidFill>
            <a:prstDash val="solid"/>
            <a:round/>
            <a:tailEnd type="arrow"/>
          </a:ln>
        </p:spPr>
      </p:cxnSp>
      <p:sp>
        <p:nvSpPr>
          <p:cNvPr id="22" name="Text Box 110">
            <a:extLst>
              <a:ext uri="{FF2B5EF4-FFF2-40B4-BE49-F238E27FC236}">
                <a16:creationId xmlns:a16="http://schemas.microsoft.com/office/drawing/2014/main" id="{87005F3A-F59B-4D11-A8A2-AF7BB8B982D3}"/>
              </a:ext>
            </a:extLst>
          </p:cNvPr>
          <p:cNvSpPr txBox="1"/>
          <p:nvPr/>
        </p:nvSpPr>
        <p:spPr>
          <a:xfrm>
            <a:off x="1725609" y="3281360"/>
            <a:ext cx="1060447" cy="363538"/>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0" i="0" u="none" strike="noStrike" kern="1200" cap="none" spc="0" baseline="0">
                <a:solidFill>
                  <a:srgbClr val="000000"/>
                </a:solidFill>
                <a:uFillTx/>
                <a:latin typeface="Arial" pitchFamily="34"/>
                <a:ea typeface="Calibri" pitchFamily="34"/>
                <a:cs typeface="Arial" pitchFamily="34"/>
              </a:rPr>
              <a:t>earthquakes</a:t>
            </a:r>
            <a:endParaRPr lang="en-US" sz="1000" b="0" i="0" u="none" strike="noStrike" kern="1200" cap="none" spc="0" baseline="0">
              <a:solidFill>
                <a:srgbClr val="000000"/>
              </a:solidFill>
              <a:uFillTx/>
              <a:latin typeface="Arial" pitchFamily="34"/>
            </a:endParaRPr>
          </a:p>
        </p:txBody>
      </p:sp>
      <p:cxnSp>
        <p:nvCxnSpPr>
          <p:cNvPr id="23" name="Line 111">
            <a:extLst>
              <a:ext uri="{FF2B5EF4-FFF2-40B4-BE49-F238E27FC236}">
                <a16:creationId xmlns:a16="http://schemas.microsoft.com/office/drawing/2014/main" id="{F4F4ED3A-8A0D-436E-9E95-0AE6FA1062CA}"/>
              </a:ext>
            </a:extLst>
          </p:cNvPr>
          <p:cNvCxnSpPr/>
          <p:nvPr/>
        </p:nvCxnSpPr>
        <p:spPr>
          <a:xfrm>
            <a:off x="2354579" y="4037981"/>
            <a:ext cx="507364" cy="0"/>
          </a:xfrm>
          <a:prstGeom prst="straightConnector1">
            <a:avLst/>
          </a:prstGeom>
          <a:noFill/>
          <a:ln w="9528" cap="flat">
            <a:solidFill>
              <a:srgbClr val="000000"/>
            </a:solidFill>
            <a:prstDash val="solid"/>
            <a:round/>
            <a:tailEnd type="arrow"/>
          </a:ln>
        </p:spPr>
      </p:cxnSp>
      <p:sp>
        <p:nvSpPr>
          <p:cNvPr id="24" name="Text Box 112">
            <a:extLst>
              <a:ext uri="{FF2B5EF4-FFF2-40B4-BE49-F238E27FC236}">
                <a16:creationId xmlns:a16="http://schemas.microsoft.com/office/drawing/2014/main" id="{7A3C813C-125D-4C4F-BFB5-665E18FE7D57}"/>
              </a:ext>
            </a:extLst>
          </p:cNvPr>
          <p:cNvSpPr txBox="1"/>
          <p:nvPr/>
        </p:nvSpPr>
        <p:spPr>
          <a:xfrm>
            <a:off x="1266828" y="3813176"/>
            <a:ext cx="1060447" cy="363538"/>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illness</a:t>
            </a:r>
            <a:endParaRPr lang="en-US" sz="1000" b="1" i="0" u="none" strike="noStrike" kern="1200" cap="none" spc="0" baseline="0">
              <a:solidFill>
                <a:srgbClr val="000000"/>
              </a:solidFill>
              <a:uFillTx/>
              <a:latin typeface="Arial" pitchFamily="34"/>
            </a:endParaRPr>
          </a:p>
        </p:txBody>
      </p:sp>
      <p:cxnSp>
        <p:nvCxnSpPr>
          <p:cNvPr id="25" name="Line 113">
            <a:extLst>
              <a:ext uri="{FF2B5EF4-FFF2-40B4-BE49-F238E27FC236}">
                <a16:creationId xmlns:a16="http://schemas.microsoft.com/office/drawing/2014/main" id="{BEFD0878-8FD4-4837-94F5-65D8FD1BDE04}"/>
              </a:ext>
            </a:extLst>
          </p:cNvPr>
          <p:cNvCxnSpPr/>
          <p:nvPr/>
        </p:nvCxnSpPr>
        <p:spPr>
          <a:xfrm>
            <a:off x="1895478" y="4502066"/>
            <a:ext cx="507364" cy="0"/>
          </a:xfrm>
          <a:prstGeom prst="straightConnector1">
            <a:avLst/>
          </a:prstGeom>
          <a:noFill/>
          <a:ln w="9528" cap="flat">
            <a:solidFill>
              <a:srgbClr val="000000"/>
            </a:solidFill>
            <a:prstDash val="solid"/>
            <a:round/>
            <a:tailEnd type="arrow"/>
          </a:ln>
        </p:spPr>
      </p:cxnSp>
      <p:sp>
        <p:nvSpPr>
          <p:cNvPr id="26" name="Text Box 114">
            <a:extLst>
              <a:ext uri="{FF2B5EF4-FFF2-40B4-BE49-F238E27FC236}">
                <a16:creationId xmlns:a16="http://schemas.microsoft.com/office/drawing/2014/main" id="{86C8470F-CBF1-4644-8350-EB2A94681D09}"/>
              </a:ext>
            </a:extLst>
          </p:cNvPr>
          <p:cNvSpPr txBox="1"/>
          <p:nvPr/>
        </p:nvSpPr>
        <p:spPr>
          <a:xfrm>
            <a:off x="752478" y="4391021"/>
            <a:ext cx="1060447" cy="363538"/>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100" b="1" i="0" u="none" strike="noStrike" kern="1200" cap="none" spc="0" baseline="0">
                <a:solidFill>
                  <a:srgbClr val="000000"/>
                </a:solidFill>
                <a:uFillTx/>
                <a:latin typeface="Arial" pitchFamily="34"/>
                <a:ea typeface="Calibri" pitchFamily="34"/>
                <a:cs typeface="Arial" pitchFamily="34"/>
              </a:rPr>
              <a:t>Bad weather</a:t>
            </a:r>
            <a:endParaRPr lang="en-US" sz="1800" b="1" i="0" u="none" strike="noStrike" kern="1200" cap="none" spc="0" baseline="0">
              <a:solidFill>
                <a:srgbClr val="000000"/>
              </a:solidFill>
              <a:uFillTx/>
              <a:latin typeface="Arial" pitchFamily="34"/>
            </a:endParaRPr>
          </a:p>
        </p:txBody>
      </p:sp>
      <p:sp>
        <p:nvSpPr>
          <p:cNvPr id="27" name="Rectangle 150">
            <a:extLst>
              <a:ext uri="{FF2B5EF4-FFF2-40B4-BE49-F238E27FC236}">
                <a16:creationId xmlns:a16="http://schemas.microsoft.com/office/drawing/2014/main" id="{BC61A73F-BB05-4E18-ACC8-2298BA295F8D}"/>
              </a:ext>
            </a:extLst>
          </p:cNvPr>
          <p:cNvSpPr/>
          <p:nvPr/>
        </p:nvSpPr>
        <p:spPr>
          <a:xfrm>
            <a:off x="525862" y="832661"/>
            <a:ext cx="1444623" cy="430216"/>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200" b="1" i="0" u="none" strike="noStrike" kern="1200" cap="none" spc="0" baseline="0">
                <a:solidFill>
                  <a:srgbClr val="000000"/>
                </a:solidFill>
                <a:uFillTx/>
                <a:latin typeface="Arial" pitchFamily="34"/>
                <a:ea typeface="Calibri" pitchFamily="34"/>
                <a:cs typeface="Arial" pitchFamily="34"/>
              </a:rPr>
              <a:t>Transportation</a:t>
            </a:r>
            <a:endParaRPr lang="en-GB" sz="1800" b="0" i="0" u="none" strike="noStrike" kern="1200" cap="none" spc="0" baseline="0">
              <a:solidFill>
                <a:srgbClr val="000000"/>
              </a:solidFill>
              <a:uFillTx/>
              <a:latin typeface="Arial" pitchFamily="34"/>
            </a:endParaRPr>
          </a:p>
        </p:txBody>
      </p:sp>
      <p:sp>
        <p:nvSpPr>
          <p:cNvPr id="28" name="Rectangle 152">
            <a:extLst>
              <a:ext uri="{FF2B5EF4-FFF2-40B4-BE49-F238E27FC236}">
                <a16:creationId xmlns:a16="http://schemas.microsoft.com/office/drawing/2014/main" id="{5824F638-25C6-4D2C-A7B1-47F8708FA02F}"/>
              </a:ext>
            </a:extLst>
          </p:cNvPr>
          <p:cNvSpPr/>
          <p:nvPr/>
        </p:nvSpPr>
        <p:spPr>
          <a:xfrm>
            <a:off x="2449842" y="820536"/>
            <a:ext cx="1636840" cy="520897"/>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400" b="1" i="0" u="none" strike="noStrike" kern="1200" cap="none" spc="0" baseline="0">
                <a:solidFill>
                  <a:srgbClr val="000000"/>
                </a:solidFill>
                <a:uFillTx/>
                <a:latin typeface="Arial" pitchFamily="34"/>
                <a:ea typeface="Calibri" pitchFamily="34"/>
                <a:cs typeface="Arial" pitchFamily="34"/>
              </a:rPr>
              <a:t>Government policy</a:t>
            </a:r>
            <a:endParaRPr lang="en-US" sz="1800" b="0" i="0" u="none" strike="noStrike" kern="1200" cap="none" spc="0" baseline="0">
              <a:solidFill>
                <a:srgbClr val="000000"/>
              </a:solidFill>
              <a:uFillTx/>
              <a:latin typeface="Arial" pitchFamily="34"/>
            </a:endParaRPr>
          </a:p>
        </p:txBody>
      </p:sp>
      <p:sp>
        <p:nvSpPr>
          <p:cNvPr id="29" name="Rectangle 154">
            <a:extLst>
              <a:ext uri="{FF2B5EF4-FFF2-40B4-BE49-F238E27FC236}">
                <a16:creationId xmlns:a16="http://schemas.microsoft.com/office/drawing/2014/main" id="{D2C3F3CB-1769-40EF-8994-C1D21111E940}"/>
              </a:ext>
            </a:extLst>
          </p:cNvPr>
          <p:cNvSpPr/>
          <p:nvPr/>
        </p:nvSpPr>
        <p:spPr>
          <a:xfrm>
            <a:off x="4830766" y="841293"/>
            <a:ext cx="1263645" cy="392113"/>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ea typeface="Calibri" pitchFamily="34"/>
                <a:cs typeface="Arial" pitchFamily="34"/>
              </a:rPr>
              <a:t>Social</a:t>
            </a:r>
            <a:endParaRPr lang="en-US" sz="1800" b="0" i="0" u="none" strike="noStrike" kern="1200" cap="none" spc="0" baseline="0">
              <a:solidFill>
                <a:srgbClr val="000000"/>
              </a:solidFill>
              <a:uFillTx/>
              <a:latin typeface="Arial" pitchFamily="34"/>
            </a:endParaRPr>
          </a:p>
        </p:txBody>
      </p:sp>
      <p:cxnSp>
        <p:nvCxnSpPr>
          <p:cNvPr id="30" name="Line 156">
            <a:extLst>
              <a:ext uri="{FF2B5EF4-FFF2-40B4-BE49-F238E27FC236}">
                <a16:creationId xmlns:a16="http://schemas.microsoft.com/office/drawing/2014/main" id="{C0DD7AB7-7178-461F-BCD7-E2DEA4910B3C}"/>
              </a:ext>
            </a:extLst>
          </p:cNvPr>
          <p:cNvCxnSpPr/>
          <p:nvPr/>
        </p:nvCxnSpPr>
        <p:spPr>
          <a:xfrm>
            <a:off x="188430" y="2927680"/>
            <a:ext cx="8012430" cy="631"/>
          </a:xfrm>
          <a:prstGeom prst="straightConnector1">
            <a:avLst/>
          </a:prstGeom>
          <a:noFill/>
          <a:ln w="10158" cap="flat">
            <a:solidFill>
              <a:srgbClr val="000000"/>
            </a:solidFill>
            <a:prstDash val="solid"/>
            <a:round/>
          </a:ln>
        </p:spPr>
      </p:cxnSp>
      <p:cxnSp>
        <p:nvCxnSpPr>
          <p:cNvPr id="31" name="Line 157">
            <a:extLst>
              <a:ext uri="{FF2B5EF4-FFF2-40B4-BE49-F238E27FC236}">
                <a16:creationId xmlns:a16="http://schemas.microsoft.com/office/drawing/2014/main" id="{6EF9C5D3-AEF5-4597-9664-DB03AF861F79}"/>
              </a:ext>
            </a:extLst>
          </p:cNvPr>
          <p:cNvCxnSpPr/>
          <p:nvPr/>
        </p:nvCxnSpPr>
        <p:spPr>
          <a:xfrm>
            <a:off x="1617911" y="1332948"/>
            <a:ext cx="1484675" cy="1594732"/>
          </a:xfrm>
          <a:prstGeom prst="straightConnector1">
            <a:avLst/>
          </a:prstGeom>
          <a:noFill/>
          <a:ln w="10158" cap="flat">
            <a:solidFill>
              <a:srgbClr val="000000"/>
            </a:solidFill>
            <a:prstDash val="solid"/>
            <a:round/>
          </a:ln>
        </p:spPr>
      </p:cxnSp>
      <p:cxnSp>
        <p:nvCxnSpPr>
          <p:cNvPr id="32" name="Line 158">
            <a:extLst>
              <a:ext uri="{FF2B5EF4-FFF2-40B4-BE49-F238E27FC236}">
                <a16:creationId xmlns:a16="http://schemas.microsoft.com/office/drawing/2014/main" id="{1632C384-D62B-4895-8C47-3C6ADFA618FA}"/>
              </a:ext>
            </a:extLst>
          </p:cNvPr>
          <p:cNvCxnSpPr/>
          <p:nvPr/>
        </p:nvCxnSpPr>
        <p:spPr>
          <a:xfrm>
            <a:off x="4008949" y="1380698"/>
            <a:ext cx="1520784" cy="1595674"/>
          </a:xfrm>
          <a:prstGeom prst="straightConnector1">
            <a:avLst/>
          </a:prstGeom>
          <a:noFill/>
          <a:ln w="10158" cap="flat">
            <a:solidFill>
              <a:srgbClr val="000000"/>
            </a:solidFill>
            <a:prstDash val="solid"/>
            <a:round/>
          </a:ln>
        </p:spPr>
      </p:cxnSp>
      <p:cxnSp>
        <p:nvCxnSpPr>
          <p:cNvPr id="33" name="Line 159">
            <a:extLst>
              <a:ext uri="{FF2B5EF4-FFF2-40B4-BE49-F238E27FC236}">
                <a16:creationId xmlns:a16="http://schemas.microsoft.com/office/drawing/2014/main" id="{E567C714-A4D0-4F95-BFCB-04F3873485C4}"/>
              </a:ext>
            </a:extLst>
          </p:cNvPr>
          <p:cNvCxnSpPr/>
          <p:nvPr/>
        </p:nvCxnSpPr>
        <p:spPr>
          <a:xfrm>
            <a:off x="6020528" y="1269562"/>
            <a:ext cx="1636840" cy="1676296"/>
          </a:xfrm>
          <a:prstGeom prst="straightConnector1">
            <a:avLst/>
          </a:prstGeom>
          <a:noFill/>
          <a:ln w="10158" cap="flat">
            <a:solidFill>
              <a:srgbClr val="000000"/>
            </a:solidFill>
            <a:prstDash val="solid"/>
            <a:round/>
          </a:ln>
        </p:spPr>
      </p:cxnSp>
      <p:sp>
        <p:nvSpPr>
          <p:cNvPr id="34" name="Rectangle 160">
            <a:extLst>
              <a:ext uri="{FF2B5EF4-FFF2-40B4-BE49-F238E27FC236}">
                <a16:creationId xmlns:a16="http://schemas.microsoft.com/office/drawing/2014/main" id="{FE489EDA-E4BA-4A08-94C4-5325EC125ABD}"/>
              </a:ext>
            </a:extLst>
          </p:cNvPr>
          <p:cNvSpPr/>
          <p:nvPr/>
        </p:nvSpPr>
        <p:spPr>
          <a:xfrm>
            <a:off x="1706508" y="4850617"/>
            <a:ext cx="998533" cy="419096"/>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600" b="1" i="0" u="none" strike="noStrike" kern="1200" cap="none" spc="0" baseline="0">
                <a:solidFill>
                  <a:srgbClr val="000000"/>
                </a:solidFill>
                <a:uFillTx/>
                <a:latin typeface="Arial" pitchFamily="34"/>
                <a:ea typeface="Calibri" pitchFamily="34"/>
                <a:cs typeface="Arial" pitchFamily="34"/>
              </a:rPr>
              <a:t>Nature</a:t>
            </a:r>
            <a:endParaRPr lang="en-US" sz="1800" b="0" i="0" u="none" strike="noStrike" kern="1200" cap="none" spc="0" baseline="0">
              <a:solidFill>
                <a:srgbClr val="000000"/>
              </a:solidFill>
              <a:uFillTx/>
              <a:latin typeface="Arial" pitchFamily="34"/>
            </a:endParaRPr>
          </a:p>
        </p:txBody>
      </p:sp>
      <p:cxnSp>
        <p:nvCxnSpPr>
          <p:cNvPr id="35" name="Line 162">
            <a:extLst>
              <a:ext uri="{FF2B5EF4-FFF2-40B4-BE49-F238E27FC236}">
                <a16:creationId xmlns:a16="http://schemas.microsoft.com/office/drawing/2014/main" id="{0D8D7EB7-E2E7-4F17-A857-568D2157C056}"/>
              </a:ext>
            </a:extLst>
          </p:cNvPr>
          <p:cNvCxnSpPr>
            <a:stCxn id="34" idx="0"/>
          </p:cNvCxnSpPr>
          <p:nvPr/>
        </p:nvCxnSpPr>
        <p:spPr>
          <a:xfrm flipV="1">
            <a:off x="2205779" y="2953063"/>
            <a:ext cx="1575649" cy="1897554"/>
          </a:xfrm>
          <a:prstGeom prst="straightConnector1">
            <a:avLst/>
          </a:prstGeom>
          <a:noFill/>
          <a:ln w="10158" cap="flat">
            <a:solidFill>
              <a:srgbClr val="000000"/>
            </a:solidFill>
            <a:prstDash val="solid"/>
            <a:round/>
          </a:ln>
        </p:spPr>
      </p:cxnSp>
      <p:sp>
        <p:nvSpPr>
          <p:cNvPr id="36" name="Rectangle 163">
            <a:extLst>
              <a:ext uri="{FF2B5EF4-FFF2-40B4-BE49-F238E27FC236}">
                <a16:creationId xmlns:a16="http://schemas.microsoft.com/office/drawing/2014/main" id="{F748DB97-69B9-40E8-BC65-BAC25E339284}"/>
              </a:ext>
            </a:extLst>
          </p:cNvPr>
          <p:cNvSpPr/>
          <p:nvPr/>
        </p:nvSpPr>
        <p:spPr>
          <a:xfrm>
            <a:off x="4038603" y="4981578"/>
            <a:ext cx="1270001" cy="381003"/>
          </a:xfrm>
          <a:prstGeom prst="rect">
            <a:avLst/>
          </a:prstGeom>
          <a:solidFill>
            <a:srgbClr val="A0E0FF"/>
          </a:solidFill>
          <a:ln w="10158" cap="flat">
            <a:solidFill>
              <a:srgbClr val="000000"/>
            </a:solidFill>
            <a:prstDash val="solid"/>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200" b="1" i="0" u="none" strike="noStrike" kern="1200" cap="none" spc="0" baseline="0">
                <a:solidFill>
                  <a:srgbClr val="000000"/>
                </a:solidFill>
                <a:uFillTx/>
                <a:latin typeface="Arial" pitchFamily="34"/>
                <a:ea typeface="Calibri" pitchFamily="34"/>
                <a:cs typeface="Arial" pitchFamily="34"/>
              </a:rPr>
              <a:t>Organization </a:t>
            </a:r>
            <a:endParaRPr lang="en-US" sz="1800" b="0" i="0" u="none" strike="noStrike" kern="1200" cap="none" spc="0" baseline="0">
              <a:solidFill>
                <a:srgbClr val="000000"/>
              </a:solidFill>
              <a:uFillTx/>
              <a:latin typeface="Arial" pitchFamily="34"/>
            </a:endParaRPr>
          </a:p>
        </p:txBody>
      </p:sp>
      <p:cxnSp>
        <p:nvCxnSpPr>
          <p:cNvPr id="37" name="Line 165">
            <a:extLst>
              <a:ext uri="{FF2B5EF4-FFF2-40B4-BE49-F238E27FC236}">
                <a16:creationId xmlns:a16="http://schemas.microsoft.com/office/drawing/2014/main" id="{A96AF4D0-E22A-4A57-9FE2-D572F5009F99}"/>
              </a:ext>
            </a:extLst>
          </p:cNvPr>
          <p:cNvCxnSpPr>
            <a:stCxn id="36" idx="0"/>
          </p:cNvCxnSpPr>
          <p:nvPr/>
        </p:nvCxnSpPr>
        <p:spPr>
          <a:xfrm flipV="1">
            <a:off x="4673598" y="2953063"/>
            <a:ext cx="1647192" cy="2028515"/>
          </a:xfrm>
          <a:prstGeom prst="straightConnector1">
            <a:avLst/>
          </a:prstGeom>
          <a:noFill/>
          <a:ln w="10158" cap="flat">
            <a:solidFill>
              <a:srgbClr val="000000"/>
            </a:solidFill>
            <a:prstDash val="solid"/>
            <a:round/>
          </a:ln>
        </p:spPr>
      </p:cxnSp>
      <p:sp>
        <p:nvSpPr>
          <p:cNvPr id="38" name="Rectangle 141">
            <a:extLst>
              <a:ext uri="{FF2B5EF4-FFF2-40B4-BE49-F238E27FC236}">
                <a16:creationId xmlns:a16="http://schemas.microsoft.com/office/drawing/2014/main" id="{D6F5639C-4E1C-4CAB-91CC-84BEACFAA933}"/>
              </a:ext>
            </a:extLst>
          </p:cNvPr>
          <p:cNvSpPr/>
          <p:nvPr/>
        </p:nvSpPr>
        <p:spPr>
          <a:xfrm>
            <a:off x="8082911" y="2225677"/>
            <a:ext cx="1028700" cy="211455"/>
          </a:xfrm>
          <a:prstGeom prst="rect">
            <a:avLst/>
          </a:prstGeom>
          <a:noFill/>
          <a:ln w="10158" cap="flat">
            <a:solidFill>
              <a:srgbClr val="FFFFFF"/>
            </a:solidFill>
            <a:prstDash val="solid"/>
            <a:miter/>
          </a:ln>
        </p:spPr>
        <p:txBody>
          <a:bodyPr vert="horz" wrap="square" lIns="91440" tIns="45720" rIns="91440" bIns="45720" anchor="t" anchorCtr="0" compatLnSpc="1">
            <a:noAutofit/>
          </a:bodyPr>
          <a:lstStyle/>
          <a:p>
            <a:pPr marL="0" marR="0" lvl="0" indent="0" algn="l" defTabSz="914400" rtl="0" fontAlgn="auto" hangingPunct="1">
              <a:lnSpc>
                <a:spcPct val="107000"/>
              </a:lnSpc>
              <a:spcBef>
                <a:spcPts val="0"/>
              </a:spcBef>
              <a:spcAft>
                <a:spcPts val="800"/>
              </a:spcAft>
              <a:buNone/>
              <a:tabLst/>
              <a:defRPr sz="1800" b="0" i="0" u="none" strike="noStrike" kern="0" cap="none" spc="0" baseline="0">
                <a:solidFill>
                  <a:srgbClr val="000000"/>
                </a:solidFill>
                <a:uFillTx/>
              </a:defRPr>
            </a:pPr>
            <a:r>
              <a:rPr lang="bg-BG" sz="1100" b="0" i="0" u="none" strike="noStrike" kern="1200" cap="none" spc="0" baseline="0">
                <a:solidFill>
                  <a:srgbClr val="000000"/>
                </a:solidFill>
                <a:uFillTx/>
                <a:latin typeface="Calibri" pitchFamily="34"/>
                <a:ea typeface="Calibri" pitchFamily="34"/>
                <a:cs typeface="Times New Roman" pitchFamily="18"/>
              </a:rPr>
              <a:t> </a:t>
            </a:r>
            <a:endParaRPr lang="en-GB" sz="1100" b="0" i="0" u="none" strike="noStrike" kern="1200" cap="none" spc="0" baseline="0">
              <a:solidFill>
                <a:srgbClr val="000000"/>
              </a:solidFill>
              <a:uFillTx/>
              <a:latin typeface="Calibri" pitchFamily="34"/>
              <a:ea typeface="Calibri" pitchFamily="34"/>
              <a:cs typeface="Times New Roman" pitchFamily="18"/>
            </a:endParaRPr>
          </a:p>
        </p:txBody>
      </p:sp>
      <p:sp>
        <p:nvSpPr>
          <p:cNvPr id="39" name="Text Box 168">
            <a:extLst>
              <a:ext uri="{FF2B5EF4-FFF2-40B4-BE49-F238E27FC236}">
                <a16:creationId xmlns:a16="http://schemas.microsoft.com/office/drawing/2014/main" id="{6BE0E1B2-5450-4804-8FEF-183FB1B4D5C6}"/>
              </a:ext>
            </a:extLst>
          </p:cNvPr>
          <p:cNvSpPr txBox="1"/>
          <p:nvPr/>
        </p:nvSpPr>
        <p:spPr>
          <a:xfrm>
            <a:off x="8250658" y="2695660"/>
            <a:ext cx="1747381" cy="765179"/>
          </a:xfrm>
          <a:prstGeom prst="rect">
            <a:avLst/>
          </a:prstGeom>
          <a:solidFill>
            <a:srgbClr val="FFFF99"/>
          </a:solidFill>
          <a:ln w="9528" cap="rnd">
            <a:solidFill>
              <a:srgbClr val="000000"/>
            </a:solidFill>
            <a:custDash>
              <a:ds d="1700000" sp="0"/>
            </a:custDash>
            <a:miter/>
          </a:ln>
        </p:spPr>
        <p:txBody>
          <a:bodyPr vert="horz" wrap="square" lIns="91440" tIns="45720" rIns="91440" bIns="45720" anchor="t" anchorCtr="1" compatLnSpc="1">
            <a:no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GB" sz="1400" b="1" i="0" u="none" strike="noStrike" kern="1200" cap="none" spc="0" baseline="0">
                <a:solidFill>
                  <a:srgbClr val="000000"/>
                </a:solidFill>
                <a:uFillTx/>
                <a:latin typeface="Arial" pitchFamily="34"/>
                <a:ea typeface="Calibri" pitchFamily="34"/>
                <a:cs typeface="Arial" pitchFamily="34"/>
              </a:rPr>
              <a:t>Long term staff absenteeism</a:t>
            </a:r>
            <a:endParaRPr lang="en-GB" sz="1400" b="0" i="0" u="none" strike="noStrike" kern="1200" cap="none" spc="0" baseline="0">
              <a:solidFill>
                <a:srgbClr val="000000"/>
              </a:solidFill>
              <a:uFillTx/>
              <a:latin typeface="Arial" pitchFamily="34"/>
            </a:endParaRPr>
          </a:p>
        </p:txBody>
      </p:sp>
      <p:sp>
        <p:nvSpPr>
          <p:cNvPr id="40" name="Text Box 159">
            <a:extLst>
              <a:ext uri="{FF2B5EF4-FFF2-40B4-BE49-F238E27FC236}">
                <a16:creationId xmlns:a16="http://schemas.microsoft.com/office/drawing/2014/main" id="{06FDF757-4DB2-44AD-A0A1-C1D7994C7B37}"/>
              </a:ext>
            </a:extLst>
          </p:cNvPr>
          <p:cNvSpPr txBox="1"/>
          <p:nvPr/>
        </p:nvSpPr>
        <p:spPr>
          <a:xfrm>
            <a:off x="6860386" y="1050133"/>
            <a:ext cx="1514475" cy="621508"/>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Low level of social relationships with colleagues</a:t>
            </a:r>
            <a:endParaRPr lang="en-US" sz="1000" b="1" i="0" u="none" strike="noStrike" kern="1200" cap="none" spc="0" baseline="0">
              <a:solidFill>
                <a:srgbClr val="000000"/>
              </a:solidFill>
              <a:uFillTx/>
              <a:latin typeface="Arial" pitchFamily="34"/>
              <a:cs typeface="Arial" pitchFamily="34"/>
            </a:endParaRPr>
          </a:p>
        </p:txBody>
      </p:sp>
      <p:cxnSp>
        <p:nvCxnSpPr>
          <p:cNvPr id="41" name="Straight Arrow Connector 144">
            <a:extLst>
              <a:ext uri="{FF2B5EF4-FFF2-40B4-BE49-F238E27FC236}">
                <a16:creationId xmlns:a16="http://schemas.microsoft.com/office/drawing/2014/main" id="{15B3C9B2-A0B8-4F8E-A10F-36F5AA34CD2D}"/>
              </a:ext>
            </a:extLst>
          </p:cNvPr>
          <p:cNvCxnSpPr/>
          <p:nvPr/>
        </p:nvCxnSpPr>
        <p:spPr>
          <a:xfrm flipH="1">
            <a:off x="6064245" y="1336679"/>
            <a:ext cx="742950" cy="0"/>
          </a:xfrm>
          <a:prstGeom prst="straightConnector1">
            <a:avLst/>
          </a:prstGeom>
          <a:noFill/>
          <a:ln w="6345" cap="flat">
            <a:solidFill>
              <a:srgbClr val="000000"/>
            </a:solidFill>
            <a:prstDash val="solid"/>
            <a:miter/>
            <a:tailEnd type="arrow"/>
          </a:ln>
        </p:spPr>
      </p:cxnSp>
      <p:sp>
        <p:nvSpPr>
          <p:cNvPr id="42" name="Text Box 157">
            <a:extLst>
              <a:ext uri="{FF2B5EF4-FFF2-40B4-BE49-F238E27FC236}">
                <a16:creationId xmlns:a16="http://schemas.microsoft.com/office/drawing/2014/main" id="{EA3F6D23-0EB1-41F3-936C-5E7D23BAF76A}"/>
              </a:ext>
            </a:extLst>
          </p:cNvPr>
          <p:cNvSpPr txBox="1"/>
          <p:nvPr/>
        </p:nvSpPr>
        <p:spPr>
          <a:xfrm>
            <a:off x="7383459" y="1935867"/>
            <a:ext cx="990596" cy="344747"/>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ctr"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Exhaustion</a:t>
            </a:r>
            <a:endParaRPr lang="en-US" sz="1000" b="1" i="0" u="none" strike="noStrike" kern="1200" cap="none" spc="0" baseline="0">
              <a:solidFill>
                <a:srgbClr val="000000"/>
              </a:solidFill>
              <a:uFillTx/>
              <a:latin typeface="Arial" pitchFamily="34"/>
              <a:cs typeface="Arial" pitchFamily="34"/>
            </a:endParaRPr>
          </a:p>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Arial" pitchFamily="34"/>
            </a:endParaRPr>
          </a:p>
        </p:txBody>
      </p:sp>
      <p:cxnSp>
        <p:nvCxnSpPr>
          <p:cNvPr id="43" name="Straight Arrow Connector 146">
            <a:extLst>
              <a:ext uri="{FF2B5EF4-FFF2-40B4-BE49-F238E27FC236}">
                <a16:creationId xmlns:a16="http://schemas.microsoft.com/office/drawing/2014/main" id="{ED06E913-F425-417E-88CD-8E584545D11C}"/>
              </a:ext>
            </a:extLst>
          </p:cNvPr>
          <p:cNvCxnSpPr>
            <a:stCxn id="42" idx="1"/>
          </p:cNvCxnSpPr>
          <p:nvPr/>
        </p:nvCxnSpPr>
        <p:spPr>
          <a:xfrm flipH="1">
            <a:off x="6859426" y="2108240"/>
            <a:ext cx="524033" cy="6639"/>
          </a:xfrm>
          <a:prstGeom prst="straightConnector1">
            <a:avLst/>
          </a:prstGeom>
          <a:noFill/>
          <a:ln w="6345" cap="flat">
            <a:solidFill>
              <a:srgbClr val="000000"/>
            </a:solidFill>
            <a:prstDash val="solid"/>
            <a:miter/>
            <a:tailEnd type="arrow"/>
          </a:ln>
        </p:spPr>
      </p:cxnSp>
      <p:sp>
        <p:nvSpPr>
          <p:cNvPr id="44" name="Text Box 155">
            <a:extLst>
              <a:ext uri="{FF2B5EF4-FFF2-40B4-BE49-F238E27FC236}">
                <a16:creationId xmlns:a16="http://schemas.microsoft.com/office/drawing/2014/main" id="{55AE7F10-90B3-4B59-8B1C-013B69EA0415}"/>
              </a:ext>
            </a:extLst>
          </p:cNvPr>
          <p:cNvSpPr txBox="1"/>
          <p:nvPr/>
        </p:nvSpPr>
        <p:spPr>
          <a:xfrm>
            <a:off x="6337304" y="3575047"/>
            <a:ext cx="1171575" cy="628650"/>
          </a:xfrm>
          <a:prstGeom prst="rect">
            <a:avLst/>
          </a:prstGeom>
          <a:noFill/>
          <a:ln w="9528" cap="rnd">
            <a:solidFill>
              <a:srgbClr val="000000"/>
            </a:solidFill>
            <a:custDash>
              <a:ds d="1700000" sp="0"/>
            </a:custDash>
            <a:miter/>
          </a:ln>
        </p:spPr>
        <p:txBody>
          <a:bodyPr vert="horz" wrap="square" lIns="91440" tIns="45720" rIns="91440" bIns="45720" anchor="t" anchorCtr="0" compatLnSpc="1">
            <a:noAutofit/>
          </a:bodyPr>
          <a:lstStyle/>
          <a:p>
            <a:pPr marL="0" marR="0" lvl="0" indent="0" algn="l" defTabSz="914400" rtl="0" fontAlgn="auto" hangingPunct="0">
              <a:lnSpc>
                <a:spcPct val="100000"/>
              </a:lnSpc>
              <a:spcBef>
                <a:spcPts val="0"/>
              </a:spcBef>
              <a:spcAft>
                <a:spcPts val="0"/>
              </a:spcAft>
              <a:buNone/>
              <a:tabLst/>
              <a:defRPr sz="1800" b="0" i="0" u="none" strike="noStrike" kern="0" cap="none" spc="0" baseline="0">
                <a:solidFill>
                  <a:srgbClr val="000000"/>
                </a:solidFill>
                <a:uFillTx/>
              </a:defRPr>
            </a:pPr>
            <a:r>
              <a:rPr lang="en-US" sz="1000" b="1" i="0" u="none" strike="noStrike" kern="1200" cap="none" spc="0" baseline="0">
                <a:solidFill>
                  <a:srgbClr val="000000"/>
                </a:solidFill>
                <a:uFillTx/>
                <a:latin typeface="Arial" pitchFamily="34"/>
                <a:ea typeface="Calibri" pitchFamily="34"/>
                <a:cs typeface="Arial" pitchFamily="34"/>
              </a:rPr>
              <a:t>Low organizational support</a:t>
            </a:r>
            <a:endParaRPr lang="en-US" sz="1000" b="1" i="0" u="none" strike="noStrike" kern="1200" cap="none" spc="0" baseline="0">
              <a:solidFill>
                <a:srgbClr val="000000"/>
              </a:solidFill>
              <a:uFillTx/>
              <a:latin typeface="Arial" pitchFamily="34"/>
            </a:endParaRPr>
          </a:p>
        </p:txBody>
      </p:sp>
      <p:cxnSp>
        <p:nvCxnSpPr>
          <p:cNvPr id="45" name="Straight Arrow Connector 148">
            <a:extLst>
              <a:ext uri="{FF2B5EF4-FFF2-40B4-BE49-F238E27FC236}">
                <a16:creationId xmlns:a16="http://schemas.microsoft.com/office/drawing/2014/main" id="{1FEF3783-9565-47FA-8EBF-FF5A5CD4C480}"/>
              </a:ext>
            </a:extLst>
          </p:cNvPr>
          <p:cNvCxnSpPr/>
          <p:nvPr/>
        </p:nvCxnSpPr>
        <p:spPr>
          <a:xfrm flipH="1">
            <a:off x="5578571" y="3921660"/>
            <a:ext cx="742950" cy="0"/>
          </a:xfrm>
          <a:prstGeom prst="straightConnector1">
            <a:avLst/>
          </a:prstGeom>
          <a:noFill/>
          <a:ln w="6345" cap="flat">
            <a:solidFill>
              <a:srgbClr val="000000"/>
            </a:solidFill>
            <a:prstDash val="solid"/>
            <a:miter/>
            <a:tailEnd type="arrow"/>
          </a:ln>
        </p:spPr>
      </p:cxnSp>
      <p:cxnSp>
        <p:nvCxnSpPr>
          <p:cNvPr id="46" name="Straight Arrow Connector 149">
            <a:extLst>
              <a:ext uri="{FF2B5EF4-FFF2-40B4-BE49-F238E27FC236}">
                <a16:creationId xmlns:a16="http://schemas.microsoft.com/office/drawing/2014/main" id="{722C751D-BBA7-4CBC-83D7-95064A22CDDF}"/>
              </a:ext>
            </a:extLst>
          </p:cNvPr>
          <p:cNvCxnSpPr/>
          <p:nvPr/>
        </p:nvCxnSpPr>
        <p:spPr>
          <a:xfrm flipH="1">
            <a:off x="2579248" y="2437132"/>
            <a:ext cx="742950" cy="0"/>
          </a:xfrm>
          <a:prstGeom prst="straightConnector1">
            <a:avLst/>
          </a:prstGeom>
          <a:noFill/>
          <a:ln w="6345" cap="flat">
            <a:solidFill>
              <a:srgbClr val="000000"/>
            </a:solidFill>
            <a:prstDash val="solid"/>
            <a:miter/>
            <a:tailEnd type="arrow"/>
          </a:ln>
        </p:spPr>
      </p:cxnSp>
      <p:sp>
        <p:nvSpPr>
          <p:cNvPr id="47" name="Rectangle 200">
            <a:extLst>
              <a:ext uri="{FF2B5EF4-FFF2-40B4-BE49-F238E27FC236}">
                <a16:creationId xmlns:a16="http://schemas.microsoft.com/office/drawing/2014/main" id="{DB77E4DA-D11E-40B2-BB07-29E0B0D6891B}"/>
              </a:ext>
            </a:extLst>
          </p:cNvPr>
          <p:cNvSpPr/>
          <p:nvPr/>
        </p:nvSpPr>
        <p:spPr>
          <a:xfrm>
            <a:off x="0" y="0"/>
            <a:ext cx="12191996" cy="457200"/>
          </a:xfrm>
          <a:prstGeom prst="rect">
            <a:avLst/>
          </a:prstGeom>
          <a:noFill/>
          <a:ln cap="flat">
            <a:noFill/>
            <a:prstDash val="solid"/>
          </a:ln>
        </p:spPr>
        <p:txBody>
          <a:bodyPr vert="horz" wrap="non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8" name="Rectangle 225">
            <a:extLst>
              <a:ext uri="{FF2B5EF4-FFF2-40B4-BE49-F238E27FC236}">
                <a16:creationId xmlns:a16="http://schemas.microsoft.com/office/drawing/2014/main" id="{3B6EAEB0-0EAA-474D-A922-FF1FE356D2F9}"/>
              </a:ext>
            </a:extLst>
          </p:cNvPr>
          <p:cNvSpPr/>
          <p:nvPr/>
        </p:nvSpPr>
        <p:spPr>
          <a:xfrm>
            <a:off x="0" y="457200"/>
            <a:ext cx="12191996" cy="0"/>
          </a:xfrm>
          <a:prstGeom prst="rect">
            <a:avLst/>
          </a:prstGeom>
          <a:noFill/>
          <a:ln cap="flat">
            <a:noFill/>
            <a:prstDash val="solid"/>
          </a:ln>
        </p:spPr>
        <p:txBody>
          <a:bodyPr vert="horz" wrap="square" lIns="91440" tIns="45720" rIns="91440" bIns="45720" anchor="ctr"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9" name="TextBox 162">
            <a:extLst>
              <a:ext uri="{FF2B5EF4-FFF2-40B4-BE49-F238E27FC236}">
                <a16:creationId xmlns:a16="http://schemas.microsoft.com/office/drawing/2014/main" id="{71771FFD-0552-430D-9736-F166AD6977EB}"/>
              </a:ext>
            </a:extLst>
          </p:cNvPr>
          <p:cNvSpPr txBox="1"/>
          <p:nvPr/>
        </p:nvSpPr>
        <p:spPr>
          <a:xfrm>
            <a:off x="2562221" y="162232"/>
            <a:ext cx="6549389"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200" b="0" i="0" u="none" strike="noStrike" kern="1200" cap="none" spc="0" baseline="0">
                <a:solidFill>
                  <a:srgbClr val="000000"/>
                </a:solidFill>
                <a:uFillTx/>
                <a:latin typeface="Arial" pitchFamily="34"/>
                <a:cs typeface="Arial" pitchFamily="34"/>
              </a:rPr>
              <a:t>The Fishbone diagram</a:t>
            </a:r>
            <a:endParaRPr lang="en-GB" sz="32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6">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C0FF263-B32D-4AA6-81D3-A215AD831525}"/>
              </a:ext>
            </a:extLst>
          </p:cNvPr>
          <p:cNvSpPr txBox="1"/>
          <p:nvPr/>
        </p:nvSpPr>
        <p:spPr>
          <a:xfrm>
            <a:off x="3318385" y="707919"/>
            <a:ext cx="5781367" cy="6463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3600" b="1" i="0" u="none" strike="noStrike" kern="1200" cap="none" spc="0" baseline="0">
                <a:solidFill>
                  <a:srgbClr val="000000"/>
                </a:solidFill>
                <a:uFillTx/>
                <a:latin typeface="Calibri"/>
              </a:rPr>
              <a:t>Possible Solutions</a:t>
            </a:r>
            <a:endParaRPr lang="en-GB" sz="3600" b="1" i="0" u="none" strike="noStrike" kern="1200" cap="none" spc="0" baseline="0">
              <a:solidFill>
                <a:srgbClr val="000000"/>
              </a:solidFill>
              <a:uFillTx/>
              <a:latin typeface="Calibri"/>
            </a:endParaRPr>
          </a:p>
        </p:txBody>
      </p:sp>
      <p:sp>
        <p:nvSpPr>
          <p:cNvPr id="3" name="TextBox 2">
            <a:extLst>
              <a:ext uri="{FF2B5EF4-FFF2-40B4-BE49-F238E27FC236}">
                <a16:creationId xmlns:a16="http://schemas.microsoft.com/office/drawing/2014/main" id="{579F8196-80BB-4732-962F-CC7453D395BE}"/>
              </a:ext>
            </a:extLst>
          </p:cNvPr>
          <p:cNvSpPr txBox="1"/>
          <p:nvPr/>
        </p:nvSpPr>
        <p:spPr>
          <a:xfrm>
            <a:off x="899650" y="1622319"/>
            <a:ext cx="10058400" cy="427809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1" i="0" u="none" strike="noStrike" kern="1200" cap="none" spc="0" baseline="0">
                <a:solidFill>
                  <a:srgbClr val="000000"/>
                </a:solidFill>
                <a:uFillTx/>
                <a:latin typeface="Calibri"/>
              </a:rPr>
              <a:t>From the analysis made of Pestel factors and Fishbone diagram, I </a:t>
            </a:r>
            <a:r>
              <a:rPr lang="en-US" sz="2400" b="1" i="0" u="none" strike="noStrike" kern="0" cap="none" spc="0" baseline="0">
                <a:solidFill>
                  <a:srgbClr val="000000"/>
                </a:solidFill>
                <a:uFillTx/>
                <a:latin typeface="Calibri"/>
              </a:rPr>
              <a:t>identified</a:t>
            </a:r>
            <a:r>
              <a:rPr lang="en-US" sz="2400" b="1" i="0" u="none" strike="noStrike" kern="1200" cap="none" spc="0" baseline="0">
                <a:solidFill>
                  <a:srgbClr val="000000"/>
                </a:solidFill>
                <a:uFillTx/>
                <a:latin typeface="Calibri"/>
              </a:rPr>
              <a:t> four possible solutions: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400" b="1"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Calibri"/>
              </a:rPr>
              <a:t>Create a clear Attendance policy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1"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Calibri"/>
              </a:rPr>
              <a:t>Provide Feedback</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1" i="0" u="none" strike="noStrike" kern="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Calibri"/>
              </a:rPr>
              <a:t>Childcare and flexible scheduling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1"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2000" b="1" i="0" u="none" strike="noStrike" kern="0" cap="none" spc="0" baseline="0">
                <a:solidFill>
                  <a:srgbClr val="000000"/>
                </a:solidFill>
                <a:uFillTx/>
                <a:latin typeface="Calibri"/>
              </a:rPr>
              <a:t>Reward good attendance</a:t>
            </a:r>
            <a:endParaRPr lang="en-US" sz="2000" b="1" i="0" u="none" strike="noStrike" kern="1200" cap="none" spc="0" baseline="0">
              <a:solidFill>
                <a:srgbClr val="000000"/>
              </a:solidFill>
              <a:uFillTx/>
              <a:latin typeface="Calibri"/>
            </a:endParaRPr>
          </a:p>
          <a:p>
            <a:pPr marL="285750" marR="0" lvl="0" indent="-285750" algn="l" defTabSz="914400" rtl="0" fontAlgn="auto" hangingPunct="1">
              <a:lnSpc>
                <a:spcPct val="10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endParaRPr lang="en-US" sz="2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2000" b="1"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none" strike="noStrike" kern="1200" cap="none" spc="0" baseline="0">
                <a:solidFill>
                  <a:srgbClr val="000000"/>
                </a:solidFill>
                <a:uFillTx/>
                <a:latin typeface="Calibri"/>
              </a:rPr>
              <a:t>To choose the appropriate solution GRID analysis is completed in the next slide.</a:t>
            </a:r>
            <a:endParaRPr lang="en-GB" sz="2000" b="1" i="0" u="none" strike="noStrike" kern="1200" cap="none" spc="0" baseline="0">
              <a:solidFill>
                <a:srgbClr val="000000"/>
              </a:solidFill>
              <a:uFillTx/>
              <a:latin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15">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AFE38E4E-31BF-4290-8948-40210D727EF3}"/>
              </a:ext>
            </a:extLst>
          </p:cNvPr>
          <p:cNvGraphicFramePr>
            <a:graphicFrameLocks noGrp="1"/>
          </p:cNvGraphicFramePr>
          <p:nvPr/>
        </p:nvGraphicFramePr>
        <p:xfrm>
          <a:off x="1356850" y="1091382"/>
          <a:ext cx="9133804" cy="5181603"/>
        </p:xfrm>
        <a:graphic>
          <a:graphicData uri="http://schemas.openxmlformats.org/drawingml/2006/table">
            <a:tbl>
              <a:tblPr firstRow="1" bandRow="1">
                <a:effectLst/>
                <a:tableStyleId>{21E4AEA4-8DFA-4A89-87EB-49C32662AFE0}</a:tableStyleId>
              </a:tblPr>
              <a:tblGrid>
                <a:gridCol w="1308716">
                  <a:extLst>
                    <a:ext uri="{9D8B030D-6E8A-4147-A177-3AD203B41FA5}">
                      <a16:colId xmlns:a16="http://schemas.microsoft.com/office/drawing/2014/main" val="268780767"/>
                    </a:ext>
                  </a:extLst>
                </a:gridCol>
                <a:gridCol w="1286999">
                  <a:extLst>
                    <a:ext uri="{9D8B030D-6E8A-4147-A177-3AD203B41FA5}">
                      <a16:colId xmlns:a16="http://schemas.microsoft.com/office/drawing/2014/main" val="2776509966"/>
                    </a:ext>
                  </a:extLst>
                </a:gridCol>
                <a:gridCol w="1312612">
                  <a:extLst>
                    <a:ext uri="{9D8B030D-6E8A-4147-A177-3AD203B41FA5}">
                      <a16:colId xmlns:a16="http://schemas.microsoft.com/office/drawing/2014/main" val="4142779989"/>
                    </a:ext>
                  </a:extLst>
                </a:gridCol>
                <a:gridCol w="1312932">
                  <a:extLst>
                    <a:ext uri="{9D8B030D-6E8A-4147-A177-3AD203B41FA5}">
                      <a16:colId xmlns:a16="http://schemas.microsoft.com/office/drawing/2014/main" val="387066488"/>
                    </a:ext>
                  </a:extLst>
                </a:gridCol>
                <a:gridCol w="1304181">
                  <a:extLst>
                    <a:ext uri="{9D8B030D-6E8A-4147-A177-3AD203B41FA5}">
                      <a16:colId xmlns:a16="http://schemas.microsoft.com/office/drawing/2014/main" val="4143505242"/>
                    </a:ext>
                  </a:extLst>
                </a:gridCol>
                <a:gridCol w="1304181">
                  <a:extLst>
                    <a:ext uri="{9D8B030D-6E8A-4147-A177-3AD203B41FA5}">
                      <a16:colId xmlns:a16="http://schemas.microsoft.com/office/drawing/2014/main" val="2807517555"/>
                    </a:ext>
                  </a:extLst>
                </a:gridCol>
                <a:gridCol w="1304181">
                  <a:extLst>
                    <a:ext uri="{9D8B030D-6E8A-4147-A177-3AD203B41FA5}">
                      <a16:colId xmlns:a16="http://schemas.microsoft.com/office/drawing/2014/main" val="2510821438"/>
                    </a:ext>
                  </a:extLst>
                </a:gridCol>
              </a:tblGrid>
              <a:tr h="1154987">
                <a:tc>
                  <a:txBody>
                    <a:bodyPr/>
                    <a:lstStyle/>
                    <a:p>
                      <a:pPr marL="0" marR="0" lvl="0" indent="0" algn="l" defTabSz="914400" rtl="0" fontAlgn="auto" hangingPunct="1">
                        <a:lnSpc>
                          <a:spcPct val="100000"/>
                        </a:lnSpc>
                        <a:spcBef>
                          <a:spcPts val="0"/>
                        </a:spcBef>
                        <a:spcAft>
                          <a:spcPts val="0"/>
                        </a:spcAft>
                        <a:buNone/>
                        <a:tabLst/>
                      </a:pPr>
                      <a:endParaRPr lang="en-US" sz="1800">
                        <a:solidFill>
                          <a:srgbClr val="000000"/>
                        </a:solidFill>
                      </a:endParaRPr>
                    </a:p>
                    <a:p>
                      <a:pPr marL="0" marR="0" lvl="0" indent="0" algn="l" defTabSz="914400" rtl="0" fontAlgn="auto" hangingPunct="1">
                        <a:lnSpc>
                          <a:spcPct val="100000"/>
                        </a:lnSpc>
                        <a:spcBef>
                          <a:spcPts val="0"/>
                        </a:spcBef>
                        <a:spcAft>
                          <a:spcPts val="0"/>
                        </a:spcAft>
                        <a:buNone/>
                        <a:tabLst/>
                      </a:pPr>
                      <a:r>
                        <a:rPr lang="en-US" sz="1800">
                          <a:solidFill>
                            <a:srgbClr val="000000"/>
                          </a:solidFill>
                        </a:rPr>
                        <a:t>SOLUTIONS</a:t>
                      </a:r>
                      <a:endParaRPr lang="en-GB" sz="1050">
                        <a:solidFill>
                          <a:srgbClr val="000000"/>
                        </a:solidFill>
                        <a:latin typeface="Calibri" pitchFamily="34"/>
                        <a:ea typeface="Calibri" pitchFamily="34"/>
                        <a:cs typeface="Times New Roman" pitchFamily="18"/>
                      </a:endParaRPr>
                    </a:p>
                    <a:p>
                      <a:pPr lvl="0"/>
                      <a:endParaRPr lang="en-GB"/>
                    </a:p>
                  </a:txBody>
                  <a:tcPr/>
                </a:tc>
                <a:tc>
                  <a:txBody>
                    <a:bodyPr/>
                    <a:lstStyle/>
                    <a:p>
                      <a:pPr lvl="0"/>
                      <a:r>
                        <a:rPr lang="en-US" u="sng">
                          <a:solidFill>
                            <a:srgbClr val="000000"/>
                          </a:solidFill>
                        </a:rPr>
                        <a:t>FACTORS</a:t>
                      </a:r>
                    </a:p>
                    <a:p>
                      <a:pPr lvl="0"/>
                      <a:r>
                        <a:rPr lang="en-GB" sz="1600" b="1">
                          <a:solidFill>
                            <a:srgbClr val="000000"/>
                          </a:solidFill>
                        </a:rPr>
                        <a:t>Cost</a:t>
                      </a:r>
                    </a:p>
                    <a:p>
                      <a:pPr lvl="0"/>
                      <a:endParaRPr lang="en-GB">
                        <a:solidFill>
                          <a:srgbClr val="000000"/>
                        </a:solidFill>
                      </a:endParaRPr>
                    </a:p>
                    <a:p>
                      <a:pPr lvl="0"/>
                      <a:r>
                        <a:rPr lang="en-GB">
                          <a:solidFill>
                            <a:srgbClr val="000000"/>
                          </a:solidFill>
                        </a:rPr>
                        <a:t>5</a:t>
                      </a:r>
                    </a:p>
                  </a:txBody>
                  <a:tcPr/>
                </a:tc>
                <a:tc>
                  <a:txBody>
                    <a:bodyPr/>
                    <a:lstStyle/>
                    <a:p>
                      <a:pPr lvl="0"/>
                      <a:endParaRPr lang="en-US"/>
                    </a:p>
                    <a:p>
                      <a:pPr lvl="0"/>
                      <a:r>
                        <a:rPr lang="en-GB" sz="1600">
                          <a:solidFill>
                            <a:srgbClr val="000000"/>
                          </a:solidFill>
                        </a:rPr>
                        <a:t>Productivity</a:t>
                      </a:r>
                    </a:p>
                    <a:p>
                      <a:pPr lvl="0"/>
                      <a:endParaRPr lang="en-GB" sz="1600">
                        <a:solidFill>
                          <a:srgbClr val="000000"/>
                        </a:solidFill>
                      </a:endParaRPr>
                    </a:p>
                    <a:p>
                      <a:pPr lvl="0"/>
                      <a:r>
                        <a:rPr lang="en-GB" sz="1800">
                          <a:solidFill>
                            <a:srgbClr val="000000"/>
                          </a:solidFill>
                        </a:rPr>
                        <a:t>4</a:t>
                      </a:r>
                    </a:p>
                  </a:txBody>
                  <a:tcPr/>
                </a:tc>
                <a:tc>
                  <a:txBody>
                    <a:bodyPr/>
                    <a:lstStyle/>
                    <a:p>
                      <a:pPr lvl="0"/>
                      <a:endParaRPr lang="en-US"/>
                    </a:p>
                    <a:p>
                      <a:pPr lvl="0"/>
                      <a:r>
                        <a:rPr lang="en-GB" sz="1600">
                          <a:solidFill>
                            <a:srgbClr val="000000"/>
                          </a:solidFill>
                        </a:rPr>
                        <a:t>Reputation</a:t>
                      </a:r>
                    </a:p>
                    <a:p>
                      <a:pPr lvl="0"/>
                      <a:endParaRPr lang="en-GB">
                        <a:solidFill>
                          <a:srgbClr val="000000"/>
                        </a:solidFill>
                      </a:endParaRPr>
                    </a:p>
                    <a:p>
                      <a:pPr lvl="0"/>
                      <a:r>
                        <a:rPr lang="en-GB">
                          <a:solidFill>
                            <a:srgbClr val="000000"/>
                          </a:solidFill>
                        </a:rPr>
                        <a:t>5</a:t>
                      </a:r>
                    </a:p>
                  </a:txBody>
                  <a:tcPr/>
                </a:tc>
                <a:tc>
                  <a:txBody>
                    <a:bodyPr/>
                    <a:lstStyle/>
                    <a:p>
                      <a:pPr lvl="0"/>
                      <a:endParaRPr lang="en-US"/>
                    </a:p>
                    <a:p>
                      <a:pPr lvl="0"/>
                      <a:r>
                        <a:rPr lang="en-GB" sz="1600">
                          <a:solidFill>
                            <a:srgbClr val="000000"/>
                          </a:solidFill>
                        </a:rPr>
                        <a:t>Staff </a:t>
                      </a:r>
                    </a:p>
                    <a:p>
                      <a:pPr lvl="0"/>
                      <a:r>
                        <a:rPr lang="en-GB" sz="1600">
                          <a:solidFill>
                            <a:srgbClr val="000000"/>
                          </a:solidFill>
                        </a:rPr>
                        <a:t>Motivation</a:t>
                      </a:r>
                    </a:p>
                    <a:p>
                      <a:pPr lvl="0"/>
                      <a:r>
                        <a:rPr lang="en-GB">
                          <a:solidFill>
                            <a:srgbClr val="000000"/>
                          </a:solidFill>
                        </a:rPr>
                        <a:t>3</a:t>
                      </a:r>
                    </a:p>
                  </a:txBody>
                  <a:tcPr/>
                </a:tc>
                <a:tc>
                  <a:txBody>
                    <a:bodyPr/>
                    <a:lstStyle/>
                    <a:p>
                      <a:pPr lvl="0"/>
                      <a:endParaRPr lang="en-US">
                        <a:solidFill>
                          <a:srgbClr val="000000"/>
                        </a:solidFill>
                      </a:endParaRPr>
                    </a:p>
                    <a:p>
                      <a:pPr lvl="0"/>
                      <a:r>
                        <a:rPr lang="en-GB" sz="1600">
                          <a:solidFill>
                            <a:srgbClr val="000000"/>
                          </a:solidFill>
                        </a:rPr>
                        <a:t>Rate  of  absenteeism</a:t>
                      </a:r>
                    </a:p>
                    <a:p>
                      <a:pPr lvl="0"/>
                      <a:r>
                        <a:rPr lang="en-GB" sz="1600">
                          <a:solidFill>
                            <a:srgbClr val="000000"/>
                          </a:solidFill>
                        </a:rPr>
                        <a:t>4</a:t>
                      </a:r>
                    </a:p>
                  </a:txBody>
                  <a:tcPr/>
                </a:tc>
                <a:tc>
                  <a:txBody>
                    <a:bodyPr/>
                    <a:lstStyle/>
                    <a:p>
                      <a:pPr lvl="0"/>
                      <a:endParaRPr lang="en-US">
                        <a:solidFill>
                          <a:srgbClr val="000000"/>
                        </a:solidFill>
                      </a:endParaRPr>
                    </a:p>
                    <a:p>
                      <a:pPr lvl="0"/>
                      <a:endParaRPr lang="en-GB">
                        <a:solidFill>
                          <a:srgbClr val="000000"/>
                        </a:solidFill>
                      </a:endParaRPr>
                    </a:p>
                    <a:p>
                      <a:pPr lvl="0"/>
                      <a:r>
                        <a:rPr lang="en-GB">
                          <a:solidFill>
                            <a:srgbClr val="000000"/>
                          </a:solidFill>
                        </a:rPr>
                        <a:t>TOTAL</a:t>
                      </a:r>
                    </a:p>
                  </a:txBody>
                  <a:tcPr/>
                </a:tc>
                <a:extLst>
                  <a:ext uri="{0D108BD9-81ED-4DB2-BD59-A6C34878D82A}">
                    <a16:rowId xmlns:a16="http://schemas.microsoft.com/office/drawing/2014/main" val="2820057264"/>
                  </a:ext>
                </a:extLst>
              </a:tr>
              <a:tr h="1187412">
                <a:tc>
                  <a:txBody>
                    <a:bodyPr/>
                    <a:lstStyle/>
                    <a:p>
                      <a:pPr marL="0" marR="0" lvl="0" indent="0" algn="l" defTabSz="914400" rtl="0" fontAlgn="auto" hangingPunct="1">
                        <a:lnSpc>
                          <a:spcPct val="100000"/>
                        </a:lnSpc>
                        <a:spcBef>
                          <a:spcPts val="0"/>
                        </a:spcBef>
                        <a:spcAft>
                          <a:spcPts val="0"/>
                        </a:spcAft>
                        <a:buNone/>
                        <a:tabLst/>
                      </a:pPr>
                      <a:r>
                        <a:rPr lang="en-GB" sz="1800">
                          <a:solidFill>
                            <a:srgbClr val="000000"/>
                          </a:solidFill>
                        </a:rPr>
                        <a:t>Create a clear Attendance policy</a:t>
                      </a:r>
                      <a:endParaRPr lang="en-GB"/>
                    </a:p>
                  </a:txBody>
                  <a:tcPr/>
                </a:tc>
                <a:tc>
                  <a:txBody>
                    <a:bodyPr/>
                    <a:lstStyle/>
                    <a:p>
                      <a:pPr lvl="0"/>
                      <a:endParaRPr lang="en-US"/>
                    </a:p>
                    <a:p>
                      <a:pPr lvl="0"/>
                      <a:r>
                        <a:rPr lang="en-GB"/>
                        <a:t>                </a:t>
                      </a:r>
                      <a:r>
                        <a:rPr lang="en-GB" sz="2000" b="1">
                          <a:solidFill>
                            <a:srgbClr val="C00000"/>
                          </a:solidFill>
                        </a:rPr>
                        <a:t>5</a:t>
                      </a:r>
                    </a:p>
                    <a:p>
                      <a:pPr lvl="0"/>
                      <a:endParaRPr lang="en-GB"/>
                    </a:p>
                    <a:p>
                      <a:pPr lvl="0"/>
                      <a:r>
                        <a:rPr lang="en-GB"/>
                        <a:t>1</a:t>
                      </a:r>
                    </a:p>
                  </a:txBody>
                  <a:tcPr/>
                </a:tc>
                <a:tc>
                  <a:txBody>
                    <a:bodyPr/>
                    <a:lstStyle/>
                    <a:p>
                      <a:pPr lvl="0"/>
                      <a:endParaRPr lang="en-US"/>
                    </a:p>
                    <a:p>
                      <a:pPr lvl="0"/>
                      <a:r>
                        <a:rPr lang="en-GB"/>
                        <a:t>                </a:t>
                      </a:r>
                      <a:r>
                        <a:rPr lang="en-GB" sz="2000" b="1">
                          <a:solidFill>
                            <a:srgbClr val="C00000"/>
                          </a:solidFill>
                        </a:rPr>
                        <a:t>8</a:t>
                      </a:r>
                    </a:p>
                    <a:p>
                      <a:pPr lvl="0"/>
                      <a:endParaRPr lang="en-GB"/>
                    </a:p>
                    <a:p>
                      <a:pPr lvl="0"/>
                      <a:r>
                        <a:rPr lang="en-GB"/>
                        <a:t>2</a:t>
                      </a:r>
                    </a:p>
                  </a:txBody>
                  <a:tcPr/>
                </a:tc>
                <a:tc>
                  <a:txBody>
                    <a:bodyPr/>
                    <a:lstStyle/>
                    <a:p>
                      <a:pPr lvl="0"/>
                      <a:endParaRPr lang="en-US"/>
                    </a:p>
                    <a:p>
                      <a:pPr lvl="0" algn="r"/>
                      <a:r>
                        <a:rPr lang="en-GB" sz="2000" b="1">
                          <a:solidFill>
                            <a:srgbClr val="C00000"/>
                          </a:solidFill>
                        </a:rPr>
                        <a:t>10</a:t>
                      </a:r>
                    </a:p>
                    <a:p>
                      <a:pPr lvl="0"/>
                      <a:endParaRPr lang="en-GB"/>
                    </a:p>
                    <a:p>
                      <a:pPr lvl="0"/>
                      <a:r>
                        <a:rPr lang="en-GB"/>
                        <a:t>2</a:t>
                      </a:r>
                    </a:p>
                  </a:txBody>
                  <a:tcPr/>
                </a:tc>
                <a:tc>
                  <a:txBody>
                    <a:bodyPr/>
                    <a:lstStyle/>
                    <a:p>
                      <a:pPr lvl="0"/>
                      <a:endParaRPr lang="en-US"/>
                    </a:p>
                    <a:p>
                      <a:pPr lvl="0" algn="r"/>
                      <a:r>
                        <a:rPr lang="en-GB" sz="2000" b="1">
                          <a:solidFill>
                            <a:srgbClr val="C00000"/>
                          </a:solidFill>
                        </a:rPr>
                        <a:t>9</a:t>
                      </a:r>
                    </a:p>
                    <a:p>
                      <a:pPr lvl="0"/>
                      <a:endParaRPr lang="en-GB"/>
                    </a:p>
                    <a:p>
                      <a:pPr lvl="0"/>
                      <a:r>
                        <a:rPr lang="en-GB"/>
                        <a:t>3</a:t>
                      </a:r>
                    </a:p>
                  </a:txBody>
                  <a:tcPr/>
                </a:tc>
                <a:tc>
                  <a:txBody>
                    <a:bodyPr/>
                    <a:lstStyle/>
                    <a:p>
                      <a:pPr lvl="0"/>
                      <a:endParaRPr lang="en-US"/>
                    </a:p>
                    <a:p>
                      <a:pPr lvl="0" algn="r"/>
                      <a:r>
                        <a:rPr lang="en-GB" sz="2000" b="1">
                          <a:solidFill>
                            <a:srgbClr val="C00000"/>
                          </a:solidFill>
                        </a:rPr>
                        <a:t>8</a:t>
                      </a:r>
                    </a:p>
                    <a:p>
                      <a:pPr lvl="0"/>
                      <a:endParaRPr lang="en-GB"/>
                    </a:p>
                    <a:p>
                      <a:pPr lvl="0"/>
                      <a:r>
                        <a:rPr lang="en-GB"/>
                        <a:t>2</a:t>
                      </a:r>
                    </a:p>
                  </a:txBody>
                  <a:tcPr/>
                </a:tc>
                <a:tc>
                  <a:txBody>
                    <a:bodyPr/>
                    <a:lstStyle/>
                    <a:p>
                      <a:pPr lvl="0"/>
                      <a:r>
                        <a:rPr lang="en-US" sz="3200"/>
                        <a:t>40</a:t>
                      </a:r>
                      <a:endParaRPr lang="en-GB" sz="3200"/>
                    </a:p>
                  </a:txBody>
                  <a:tcPr/>
                </a:tc>
                <a:extLst>
                  <a:ext uri="{0D108BD9-81ED-4DB2-BD59-A6C34878D82A}">
                    <a16:rowId xmlns:a16="http://schemas.microsoft.com/office/drawing/2014/main" val="2780562572"/>
                  </a:ext>
                </a:extLst>
              </a:tr>
              <a:tr h="920243">
                <a:tc>
                  <a:txBody>
                    <a:bodyPr/>
                    <a:lstStyle/>
                    <a:p>
                      <a:pPr lvl="0"/>
                      <a:r>
                        <a:rPr lang="en-US"/>
                        <a:t>Provide Feedback</a:t>
                      </a:r>
                      <a:endParaRPr lang="en-GB"/>
                    </a:p>
                  </a:txBody>
                  <a:tcPr/>
                </a:tc>
                <a:tc>
                  <a:txBody>
                    <a:bodyPr/>
                    <a:lstStyle/>
                    <a:p>
                      <a:pPr lvl="0" algn="r"/>
                      <a:r>
                        <a:rPr lang="en-US" sz="2000" b="1">
                          <a:solidFill>
                            <a:srgbClr val="C00000"/>
                          </a:solidFill>
                        </a:rPr>
                        <a:t>10</a:t>
                      </a:r>
                    </a:p>
                    <a:p>
                      <a:pPr lvl="0"/>
                      <a:endParaRPr lang="en-GB"/>
                    </a:p>
                    <a:p>
                      <a:pPr lvl="0"/>
                      <a:r>
                        <a:rPr lang="en-GB"/>
                        <a:t>2</a:t>
                      </a:r>
                    </a:p>
                  </a:txBody>
                  <a:tcPr/>
                </a:tc>
                <a:tc>
                  <a:txBody>
                    <a:bodyPr/>
                    <a:lstStyle/>
                    <a:p>
                      <a:pPr lvl="0" algn="r"/>
                      <a:r>
                        <a:rPr lang="en-US" sz="2000" b="1">
                          <a:solidFill>
                            <a:srgbClr val="C00000"/>
                          </a:solidFill>
                        </a:rPr>
                        <a:t>8</a:t>
                      </a:r>
                    </a:p>
                    <a:p>
                      <a:pPr lvl="0"/>
                      <a:endParaRPr lang="en-GB"/>
                    </a:p>
                    <a:p>
                      <a:pPr lvl="0"/>
                      <a:r>
                        <a:rPr lang="en-GB"/>
                        <a:t>2</a:t>
                      </a:r>
                    </a:p>
                  </a:txBody>
                  <a:tcPr/>
                </a:tc>
                <a:tc>
                  <a:txBody>
                    <a:bodyPr/>
                    <a:lstStyle/>
                    <a:p>
                      <a:pPr lvl="0" algn="r"/>
                      <a:r>
                        <a:rPr lang="en-US" sz="2000" b="1">
                          <a:solidFill>
                            <a:srgbClr val="C00000"/>
                          </a:solidFill>
                        </a:rPr>
                        <a:t>10</a:t>
                      </a:r>
                    </a:p>
                    <a:p>
                      <a:pPr lvl="0"/>
                      <a:endParaRPr lang="en-GB"/>
                    </a:p>
                    <a:p>
                      <a:pPr lvl="0"/>
                      <a:r>
                        <a:rPr lang="en-GB"/>
                        <a:t>2</a:t>
                      </a:r>
                    </a:p>
                  </a:txBody>
                  <a:tcPr/>
                </a:tc>
                <a:tc>
                  <a:txBody>
                    <a:bodyPr/>
                    <a:lstStyle/>
                    <a:p>
                      <a:pPr lvl="0" algn="r"/>
                      <a:r>
                        <a:rPr lang="en-US" sz="2000" b="1">
                          <a:solidFill>
                            <a:srgbClr val="C00000"/>
                          </a:solidFill>
                        </a:rPr>
                        <a:t>9</a:t>
                      </a:r>
                    </a:p>
                    <a:p>
                      <a:pPr lvl="0"/>
                      <a:endParaRPr lang="en-GB"/>
                    </a:p>
                    <a:p>
                      <a:pPr lvl="0"/>
                      <a:r>
                        <a:rPr lang="en-GB"/>
                        <a:t>3</a:t>
                      </a:r>
                    </a:p>
                  </a:txBody>
                  <a:tcPr/>
                </a:tc>
                <a:tc>
                  <a:txBody>
                    <a:bodyPr/>
                    <a:lstStyle/>
                    <a:p>
                      <a:pPr lvl="0" algn="r"/>
                      <a:r>
                        <a:rPr lang="en-US" sz="2000" b="1">
                          <a:solidFill>
                            <a:srgbClr val="C00000"/>
                          </a:solidFill>
                        </a:rPr>
                        <a:t>8</a:t>
                      </a:r>
                    </a:p>
                    <a:p>
                      <a:pPr lvl="0"/>
                      <a:endParaRPr lang="en-GB"/>
                    </a:p>
                    <a:p>
                      <a:pPr lvl="0"/>
                      <a:r>
                        <a:rPr lang="en-GB"/>
                        <a:t>2</a:t>
                      </a:r>
                    </a:p>
                  </a:txBody>
                  <a:tcPr/>
                </a:tc>
                <a:tc>
                  <a:txBody>
                    <a:bodyPr/>
                    <a:lstStyle/>
                    <a:p>
                      <a:pPr lvl="0"/>
                      <a:r>
                        <a:rPr lang="en-US" sz="3200"/>
                        <a:t>45</a:t>
                      </a:r>
                      <a:endParaRPr lang="en-GB" sz="3200"/>
                    </a:p>
                  </a:txBody>
                  <a:tcPr/>
                </a:tc>
                <a:extLst>
                  <a:ext uri="{0D108BD9-81ED-4DB2-BD59-A6C34878D82A}">
                    <a16:rowId xmlns:a16="http://schemas.microsoft.com/office/drawing/2014/main" val="2176980727"/>
                  </a:ext>
                </a:extLst>
              </a:tr>
              <a:tr h="890561">
                <a:tc>
                  <a:txBody>
                    <a:bodyPr/>
                    <a:lstStyle/>
                    <a:p>
                      <a:pPr lvl="0"/>
                      <a:r>
                        <a:rPr lang="en-US"/>
                        <a:t>Childcare and flexible scheduling</a:t>
                      </a:r>
                      <a:endParaRPr lang="en-GB"/>
                    </a:p>
                  </a:txBody>
                  <a:tcPr/>
                </a:tc>
                <a:tc>
                  <a:txBody>
                    <a:bodyPr/>
                    <a:lstStyle/>
                    <a:p>
                      <a:pPr lvl="0" algn="r"/>
                      <a:r>
                        <a:rPr lang="en-US" b="1">
                          <a:solidFill>
                            <a:srgbClr val="C00000"/>
                          </a:solidFill>
                        </a:rPr>
                        <a:t>5</a:t>
                      </a:r>
                    </a:p>
                    <a:p>
                      <a:pPr lvl="0"/>
                      <a:endParaRPr lang="en-GB"/>
                    </a:p>
                    <a:p>
                      <a:pPr lvl="0"/>
                      <a:r>
                        <a:rPr lang="en-GB"/>
                        <a:t>1</a:t>
                      </a:r>
                    </a:p>
                  </a:txBody>
                  <a:tcPr/>
                </a:tc>
                <a:tc>
                  <a:txBody>
                    <a:bodyPr/>
                    <a:lstStyle/>
                    <a:p>
                      <a:pPr lvl="0" algn="r"/>
                      <a:r>
                        <a:rPr lang="en-US" b="1">
                          <a:solidFill>
                            <a:srgbClr val="C00000"/>
                          </a:solidFill>
                        </a:rPr>
                        <a:t>12</a:t>
                      </a:r>
                    </a:p>
                    <a:p>
                      <a:pPr lvl="0"/>
                      <a:endParaRPr lang="en-GB"/>
                    </a:p>
                    <a:p>
                      <a:pPr lvl="0"/>
                      <a:r>
                        <a:rPr lang="en-GB"/>
                        <a:t>3</a:t>
                      </a:r>
                    </a:p>
                  </a:txBody>
                  <a:tcPr/>
                </a:tc>
                <a:tc>
                  <a:txBody>
                    <a:bodyPr/>
                    <a:lstStyle/>
                    <a:p>
                      <a:pPr lvl="0" algn="r"/>
                      <a:r>
                        <a:rPr lang="en-US" b="1">
                          <a:solidFill>
                            <a:srgbClr val="C00000"/>
                          </a:solidFill>
                        </a:rPr>
                        <a:t>15</a:t>
                      </a:r>
                    </a:p>
                    <a:p>
                      <a:pPr lvl="0"/>
                      <a:endParaRPr lang="en-GB"/>
                    </a:p>
                    <a:p>
                      <a:pPr lvl="0"/>
                      <a:r>
                        <a:rPr lang="en-GB"/>
                        <a:t>3</a:t>
                      </a:r>
                    </a:p>
                  </a:txBody>
                  <a:tcPr/>
                </a:tc>
                <a:tc>
                  <a:txBody>
                    <a:bodyPr/>
                    <a:lstStyle/>
                    <a:p>
                      <a:pPr lvl="0" algn="r"/>
                      <a:r>
                        <a:rPr lang="en-US" b="1">
                          <a:solidFill>
                            <a:srgbClr val="C00000"/>
                          </a:solidFill>
                        </a:rPr>
                        <a:t>9</a:t>
                      </a:r>
                    </a:p>
                    <a:p>
                      <a:pPr lvl="0"/>
                      <a:endParaRPr lang="en-GB"/>
                    </a:p>
                    <a:p>
                      <a:pPr lvl="0"/>
                      <a:r>
                        <a:rPr lang="en-GB"/>
                        <a:t>3</a:t>
                      </a:r>
                    </a:p>
                  </a:txBody>
                  <a:tcPr/>
                </a:tc>
                <a:tc>
                  <a:txBody>
                    <a:bodyPr/>
                    <a:lstStyle/>
                    <a:p>
                      <a:pPr lvl="0" algn="r"/>
                      <a:r>
                        <a:rPr lang="en-US" b="1">
                          <a:solidFill>
                            <a:srgbClr val="C00000"/>
                          </a:solidFill>
                        </a:rPr>
                        <a:t>8</a:t>
                      </a:r>
                    </a:p>
                    <a:p>
                      <a:pPr lvl="0"/>
                      <a:endParaRPr lang="en-GB"/>
                    </a:p>
                    <a:p>
                      <a:pPr lvl="0"/>
                      <a:r>
                        <a:rPr lang="en-GB"/>
                        <a:t>2</a:t>
                      </a:r>
                    </a:p>
                  </a:txBody>
                  <a:tcPr/>
                </a:tc>
                <a:tc>
                  <a:txBody>
                    <a:bodyPr/>
                    <a:lstStyle/>
                    <a:p>
                      <a:pPr lvl="0"/>
                      <a:r>
                        <a:rPr lang="en-US" sz="3200"/>
                        <a:t>49</a:t>
                      </a:r>
                      <a:endParaRPr lang="en-GB" sz="3200"/>
                    </a:p>
                  </a:txBody>
                  <a:tcPr/>
                </a:tc>
                <a:extLst>
                  <a:ext uri="{0D108BD9-81ED-4DB2-BD59-A6C34878D82A}">
                    <a16:rowId xmlns:a16="http://schemas.microsoft.com/office/drawing/2014/main" val="2248074315"/>
                  </a:ext>
                </a:extLst>
              </a:tr>
              <a:tr h="920243">
                <a:tc>
                  <a:txBody>
                    <a:bodyPr/>
                    <a:lstStyle/>
                    <a:p>
                      <a:pPr lvl="0"/>
                      <a:r>
                        <a:rPr lang="en-US"/>
                        <a:t>Reward good attendance</a:t>
                      </a:r>
                      <a:endParaRPr lang="en-GB"/>
                    </a:p>
                  </a:txBody>
                  <a:tcPr/>
                </a:tc>
                <a:tc>
                  <a:txBody>
                    <a:bodyPr/>
                    <a:lstStyle/>
                    <a:p>
                      <a:pPr lvl="0" algn="r"/>
                      <a:r>
                        <a:rPr lang="en-US" sz="2000" b="1">
                          <a:solidFill>
                            <a:srgbClr val="C00000"/>
                          </a:solidFill>
                        </a:rPr>
                        <a:t>5</a:t>
                      </a:r>
                    </a:p>
                    <a:p>
                      <a:pPr lvl="0"/>
                      <a:endParaRPr lang="en-GB"/>
                    </a:p>
                    <a:p>
                      <a:pPr lvl="0"/>
                      <a:r>
                        <a:rPr lang="en-GB"/>
                        <a:t>1</a:t>
                      </a:r>
                    </a:p>
                  </a:txBody>
                  <a:tcPr/>
                </a:tc>
                <a:tc>
                  <a:txBody>
                    <a:bodyPr/>
                    <a:lstStyle/>
                    <a:p>
                      <a:pPr lvl="0" algn="r"/>
                      <a:r>
                        <a:rPr lang="en-US" sz="2000" b="1">
                          <a:solidFill>
                            <a:srgbClr val="C00000"/>
                          </a:solidFill>
                        </a:rPr>
                        <a:t>12</a:t>
                      </a:r>
                    </a:p>
                    <a:p>
                      <a:pPr lvl="0"/>
                      <a:endParaRPr lang="en-GB"/>
                    </a:p>
                    <a:p>
                      <a:pPr lvl="0"/>
                      <a:r>
                        <a:rPr lang="en-GB"/>
                        <a:t>3</a:t>
                      </a:r>
                    </a:p>
                  </a:txBody>
                  <a:tcPr/>
                </a:tc>
                <a:tc>
                  <a:txBody>
                    <a:bodyPr/>
                    <a:lstStyle/>
                    <a:p>
                      <a:pPr lvl="0" algn="r"/>
                      <a:r>
                        <a:rPr lang="en-US" sz="2000" b="1">
                          <a:solidFill>
                            <a:srgbClr val="C00000"/>
                          </a:solidFill>
                        </a:rPr>
                        <a:t>10</a:t>
                      </a:r>
                    </a:p>
                    <a:p>
                      <a:pPr lvl="0"/>
                      <a:endParaRPr lang="en-GB"/>
                    </a:p>
                    <a:p>
                      <a:pPr lvl="0"/>
                      <a:r>
                        <a:rPr lang="en-GB"/>
                        <a:t>2</a:t>
                      </a:r>
                    </a:p>
                  </a:txBody>
                  <a:tcPr/>
                </a:tc>
                <a:tc>
                  <a:txBody>
                    <a:bodyPr/>
                    <a:lstStyle/>
                    <a:p>
                      <a:pPr lvl="0" algn="r"/>
                      <a:r>
                        <a:rPr lang="en-US" sz="2000" b="1">
                          <a:solidFill>
                            <a:srgbClr val="C00000"/>
                          </a:solidFill>
                        </a:rPr>
                        <a:t>9</a:t>
                      </a:r>
                    </a:p>
                    <a:p>
                      <a:pPr lvl="0"/>
                      <a:endParaRPr lang="en-GB"/>
                    </a:p>
                    <a:p>
                      <a:pPr lvl="0"/>
                      <a:r>
                        <a:rPr lang="en-GB"/>
                        <a:t>3</a:t>
                      </a:r>
                    </a:p>
                  </a:txBody>
                  <a:tcPr/>
                </a:tc>
                <a:tc>
                  <a:txBody>
                    <a:bodyPr/>
                    <a:lstStyle/>
                    <a:p>
                      <a:pPr lvl="0" algn="r"/>
                      <a:r>
                        <a:rPr lang="en-US" sz="2000" b="1">
                          <a:solidFill>
                            <a:srgbClr val="C00000"/>
                          </a:solidFill>
                        </a:rPr>
                        <a:t>12</a:t>
                      </a:r>
                    </a:p>
                    <a:p>
                      <a:pPr lvl="0"/>
                      <a:endParaRPr lang="en-GB"/>
                    </a:p>
                    <a:p>
                      <a:pPr lvl="0"/>
                      <a:r>
                        <a:rPr lang="en-GB"/>
                        <a:t>3</a:t>
                      </a:r>
                    </a:p>
                  </a:txBody>
                  <a:tcPr/>
                </a:tc>
                <a:tc>
                  <a:txBody>
                    <a:bodyPr/>
                    <a:lstStyle/>
                    <a:p>
                      <a:pPr lvl="0"/>
                      <a:r>
                        <a:rPr lang="en-US" sz="3200"/>
                        <a:t>48</a:t>
                      </a:r>
                      <a:endParaRPr lang="en-GB" sz="3200"/>
                    </a:p>
                  </a:txBody>
                  <a:tcPr/>
                </a:tc>
                <a:extLst>
                  <a:ext uri="{0D108BD9-81ED-4DB2-BD59-A6C34878D82A}">
                    <a16:rowId xmlns:a16="http://schemas.microsoft.com/office/drawing/2014/main" val="3769703633"/>
                  </a:ext>
                </a:extLst>
              </a:tr>
            </a:tbl>
          </a:graphicData>
        </a:graphic>
      </p:graphicFrame>
      <p:sp>
        <p:nvSpPr>
          <p:cNvPr id="3" name="TextBox 2">
            <a:extLst>
              <a:ext uri="{FF2B5EF4-FFF2-40B4-BE49-F238E27FC236}">
                <a16:creationId xmlns:a16="http://schemas.microsoft.com/office/drawing/2014/main" id="{017E3BB3-D878-4C62-98BB-38AC242428C2}"/>
              </a:ext>
            </a:extLst>
          </p:cNvPr>
          <p:cNvSpPr txBox="1"/>
          <p:nvPr/>
        </p:nvSpPr>
        <p:spPr>
          <a:xfrm>
            <a:off x="2492480" y="206480"/>
            <a:ext cx="7108719"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a:solidFill>
                  <a:srgbClr val="000000"/>
                </a:solidFill>
                <a:uFillTx/>
                <a:latin typeface="Arial" pitchFamily="34"/>
                <a:cs typeface="Arial" pitchFamily="34"/>
              </a:rPr>
              <a:t>GRID analysis of possible solutions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C581A3-03C2-4DD9-9DCB-B2AAF50E6B06}"/>
              </a:ext>
            </a:extLst>
          </p:cNvPr>
          <p:cNvSpPr txBox="1"/>
          <p:nvPr/>
        </p:nvSpPr>
        <p:spPr>
          <a:xfrm>
            <a:off x="2492480" y="781665"/>
            <a:ext cx="6695767" cy="70788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4000" b="1" i="0" u="none" strike="noStrike" kern="1200" cap="none" spc="0" baseline="0">
                <a:solidFill>
                  <a:srgbClr val="000000"/>
                </a:solidFill>
                <a:uFillTx/>
                <a:latin typeface="Arial" pitchFamily="34"/>
                <a:cs typeface="Arial" pitchFamily="34"/>
              </a:rPr>
              <a:t>Conclusion</a:t>
            </a:r>
            <a:endParaRPr lang="en-GB" sz="4000" b="1" i="0" u="none" strike="noStrike" kern="1200" cap="none" spc="0" baseline="0">
              <a:solidFill>
                <a:srgbClr val="000000"/>
              </a:solidFill>
              <a:uFillTx/>
              <a:latin typeface="Arial" pitchFamily="34"/>
              <a:cs typeface="Arial" pitchFamily="34"/>
            </a:endParaRPr>
          </a:p>
        </p:txBody>
      </p:sp>
      <p:sp>
        <p:nvSpPr>
          <p:cNvPr id="3" name="TextBox 2">
            <a:extLst>
              <a:ext uri="{FF2B5EF4-FFF2-40B4-BE49-F238E27FC236}">
                <a16:creationId xmlns:a16="http://schemas.microsoft.com/office/drawing/2014/main" id="{C52D85A6-FE43-4E2F-9BA7-7BA4B896FAED}"/>
              </a:ext>
            </a:extLst>
          </p:cNvPr>
          <p:cNvSpPr txBox="1"/>
          <p:nvPr/>
        </p:nvSpPr>
        <p:spPr>
          <a:xfrm>
            <a:off x="1253614" y="1651817"/>
            <a:ext cx="9955164" cy="3780522"/>
          </a:xfrm>
          <a:prstGeom prst="rect">
            <a:avLst/>
          </a:prstGeom>
          <a:noFill/>
          <a:ln cap="flat">
            <a:noFill/>
          </a:ln>
        </p:spPr>
        <p:txBody>
          <a:bodyPr vert="horz" wrap="square" lIns="91440" tIns="45720" rIns="91440" bIns="45720" anchor="t" anchorCtr="0" compatLnSpc="1">
            <a:spAutoFit/>
          </a:bodyPr>
          <a:lstStyle/>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Based on the GRID analysis, the program ‘Childcare and flexible scheduling’ is the most appropriate solution for the Mid Cheshire Hospitals NHS Foundation Trust to reduce the absenteeism of the employees.</a:t>
            </a:r>
          </a:p>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It is significant to reduce the absenteeism of the employees, which will enable the Hospital to reduce the cost in the long-term period and deliver services with enhanced quality. </a:t>
            </a:r>
          </a:p>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To achieve results, </a:t>
            </a:r>
            <a:r>
              <a:rPr lang="en-GB" sz="1800" b="0" i="0" u="none" strike="noStrike" kern="1200" cap="none" spc="0" baseline="0">
                <a:solidFill>
                  <a:srgbClr val="000000"/>
                </a:solidFill>
                <a:uFillTx/>
                <a:latin typeface="Arial" pitchFamily="34"/>
                <a:cs typeface="Arial" pitchFamily="34"/>
              </a:rPr>
              <a:t>the </a:t>
            </a:r>
            <a:r>
              <a:rPr lang="en-US" sz="1800" b="0" i="0" u="none" strike="noStrike" kern="1200" cap="none" spc="0" baseline="0">
                <a:solidFill>
                  <a:srgbClr val="000000"/>
                </a:solidFill>
                <a:uFillTx/>
                <a:latin typeface="Arial" pitchFamily="34"/>
                <a:cs typeface="Arial" pitchFamily="34"/>
              </a:rPr>
              <a:t>Hospital needs initiative and commitment from all the levels of nursing administration. </a:t>
            </a:r>
          </a:p>
          <a:p>
            <a:pPr marL="285750" marR="0" lvl="0" indent="-285750" algn="just" defTabSz="914400" rtl="0" fontAlgn="auto" hangingPunct="1">
              <a:lnSpc>
                <a:spcPct val="150000"/>
              </a:lnSpc>
              <a:spcBef>
                <a:spcPts val="0"/>
              </a:spcBef>
              <a:spcAft>
                <a:spcPts val="0"/>
              </a:spcAft>
              <a:buSzPct val="100000"/>
              <a:buFont typeface="Wingdings" pitchFamily="2"/>
              <a:buChar char="Ø"/>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Applying a proper solution will lead to success for both hospital management and the employees.</a:t>
            </a:r>
            <a:endParaRPr lang="en-GB" sz="1800" b="0"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862C34F-C2DA-49EA-BD0D-353693733206}"/>
              </a:ext>
            </a:extLst>
          </p:cNvPr>
          <p:cNvSpPr txBox="1"/>
          <p:nvPr/>
        </p:nvSpPr>
        <p:spPr>
          <a:xfrm>
            <a:off x="2831686" y="471949"/>
            <a:ext cx="5442152" cy="70788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rial" pitchFamily="34"/>
                <a:cs typeface="Arial" pitchFamily="34"/>
              </a:rPr>
              <a:t>References</a:t>
            </a:r>
          </a:p>
        </p:txBody>
      </p:sp>
      <p:sp>
        <p:nvSpPr>
          <p:cNvPr id="3" name="TextBox 2">
            <a:extLst>
              <a:ext uri="{FF2B5EF4-FFF2-40B4-BE49-F238E27FC236}">
                <a16:creationId xmlns:a16="http://schemas.microsoft.com/office/drawing/2014/main" id="{BE36D6F3-8EC5-493B-B617-C03A29CA2BAF}"/>
              </a:ext>
            </a:extLst>
          </p:cNvPr>
          <p:cNvSpPr txBox="1"/>
          <p:nvPr/>
        </p:nvSpPr>
        <p:spPr>
          <a:xfrm>
            <a:off x="1666567" y="1563331"/>
            <a:ext cx="7772400" cy="3970315"/>
          </a:xfrm>
          <a:prstGeom prst="rect">
            <a:avLst/>
          </a:prstGeom>
          <a:noFill/>
          <a:ln cap="flat">
            <a:noFill/>
          </a:ln>
        </p:spPr>
        <p:txBody>
          <a:bodyPr vert="horz" wrap="square" lIns="91440" tIns="45720" rIns="91440" bIns="45720" anchor="t" anchorCtr="0" compatLnSpc="1">
            <a:spAutoFit/>
          </a:bodyPr>
          <a:lstStyle/>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Arial" pitchFamily="34"/>
                <a:cs typeface="Arial" pitchFamily="34"/>
                <a:hlinkClick r:id="rId2" tooltip="View other papers by this author"/>
              </a:rPr>
              <a:t>Coccia</a:t>
            </a:r>
            <a:r>
              <a:rPr lang="en-GB" sz="1800" b="0" i="0" u="none" strike="noStrike" kern="1200" cap="none" spc="0" baseline="0">
                <a:solidFill>
                  <a:srgbClr val="000000"/>
                </a:solidFill>
                <a:uFillTx/>
                <a:latin typeface="Arial" pitchFamily="34"/>
                <a:cs typeface="Arial" pitchFamily="34"/>
              </a:rPr>
              <a:t>, M. (2018) ‘</a:t>
            </a:r>
            <a:r>
              <a:rPr lang="en-GB" sz="1800" b="0" i="0" u="none" strike="noStrike" kern="1200" cap="none" spc="0" baseline="0">
                <a:solidFill>
                  <a:srgbClr val="222222"/>
                </a:solidFill>
                <a:uFillTx/>
                <a:latin typeface="Arial" pitchFamily="34"/>
                <a:ea typeface="Times New Roman" pitchFamily="18"/>
                <a:cs typeface="Arial" pitchFamily="34"/>
              </a:rPr>
              <a:t>The Fishbone Diagram to Identify, Systematize and Analyze the Sources of General Purpose Technologies’ </a:t>
            </a:r>
            <a:r>
              <a:rPr lang="en-GB" sz="1800" b="0" i="1" u="none" strike="noStrike" kern="1200" cap="none" spc="0" baseline="0">
                <a:solidFill>
                  <a:srgbClr val="000000"/>
                </a:solidFill>
                <a:uFillTx/>
                <a:latin typeface="Arial" pitchFamily="34"/>
                <a:ea typeface="Times New Roman" pitchFamily="18"/>
                <a:cs typeface="Arial" pitchFamily="34"/>
              </a:rPr>
              <a:t>Journal of Social and Administrative Sciences</a:t>
            </a:r>
            <a:r>
              <a:rPr lang="en-GB" sz="1800" b="0" i="1" u="none" strike="noStrike" kern="1200" cap="none" spc="0" baseline="0">
                <a:solidFill>
                  <a:srgbClr val="000000"/>
                </a:solidFill>
                <a:uFillTx/>
                <a:latin typeface="inherit"/>
                <a:ea typeface="Times New Roman" pitchFamily="18"/>
              </a:rPr>
              <a:t>, 4 (4), pp. 291-303</a:t>
            </a:r>
            <a:endParaRPr lang="en-GB" sz="1800" b="0" i="0" u="none" strike="noStrike" kern="1200" cap="none" spc="0" baseline="0">
              <a:solidFill>
                <a:srgbClr val="000000"/>
              </a:solidFill>
              <a:uFillTx/>
              <a:latin typeface="Times New Roman" pitchFamily="18"/>
              <a:ea typeface="Times New Roman" pitchFamily="18"/>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000000"/>
                </a:solidFill>
                <a:uFillTx/>
                <a:latin typeface="Arial" pitchFamily="34"/>
                <a:cs typeface="Arial" pitchFamily="34"/>
              </a:rPr>
              <a:t>Dockalikova</a:t>
            </a:r>
            <a:r>
              <a:rPr lang="bg-BG" sz="1800" b="0" i="0" u="none" strike="noStrike" kern="1200" cap="none" spc="0" baseline="0">
                <a:solidFill>
                  <a:srgbClr val="000000"/>
                </a:solidFill>
                <a:uFillTx/>
                <a:latin typeface="Arial" pitchFamily="34"/>
                <a:ea typeface="Calibri" pitchFamily="34"/>
                <a:cs typeface="Arial" pitchFamily="34"/>
              </a:rPr>
              <a:t>, I. and </a:t>
            </a:r>
            <a:r>
              <a:rPr lang="en-US" sz="1800" b="0" i="0" u="none" strike="noStrike" kern="1200" cap="none" spc="0" baseline="0">
                <a:solidFill>
                  <a:srgbClr val="000000"/>
                </a:solidFill>
                <a:uFillTx/>
                <a:latin typeface="Arial" pitchFamily="34"/>
                <a:cs typeface="Arial" pitchFamily="34"/>
              </a:rPr>
              <a:t>Klozikova</a:t>
            </a:r>
            <a:r>
              <a:rPr lang="bg-BG" sz="1800" b="0" i="0" u="none" strike="noStrike" kern="1200" cap="none" spc="0" baseline="0">
                <a:solidFill>
                  <a:srgbClr val="000000"/>
                </a:solidFill>
                <a:uFillTx/>
                <a:latin typeface="Arial" pitchFamily="34"/>
                <a:ea typeface="Calibri" pitchFamily="34"/>
                <a:cs typeface="Arial" pitchFamily="34"/>
              </a:rPr>
              <a:t>, J. </a:t>
            </a:r>
            <a:r>
              <a:rPr lang="en-GB" sz="1800" b="0" i="0" u="none" strike="noStrike" kern="1200" cap="none" spc="0" baseline="0">
                <a:solidFill>
                  <a:srgbClr val="000000"/>
                </a:solidFill>
                <a:uFillTx/>
                <a:latin typeface="Arial" pitchFamily="34"/>
                <a:ea typeface="Calibri" pitchFamily="34"/>
                <a:cs typeface="Arial" pitchFamily="34"/>
              </a:rPr>
              <a:t>(</a:t>
            </a:r>
            <a:r>
              <a:rPr lang="bg-BG" sz="1800" b="0" i="0" u="none" strike="noStrike" kern="1200" cap="none" spc="0" baseline="0">
                <a:solidFill>
                  <a:srgbClr val="000000"/>
                </a:solidFill>
                <a:uFillTx/>
                <a:latin typeface="Arial" pitchFamily="34"/>
                <a:ea typeface="Calibri" pitchFamily="34"/>
                <a:cs typeface="Arial" pitchFamily="34"/>
              </a:rPr>
              <a:t>2014</a:t>
            </a:r>
            <a:r>
              <a:rPr lang="en-GB" sz="1800" b="0" i="0" u="none" strike="noStrike" kern="1200" cap="none" spc="0" baseline="0">
                <a:solidFill>
                  <a:srgbClr val="000000"/>
                </a:solidFill>
                <a:uFillTx/>
                <a:latin typeface="Arial" pitchFamily="34"/>
                <a:ea typeface="Calibri" pitchFamily="34"/>
                <a:cs typeface="Arial" pitchFamily="34"/>
              </a:rPr>
              <a:t>)</a:t>
            </a:r>
            <a:r>
              <a:rPr lang="bg-BG" sz="1800" b="0" i="0" u="none" strike="noStrike" kern="1200" cap="none" spc="0" baseline="0">
                <a:solidFill>
                  <a:srgbClr val="000000"/>
                </a:solidFill>
                <a:uFillTx/>
                <a:latin typeface="Arial" pitchFamily="34"/>
                <a:ea typeface="Calibri" pitchFamily="34"/>
                <a:cs typeface="Arial" pitchFamily="34"/>
              </a:rPr>
              <a:t>. </a:t>
            </a:r>
            <a:r>
              <a:rPr lang="bg-BG" sz="1800" b="0" i="1" u="none" strike="noStrike" kern="1200" cap="none" spc="0" baseline="0">
                <a:solidFill>
                  <a:srgbClr val="000000"/>
                </a:solidFill>
                <a:uFillTx/>
                <a:latin typeface="Arial" pitchFamily="34"/>
                <a:ea typeface="Calibri" pitchFamily="34"/>
                <a:cs typeface="Arial" pitchFamily="34"/>
              </a:rPr>
              <a:t>MCDM Methods in Practice: Determining the Significance of PESTEL Analysis Criteria. </a:t>
            </a:r>
            <a:r>
              <a:rPr lang="bg-BG" sz="1800" b="0" i="0" u="none" strike="noStrike" kern="1200" cap="none" spc="0" baseline="0">
                <a:solidFill>
                  <a:srgbClr val="000000"/>
                </a:solidFill>
                <a:uFillTx/>
                <a:latin typeface="Arial" pitchFamily="34"/>
                <a:ea typeface="Calibri" pitchFamily="34"/>
                <a:cs typeface="Arial" pitchFamily="34"/>
              </a:rPr>
              <a:t>Kidmore End: Academic Conferences International Limited.</a:t>
            </a:r>
            <a:endParaRPr lang="en-GB" sz="1800" b="0" i="0" u="none" strike="noStrike" kern="1200" cap="none" spc="0" baseline="0">
              <a:solidFill>
                <a:srgbClr val="000000"/>
              </a:solidFill>
              <a:uFillTx/>
              <a:latin typeface="Arial" pitchFamily="34"/>
              <a:ea typeface="Calibri"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a typeface="Calibri"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bg-BG" sz="1800" b="0" i="0" u="none" strike="noStrike" kern="1200" cap="none" spc="0" baseline="0">
                <a:solidFill>
                  <a:srgbClr val="000000"/>
                </a:solidFill>
                <a:uFillTx/>
                <a:latin typeface="Arial" pitchFamily="34"/>
                <a:cs typeface="Arial" pitchFamily="34"/>
              </a:rPr>
              <a:t>Fernandes</a:t>
            </a:r>
            <a:r>
              <a:rPr lang="en-US" sz="1800" b="0" i="0" u="none" strike="noStrike" kern="1200" cap="none" spc="0" baseline="0">
                <a:solidFill>
                  <a:srgbClr val="000000"/>
                </a:solidFill>
                <a:uFillTx/>
                <a:latin typeface="Arial" pitchFamily="34"/>
                <a:cs typeface="Arial" pitchFamily="34"/>
              </a:rPr>
              <a:t>, J.P. (2019) ‘</a:t>
            </a:r>
            <a:r>
              <a:rPr lang="bg-BG" sz="1800" b="0" i="0" u="none" strike="noStrike" kern="1200" cap="none" spc="0" baseline="0">
                <a:solidFill>
                  <a:srgbClr val="000000"/>
                </a:solidFill>
                <a:uFillTx/>
                <a:latin typeface="Arial" pitchFamily="34"/>
                <a:ea typeface="Calibri" pitchFamily="34"/>
                <a:cs typeface="Arial" pitchFamily="34"/>
              </a:rPr>
              <a:t>Developing viable, adjustable strategies for planning and management</a:t>
            </a:r>
            <a:r>
              <a:rPr lang="en-GB" sz="1800" b="0" i="0" u="none" strike="noStrike" kern="1200" cap="none" spc="0" baseline="0">
                <a:solidFill>
                  <a:srgbClr val="000000"/>
                </a:solidFill>
                <a:uFillTx/>
                <a:latin typeface="Arial" pitchFamily="34"/>
                <a:ea typeface="Calibri" pitchFamily="34"/>
                <a:cs typeface="Arial" pitchFamily="34"/>
              </a:rPr>
              <a:t>- </a:t>
            </a:r>
            <a:r>
              <a:rPr lang="bg-BG" sz="1800" b="0" i="0" u="none" strike="noStrike" kern="1200" cap="none" spc="0" baseline="0">
                <a:solidFill>
                  <a:srgbClr val="000000"/>
                </a:solidFill>
                <a:uFillTx/>
                <a:latin typeface="Arial" pitchFamily="34"/>
                <a:ea typeface="Calibri" pitchFamily="34"/>
                <a:cs typeface="Arial" pitchFamily="34"/>
              </a:rPr>
              <a:t>A methodological approach</a:t>
            </a:r>
            <a:r>
              <a:rPr lang="en-GB" sz="1800" b="1" i="0" u="none" strike="noStrike" kern="1200" cap="none" spc="0" baseline="0">
                <a:solidFill>
                  <a:srgbClr val="000000"/>
                </a:solidFill>
                <a:uFillTx/>
                <a:latin typeface="Calibri" pitchFamily="34"/>
                <a:ea typeface="Calibri" pitchFamily="34"/>
                <a:cs typeface="Times New Roman" pitchFamily="18"/>
              </a:rPr>
              <a:t>’ </a:t>
            </a:r>
            <a:r>
              <a:rPr lang="bg-BG" sz="1800" b="0" i="1" u="none" strike="noStrike" kern="1200" cap="none" spc="0" baseline="0">
                <a:solidFill>
                  <a:srgbClr val="000000"/>
                </a:solidFill>
                <a:uFillTx/>
                <a:latin typeface="Arial" pitchFamily="34"/>
                <a:ea typeface="Calibri" pitchFamily="34"/>
                <a:cs typeface="Arial" pitchFamily="34"/>
              </a:rPr>
              <a:t>Land Use Policy</a:t>
            </a:r>
            <a:r>
              <a:rPr lang="bg-BG" sz="1800" b="1" i="0" u="none" strike="noStrike" kern="1200" cap="none" spc="0" baseline="0">
                <a:solidFill>
                  <a:srgbClr val="000000"/>
                </a:solidFill>
                <a:uFillTx/>
                <a:latin typeface="Calibri" pitchFamily="34"/>
                <a:ea typeface="Calibri" pitchFamily="34"/>
                <a:cs typeface="Times New Roman" pitchFamily="18"/>
              </a:rPr>
              <a:t>, </a:t>
            </a:r>
            <a:r>
              <a:rPr lang="bg-BG" sz="1800" b="0" i="0" u="none" strike="noStrike" kern="1200" cap="none" spc="0" baseline="0">
                <a:solidFill>
                  <a:srgbClr val="000000"/>
                </a:solidFill>
                <a:uFillTx/>
                <a:latin typeface="Arial" pitchFamily="34"/>
                <a:ea typeface="Calibri" pitchFamily="34"/>
                <a:cs typeface="Arial" pitchFamily="34"/>
              </a:rPr>
              <a:t>82, </a:t>
            </a:r>
            <a:r>
              <a:rPr lang="en-GB" sz="1800" b="0" i="0" u="none" strike="noStrike" kern="1200" cap="none" spc="0" baseline="0">
                <a:solidFill>
                  <a:srgbClr val="000000"/>
                </a:solidFill>
                <a:uFillTx/>
                <a:latin typeface="Arial" pitchFamily="34"/>
                <a:ea typeface="Calibri" pitchFamily="34"/>
                <a:cs typeface="Arial" pitchFamily="34"/>
              </a:rPr>
              <a:t>pp. </a:t>
            </a:r>
            <a:r>
              <a:rPr lang="bg-BG" sz="1800" b="0" i="0" u="none" strike="noStrike" kern="1200" cap="none" spc="0" baseline="0">
                <a:solidFill>
                  <a:srgbClr val="000000"/>
                </a:solidFill>
                <a:uFillTx/>
                <a:latin typeface="Arial" pitchFamily="34"/>
                <a:ea typeface="Calibri" pitchFamily="34"/>
                <a:cs typeface="Arial" pitchFamily="34"/>
              </a:rPr>
              <a:t>563-572 </a:t>
            </a:r>
            <a:endParaRPr lang="en-US" sz="1800" b="0" i="0" u="none" strike="noStrike" kern="1200" cap="none" spc="0" baseline="0">
              <a:solidFill>
                <a:srgbClr val="000000"/>
              </a:solidFill>
              <a:uFillTx/>
              <a:latin typeface="Arial" pitchFamily="34"/>
              <a:cs typeface="Arial" pitchFamily="34"/>
            </a:endParaRPr>
          </a:p>
          <a:p>
            <a:pPr marL="0" marR="0" lvl="0" indent="0" algn="just"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rial" pitchFamily="34"/>
              <a:ea typeface="Calibri"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Retrospec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3537</TotalTime>
  <Words>920</Words>
  <Application>Microsoft Office PowerPoint</Application>
  <PresentationFormat>Widescreen</PresentationFormat>
  <Paragraphs>187</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inherit</vt:lpstr>
      <vt:lpstr>Times New Roman</vt:lpstr>
      <vt:lpstr>Wingdings</vt:lpstr>
      <vt:lpstr>Retrospect</vt:lpstr>
      <vt:lpstr>Module: Problem Solving and Decision Making Module code: BMSW 4004    Assignment Title: “Understanding and solving the complex problem of Staff Absenteeism in Mid Cheshire Hospital NHS Foundation Trust (MCHT)  Lecturer’s name: Chijioke Uba  Student: Radostina Rusenova  ID: 2015829</vt:lpstr>
      <vt:lpstr>PowerPoint Presentation</vt:lpstr>
      <vt:lpstr>Pestel analysis to understand the external factors causing the problem </vt:lpstr>
      <vt:lpstr>A PESTEL Analysis to identify possible causes of Staff Absenteeism  in Mid Cheshire Hospital NHS Foundation Trust (MCHT)</vt:lpstr>
      <vt:lpstr>Fishbone analysis of the complex problem of long-term absenteeism at Mid Cheshire Hospital NHS Foundation Trust (MCHT)</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Problem Solving and Decision Making Module code: BMSW 4004    Assignment Title: “Understanding and solving the complex problem of Staff Absenteeism in Mid Cheshire Hospital NHS Foundation Trust (MCHT)  Lecturer’s name:   Student: Radostina Rusenova  ID: 2015829</dc:title>
  <dc:creator>Radostina Elenkova Rusenova (2015829)</dc:creator>
  <cp:lastModifiedBy>Radostina Elenkova Rusenova (2015829)</cp:lastModifiedBy>
  <cp:revision>32</cp:revision>
  <dcterms:created xsi:type="dcterms:W3CDTF">2022-03-08T09:20:24Z</dcterms:created>
  <dcterms:modified xsi:type="dcterms:W3CDTF">2022-03-14T13:34:42Z</dcterms:modified>
</cp:coreProperties>
</file>