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2" r:id="rId1"/>
  </p:sldMasterIdLst>
  <p:notesMasterIdLst>
    <p:notesMasterId r:id="rId12"/>
  </p:notesMasterIdLst>
  <p:sldIdLst>
    <p:sldId id="2561" r:id="rId2"/>
    <p:sldId id="2563" r:id="rId3"/>
    <p:sldId id="2565" r:id="rId4"/>
    <p:sldId id="2567" r:id="rId5"/>
    <p:sldId id="2571" r:id="rId6"/>
    <p:sldId id="2575" r:id="rId7"/>
    <p:sldId id="2577" r:id="rId8"/>
    <p:sldId id="2581" r:id="rId9"/>
    <p:sldId id="2583" r:id="rId10"/>
    <p:sldId id="2587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AB573C0-42C1-4EE1-BF19-71A55B4EE6B5}" v="1" dt="2026-05-05T13:31:12.13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556" autoAdjust="0"/>
    <p:restoredTop sz="94189" autoAdjust="0"/>
  </p:normalViewPr>
  <p:slideViewPr>
    <p:cSldViewPr snapToGrid="0">
      <p:cViewPr>
        <p:scale>
          <a:sx n="100" d="100"/>
          <a:sy n="100" d="100"/>
        </p:scale>
        <p:origin x="384" y="2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ss Pullin (0851963)" userId="cf9c7171-bae3-4564-9ffc-3cd4dd615531" providerId="ADAL" clId="{778923DD-4940-4CC7-AF7F-A67B0EA29AF2}"/>
    <pc:docChg chg="undo redo custSel addSld delSld modSld sldOrd addSection delSection modSection">
      <pc:chgData name="Ross Pullin (0851963)" userId="cf9c7171-bae3-4564-9ffc-3cd4dd615531" providerId="ADAL" clId="{778923DD-4940-4CC7-AF7F-A67B0EA29AF2}" dt="2026-05-05T13:31:39.246" v="1658" actId="20577"/>
      <pc:docMkLst>
        <pc:docMk/>
      </pc:docMkLst>
      <pc:sldChg chg="addSp delSp modSp mod ord modNotesTx">
        <pc:chgData name="Ross Pullin (0851963)" userId="cf9c7171-bae3-4564-9ffc-3cd4dd615531" providerId="ADAL" clId="{778923DD-4940-4CC7-AF7F-A67B0EA29AF2}" dt="2026-05-05T10:26:37.991" v="1570" actId="1076"/>
        <pc:sldMkLst>
          <pc:docMk/>
          <pc:sldMk cId="445497700" sldId="2563"/>
        </pc:sldMkLst>
        <pc:spChg chg="mod">
          <ac:chgData name="Ross Pullin (0851963)" userId="cf9c7171-bae3-4564-9ffc-3cd4dd615531" providerId="ADAL" clId="{778923DD-4940-4CC7-AF7F-A67B0EA29AF2}" dt="2026-05-05T08:13:47.196" v="1011" actId="20577"/>
          <ac:spMkLst>
            <pc:docMk/>
            <pc:sldMk cId="445497700" sldId="2563"/>
            <ac:spMk id="9" creationId="{B9AFFB90-6144-4759-A4A0-F4CB99127D06}"/>
          </ac:spMkLst>
        </pc:spChg>
        <pc:spChg chg="mod">
          <ac:chgData name="Ross Pullin (0851963)" userId="cf9c7171-bae3-4564-9ffc-3cd4dd615531" providerId="ADAL" clId="{778923DD-4940-4CC7-AF7F-A67B0EA29AF2}" dt="2026-05-05T10:26:36.175" v="1569" actId="1076"/>
          <ac:spMkLst>
            <pc:docMk/>
            <pc:sldMk cId="445497700" sldId="2563"/>
            <ac:spMk id="10" creationId="{D19FBF9F-39C5-492F-A215-12746E54F0DD}"/>
          </ac:spMkLst>
        </pc:spChg>
        <pc:spChg chg="mod">
          <ac:chgData name="Ross Pullin (0851963)" userId="cf9c7171-bae3-4564-9ffc-3cd4dd615531" providerId="ADAL" clId="{778923DD-4940-4CC7-AF7F-A67B0EA29AF2}" dt="2026-05-05T10:26:37.991" v="1570" actId="1076"/>
          <ac:spMkLst>
            <pc:docMk/>
            <pc:sldMk cId="445497700" sldId="2563"/>
            <ac:spMk id="11" creationId="{56DEF6E0-38D3-40B8-9C57-BA0B4657A06B}"/>
          </ac:spMkLst>
        </pc:spChg>
        <pc:spChg chg="mod">
          <ac:chgData name="Ross Pullin (0851963)" userId="cf9c7171-bae3-4564-9ffc-3cd4dd615531" providerId="ADAL" clId="{778923DD-4940-4CC7-AF7F-A67B0EA29AF2}" dt="2026-05-05T08:16:11.621" v="1049" actId="20577"/>
          <ac:spMkLst>
            <pc:docMk/>
            <pc:sldMk cId="445497700" sldId="2563"/>
            <ac:spMk id="13" creationId="{0DB38E89-D0CB-4B41-ABD2-D8E39DBBB722}"/>
          </ac:spMkLst>
        </pc:spChg>
      </pc:sldChg>
      <pc:sldChg chg="modSp mod">
        <pc:chgData name="Ross Pullin (0851963)" userId="cf9c7171-bae3-4564-9ffc-3cd4dd615531" providerId="ADAL" clId="{778923DD-4940-4CC7-AF7F-A67B0EA29AF2}" dt="2026-05-05T10:39:43.899" v="1629" actId="1076"/>
        <pc:sldMkLst>
          <pc:docMk/>
          <pc:sldMk cId="3821663008" sldId="2565"/>
        </pc:sldMkLst>
        <pc:spChg chg="mod">
          <ac:chgData name="Ross Pullin (0851963)" userId="cf9c7171-bae3-4564-9ffc-3cd4dd615531" providerId="ADAL" clId="{778923DD-4940-4CC7-AF7F-A67B0EA29AF2}" dt="2026-05-05T10:27:09.393" v="1572" actId="1076"/>
          <ac:spMkLst>
            <pc:docMk/>
            <pc:sldMk cId="3821663008" sldId="2565"/>
            <ac:spMk id="9" creationId="{4967A465-A9AB-44C7-84D7-DC6B69FFC022}"/>
          </ac:spMkLst>
        </pc:spChg>
        <pc:spChg chg="mod">
          <ac:chgData name="Ross Pullin (0851963)" userId="cf9c7171-bae3-4564-9ffc-3cd4dd615531" providerId="ADAL" clId="{778923DD-4940-4CC7-AF7F-A67B0EA29AF2}" dt="2026-05-05T10:27:05.111" v="1571" actId="1076"/>
          <ac:spMkLst>
            <pc:docMk/>
            <pc:sldMk cId="3821663008" sldId="2565"/>
            <ac:spMk id="11" creationId="{37DA0235-4C70-459A-8999-12B1393EB11C}"/>
          </ac:spMkLst>
        </pc:spChg>
        <pc:spChg chg="mod">
          <ac:chgData name="Ross Pullin (0851963)" userId="cf9c7171-bae3-4564-9ffc-3cd4dd615531" providerId="ADAL" clId="{778923DD-4940-4CC7-AF7F-A67B0EA29AF2}" dt="2026-05-05T08:24:40.826" v="1081" actId="6549"/>
          <ac:spMkLst>
            <pc:docMk/>
            <pc:sldMk cId="3821663008" sldId="2565"/>
            <ac:spMk id="12" creationId="{E00EAB31-A84B-47DE-81D2-4DD99DC07CA2}"/>
          </ac:spMkLst>
        </pc:spChg>
        <pc:spChg chg="mod">
          <ac:chgData name="Ross Pullin (0851963)" userId="cf9c7171-bae3-4564-9ffc-3cd4dd615531" providerId="ADAL" clId="{778923DD-4940-4CC7-AF7F-A67B0EA29AF2}" dt="2026-05-05T10:27:42.786" v="1584" actId="255"/>
          <ac:spMkLst>
            <pc:docMk/>
            <pc:sldMk cId="3821663008" sldId="2565"/>
            <ac:spMk id="13" creationId="{FC4AE7C5-4011-4FEF-8FCB-92BC77656C26}"/>
          </ac:spMkLst>
        </pc:spChg>
        <pc:picChg chg="mod">
          <ac:chgData name="Ross Pullin (0851963)" userId="cf9c7171-bae3-4564-9ffc-3cd4dd615531" providerId="ADAL" clId="{778923DD-4940-4CC7-AF7F-A67B0EA29AF2}" dt="2026-05-05T10:39:43.899" v="1629" actId="1076"/>
          <ac:picMkLst>
            <pc:docMk/>
            <pc:sldMk cId="3821663008" sldId="2565"/>
            <ac:picMk id="5" creationId="{7477689C-645B-4A5D-87BE-3CB42EAD2D81}"/>
          </ac:picMkLst>
        </pc:picChg>
      </pc:sldChg>
      <pc:sldChg chg="modSp mod modNotesTx">
        <pc:chgData name="Ross Pullin (0851963)" userId="cf9c7171-bae3-4564-9ffc-3cd4dd615531" providerId="ADAL" clId="{778923DD-4940-4CC7-AF7F-A67B0EA29AF2}" dt="2026-05-05T13:31:39.246" v="1658" actId="20577"/>
        <pc:sldMkLst>
          <pc:docMk/>
          <pc:sldMk cId="3587169329" sldId="2567"/>
        </pc:sldMkLst>
        <pc:spChg chg="mod">
          <ac:chgData name="Ross Pullin (0851963)" userId="cf9c7171-bae3-4564-9ffc-3cd4dd615531" providerId="ADAL" clId="{778923DD-4940-4CC7-AF7F-A67B0EA29AF2}" dt="2026-05-05T13:31:39.246" v="1658" actId="20577"/>
          <ac:spMkLst>
            <pc:docMk/>
            <pc:sldMk cId="3587169329" sldId="2567"/>
            <ac:spMk id="6" creationId="{2132099A-4846-48D4-9BFC-EFD31967B76B}"/>
          </ac:spMkLst>
        </pc:spChg>
      </pc:sldChg>
      <pc:sldChg chg="add del">
        <pc:chgData name="Ross Pullin (0851963)" userId="cf9c7171-bae3-4564-9ffc-3cd4dd615531" providerId="ADAL" clId="{778923DD-4940-4CC7-AF7F-A67B0EA29AF2}" dt="2026-05-05T08:25:00.792" v="1082" actId="2696"/>
        <pc:sldMkLst>
          <pc:docMk/>
          <pc:sldMk cId="2999653240" sldId="2569"/>
        </pc:sldMkLst>
      </pc:sldChg>
      <pc:sldChg chg="modSp mod">
        <pc:chgData name="Ross Pullin (0851963)" userId="cf9c7171-bae3-4564-9ffc-3cd4dd615531" providerId="ADAL" clId="{778923DD-4940-4CC7-AF7F-A67B0EA29AF2}" dt="2026-05-05T10:30:45.192" v="1604" actId="20577"/>
        <pc:sldMkLst>
          <pc:docMk/>
          <pc:sldMk cId="880999609" sldId="2571"/>
        </pc:sldMkLst>
        <pc:spChg chg="mod">
          <ac:chgData name="Ross Pullin (0851963)" userId="cf9c7171-bae3-4564-9ffc-3cd4dd615531" providerId="ADAL" clId="{778923DD-4940-4CC7-AF7F-A67B0EA29AF2}" dt="2026-05-05T10:30:16.545" v="1597" actId="1076"/>
          <ac:spMkLst>
            <pc:docMk/>
            <pc:sldMk cId="880999609" sldId="2571"/>
            <ac:spMk id="8" creationId="{5FC77235-E6F4-4C3A-A9D9-77DB2D7C6C4F}"/>
          </ac:spMkLst>
        </pc:spChg>
        <pc:spChg chg="mod">
          <ac:chgData name="Ross Pullin (0851963)" userId="cf9c7171-bae3-4564-9ffc-3cd4dd615531" providerId="ADAL" clId="{778923DD-4940-4CC7-AF7F-A67B0EA29AF2}" dt="2026-05-05T10:30:19.275" v="1598" actId="1076"/>
          <ac:spMkLst>
            <pc:docMk/>
            <pc:sldMk cId="880999609" sldId="2571"/>
            <ac:spMk id="9" creationId="{87E98638-12B1-40FC-9C2F-3384034E762D}"/>
          </ac:spMkLst>
        </pc:spChg>
        <pc:spChg chg="mod">
          <ac:chgData name="Ross Pullin (0851963)" userId="cf9c7171-bae3-4564-9ffc-3cd4dd615531" providerId="ADAL" clId="{778923DD-4940-4CC7-AF7F-A67B0EA29AF2}" dt="2026-05-05T10:30:45.192" v="1604" actId="20577"/>
          <ac:spMkLst>
            <pc:docMk/>
            <pc:sldMk cId="880999609" sldId="2571"/>
            <ac:spMk id="11" creationId="{49ADFEEF-684E-4DC6-BBFA-DF8A44499C33}"/>
          </ac:spMkLst>
        </pc:spChg>
        <pc:spChg chg="mod">
          <ac:chgData name="Ross Pullin (0851963)" userId="cf9c7171-bae3-4564-9ffc-3cd4dd615531" providerId="ADAL" clId="{778923DD-4940-4CC7-AF7F-A67B0EA29AF2}" dt="2026-05-05T10:30:24.376" v="1600" actId="1076"/>
          <ac:spMkLst>
            <pc:docMk/>
            <pc:sldMk cId="880999609" sldId="2571"/>
            <ac:spMk id="13" creationId="{9A26A9AE-0019-46DA-90D6-0F0DA32F1FEB}"/>
          </ac:spMkLst>
        </pc:spChg>
      </pc:sldChg>
      <pc:sldChg chg="modSp mod">
        <pc:chgData name="Ross Pullin (0851963)" userId="cf9c7171-bae3-4564-9ffc-3cd4dd615531" providerId="ADAL" clId="{778923DD-4940-4CC7-AF7F-A67B0EA29AF2}" dt="2026-05-05T10:31:48.958" v="1616" actId="1076"/>
        <pc:sldMkLst>
          <pc:docMk/>
          <pc:sldMk cId="2046083008" sldId="2575"/>
        </pc:sldMkLst>
        <pc:spChg chg="mod">
          <ac:chgData name="Ross Pullin (0851963)" userId="cf9c7171-bae3-4564-9ffc-3cd4dd615531" providerId="ADAL" clId="{778923DD-4940-4CC7-AF7F-A67B0EA29AF2}" dt="2026-05-05T10:31:07.226" v="1605" actId="1076"/>
          <ac:spMkLst>
            <pc:docMk/>
            <pc:sldMk cId="2046083008" sldId="2575"/>
            <ac:spMk id="8" creationId="{7963CBFC-E11A-4B2A-816B-1ACB2772CC53}"/>
          </ac:spMkLst>
        </pc:spChg>
        <pc:spChg chg="mod">
          <ac:chgData name="Ross Pullin (0851963)" userId="cf9c7171-bae3-4564-9ffc-3cd4dd615531" providerId="ADAL" clId="{778923DD-4940-4CC7-AF7F-A67B0EA29AF2}" dt="2026-05-05T10:31:19.301" v="1608" actId="1076"/>
          <ac:spMkLst>
            <pc:docMk/>
            <pc:sldMk cId="2046083008" sldId="2575"/>
            <ac:spMk id="9" creationId="{7283A845-E4C9-48A5-893B-E7A26A20383D}"/>
          </ac:spMkLst>
        </pc:spChg>
        <pc:spChg chg="mod">
          <ac:chgData name="Ross Pullin (0851963)" userId="cf9c7171-bae3-4564-9ffc-3cd4dd615531" providerId="ADAL" clId="{778923DD-4940-4CC7-AF7F-A67B0EA29AF2}" dt="2026-05-05T10:31:23.433" v="1609" actId="1076"/>
          <ac:spMkLst>
            <pc:docMk/>
            <pc:sldMk cId="2046083008" sldId="2575"/>
            <ac:spMk id="10" creationId="{5266F4DC-05DA-4594-82B8-FAE9FE6909ED}"/>
          </ac:spMkLst>
        </pc:spChg>
        <pc:spChg chg="mod">
          <ac:chgData name="Ross Pullin (0851963)" userId="cf9c7171-bae3-4564-9ffc-3cd4dd615531" providerId="ADAL" clId="{778923DD-4940-4CC7-AF7F-A67B0EA29AF2}" dt="2026-05-05T10:31:26.112" v="1610" actId="1076"/>
          <ac:spMkLst>
            <pc:docMk/>
            <pc:sldMk cId="2046083008" sldId="2575"/>
            <ac:spMk id="11" creationId="{E954C35A-6011-42C6-A062-52A3D0222B14}"/>
          </ac:spMkLst>
        </pc:spChg>
        <pc:spChg chg="mod">
          <ac:chgData name="Ross Pullin (0851963)" userId="cf9c7171-bae3-4564-9ffc-3cd4dd615531" providerId="ADAL" clId="{778923DD-4940-4CC7-AF7F-A67B0EA29AF2}" dt="2026-05-05T10:31:33.475" v="1611" actId="1076"/>
          <ac:spMkLst>
            <pc:docMk/>
            <pc:sldMk cId="2046083008" sldId="2575"/>
            <ac:spMk id="12" creationId="{43ADEB6A-9CE7-4F2C-9592-D850D0FF81D7}"/>
          </ac:spMkLst>
        </pc:spChg>
        <pc:spChg chg="mod">
          <ac:chgData name="Ross Pullin (0851963)" userId="cf9c7171-bae3-4564-9ffc-3cd4dd615531" providerId="ADAL" clId="{778923DD-4940-4CC7-AF7F-A67B0EA29AF2}" dt="2026-05-05T10:31:42.248" v="1614" actId="1076"/>
          <ac:spMkLst>
            <pc:docMk/>
            <pc:sldMk cId="2046083008" sldId="2575"/>
            <ac:spMk id="13" creationId="{12257D59-A8E7-4B67-933D-9A6EB06A454F}"/>
          </ac:spMkLst>
        </pc:spChg>
        <pc:spChg chg="mod">
          <ac:chgData name="Ross Pullin (0851963)" userId="cf9c7171-bae3-4564-9ffc-3cd4dd615531" providerId="ADAL" clId="{778923DD-4940-4CC7-AF7F-A67B0EA29AF2}" dt="2026-05-05T10:31:46.171" v="1615" actId="1076"/>
          <ac:spMkLst>
            <pc:docMk/>
            <pc:sldMk cId="2046083008" sldId="2575"/>
            <ac:spMk id="14" creationId="{A50AF621-A606-40EC-A1D4-F0B4773D5990}"/>
          </ac:spMkLst>
        </pc:spChg>
        <pc:spChg chg="mod">
          <ac:chgData name="Ross Pullin (0851963)" userId="cf9c7171-bae3-4564-9ffc-3cd4dd615531" providerId="ADAL" clId="{778923DD-4940-4CC7-AF7F-A67B0EA29AF2}" dt="2026-05-05T10:31:48.958" v="1616" actId="1076"/>
          <ac:spMkLst>
            <pc:docMk/>
            <pc:sldMk cId="2046083008" sldId="2575"/>
            <ac:spMk id="15" creationId="{7DF40C50-F27F-4871-A58F-D350F0BF09EA}"/>
          </ac:spMkLst>
        </pc:spChg>
        <pc:picChg chg="mod">
          <ac:chgData name="Ross Pullin (0851963)" userId="cf9c7171-bae3-4564-9ffc-3cd4dd615531" providerId="ADAL" clId="{778923DD-4940-4CC7-AF7F-A67B0EA29AF2}" dt="2026-05-05T10:31:36.183" v="1613" actId="1076"/>
          <ac:picMkLst>
            <pc:docMk/>
            <pc:sldMk cId="2046083008" sldId="2575"/>
            <ac:picMk id="5" creationId="{54DA1AB1-1194-4152-9C40-C7D48B994CB6}"/>
          </ac:picMkLst>
        </pc:picChg>
        <pc:picChg chg="mod">
          <ac:chgData name="Ross Pullin (0851963)" userId="cf9c7171-bae3-4564-9ffc-3cd4dd615531" providerId="ADAL" clId="{778923DD-4940-4CC7-AF7F-A67B0EA29AF2}" dt="2026-05-05T08:31:12.663" v="1163" actId="1076"/>
          <ac:picMkLst>
            <pc:docMk/>
            <pc:sldMk cId="2046083008" sldId="2575"/>
            <ac:picMk id="6" creationId="{969E8458-57BB-45CE-AB8C-37328EF492CE}"/>
          </ac:picMkLst>
        </pc:picChg>
      </pc:sldChg>
      <pc:sldChg chg="modSp mod">
        <pc:chgData name="Ross Pullin (0851963)" userId="cf9c7171-bae3-4564-9ffc-3cd4dd615531" providerId="ADAL" clId="{778923DD-4940-4CC7-AF7F-A67B0EA29AF2}" dt="2026-05-05T08:33:39.479" v="1220" actId="14100"/>
        <pc:sldMkLst>
          <pc:docMk/>
          <pc:sldMk cId="1542637775" sldId="2577"/>
        </pc:sldMkLst>
        <pc:spChg chg="mod">
          <ac:chgData name="Ross Pullin (0851963)" userId="cf9c7171-bae3-4564-9ffc-3cd4dd615531" providerId="ADAL" clId="{778923DD-4940-4CC7-AF7F-A67B0EA29AF2}" dt="2026-05-05T08:33:39.479" v="1220" actId="14100"/>
          <ac:spMkLst>
            <pc:docMk/>
            <pc:sldMk cId="1542637775" sldId="2577"/>
            <ac:spMk id="6" creationId="{223BC50F-7223-4DE0-93A9-CE2B1DF0390D}"/>
          </ac:spMkLst>
        </pc:spChg>
      </pc:sldChg>
      <pc:sldChg chg="modSp del mod modNotesTx">
        <pc:chgData name="Ross Pullin (0851963)" userId="cf9c7171-bae3-4564-9ffc-3cd4dd615531" providerId="ADAL" clId="{778923DD-4940-4CC7-AF7F-A67B0EA29AF2}" dt="2026-05-05T08:35:29.661" v="1221" actId="2696"/>
        <pc:sldMkLst>
          <pc:docMk/>
          <pc:sldMk cId="279312825" sldId="2579"/>
        </pc:sldMkLst>
      </pc:sldChg>
      <pc:sldChg chg="modSp mod">
        <pc:chgData name="Ross Pullin (0851963)" userId="cf9c7171-bae3-4564-9ffc-3cd4dd615531" providerId="ADAL" clId="{778923DD-4940-4CC7-AF7F-A67B0EA29AF2}" dt="2026-05-05T08:40:04.571" v="1259" actId="20577"/>
        <pc:sldMkLst>
          <pc:docMk/>
          <pc:sldMk cId="1920677349" sldId="2581"/>
        </pc:sldMkLst>
        <pc:spChg chg="mod">
          <ac:chgData name="Ross Pullin (0851963)" userId="cf9c7171-bae3-4564-9ffc-3cd4dd615531" providerId="ADAL" clId="{778923DD-4940-4CC7-AF7F-A67B0EA29AF2}" dt="2026-05-05T08:36:20.060" v="1232" actId="20577"/>
          <ac:spMkLst>
            <pc:docMk/>
            <pc:sldMk cId="1920677349" sldId="2581"/>
            <ac:spMk id="8" creationId="{5B91E5EE-BA38-48A7-AED7-1CD0678126C8}"/>
          </ac:spMkLst>
        </pc:spChg>
        <pc:spChg chg="mod">
          <ac:chgData name="Ross Pullin (0851963)" userId="cf9c7171-bae3-4564-9ffc-3cd4dd615531" providerId="ADAL" clId="{778923DD-4940-4CC7-AF7F-A67B0EA29AF2}" dt="2026-05-05T08:39:40.023" v="1256" actId="20577"/>
          <ac:spMkLst>
            <pc:docMk/>
            <pc:sldMk cId="1920677349" sldId="2581"/>
            <ac:spMk id="9" creationId="{7F12641A-10FC-4996-948B-3202E8D20049}"/>
          </ac:spMkLst>
        </pc:spChg>
        <pc:spChg chg="mod">
          <ac:chgData name="Ross Pullin (0851963)" userId="cf9c7171-bae3-4564-9ffc-3cd4dd615531" providerId="ADAL" clId="{778923DD-4940-4CC7-AF7F-A67B0EA29AF2}" dt="2026-05-05T08:40:04.571" v="1259" actId="20577"/>
          <ac:spMkLst>
            <pc:docMk/>
            <pc:sldMk cId="1920677349" sldId="2581"/>
            <ac:spMk id="10" creationId="{5A71A3DC-FB64-45A0-BC08-7595B747BAA5}"/>
          </ac:spMkLst>
        </pc:spChg>
      </pc:sldChg>
      <pc:sldChg chg="modSp mod">
        <pc:chgData name="Ross Pullin (0851963)" userId="cf9c7171-bae3-4564-9ffc-3cd4dd615531" providerId="ADAL" clId="{778923DD-4940-4CC7-AF7F-A67B0EA29AF2}" dt="2026-05-05T08:57:25.477" v="1505" actId="20577"/>
        <pc:sldMkLst>
          <pc:docMk/>
          <pc:sldMk cId="1360765960" sldId="2583"/>
        </pc:sldMkLst>
        <pc:spChg chg="mod">
          <ac:chgData name="Ross Pullin (0851963)" userId="cf9c7171-bae3-4564-9ffc-3cd4dd615531" providerId="ADAL" clId="{778923DD-4940-4CC7-AF7F-A67B0EA29AF2}" dt="2026-05-05T08:41:30.066" v="1331" actId="20577"/>
          <ac:spMkLst>
            <pc:docMk/>
            <pc:sldMk cId="1360765960" sldId="2583"/>
            <ac:spMk id="9" creationId="{839640B1-3C62-4515-B720-F481B22A9BEB}"/>
          </ac:spMkLst>
        </pc:spChg>
        <pc:spChg chg="mod">
          <ac:chgData name="Ross Pullin (0851963)" userId="cf9c7171-bae3-4564-9ffc-3cd4dd615531" providerId="ADAL" clId="{778923DD-4940-4CC7-AF7F-A67B0EA29AF2}" dt="2026-05-05T08:42:09.788" v="1388" actId="20577"/>
          <ac:spMkLst>
            <pc:docMk/>
            <pc:sldMk cId="1360765960" sldId="2583"/>
            <ac:spMk id="11" creationId="{597A6B8E-E52A-44E8-98CA-739D1BADD47D}"/>
          </ac:spMkLst>
        </pc:spChg>
        <pc:spChg chg="mod">
          <ac:chgData name="Ross Pullin (0851963)" userId="cf9c7171-bae3-4564-9ffc-3cd4dd615531" providerId="ADAL" clId="{778923DD-4940-4CC7-AF7F-A67B0EA29AF2}" dt="2026-05-05T08:57:25.477" v="1505" actId="20577"/>
          <ac:spMkLst>
            <pc:docMk/>
            <pc:sldMk cId="1360765960" sldId="2583"/>
            <ac:spMk id="13" creationId="{96224EBD-370E-4B0F-BCBC-067834247348}"/>
          </ac:spMkLst>
        </pc:spChg>
      </pc:sldChg>
      <pc:sldChg chg="modSp del mod">
        <pc:chgData name="Ross Pullin (0851963)" userId="cf9c7171-bae3-4564-9ffc-3cd4dd615531" providerId="ADAL" clId="{778923DD-4940-4CC7-AF7F-A67B0EA29AF2}" dt="2026-05-05T08:58:02.512" v="1510" actId="2696"/>
        <pc:sldMkLst>
          <pc:docMk/>
          <pc:sldMk cId="2239312837" sldId="2585"/>
        </pc:sldMkLst>
        <pc:spChg chg="mod">
          <ac:chgData name="Ross Pullin (0851963)" userId="cf9c7171-bae3-4564-9ffc-3cd4dd615531" providerId="ADAL" clId="{778923DD-4940-4CC7-AF7F-A67B0EA29AF2}" dt="2026-05-05T08:57:52.543" v="1509" actId="20577"/>
          <ac:spMkLst>
            <pc:docMk/>
            <pc:sldMk cId="2239312837" sldId="2585"/>
            <ac:spMk id="6" creationId="{EB925F81-CDC1-4649-BA36-5698E61A91DF}"/>
          </ac:spMkLst>
        </pc:spChg>
      </pc:sldChg>
      <pc:sldChg chg="addSp delSp modSp mod">
        <pc:chgData name="Ross Pullin (0851963)" userId="cf9c7171-bae3-4564-9ffc-3cd4dd615531" providerId="ADAL" clId="{778923DD-4940-4CC7-AF7F-A67B0EA29AF2}" dt="2026-05-05T10:33:50.174" v="1628" actId="1076"/>
        <pc:sldMkLst>
          <pc:docMk/>
          <pc:sldMk cId="978325894" sldId="2587"/>
        </pc:sldMkLst>
        <pc:spChg chg="mod">
          <ac:chgData name="Ross Pullin (0851963)" userId="cf9c7171-bae3-4564-9ffc-3cd4dd615531" providerId="ADAL" clId="{778923DD-4940-4CC7-AF7F-A67B0EA29AF2}" dt="2026-05-05T10:33:35.125" v="1627" actId="20577"/>
          <ac:spMkLst>
            <pc:docMk/>
            <pc:sldMk cId="978325894" sldId="2587"/>
            <ac:spMk id="4" creationId="{8586FFDA-8402-F673-7426-80925D4D6D86}"/>
          </ac:spMkLst>
        </pc:spChg>
        <pc:spChg chg="mod">
          <ac:chgData name="Ross Pullin (0851963)" userId="cf9c7171-bae3-4564-9ffc-3cd4dd615531" providerId="ADAL" clId="{778923DD-4940-4CC7-AF7F-A67B0EA29AF2}" dt="2026-05-05T10:33:50.174" v="1628" actId="1076"/>
          <ac:spMkLst>
            <pc:docMk/>
            <pc:sldMk cId="978325894" sldId="2587"/>
            <ac:spMk id="6" creationId="{14BC349A-85AF-49EF-9A12-BE407ABE69DB}"/>
          </ac:spMkLst>
        </pc:spChg>
        <pc:spChg chg="mod">
          <ac:chgData name="Ross Pullin (0851963)" userId="cf9c7171-bae3-4564-9ffc-3cd4dd615531" providerId="ADAL" clId="{778923DD-4940-4CC7-AF7F-A67B0EA29AF2}" dt="2026-05-05T10:33:50.174" v="1628" actId="1076"/>
          <ac:spMkLst>
            <pc:docMk/>
            <pc:sldMk cId="978325894" sldId="2587"/>
            <ac:spMk id="7" creationId="{9A2C6240-A394-4118-9F0D-B61F392C7F85}"/>
          </ac:spMkLst>
        </pc:spChg>
        <pc:spChg chg="mod">
          <ac:chgData name="Ross Pullin (0851963)" userId="cf9c7171-bae3-4564-9ffc-3cd4dd615531" providerId="ADAL" clId="{778923DD-4940-4CC7-AF7F-A67B0EA29AF2}" dt="2026-05-05T10:33:50.174" v="1628" actId="1076"/>
          <ac:spMkLst>
            <pc:docMk/>
            <pc:sldMk cId="978325894" sldId="2587"/>
            <ac:spMk id="8" creationId="{A84B7B98-90CC-4109-9AB3-8A8D88A9DC84}"/>
          </ac:spMkLst>
        </pc:spChg>
        <pc:spChg chg="add del mod">
          <ac:chgData name="Ross Pullin (0851963)" userId="cf9c7171-bae3-4564-9ffc-3cd4dd615531" providerId="ADAL" clId="{778923DD-4940-4CC7-AF7F-A67B0EA29AF2}" dt="2026-05-05T10:33:50.174" v="1628" actId="1076"/>
          <ac:spMkLst>
            <pc:docMk/>
            <pc:sldMk cId="978325894" sldId="2587"/>
            <ac:spMk id="9" creationId="{6BE7E9C0-75C8-4BC8-9AAC-F61E012C6D81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1453A4-0D29-4694-962E-60A6DCFB6138}" type="datetimeFigureOut">
              <a:t>4/29/2026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BA099E-DCC2-4DD2-90D4-7A5098CFD379}" type="slidenum"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35125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72ABFE-0C80-4BF8-8D5C-6D37E6734CE1}" type="slidenum"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86670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72ABFE-0C80-4BF8-8D5C-6D37E6734CE1}" type="slidenum"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76652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72ABFE-0C80-4BF8-8D5C-6D37E6734CE1}" type="slidenum"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58898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72ABFE-0C80-4BF8-8D5C-6D37E6734CE1}" type="slidenum"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19635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72ABFE-0C80-4BF8-8D5C-6D37E6734CE1}" type="slidenum"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13407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72ABFE-0C80-4BF8-8D5C-6D37E6734CE1}" type="slidenum"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138472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72ABFE-0C80-4BF8-8D5C-6D37E6734CE1}" type="slidenum"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70470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72ABFE-0C80-4BF8-8D5C-6D37E6734CE1}" type="slidenum"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312358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72ABFE-0C80-4BF8-8D5C-6D37E6734CE1}" type="slidenum"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473646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72ABFE-0C80-4BF8-8D5C-6D37E6734CE1}" type="slidenum"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5850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72054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10132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25356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38362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4/29/2026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42977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4/29/2026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25618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4/29/2026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55979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3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5" y="3129280"/>
            <a:ext cx="34010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4/29/2026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28127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17039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799"/>
            <a:ext cx="8825658" cy="3640667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40999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127233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0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“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527856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5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68898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4/29/2026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6060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4/29/2026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00545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523433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04606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44"/>
          <a:stretch/>
        </p:blipFill>
        <p:spPr>
          <a:xfrm>
            <a:off x="0" y="2669685"/>
            <a:ext cx="4035669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7000"/>
                </a:schemeClr>
              </a:gs>
              <a:gs pos="69000">
                <a:schemeClr val="accent5">
                  <a:alpha val="0"/>
                </a:schemeClr>
              </a:gs>
              <a:gs pos="36000">
                <a:schemeClr val="accent5"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4/29/2026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055338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3" r:id="rId1"/>
    <p:sldLayoutId id="2147483764" r:id="rId2"/>
    <p:sldLayoutId id="2147483765" r:id="rId3"/>
    <p:sldLayoutId id="2147483766" r:id="rId4"/>
    <p:sldLayoutId id="2147483767" r:id="rId5"/>
    <p:sldLayoutId id="2147483768" r:id="rId6"/>
    <p:sldLayoutId id="2147483769" r:id="rId7"/>
    <p:sldLayoutId id="2147483770" r:id="rId8"/>
    <p:sldLayoutId id="2147483771" r:id="rId9"/>
    <p:sldLayoutId id="2147483772" r:id="rId10"/>
    <p:sldLayoutId id="2147483773" r:id="rId11"/>
    <p:sldLayoutId id="2147483774" r:id="rId12"/>
    <p:sldLayoutId id="2147483775" r:id="rId13"/>
    <p:sldLayoutId id="2147483776" r:id="rId14"/>
    <p:sldLayoutId id="2147483777" r:id="rId15"/>
    <p:sldLayoutId id="2147483778" r:id="rId16"/>
    <p:sldLayoutId id="214748377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2539084-B170-4AF5-80B7-4406B8F1B20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68268"/>
          </a:xfrm>
          <a:prstGeom prst="rect">
            <a:avLst/>
          </a:prstGeom>
        </p:spPr>
      </p:pic>
      <p:pic>
        <p:nvPicPr>
          <p:cNvPr id="6" name="Content Placeholder 5" descr="Video wall with small screens digital concept">
            <a:extLst>
              <a:ext uri="{FF2B5EF4-FFF2-40B4-BE49-F238E27FC236}">
                <a16:creationId xmlns:a16="http://schemas.microsoft.com/office/drawing/2014/main" id="{97030048-2430-4E4A-AF2E-4ABFFA0EEA8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5334000" y="0"/>
            <a:ext cx="6858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03FA102-747A-4CA5-B3DD-8E166C6C0AEE}"/>
              </a:ext>
            </a:extLst>
          </p:cNvPr>
          <p:cNvSpPr txBox="1"/>
          <p:nvPr/>
        </p:nvSpPr>
        <p:spPr>
          <a:xfrm>
            <a:off x="619125" y="757386"/>
            <a:ext cx="4391025" cy="268188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pPr marL="0" algn="l">
              <a:buNone/>
            </a:pPr>
            <a:r>
              <a:rPr lang="en-GB" sz="4800" b="1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Cybersecurity</a:t>
            </a:r>
            <a:r>
              <a:rPr sz="4800" b="1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 Framework Proposal</a:t>
            </a:r>
            <a:r>
              <a:rPr b="1" dirty="0">
                <a:effectLst/>
              </a:rPr>
              <a:t> </a:t>
            </a:r>
            <a:endParaRPr lang="en-US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B949594-3AE4-4551-8354-EBA11805D552}"/>
              </a:ext>
            </a:extLst>
          </p:cNvPr>
          <p:cNvSpPr txBox="1"/>
          <p:nvPr/>
        </p:nvSpPr>
        <p:spPr>
          <a:xfrm>
            <a:off x="619125" y="5696991"/>
            <a:ext cx="4391025" cy="594121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/>
          <a:p>
            <a:pPr marL="0" algn="l">
              <a:buNone/>
            </a:pPr>
            <a:r>
              <a:rPr sz="1800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Vigilant trust and asset management for modern enterprises</a:t>
            </a:r>
            <a:r>
              <a:rPr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45960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B1FABD8-4A76-4A61-BE19-F338AB7342C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-112962"/>
            <a:ext cx="12192000" cy="6970962"/>
          </a:xfrm>
          <a:prstGeom prst="rect">
            <a:avLst/>
          </a:prstGeom>
        </p:spPr>
      </p:pic>
      <p:pic>
        <p:nvPicPr>
          <p:cNvPr id="6" name="Content Placeholder 5" descr="Cropped shot of a young computer programmer looking through data">
            <a:extLst>
              <a:ext uri="{FF2B5EF4-FFF2-40B4-BE49-F238E27FC236}">
                <a16:creationId xmlns:a16="http://schemas.microsoft.com/office/drawing/2014/main" id="{BDD0AFB2-BD12-470F-BC5A-637FA9C60D7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0" y="-112962"/>
            <a:ext cx="6858000" cy="697096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FBB4015-0C12-4892-98F4-386FE7FC1C53}"/>
              </a:ext>
            </a:extLst>
          </p:cNvPr>
          <p:cNvSpPr txBox="1"/>
          <p:nvPr/>
        </p:nvSpPr>
        <p:spPr>
          <a:xfrm>
            <a:off x="7200899" y="177800"/>
            <a:ext cx="4391025" cy="111566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en-GB" sz="2000" b="1" dirty="0">
                <a:solidFill>
                  <a:srgbClr val="105237"/>
                </a:solidFill>
                <a:latin typeface="Avenir Next LT Pro" panose="020B0504020202020204" pitchFamily="34" charset="0"/>
              </a:rPr>
              <a:t>Cyber Security Framework Overview: </a:t>
            </a:r>
          </a:p>
          <a:p>
            <a:pPr marL="0" algn="l">
              <a:buNone/>
            </a:pPr>
            <a:r>
              <a:rPr sz="2000" b="1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Purpose &amp; Context</a:t>
            </a:r>
            <a:r>
              <a:rPr sz="2000" b="1" dirty="0">
                <a:effectLst/>
              </a:rPr>
              <a:t> </a:t>
            </a:r>
            <a:endParaRPr lang="en-US" sz="20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D22ADA7-78F5-4B0E-B804-2B80B66530B8}"/>
              </a:ext>
            </a:extLst>
          </p:cNvPr>
          <p:cNvSpPr txBox="1"/>
          <p:nvPr/>
        </p:nvSpPr>
        <p:spPr>
          <a:xfrm>
            <a:off x="7200900" y="1426815"/>
            <a:ext cx="4391025" cy="29180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pPr marL="0" algn="l">
              <a:buNone/>
            </a:pPr>
            <a:r>
              <a:rPr sz="1300" b="1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Why VTAM needs a framework</a:t>
            </a:r>
            <a:r>
              <a:rPr sz="1300" dirty="0">
                <a:effectLst/>
              </a:rPr>
              <a:t> </a:t>
            </a:r>
            <a:endParaRPr lang="en-US" sz="13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9AFFB90-6144-4759-A4A0-F4CB99127D06}"/>
              </a:ext>
            </a:extLst>
          </p:cNvPr>
          <p:cNvSpPr txBox="1"/>
          <p:nvPr/>
        </p:nvSpPr>
        <p:spPr>
          <a:xfrm>
            <a:off x="7200895" y="1737442"/>
            <a:ext cx="4391025" cy="775747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/>
          <a:p>
            <a:pPr marL="0" marR="0" algn="l">
              <a:spcBef>
                <a:spcPts val="750"/>
              </a:spcBef>
              <a:buNone/>
            </a:pPr>
            <a:r>
              <a:rPr sz="1425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Digital platforms, cloud services, and hybrid work </a:t>
            </a:r>
            <a:r>
              <a:rPr lang="en-GB" sz="1425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increase</a:t>
            </a:r>
            <a:r>
              <a:rPr sz="1425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 </a:t>
            </a:r>
            <a:r>
              <a:rPr lang="en-GB" sz="1425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possibility of</a:t>
            </a:r>
            <a:r>
              <a:rPr sz="1425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 attack</a:t>
            </a:r>
            <a:r>
              <a:rPr lang="en-GB" sz="1425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s</a:t>
            </a:r>
            <a:r>
              <a:rPr sz="1425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 and exposure of sensitive data.</a:t>
            </a:r>
            <a:r>
              <a:rPr dirty="0">
                <a:effectLst/>
              </a:rPr>
              <a:t> 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19FBF9F-39C5-492F-A215-12746E54F0DD}"/>
              </a:ext>
            </a:extLst>
          </p:cNvPr>
          <p:cNvSpPr txBox="1"/>
          <p:nvPr/>
        </p:nvSpPr>
        <p:spPr>
          <a:xfrm>
            <a:off x="7200894" y="2833242"/>
            <a:ext cx="4391025" cy="317102"/>
          </a:xfrm>
          <a:prstGeom prst="rect">
            <a:avLst/>
          </a:prstGeom>
          <a:noFill/>
        </p:spPr>
        <p:txBody>
          <a:bodyPr wrap="square" rtlCol="0">
            <a:normAutofit fontScale="92500" lnSpcReduction="20000"/>
          </a:bodyPr>
          <a:lstStyle/>
          <a:p>
            <a:pPr marL="0" marR="0" algn="l">
              <a:spcBef>
                <a:spcPts val="1050"/>
              </a:spcBef>
              <a:buNone/>
            </a:pPr>
            <a:r>
              <a:rPr sz="1425" b="1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Zero Trust, risk-based alignment</a:t>
            </a:r>
            <a:r>
              <a:rPr dirty="0">
                <a:effectLst/>
              </a:rPr>
              <a:t> </a:t>
            </a: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6DEF6E0-38D3-40B8-9C57-BA0B4657A06B}"/>
              </a:ext>
            </a:extLst>
          </p:cNvPr>
          <p:cNvSpPr txBox="1"/>
          <p:nvPr/>
        </p:nvSpPr>
        <p:spPr>
          <a:xfrm>
            <a:off x="7200894" y="3152487"/>
            <a:ext cx="4391025" cy="66862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pPr marL="0" marR="0" algn="l">
              <a:spcBef>
                <a:spcPts val="750"/>
              </a:spcBef>
              <a:buNone/>
            </a:pPr>
            <a:r>
              <a:rPr lang="en-GB" sz="1425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Continuous </a:t>
            </a:r>
            <a:r>
              <a:rPr sz="1425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verification of users, devices, and application</a:t>
            </a:r>
            <a:r>
              <a:rPr lang="en-GB" sz="1425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s.</a:t>
            </a:r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0667CAC-B86B-4090-AFA9-B6BD814CE0C2}"/>
              </a:ext>
            </a:extLst>
          </p:cNvPr>
          <p:cNvSpPr txBox="1"/>
          <p:nvPr/>
        </p:nvSpPr>
        <p:spPr>
          <a:xfrm>
            <a:off x="7200898" y="4201307"/>
            <a:ext cx="4391025" cy="291802"/>
          </a:xfrm>
          <a:prstGeom prst="rect">
            <a:avLst/>
          </a:prstGeom>
          <a:noFill/>
        </p:spPr>
        <p:txBody>
          <a:bodyPr wrap="square" rtlCol="0">
            <a:normAutofit fontScale="85000" lnSpcReduction="20000"/>
          </a:bodyPr>
          <a:lstStyle/>
          <a:p>
            <a:pPr marL="0" marR="0" algn="l">
              <a:spcBef>
                <a:spcPts val="1050"/>
              </a:spcBef>
              <a:buNone/>
            </a:pPr>
            <a:r>
              <a:rPr sz="1425" b="1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What the </a:t>
            </a:r>
            <a:r>
              <a:rPr sz="1500" b="1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proposal</a:t>
            </a:r>
            <a:r>
              <a:rPr sz="1425" b="1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 delivers</a:t>
            </a:r>
            <a:r>
              <a:rPr dirty="0">
                <a:effectLst/>
              </a:rPr>
              <a:t> </a:t>
            </a:r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DB38E89-D0CB-4B41-ABD2-D8E39DBBB722}"/>
              </a:ext>
            </a:extLst>
          </p:cNvPr>
          <p:cNvSpPr txBox="1"/>
          <p:nvPr/>
        </p:nvSpPr>
        <p:spPr>
          <a:xfrm>
            <a:off x="7200899" y="4584872"/>
            <a:ext cx="4391025" cy="111566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pPr marL="0" marR="0" algn="l">
              <a:spcBef>
                <a:spcPts val="750"/>
              </a:spcBef>
              <a:buNone/>
            </a:pPr>
            <a:r>
              <a:rPr sz="1425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Layered controls (MFA, SIEM/SOAR, EDR), improved monitoring and response, and ongoing awareness to reduce phishing and social engineering risk.</a:t>
            </a:r>
            <a:r>
              <a:rPr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54977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477689C-645B-4A5D-87BE-3CB42EAD2D8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Content Placeholder 5" descr="Business office and communication network concept.">
            <a:extLst>
              <a:ext uri="{FF2B5EF4-FFF2-40B4-BE49-F238E27FC236}">
                <a16:creationId xmlns:a16="http://schemas.microsoft.com/office/drawing/2014/main" id="{6F213011-2E89-485C-9D26-21A9A736E4A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5334000" y="0"/>
            <a:ext cx="6858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49506F2-AD57-4C35-B39D-E051B5536E4E}"/>
              </a:ext>
            </a:extLst>
          </p:cNvPr>
          <p:cNvSpPr txBox="1"/>
          <p:nvPr/>
        </p:nvSpPr>
        <p:spPr>
          <a:xfrm>
            <a:off x="619125" y="581025"/>
            <a:ext cx="4391025" cy="1005780"/>
          </a:xfrm>
          <a:prstGeom prst="rect">
            <a:avLst/>
          </a:prstGeom>
          <a:noFill/>
        </p:spPr>
        <p:txBody>
          <a:bodyPr wrap="square" rtlCol="0">
            <a:normAutofit fontScale="55000" lnSpcReduction="20000"/>
          </a:bodyPr>
          <a:lstStyle/>
          <a:p>
            <a:pPr marL="0" algn="l">
              <a:buNone/>
            </a:pPr>
            <a:r>
              <a:rPr lang="en-GB" sz="3600" b="1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The Current Threat Landscape:</a:t>
            </a:r>
          </a:p>
          <a:p>
            <a:pPr marL="0" algn="l">
              <a:buNone/>
            </a:pPr>
            <a:endParaRPr lang="en-GB" sz="3600" b="1" dirty="0">
              <a:solidFill>
                <a:srgbClr val="105237"/>
              </a:solidFill>
              <a:effectLst/>
              <a:latin typeface="Avenir Next LT Pro" panose="020B0504020202020204" pitchFamily="34" charset="0"/>
            </a:endParaRPr>
          </a:p>
          <a:p>
            <a:pPr marL="0" algn="l">
              <a:buNone/>
            </a:pPr>
            <a:r>
              <a:rPr sz="3600" b="1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Evolving Cyber Threats </a:t>
            </a:r>
            <a:endParaRPr lang="en-US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3873275-C0AD-4E4C-B570-CA8E4D62DEB0}"/>
              </a:ext>
            </a:extLst>
          </p:cNvPr>
          <p:cNvSpPr txBox="1"/>
          <p:nvPr/>
        </p:nvSpPr>
        <p:spPr>
          <a:xfrm>
            <a:off x="619125" y="1755723"/>
            <a:ext cx="4391025" cy="31492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pPr marL="0" algn="l">
              <a:buNone/>
            </a:pPr>
            <a:r>
              <a:rPr sz="1425" b="1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Ransomware-as-a-Service (RaaS) 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967A465-A9AB-44C7-84D7-DC6B69FFC022}"/>
              </a:ext>
            </a:extLst>
          </p:cNvPr>
          <p:cNvSpPr txBox="1"/>
          <p:nvPr/>
        </p:nvSpPr>
        <p:spPr>
          <a:xfrm>
            <a:off x="619123" y="2070645"/>
            <a:ext cx="4391025" cy="868560"/>
          </a:xfrm>
          <a:prstGeom prst="rect">
            <a:avLst/>
          </a:prstGeom>
          <a:noFill/>
        </p:spPr>
        <p:txBody>
          <a:bodyPr wrap="square" rtlCol="0">
            <a:normAutofit fontScale="92500"/>
          </a:bodyPr>
          <a:lstStyle/>
          <a:p>
            <a:pPr marL="0" marR="0" algn="l">
              <a:spcBef>
                <a:spcPts val="750"/>
              </a:spcBef>
              <a:buNone/>
            </a:pPr>
            <a:r>
              <a:rPr sz="1425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Commercial toolkits and affiliate models lower attacker barriers and accelerate ransomware campaigns, especially against financial and professional services. 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900FC9B-4115-43F7-8BF2-152B66269D12}"/>
              </a:ext>
            </a:extLst>
          </p:cNvPr>
          <p:cNvSpPr txBox="1"/>
          <p:nvPr/>
        </p:nvSpPr>
        <p:spPr>
          <a:xfrm>
            <a:off x="619123" y="3129705"/>
            <a:ext cx="4391025" cy="350491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pPr marL="0" marR="0" algn="l">
              <a:spcBef>
                <a:spcPts val="1050"/>
              </a:spcBef>
              <a:buNone/>
            </a:pPr>
            <a:r>
              <a:rPr sz="1425" b="1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AI-powered phishing and vishing </a:t>
            </a: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7DA0235-4C70-459A-8999-12B1393EB11C}"/>
              </a:ext>
            </a:extLst>
          </p:cNvPr>
          <p:cNvSpPr txBox="1"/>
          <p:nvPr/>
        </p:nvSpPr>
        <p:spPr>
          <a:xfrm>
            <a:off x="619123" y="3480196"/>
            <a:ext cx="4391025" cy="651420"/>
          </a:xfrm>
          <a:prstGeom prst="rect">
            <a:avLst/>
          </a:prstGeom>
          <a:noFill/>
        </p:spPr>
        <p:txBody>
          <a:bodyPr wrap="square" rtlCol="0">
            <a:normAutofit fontScale="92500" lnSpcReduction="10000"/>
          </a:bodyPr>
          <a:lstStyle/>
          <a:p>
            <a:pPr marL="0" marR="0" algn="l">
              <a:spcBef>
                <a:spcPts val="750"/>
              </a:spcBef>
              <a:buNone/>
            </a:pPr>
            <a:r>
              <a:rPr sz="1425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AI makes social engineering more convincing, enabling credential theft, malware delivery, and fraudulent transactions. </a:t>
            </a:r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00EAB31-A84B-47DE-81D2-4DD99DC07CA2}"/>
              </a:ext>
            </a:extLst>
          </p:cNvPr>
          <p:cNvSpPr txBox="1"/>
          <p:nvPr/>
        </p:nvSpPr>
        <p:spPr>
          <a:xfrm>
            <a:off x="619124" y="4436416"/>
            <a:ext cx="4391025" cy="350491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pPr marL="0" marR="0" algn="l">
              <a:spcBef>
                <a:spcPts val="1050"/>
              </a:spcBef>
              <a:buNone/>
            </a:pPr>
            <a:r>
              <a:rPr lang="en-GB" sz="1425" b="1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Cloud</a:t>
            </a:r>
            <a:r>
              <a:rPr sz="1425" b="1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 exposure </a:t>
            </a:r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C4AE7C5-4011-4FEF-8FCB-92BC77656C26}"/>
              </a:ext>
            </a:extLst>
          </p:cNvPr>
          <p:cNvSpPr txBox="1"/>
          <p:nvPr/>
        </p:nvSpPr>
        <p:spPr>
          <a:xfrm>
            <a:off x="619122" y="4732882"/>
            <a:ext cx="4391025" cy="86856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pPr marL="0" marR="0" algn="l">
              <a:spcBef>
                <a:spcPts val="750"/>
              </a:spcBef>
              <a:buNone/>
            </a:pPr>
            <a:r>
              <a:rPr lang="en-GB" sz="1300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Cloud </a:t>
            </a:r>
            <a:r>
              <a:rPr sz="1300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misconfigurations (exposed storage, weak identity controls) expand the attack surface beyond traditional vulnerabilities. </a:t>
            </a:r>
            <a:endParaRPr lang="en-US" sz="1300" dirty="0"/>
          </a:p>
        </p:txBody>
      </p:sp>
    </p:spTree>
    <p:extLst>
      <p:ext uri="{BB962C8B-B14F-4D97-AF65-F5344CB8AC3E}">
        <p14:creationId xmlns:p14="http://schemas.microsoft.com/office/powerpoint/2010/main" val="38216630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182B51F-C9BB-4292-8376-A0ADB86F8D4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B93654-2144-E48F-1921-AC2716AF9C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125" y="371475"/>
            <a:ext cx="11010900" cy="887610"/>
          </a:xfrm>
        </p:spPr>
        <p:txBody>
          <a:bodyPr>
            <a:noAutofit/>
          </a:bodyPr>
          <a:lstStyle/>
          <a:p>
            <a:pPr marL="0" marR="0" indent="0" algn="l">
              <a:buNone/>
            </a:pPr>
            <a:r>
              <a:rPr lang="en-GB" sz="2000" b="1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Risks to VTAM:</a:t>
            </a:r>
          </a:p>
          <a:p>
            <a:pPr marL="0" marR="0" indent="0" algn="l">
              <a:buNone/>
            </a:pPr>
            <a:r>
              <a:rPr sz="2000" b="1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Business Risks from Cyber Security Failures</a:t>
            </a:r>
            <a:r>
              <a:rPr sz="2000" b="1" dirty="0">
                <a:effectLst/>
              </a:rPr>
              <a:t> </a:t>
            </a:r>
            <a:endParaRPr lang="en-US" sz="20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132099A-4846-48D4-9BFC-EFD31967B76B}"/>
              </a:ext>
            </a:extLst>
          </p:cNvPr>
          <p:cNvSpPr txBox="1"/>
          <p:nvPr/>
        </p:nvSpPr>
        <p:spPr>
          <a:xfrm>
            <a:off x="619125" y="1630560"/>
            <a:ext cx="10525125" cy="450354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pPr marR="0"/>
            <a:r>
              <a:rPr lang="en-GB" dirty="0">
                <a:solidFill>
                  <a:srgbClr val="105237"/>
                </a:solidFill>
                <a:latin typeface="Avenir Next LT Pro" panose="020B0504020202020204" pitchFamily="34" charset="0"/>
              </a:rPr>
              <a:t>These include:</a:t>
            </a:r>
          </a:p>
          <a:p>
            <a:pPr marR="0"/>
            <a:endParaRPr lang="en-GB" sz="1800" b="1" dirty="0">
              <a:solidFill>
                <a:srgbClr val="105237"/>
              </a:solidFill>
              <a:effectLst/>
              <a:latin typeface="Avenir Next LT Pro" panose="020B0504020202020204" pitchFamily="34" charset="0"/>
            </a:endParaRPr>
          </a:p>
          <a:p>
            <a:pPr marR="0"/>
            <a:endParaRPr lang="en-GB" sz="1800" b="1" dirty="0">
              <a:solidFill>
                <a:srgbClr val="105237"/>
              </a:solidFill>
              <a:effectLst/>
              <a:latin typeface="Avenir Next LT Pro" panose="020B0504020202020204" pitchFamily="34" charset="0"/>
            </a:endParaRPr>
          </a:p>
          <a:p>
            <a:pPr marL="285750" marR="0" indent="-285750">
              <a:buFont typeface="Arial" panose="020B0604020202020204" pitchFamily="34" charset="0"/>
              <a:buChar char="•"/>
            </a:pPr>
            <a:r>
              <a:rPr sz="1800" b="1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Financial exposure</a:t>
            </a:r>
            <a:r>
              <a:rPr dirty="0">
                <a:effectLst/>
              </a:rPr>
              <a:t> </a:t>
            </a:r>
          </a:p>
          <a:p>
            <a:pPr marL="285750" marR="0" indent="-28575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sz="1800" b="1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Regulatory and compliance risk</a:t>
            </a:r>
            <a:r>
              <a:rPr dirty="0">
                <a:effectLst/>
              </a:rPr>
              <a:t> </a:t>
            </a:r>
          </a:p>
          <a:p>
            <a:pPr marL="285750" marR="0" indent="-28575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sz="1800" b="1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Operational disruption</a:t>
            </a:r>
            <a:r>
              <a:rPr dirty="0">
                <a:effectLst/>
              </a:rPr>
              <a:t> </a:t>
            </a:r>
            <a:endParaRPr lang="en-GB" dirty="0">
              <a:effectLst/>
            </a:endParaRPr>
          </a:p>
          <a:p>
            <a:pPr marL="285750" marR="0" indent="-28575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sz="1800" b="1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Reputational harm</a:t>
            </a:r>
            <a:r>
              <a:rPr dirty="0">
                <a:effectLst/>
              </a:rPr>
              <a:t> </a:t>
            </a:r>
          </a:p>
          <a:p>
            <a:pPr marL="285750" marR="0" indent="-28575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Staff</a:t>
            </a:r>
            <a:r>
              <a:rPr sz="1800" b="1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 and productivity impact</a:t>
            </a:r>
            <a:r>
              <a:rPr dirty="0">
                <a:effectLst/>
              </a:rPr>
              <a:t> </a:t>
            </a:r>
            <a:endParaRPr lang="en-GB" dirty="0">
              <a:effectLst/>
            </a:endParaRPr>
          </a:p>
          <a:p>
            <a:pPr marL="0" marR="0">
              <a:spcBef>
                <a:spcPts val="450"/>
              </a:spcBef>
              <a:buNone/>
            </a:pPr>
            <a:endParaRPr lang="en-GB" sz="1500" dirty="0">
              <a:solidFill>
                <a:srgbClr val="105237"/>
              </a:solidFill>
              <a:latin typeface="Avenir Next LT Pro" panose="020B0504020202020204" pitchFamily="34" charset="0"/>
            </a:endParaRPr>
          </a:p>
          <a:p>
            <a:pPr marL="0" marR="0">
              <a:spcBef>
                <a:spcPts val="450"/>
              </a:spcBef>
              <a:buNone/>
            </a:pPr>
            <a:endParaRPr lang="en-GB" sz="1500" dirty="0">
              <a:solidFill>
                <a:srgbClr val="105237"/>
              </a:solidFill>
              <a:latin typeface="Avenir Next LT Pro" panose="020B0504020202020204" pitchFamily="34" charset="0"/>
            </a:endParaRPr>
          </a:p>
          <a:p>
            <a:pPr marL="0" marR="0">
              <a:spcBef>
                <a:spcPts val="450"/>
              </a:spcBef>
              <a:buNone/>
            </a:pPr>
            <a:r>
              <a:rPr sz="150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These risks are </a:t>
            </a:r>
            <a:r>
              <a:rPr lang="en-GB" sz="150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all connected</a:t>
            </a:r>
            <a:r>
              <a:rPr lang="en-GB" sz="1500" dirty="0">
                <a:solidFill>
                  <a:srgbClr val="105237"/>
                </a:solidFill>
                <a:latin typeface="Avenir Next LT Pro" panose="020B0504020202020204" pitchFamily="34" charset="0"/>
              </a:rPr>
              <a:t>. A</a:t>
            </a:r>
            <a:r>
              <a:rPr sz="150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 single incident can cascade across the business</a:t>
            </a:r>
            <a:r>
              <a:rPr lang="en-GB" sz="150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 </a:t>
            </a:r>
            <a:r>
              <a:rPr sz="150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making cyber security a core component of risk management.</a:t>
            </a:r>
            <a:r>
              <a:rPr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71693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D3B02BE-6BFA-4045-AB13-FE5B6EA75A0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-195860"/>
            <a:ext cx="12192000" cy="7053859"/>
          </a:xfrm>
          <a:prstGeom prst="rect">
            <a:avLst/>
          </a:prstGeom>
        </p:spPr>
      </p:pic>
      <p:pic>
        <p:nvPicPr>
          <p:cNvPr id="6" name="Content Placeholder 5" descr="Two hand pointing to virtual artificial intelligence with cloud technology transformation and internet of thing .  Cloud technology management big data include business strategy , customer service.">
            <a:extLst>
              <a:ext uri="{FF2B5EF4-FFF2-40B4-BE49-F238E27FC236}">
                <a16:creationId xmlns:a16="http://schemas.microsoft.com/office/drawing/2014/main" id="{946610B0-11AE-4B2E-9311-028E168EE73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0" y="-195860"/>
            <a:ext cx="7200900" cy="705385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E48C981-F138-4970-BA52-D53EA46139B9}"/>
              </a:ext>
            </a:extLst>
          </p:cNvPr>
          <p:cNvSpPr txBox="1"/>
          <p:nvPr/>
        </p:nvSpPr>
        <p:spPr>
          <a:xfrm>
            <a:off x="7500937" y="307755"/>
            <a:ext cx="4391025" cy="900263"/>
          </a:xfrm>
          <a:prstGeom prst="rect">
            <a:avLst/>
          </a:prstGeom>
          <a:noFill/>
        </p:spPr>
        <p:txBody>
          <a:bodyPr wrap="square" rtlCol="0">
            <a:normAutofit fontScale="92500" lnSpcReduction="20000"/>
          </a:bodyPr>
          <a:lstStyle/>
          <a:p>
            <a:pPr marL="0" algn="l">
              <a:buNone/>
            </a:pPr>
            <a:r>
              <a:rPr sz="3600" b="1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Adopting Zero Trust Security</a:t>
            </a:r>
            <a:r>
              <a:rPr b="1" dirty="0">
                <a:effectLst/>
              </a:rPr>
              <a:t> </a:t>
            </a:r>
            <a:endParaRPr lang="en-US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FC77235-E6F4-4C3A-A9D9-77DB2D7C6C4F}"/>
              </a:ext>
            </a:extLst>
          </p:cNvPr>
          <p:cNvSpPr txBox="1"/>
          <p:nvPr/>
        </p:nvSpPr>
        <p:spPr>
          <a:xfrm>
            <a:off x="7500937" y="1437487"/>
            <a:ext cx="4391025" cy="45600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pPr marL="0" algn="l">
              <a:buNone/>
            </a:pPr>
            <a:r>
              <a:rPr sz="1425" b="1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Core principle</a:t>
            </a:r>
            <a:r>
              <a:rPr dirty="0">
                <a:effectLst/>
              </a:rPr>
              <a:t> 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7E98638-12B1-40FC-9C2F-3384034E762D}"/>
              </a:ext>
            </a:extLst>
          </p:cNvPr>
          <p:cNvSpPr txBox="1"/>
          <p:nvPr/>
        </p:nvSpPr>
        <p:spPr>
          <a:xfrm>
            <a:off x="7500937" y="1783636"/>
            <a:ext cx="4391025" cy="67865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pPr marL="0" marR="0" algn="l">
              <a:spcBef>
                <a:spcPts val="750"/>
              </a:spcBef>
              <a:buNone/>
            </a:pPr>
            <a:r>
              <a:rPr sz="1425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“Never Trust, Always Verify” — no user, device, or system is trusted by default</a:t>
            </a:r>
            <a:r>
              <a:rPr lang="en-GB" sz="1425" dirty="0">
                <a:solidFill>
                  <a:srgbClr val="105237"/>
                </a:solidFill>
                <a:latin typeface="Avenir Next LT Pro" panose="020B0504020202020204" pitchFamily="34" charset="0"/>
              </a:rPr>
              <a:t>.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21571B7-DB76-4B62-88BC-2B2C6341ED7E}"/>
              </a:ext>
            </a:extLst>
          </p:cNvPr>
          <p:cNvSpPr txBox="1"/>
          <p:nvPr/>
        </p:nvSpPr>
        <p:spPr>
          <a:xfrm>
            <a:off x="7500937" y="2780717"/>
            <a:ext cx="4391025" cy="36954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pPr marL="0" marR="0" algn="l">
              <a:spcBef>
                <a:spcPts val="1200"/>
              </a:spcBef>
              <a:buNone/>
            </a:pPr>
            <a:r>
              <a:rPr sz="1425" b="1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Key controls</a:t>
            </a:r>
            <a:r>
              <a:rPr dirty="0">
                <a:effectLst/>
              </a:rPr>
              <a:t> </a:t>
            </a: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9ADFEEF-684E-4DC6-BBFA-DF8A44499C33}"/>
              </a:ext>
            </a:extLst>
          </p:cNvPr>
          <p:cNvSpPr txBox="1"/>
          <p:nvPr/>
        </p:nvSpPr>
        <p:spPr>
          <a:xfrm>
            <a:off x="7500937" y="3147576"/>
            <a:ext cx="4391025" cy="77225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pPr marL="0" marR="0" algn="l">
              <a:spcBef>
                <a:spcPts val="750"/>
              </a:spcBef>
              <a:buNone/>
            </a:pPr>
            <a:r>
              <a:rPr sz="1300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Continuous authentication (e.g., MFA)</a:t>
            </a:r>
            <a:r>
              <a:rPr lang="en-GB" sz="1300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 </a:t>
            </a:r>
            <a:r>
              <a:rPr sz="1300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and policy-based access for every request.</a:t>
            </a:r>
            <a:r>
              <a:rPr sz="1300" dirty="0">
                <a:effectLst/>
              </a:rPr>
              <a:t> </a:t>
            </a:r>
            <a:endParaRPr lang="en-US" sz="13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BCD8511-5668-4A44-8B75-3EBD0527B092}"/>
              </a:ext>
            </a:extLst>
          </p:cNvPr>
          <p:cNvSpPr txBox="1"/>
          <p:nvPr/>
        </p:nvSpPr>
        <p:spPr>
          <a:xfrm>
            <a:off x="7500937" y="4196230"/>
            <a:ext cx="4391025" cy="36954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pPr marL="0" marR="0" algn="l">
              <a:spcBef>
                <a:spcPts val="1200"/>
              </a:spcBef>
              <a:buNone/>
            </a:pPr>
            <a:r>
              <a:rPr sz="1425" b="1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Value for VTAM</a:t>
            </a:r>
            <a:r>
              <a:rPr dirty="0">
                <a:effectLst/>
              </a:rPr>
              <a:t> </a:t>
            </a:r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A26A9AE-0019-46DA-90D6-0F0DA32F1FEB}"/>
              </a:ext>
            </a:extLst>
          </p:cNvPr>
          <p:cNvSpPr txBox="1"/>
          <p:nvPr/>
        </p:nvSpPr>
        <p:spPr>
          <a:xfrm>
            <a:off x="7500937" y="4515638"/>
            <a:ext cx="4391025" cy="90487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pPr marL="0" marR="0" algn="l">
              <a:spcBef>
                <a:spcPts val="750"/>
              </a:spcBef>
              <a:buNone/>
            </a:pPr>
            <a:r>
              <a:rPr sz="1425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Reduces lateral movement</a:t>
            </a:r>
            <a:r>
              <a:rPr lang="en-GB" sz="1425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, </a:t>
            </a:r>
            <a:r>
              <a:rPr sz="1425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improves visibility, and supports hybrid work, cloud services, and third-party integration as a strategic framework.</a:t>
            </a:r>
            <a:r>
              <a:rPr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09996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4DA1AB1-1194-4152-9C40-C7D48B994CB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Content Placeholder 5" descr="3D illustration of radioactivity protection">
            <a:extLst>
              <a:ext uri="{FF2B5EF4-FFF2-40B4-BE49-F238E27FC236}">
                <a16:creationId xmlns:a16="http://schemas.microsoft.com/office/drawing/2014/main" id="{969E8458-57BB-45CE-AB8C-37328EF492C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6858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4BAC0E5-FA2E-458A-BE85-1EFC1E48D2A1}"/>
              </a:ext>
            </a:extLst>
          </p:cNvPr>
          <p:cNvSpPr txBox="1"/>
          <p:nvPr/>
        </p:nvSpPr>
        <p:spPr>
          <a:xfrm>
            <a:off x="7200900" y="423863"/>
            <a:ext cx="4391025" cy="150867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pPr marL="0" algn="l">
              <a:buNone/>
            </a:pPr>
            <a:r>
              <a:rPr lang="en-GB" sz="360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Security Policies </a:t>
            </a:r>
            <a:r>
              <a:rPr sz="360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for Zero Trust 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963CBFC-E11A-4B2A-816B-1ACB2772CC53}"/>
              </a:ext>
            </a:extLst>
          </p:cNvPr>
          <p:cNvSpPr txBox="1"/>
          <p:nvPr/>
        </p:nvSpPr>
        <p:spPr>
          <a:xfrm>
            <a:off x="7200892" y="1754607"/>
            <a:ext cx="4391025" cy="35585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pPr marL="0" algn="l">
              <a:buNone/>
            </a:pPr>
            <a:r>
              <a:rPr sz="1425" b="1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Identity &amp; Access Management (IAM) 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283A845-E4C9-48A5-893B-E7A26A20383D}"/>
              </a:ext>
            </a:extLst>
          </p:cNvPr>
          <p:cNvSpPr txBox="1"/>
          <p:nvPr/>
        </p:nvSpPr>
        <p:spPr>
          <a:xfrm>
            <a:off x="7200892" y="2094147"/>
            <a:ext cx="4391025" cy="65142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pPr marL="0" marR="0" algn="l">
              <a:spcBef>
                <a:spcPts val="750"/>
              </a:spcBef>
              <a:buNone/>
            </a:pPr>
            <a:r>
              <a:rPr sz="1425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Defines authentication, and periodic access reviews to ensure access and rapid </a:t>
            </a:r>
            <a:r>
              <a:rPr lang="en-GB" sz="1425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withdrawal</a:t>
            </a:r>
            <a:r>
              <a:rPr sz="1425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. 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266F4DC-05DA-4594-82B8-FAE9FE6909ED}"/>
              </a:ext>
            </a:extLst>
          </p:cNvPr>
          <p:cNvSpPr txBox="1"/>
          <p:nvPr/>
        </p:nvSpPr>
        <p:spPr>
          <a:xfrm>
            <a:off x="7200892" y="2734731"/>
            <a:ext cx="4391025" cy="36893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pPr marL="0" marR="0" algn="l">
              <a:spcBef>
                <a:spcPts val="1050"/>
              </a:spcBef>
              <a:buNone/>
            </a:pPr>
            <a:r>
              <a:rPr sz="1425" b="1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Data Protection &amp; Encryption </a:t>
            </a: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954C35A-6011-42C6-A062-52A3D0222B14}"/>
              </a:ext>
            </a:extLst>
          </p:cNvPr>
          <p:cNvSpPr txBox="1"/>
          <p:nvPr/>
        </p:nvSpPr>
        <p:spPr>
          <a:xfrm>
            <a:off x="7200891" y="3052653"/>
            <a:ext cx="4391025" cy="65142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pPr marL="0" marR="0" algn="l">
              <a:spcBef>
                <a:spcPts val="750"/>
              </a:spcBef>
              <a:buNone/>
            </a:pPr>
            <a:r>
              <a:rPr sz="1425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Safeguards sensitive client and business data </a:t>
            </a:r>
            <a:r>
              <a:rPr lang="en-GB" sz="1425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at rest </a:t>
            </a:r>
            <a:r>
              <a:rPr sz="1425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and in transit, reducing breach</a:t>
            </a:r>
            <a:r>
              <a:rPr lang="en-GB" sz="1425" dirty="0">
                <a:solidFill>
                  <a:srgbClr val="105237"/>
                </a:solidFill>
                <a:latin typeface="Avenir Next LT Pro" panose="020B0504020202020204" pitchFamily="34" charset="0"/>
              </a:rPr>
              <a:t> impact.</a:t>
            </a:r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3ADEB6A-9CE7-4F2C-9592-D850D0FF81D7}"/>
              </a:ext>
            </a:extLst>
          </p:cNvPr>
          <p:cNvSpPr txBox="1"/>
          <p:nvPr/>
        </p:nvSpPr>
        <p:spPr>
          <a:xfrm>
            <a:off x="7200890" y="3703416"/>
            <a:ext cx="4391025" cy="38859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pPr marL="0" marR="0" algn="l">
              <a:spcBef>
                <a:spcPts val="1050"/>
              </a:spcBef>
              <a:buNone/>
            </a:pPr>
            <a:r>
              <a:rPr sz="1425" b="1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Device Security &amp; Network Segmentation </a:t>
            </a:r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2257D59-A8E7-4B67-933D-9A6EB06A454F}"/>
              </a:ext>
            </a:extLst>
          </p:cNvPr>
          <p:cNvSpPr txBox="1"/>
          <p:nvPr/>
        </p:nvSpPr>
        <p:spPr>
          <a:xfrm>
            <a:off x="7200890" y="4069556"/>
            <a:ext cx="4391025" cy="65142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pPr marL="0" marR="0" algn="l">
              <a:spcBef>
                <a:spcPts val="750"/>
              </a:spcBef>
              <a:buNone/>
            </a:pPr>
            <a:r>
              <a:rPr sz="1425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Ensures only compliant, monitored devices connect, while limits lateral movement. </a:t>
            </a:r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50AF621-A606-40EC-A1D4-F0B4773D5990}"/>
              </a:ext>
            </a:extLst>
          </p:cNvPr>
          <p:cNvSpPr txBox="1"/>
          <p:nvPr/>
        </p:nvSpPr>
        <p:spPr>
          <a:xfrm>
            <a:off x="7200889" y="4729013"/>
            <a:ext cx="4391025" cy="35744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pPr marL="0" marR="0" algn="l">
              <a:spcBef>
                <a:spcPts val="1050"/>
              </a:spcBef>
              <a:buNone/>
            </a:pPr>
            <a:r>
              <a:rPr sz="1425" b="1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Incident Response &amp; Policy Review </a:t>
            </a:r>
            <a:endParaRPr 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DF40C50-F27F-4871-A58F-D350F0BF09EA}"/>
              </a:ext>
            </a:extLst>
          </p:cNvPr>
          <p:cNvSpPr txBox="1"/>
          <p:nvPr/>
        </p:nvSpPr>
        <p:spPr>
          <a:xfrm>
            <a:off x="7200888" y="5086459"/>
            <a:ext cx="4391025" cy="651420"/>
          </a:xfrm>
          <a:prstGeom prst="rect">
            <a:avLst/>
          </a:prstGeom>
          <a:noFill/>
        </p:spPr>
        <p:txBody>
          <a:bodyPr wrap="square" rtlCol="0">
            <a:normAutofit fontScale="92500"/>
          </a:bodyPr>
          <a:lstStyle/>
          <a:p>
            <a:pPr marL="0" marR="0" algn="l">
              <a:spcBef>
                <a:spcPts val="750"/>
              </a:spcBef>
              <a:buNone/>
            </a:pPr>
            <a:r>
              <a:rPr sz="1425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Defines detection, response, and recovery, with regular testing and updates to keep governance effective</a:t>
            </a:r>
            <a:r>
              <a:rPr lang="en-GB" sz="1425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60830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2FDB5F2-68B1-44B4-A95A-5FDFEB462A9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CEAB48-7C99-DEC8-AA4A-211174F040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125" y="542924"/>
            <a:ext cx="9490075" cy="1209675"/>
          </a:xfrm>
        </p:spPr>
        <p:txBody>
          <a:bodyPr>
            <a:normAutofit fontScale="92500" lnSpcReduction="10000"/>
          </a:bodyPr>
          <a:lstStyle/>
          <a:p>
            <a:pPr marL="0" marR="0" algn="l">
              <a:buNone/>
            </a:pPr>
            <a:r>
              <a:rPr lang="en-GB" sz="3600" b="1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Technical Controls </a:t>
            </a:r>
          </a:p>
          <a:p>
            <a:pPr marL="0" marR="0" algn="l">
              <a:buNone/>
            </a:pPr>
            <a:r>
              <a:rPr sz="3600" b="1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Key Security Technologies </a:t>
            </a:r>
            <a:endParaRPr dirty="0">
              <a:effectLst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23BC50F-7223-4DE0-93A9-CE2B1DF0390D}"/>
              </a:ext>
            </a:extLst>
          </p:cNvPr>
          <p:cNvSpPr txBox="1"/>
          <p:nvPr/>
        </p:nvSpPr>
        <p:spPr>
          <a:xfrm>
            <a:off x="619125" y="1857376"/>
            <a:ext cx="10963275" cy="375168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pPr marL="0" marR="0" algn="l">
              <a:buNone/>
            </a:pPr>
            <a:r>
              <a:rPr sz="1500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The proposed cyber security framework is underpinned by a set of modern technical controls designed to prevent, detect, and respond to threats. </a:t>
            </a:r>
            <a:endParaRPr dirty="0">
              <a:effectLst/>
            </a:endParaRPr>
          </a:p>
          <a:p>
            <a:pPr marL="285750" marR="0" indent="-285750" algn="l">
              <a:spcBef>
                <a:spcPts val="1350"/>
              </a:spcBef>
              <a:buFont typeface="Arial" panose="020B0604020202020204" pitchFamily="34" charset="0"/>
              <a:buChar char="•"/>
            </a:pPr>
            <a:r>
              <a:rPr sz="1500" b="1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Multi-Factor Authentication (MFA)</a:t>
            </a:r>
            <a:endParaRPr lang="en-GB" sz="1500" b="1" dirty="0">
              <a:solidFill>
                <a:srgbClr val="105237"/>
              </a:solidFill>
              <a:effectLst/>
              <a:latin typeface="Avenir Next LT Pro" panose="020B0504020202020204" pitchFamily="34" charset="0"/>
            </a:endParaRPr>
          </a:p>
          <a:p>
            <a:pPr marL="285750" marR="0" indent="-285750" algn="l">
              <a:spcBef>
                <a:spcPts val="1350"/>
              </a:spcBef>
              <a:buFont typeface="Arial" panose="020B0604020202020204" pitchFamily="34" charset="0"/>
              <a:buChar char="•"/>
            </a:pPr>
            <a:r>
              <a:rPr sz="1500" b="1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Security Information and Event Management (SIEM)</a:t>
            </a:r>
            <a:endParaRPr lang="en-GB" sz="1500" b="1" dirty="0">
              <a:solidFill>
                <a:srgbClr val="105237"/>
              </a:solidFill>
              <a:effectLst/>
              <a:latin typeface="Avenir Next LT Pro" panose="020B0504020202020204" pitchFamily="34" charset="0"/>
            </a:endParaRPr>
          </a:p>
          <a:p>
            <a:pPr marL="285750" marR="0" indent="-285750" algn="l">
              <a:spcBef>
                <a:spcPts val="1350"/>
              </a:spcBef>
              <a:buFont typeface="Arial" panose="020B0604020202020204" pitchFamily="34" charset="0"/>
              <a:buChar char="•"/>
            </a:pPr>
            <a:r>
              <a:rPr sz="1500" b="1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Security Orchestration, Automation, and Response (SOAR)</a:t>
            </a:r>
            <a:endParaRPr lang="en-GB" sz="1500" b="1" dirty="0">
              <a:solidFill>
                <a:srgbClr val="105237"/>
              </a:solidFill>
              <a:effectLst/>
              <a:latin typeface="Avenir Next LT Pro" panose="020B0504020202020204" pitchFamily="34" charset="0"/>
            </a:endParaRPr>
          </a:p>
          <a:p>
            <a:pPr marL="285750" marR="0" indent="-285750" algn="l">
              <a:spcBef>
                <a:spcPts val="1350"/>
              </a:spcBef>
              <a:buFont typeface="Arial" panose="020B0604020202020204" pitchFamily="34" charset="0"/>
              <a:buChar char="•"/>
            </a:pPr>
            <a:r>
              <a:rPr sz="1500" b="1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Endpoint Detection and Response (EDR)</a:t>
            </a:r>
            <a:endParaRPr lang="en-GB" sz="1500" b="1" dirty="0">
              <a:solidFill>
                <a:srgbClr val="105237"/>
              </a:solidFill>
              <a:effectLst/>
              <a:latin typeface="Avenir Next LT Pro" panose="020B0504020202020204" pitchFamily="34" charset="0"/>
            </a:endParaRPr>
          </a:p>
          <a:p>
            <a:pPr marL="285750" marR="0" indent="-285750" algn="l">
              <a:spcBef>
                <a:spcPts val="1350"/>
              </a:spcBef>
              <a:buFont typeface="Arial" panose="020B0604020202020204" pitchFamily="34" charset="0"/>
              <a:buChar char="•"/>
            </a:pPr>
            <a:r>
              <a:rPr sz="1500" b="1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Cloud Security Posture Management (CSPM)</a:t>
            </a:r>
            <a:endParaRPr lang="en-GB" sz="1500" b="1" dirty="0">
              <a:solidFill>
                <a:srgbClr val="105237"/>
              </a:solidFill>
              <a:effectLst/>
              <a:latin typeface="Avenir Next LT Pro" panose="020B0504020202020204" pitchFamily="34" charset="0"/>
            </a:endParaRPr>
          </a:p>
          <a:p>
            <a:pPr marL="285750" marR="0" indent="-285750" algn="l">
              <a:spcBef>
                <a:spcPts val="1350"/>
              </a:spcBef>
              <a:buFont typeface="Arial" panose="020B0604020202020204" pitchFamily="34" charset="0"/>
              <a:buChar char="•"/>
            </a:pPr>
            <a:r>
              <a:rPr sz="1500" b="1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Immutable backups</a:t>
            </a:r>
            <a:r>
              <a:rPr lang="en-GB" sz="1500" b="1" dirty="0">
                <a:solidFill>
                  <a:srgbClr val="105237"/>
                </a:solidFill>
                <a:latin typeface="Avenir Next LT Pro" panose="020B0504020202020204" pitchFamily="34" charset="0"/>
              </a:rPr>
              <a:t> </a:t>
            </a:r>
          </a:p>
          <a:p>
            <a:pPr marR="0" algn="l">
              <a:spcBef>
                <a:spcPts val="1350"/>
              </a:spcBef>
            </a:pPr>
            <a:r>
              <a:rPr sz="1500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Together, these technologies form a layered</a:t>
            </a:r>
            <a:r>
              <a:rPr lang="en-GB" sz="1500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 defence </a:t>
            </a:r>
            <a:r>
              <a:rPr sz="1500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that supports Zero Trust principles and enhances VTAM’s ability to manage cyber risk proactively rather than reactively.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26377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41992B7-4200-47BF-AF1B-5A4AC359E65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Content Placeholder 5" descr="Illustration for smart factory concept. Using network connect computer, 3D printer, smart energy system, cloud service to assembly a jet fan engine. Clipping path available">
            <a:extLst>
              <a:ext uri="{FF2B5EF4-FFF2-40B4-BE49-F238E27FC236}">
                <a16:creationId xmlns:a16="http://schemas.microsoft.com/office/drawing/2014/main" id="{43EA72CC-6A9B-41A5-9EBA-DBF9909ADE6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5473700" cy="686752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4157D13-907F-49A0-9D1B-8454050C9993}"/>
              </a:ext>
            </a:extLst>
          </p:cNvPr>
          <p:cNvSpPr txBox="1"/>
          <p:nvPr/>
        </p:nvSpPr>
        <p:spPr>
          <a:xfrm>
            <a:off x="5778500" y="647701"/>
            <a:ext cx="5794225" cy="138707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pPr marL="0" marR="0" algn="l">
              <a:buNone/>
            </a:pPr>
            <a:r>
              <a:rPr sz="4050" b="1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Incident Detection &amp; Response Workflow </a:t>
            </a:r>
            <a:endParaRPr lang="en-US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B91E5EE-BA38-48A7-AED7-1CD0678126C8}"/>
              </a:ext>
            </a:extLst>
          </p:cNvPr>
          <p:cNvSpPr txBox="1"/>
          <p:nvPr/>
        </p:nvSpPr>
        <p:spPr>
          <a:xfrm>
            <a:off x="5778500" y="2358628"/>
            <a:ext cx="5794225" cy="113347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pPr marL="0" marR="0" algn="l">
              <a:spcBef>
                <a:spcPts val="2550"/>
              </a:spcBef>
              <a:buNone/>
            </a:pPr>
            <a:r>
              <a:rPr sz="1800" b="1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Log Collection &amp; Analysis </a:t>
            </a:r>
            <a:endParaRPr dirty="0">
              <a:effectLst/>
            </a:endParaRPr>
          </a:p>
          <a:p>
            <a:pPr marL="0" marR="0" algn="l">
              <a:spcBef>
                <a:spcPts val="600"/>
              </a:spcBef>
              <a:buNone/>
            </a:pPr>
            <a:r>
              <a:rPr sz="1500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Logs from servers, devices, and cloud platforms are </a:t>
            </a:r>
            <a:r>
              <a:rPr lang="en-GB" sz="1500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used to </a:t>
            </a:r>
            <a:r>
              <a:rPr sz="1500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correlate activity and detect suspicious patterns. 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F12641A-10FC-4996-948B-3202E8D20049}"/>
              </a:ext>
            </a:extLst>
          </p:cNvPr>
          <p:cNvSpPr txBox="1"/>
          <p:nvPr/>
        </p:nvSpPr>
        <p:spPr>
          <a:xfrm>
            <a:off x="5778500" y="3663553"/>
            <a:ext cx="5794225" cy="113347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pPr marL="0" marR="0" algn="l">
              <a:spcBef>
                <a:spcPts val="1350"/>
              </a:spcBef>
              <a:buNone/>
            </a:pPr>
            <a:r>
              <a:rPr sz="1800" b="1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SOAR Automated Containment </a:t>
            </a:r>
            <a:endParaRPr dirty="0">
              <a:effectLst/>
            </a:endParaRPr>
          </a:p>
          <a:p>
            <a:pPr marL="0" marR="0" algn="l">
              <a:spcBef>
                <a:spcPts val="600"/>
              </a:spcBef>
              <a:buNone/>
            </a:pPr>
            <a:r>
              <a:rPr lang="en-GB" sz="1500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To </a:t>
            </a:r>
            <a:r>
              <a:rPr sz="1500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isolate endpoints, disable accounts, or block malicious </a:t>
            </a:r>
            <a:r>
              <a:rPr lang="en-GB" sz="1500" dirty="0">
                <a:solidFill>
                  <a:srgbClr val="105237"/>
                </a:solidFill>
                <a:latin typeface="Avenir Next LT Pro" panose="020B0504020202020204" pitchFamily="34" charset="0"/>
              </a:rPr>
              <a:t>activity</a:t>
            </a:r>
            <a:r>
              <a:rPr lang="en-GB" sz="1500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 – </a:t>
            </a:r>
            <a:r>
              <a:rPr sz="1500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reducing</a:t>
            </a:r>
            <a:r>
              <a:rPr lang="en-GB" sz="1500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 </a:t>
            </a:r>
            <a:r>
              <a:rPr sz="1500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time and limiting impact. 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A71A3DC-FB64-45A0-BC08-7595B747BAA5}"/>
              </a:ext>
            </a:extLst>
          </p:cNvPr>
          <p:cNvSpPr txBox="1"/>
          <p:nvPr/>
        </p:nvSpPr>
        <p:spPr>
          <a:xfrm>
            <a:off x="5778500" y="4968478"/>
            <a:ext cx="5794225" cy="113347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pPr marL="0" marR="0" algn="l">
              <a:spcBef>
                <a:spcPts val="1350"/>
              </a:spcBef>
              <a:buNone/>
            </a:pPr>
            <a:r>
              <a:rPr sz="1800" b="1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Recovery &amp; Continuous Improvement </a:t>
            </a:r>
            <a:endParaRPr dirty="0">
              <a:effectLst/>
            </a:endParaRPr>
          </a:p>
          <a:p>
            <a:pPr marL="0" marR="0" algn="l">
              <a:spcBef>
                <a:spcPts val="600"/>
              </a:spcBef>
              <a:buNone/>
            </a:pPr>
            <a:r>
              <a:rPr sz="1500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Systems are restored and the incident is reviewed to address rot causes, improving policies, detections, and training.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06773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97F6C81-5D00-4E5C-BADA-C3A0263C080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Content Placeholder 5" descr="Programmers working cooperating at IT company developing apps">
            <a:extLst>
              <a:ext uri="{FF2B5EF4-FFF2-40B4-BE49-F238E27FC236}">
                <a16:creationId xmlns:a16="http://schemas.microsoft.com/office/drawing/2014/main" id="{5430B8DF-D802-45A9-BBFC-05EDA2627EB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5334000" y="0"/>
            <a:ext cx="6858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7E59593-49CB-49A5-A517-5F7ED345C9FF}"/>
              </a:ext>
            </a:extLst>
          </p:cNvPr>
          <p:cNvSpPr txBox="1"/>
          <p:nvPr/>
        </p:nvSpPr>
        <p:spPr>
          <a:xfrm>
            <a:off x="619125" y="581025"/>
            <a:ext cx="4391025" cy="1005780"/>
          </a:xfrm>
          <a:prstGeom prst="rect">
            <a:avLst/>
          </a:prstGeom>
          <a:noFill/>
        </p:spPr>
        <p:txBody>
          <a:bodyPr wrap="square" rtlCol="0">
            <a:normAutofit fontScale="92500" lnSpcReduction="10000"/>
          </a:bodyPr>
          <a:lstStyle/>
          <a:p>
            <a:pPr marL="0" algn="l">
              <a:buNone/>
            </a:pPr>
            <a:r>
              <a:rPr sz="360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Building Security Awareness Culture 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95D4721-C288-4657-9F33-98E6F0C4630D}"/>
              </a:ext>
            </a:extLst>
          </p:cNvPr>
          <p:cNvSpPr txBox="1"/>
          <p:nvPr/>
        </p:nvSpPr>
        <p:spPr>
          <a:xfrm>
            <a:off x="619123" y="1889887"/>
            <a:ext cx="4391025" cy="34289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pPr marL="0" algn="l">
              <a:buNone/>
            </a:pPr>
            <a:r>
              <a:rPr sz="1500" b="1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Simulations that build judgement 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39640B1-3C62-4515-B720-F481B22A9BEB}"/>
              </a:ext>
            </a:extLst>
          </p:cNvPr>
          <p:cNvSpPr txBox="1"/>
          <p:nvPr/>
        </p:nvSpPr>
        <p:spPr>
          <a:xfrm>
            <a:off x="619124" y="2293220"/>
            <a:ext cx="4391025" cy="678656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/>
          <a:p>
            <a:pPr marL="0" marR="0" algn="l">
              <a:spcBef>
                <a:spcPts val="750"/>
              </a:spcBef>
              <a:buNone/>
            </a:pPr>
            <a:r>
              <a:rPr sz="1425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Phishing simulations help employees</a:t>
            </a:r>
            <a:r>
              <a:rPr lang="en-GB" sz="1425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 recognise suspicious activity in a safe, controlled environment.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AD9DDAE-005A-454D-AB91-C62DC9860681}"/>
              </a:ext>
            </a:extLst>
          </p:cNvPr>
          <p:cNvSpPr txBox="1"/>
          <p:nvPr/>
        </p:nvSpPr>
        <p:spPr>
          <a:xfrm>
            <a:off x="619123" y="3286125"/>
            <a:ext cx="4391025" cy="285750"/>
          </a:xfrm>
          <a:prstGeom prst="rect">
            <a:avLst/>
          </a:prstGeom>
          <a:noFill/>
        </p:spPr>
        <p:txBody>
          <a:bodyPr wrap="square" rtlCol="0">
            <a:normAutofit fontScale="92500" lnSpcReduction="10000"/>
          </a:bodyPr>
          <a:lstStyle/>
          <a:p>
            <a:pPr marL="0" marR="0" algn="l">
              <a:spcBef>
                <a:spcPts val="1200"/>
              </a:spcBef>
              <a:buNone/>
            </a:pPr>
            <a:r>
              <a:rPr sz="1500" b="1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Role-based training where it matters </a:t>
            </a: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97A6B8E-E52A-44E8-98CA-739D1BADD47D}"/>
              </a:ext>
            </a:extLst>
          </p:cNvPr>
          <p:cNvSpPr txBox="1"/>
          <p:nvPr/>
        </p:nvSpPr>
        <p:spPr>
          <a:xfrm>
            <a:off x="619123" y="3658221"/>
            <a:ext cx="4391025" cy="678656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/>
          <a:p>
            <a:pPr marL="0" marR="0" algn="l">
              <a:spcBef>
                <a:spcPts val="750"/>
              </a:spcBef>
              <a:buNone/>
            </a:pPr>
            <a:r>
              <a:rPr lang="en-GB" sz="1425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Guidance </a:t>
            </a:r>
            <a:r>
              <a:rPr sz="1425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to responsibilities</a:t>
            </a:r>
            <a:r>
              <a:rPr lang="en-GB" sz="1425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 and </a:t>
            </a:r>
            <a:r>
              <a:rPr sz="1425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enhanced modules for </a:t>
            </a:r>
            <a:r>
              <a:rPr lang="en-GB" sz="1425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all departments, and </a:t>
            </a:r>
            <a:r>
              <a:rPr sz="1425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senior leaders</a:t>
            </a:r>
            <a:r>
              <a:rPr lang="en-GB" sz="1425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 </a:t>
            </a:r>
            <a:r>
              <a:rPr sz="1425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to reduce</a:t>
            </a:r>
            <a:r>
              <a:rPr lang="en-GB" sz="1425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 </a:t>
            </a:r>
            <a:r>
              <a:rPr sz="1425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human risk. </a:t>
            </a:r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91379CA-EAB5-45D3-BCC3-B070690C216F}"/>
              </a:ext>
            </a:extLst>
          </p:cNvPr>
          <p:cNvSpPr txBox="1"/>
          <p:nvPr/>
        </p:nvSpPr>
        <p:spPr>
          <a:xfrm>
            <a:off x="619125" y="4583731"/>
            <a:ext cx="4391025" cy="32385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pPr marL="0" marR="0" algn="l">
              <a:spcBef>
                <a:spcPts val="1200"/>
              </a:spcBef>
              <a:buNone/>
            </a:pPr>
            <a:r>
              <a:rPr sz="1500" b="1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Engagement</a:t>
            </a:r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6224EBD-370E-4B0F-BCBC-067834247348}"/>
              </a:ext>
            </a:extLst>
          </p:cNvPr>
          <p:cNvSpPr txBox="1"/>
          <p:nvPr/>
        </p:nvSpPr>
        <p:spPr>
          <a:xfrm>
            <a:off x="619125" y="4993927"/>
            <a:ext cx="4391025" cy="678656"/>
          </a:xfrm>
          <a:prstGeom prst="rect">
            <a:avLst/>
          </a:prstGeom>
          <a:noFill/>
        </p:spPr>
        <p:txBody>
          <a:bodyPr wrap="square" rtlCol="0">
            <a:normAutofit fontScale="92500" lnSpcReduction="10000"/>
          </a:bodyPr>
          <a:lstStyle/>
          <a:p>
            <a:pPr marL="0" marR="0" algn="l">
              <a:spcBef>
                <a:spcPts val="750"/>
              </a:spcBef>
              <a:buNone/>
            </a:pPr>
            <a:r>
              <a:rPr lang="en-GB" sz="1425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Encourage staff to engage with quizzes and </a:t>
            </a:r>
            <a:r>
              <a:rPr sz="1425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rewards</a:t>
            </a:r>
            <a:r>
              <a:rPr lang="en-GB" sz="1425" dirty="0">
                <a:solidFill>
                  <a:srgbClr val="105237"/>
                </a:solidFill>
                <a:latin typeface="Avenir Next LT Pro" panose="020B0504020202020204" pitchFamily="34" charset="0"/>
              </a:rPr>
              <a:t> to </a:t>
            </a:r>
            <a:r>
              <a:rPr sz="1425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 improve retention, </a:t>
            </a:r>
            <a:r>
              <a:rPr lang="en-GB" sz="1425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which will boost </a:t>
            </a:r>
            <a:r>
              <a:rPr sz="1425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confident participation and </a:t>
            </a:r>
            <a:r>
              <a:rPr lang="en-GB" sz="1425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learning.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07659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FA2DDBA-C3A3-4B75-ABD1-CBFD5C030D9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-28576" y="0"/>
            <a:ext cx="12220575" cy="6858000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86FFDA-8402-F673-7426-80925D4D6D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3425" y="866774"/>
            <a:ext cx="10953750" cy="1597025"/>
          </a:xfrm>
        </p:spPr>
        <p:txBody>
          <a:bodyPr>
            <a:normAutofit/>
          </a:bodyPr>
          <a:lstStyle/>
          <a:p>
            <a:pPr marL="0" indent="0" algn="l">
              <a:spcBef>
                <a:spcPts val="450"/>
              </a:spcBef>
              <a:buNone/>
            </a:pPr>
            <a:r>
              <a:rPr lang="en-GB" sz="4800" b="1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Conclusion:</a:t>
            </a:r>
            <a:endParaRPr lang="en-US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4BC349A-85AF-49EF-9A12-BE407ABE69DB}"/>
              </a:ext>
            </a:extLst>
          </p:cNvPr>
          <p:cNvSpPr txBox="1"/>
          <p:nvPr/>
        </p:nvSpPr>
        <p:spPr>
          <a:xfrm>
            <a:off x="733425" y="2463799"/>
            <a:ext cx="2524125" cy="189731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pPr marL="0" algn="l">
              <a:buNone/>
            </a:pPr>
            <a:r>
              <a:rPr b="1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Comprehensive Framework </a:t>
            </a:r>
            <a:endParaRPr dirty="0">
              <a:effectLst/>
            </a:endParaRPr>
          </a:p>
          <a:p>
            <a:pPr marL="0" algn="l">
              <a:spcBef>
                <a:spcPts val="1050"/>
              </a:spcBef>
              <a:buNone/>
            </a:pPr>
            <a:r>
              <a:rPr sz="1425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A practical roadmap that strengthens VTAM’s security against modern cyber threats. 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A2C6240-A394-4118-9F0D-B61F392C7F85}"/>
              </a:ext>
            </a:extLst>
          </p:cNvPr>
          <p:cNvSpPr txBox="1"/>
          <p:nvPr/>
        </p:nvSpPr>
        <p:spPr>
          <a:xfrm>
            <a:off x="3543300" y="2463799"/>
            <a:ext cx="2524125" cy="162302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pPr marL="0" algn="l">
              <a:buNone/>
            </a:pPr>
            <a:r>
              <a:rPr sz="1800" b="1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Zero Trust Adoption </a:t>
            </a:r>
            <a:endParaRPr dirty="0">
              <a:effectLst/>
            </a:endParaRPr>
          </a:p>
          <a:p>
            <a:pPr marL="0" algn="l">
              <a:spcBef>
                <a:spcPts val="1050"/>
              </a:spcBef>
              <a:buNone/>
            </a:pPr>
            <a:r>
              <a:rPr sz="1425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Continuous verification across users, devices, and systems</a:t>
            </a:r>
            <a:r>
              <a:rPr lang="en-GB" sz="1425" dirty="0">
                <a:solidFill>
                  <a:srgbClr val="105237"/>
                </a:solidFill>
                <a:latin typeface="Avenir Next LT Pro" panose="020B0504020202020204" pitchFamily="34" charset="0"/>
              </a:rPr>
              <a:t>.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84B7B98-90CC-4109-9AB3-8A8D88A9DC84}"/>
              </a:ext>
            </a:extLst>
          </p:cNvPr>
          <p:cNvSpPr txBox="1"/>
          <p:nvPr/>
        </p:nvSpPr>
        <p:spPr>
          <a:xfrm>
            <a:off x="6353175" y="2463799"/>
            <a:ext cx="2524125" cy="189731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pPr marL="0" algn="l">
              <a:buNone/>
            </a:pPr>
            <a:r>
              <a:rPr sz="1800" b="1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People, Process, Technology </a:t>
            </a:r>
            <a:endParaRPr dirty="0">
              <a:effectLst/>
            </a:endParaRPr>
          </a:p>
          <a:p>
            <a:pPr marL="0" algn="l">
              <a:spcBef>
                <a:spcPts val="1050"/>
              </a:spcBef>
              <a:buNone/>
            </a:pPr>
            <a:r>
              <a:rPr sz="1425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Policies, proactive monitoring, and trained employees work together to reduce risk. 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BE7E9C0-75C8-4BC8-9AAC-F61E012C6D81}"/>
              </a:ext>
            </a:extLst>
          </p:cNvPr>
          <p:cNvSpPr txBox="1"/>
          <p:nvPr/>
        </p:nvSpPr>
        <p:spPr>
          <a:xfrm>
            <a:off x="9163050" y="2463799"/>
            <a:ext cx="2524125" cy="189731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pPr marL="0" algn="l">
              <a:buNone/>
            </a:pPr>
            <a:r>
              <a:rPr sz="1800" b="1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Essential, Not Optional </a:t>
            </a:r>
            <a:endParaRPr dirty="0">
              <a:effectLst/>
            </a:endParaRPr>
          </a:p>
          <a:p>
            <a:pPr marL="0" algn="l">
              <a:spcBef>
                <a:spcPts val="1050"/>
              </a:spcBef>
              <a:buNone/>
            </a:pPr>
            <a:r>
              <a:rPr sz="1425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Rising attack frequency makes implementation critical to protect</a:t>
            </a:r>
            <a:r>
              <a:rPr lang="en-GB" sz="1425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 all aspects.</a:t>
            </a:r>
            <a:r>
              <a:rPr sz="1425" b="0" dirty="0">
                <a:solidFill>
                  <a:srgbClr val="105237"/>
                </a:solidFill>
                <a:effectLst/>
                <a:latin typeface="Avenir Next LT Pro" panose="020B0504020202020204" pitchFamily="34" charset="0"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832589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EC76B5"/>
      </a:hlink>
      <a:folHlink>
        <a:srgbClr val="E8ACCD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A207AED3-9ABC-4A18-9978-A59B65688B1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8983</TotalTime>
  <Words>681</Words>
  <Application>Microsoft Office PowerPoint</Application>
  <PresentationFormat>Widescreen</PresentationFormat>
  <Paragraphs>91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Avenir Next LT Pro</vt:lpstr>
      <vt:lpstr>Calibri</vt:lpstr>
      <vt:lpstr>Century Gothic</vt:lpstr>
      <vt:lpstr>Wingdings 3</vt:lpstr>
      <vt:lpstr>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r.pullin@uwtsd.ac.uk</dc:creator>
  <cp:lastModifiedBy>Ross Pullin (0851963)</cp:lastModifiedBy>
  <cp:revision>1</cp:revision>
  <dcterms:modified xsi:type="dcterms:W3CDTF">2026-05-05T13:31:43Z</dcterms:modified>
</cp:coreProperties>
</file>