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3"/>
  </p:notesMasterIdLst>
  <p:handoutMasterIdLst>
    <p:handoutMasterId r:id="rId34"/>
  </p:handoutMasterIdLst>
  <p:sldIdLst>
    <p:sldId id="277" r:id="rId2"/>
    <p:sldId id="331" r:id="rId3"/>
    <p:sldId id="332" r:id="rId4"/>
    <p:sldId id="356" r:id="rId5"/>
    <p:sldId id="352" r:id="rId6"/>
    <p:sldId id="363" r:id="rId7"/>
    <p:sldId id="367" r:id="rId8"/>
    <p:sldId id="385" r:id="rId9"/>
    <p:sldId id="364" r:id="rId10"/>
    <p:sldId id="365" r:id="rId11"/>
    <p:sldId id="394" r:id="rId12"/>
    <p:sldId id="395" r:id="rId13"/>
    <p:sldId id="396" r:id="rId14"/>
    <p:sldId id="397" r:id="rId15"/>
    <p:sldId id="398" r:id="rId16"/>
    <p:sldId id="379" r:id="rId17"/>
    <p:sldId id="399" r:id="rId18"/>
    <p:sldId id="403" r:id="rId19"/>
    <p:sldId id="404" r:id="rId20"/>
    <p:sldId id="383" r:id="rId21"/>
    <p:sldId id="369" r:id="rId22"/>
    <p:sldId id="401" r:id="rId23"/>
    <p:sldId id="375" r:id="rId24"/>
    <p:sldId id="374" r:id="rId25"/>
    <p:sldId id="372" r:id="rId26"/>
    <p:sldId id="402" r:id="rId27"/>
    <p:sldId id="392" r:id="rId28"/>
    <p:sldId id="391" r:id="rId29"/>
    <p:sldId id="400" r:id="rId30"/>
    <p:sldId id="376" r:id="rId31"/>
    <p:sldId id="344" r:id="rId32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B195F1-DD83-418F-B6BA-E4A95D9B5983}" v="1" dt="2026-09-29T11:49:19.3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576" autoAdjust="0"/>
  </p:normalViewPr>
  <p:slideViewPr>
    <p:cSldViewPr showGuides="1">
      <p:cViewPr>
        <p:scale>
          <a:sx n="82" d="100"/>
          <a:sy n="82" d="100"/>
        </p:scale>
        <p:origin x="150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6/11/relationships/changesInfo" Target="changesInfos/changesInfo1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dette Jack" userId="577a32b12b2d5358" providerId="LiveId" clId="{C7D63357-77D1-4926-B6B7-5A45EAEBF16A}"/>
    <pc:docChg chg="modSld">
      <pc:chgData name="Odette Jack" userId="577a32b12b2d5358" providerId="LiveId" clId="{C7D63357-77D1-4926-B6B7-5A45EAEBF16A}" dt="2026-09-29T11:49:19.393" v="0" actId="478"/>
      <pc:docMkLst>
        <pc:docMk/>
      </pc:docMkLst>
      <pc:sldChg chg="delSp">
        <pc:chgData name="Odette Jack" userId="577a32b12b2d5358" providerId="LiveId" clId="{C7D63357-77D1-4926-B6B7-5A45EAEBF16A}" dt="2026-09-29T11:49:19.393" v="0" actId="478"/>
        <pc:sldMkLst>
          <pc:docMk/>
          <pc:sldMk cId="0" sldId="344"/>
        </pc:sldMkLst>
        <pc:spChg chg="del">
          <ac:chgData name="Odette Jack" userId="577a32b12b2d5358" providerId="LiveId" clId="{C7D63357-77D1-4926-B6B7-5A45EAEBF16A}" dt="2026-09-29T11:49:19.393" v="0" actId="478"/>
          <ac:spMkLst>
            <pc:docMk/>
            <pc:sldMk cId="0" sldId="344"/>
            <ac:spMk id="37891" creationId="{14094756-0753-80CC-ADEE-9D3F90AC4E22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F8043C65-EFF3-82CE-4D33-6FC1624409D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3BC5810D-D4D1-320F-DBF3-2D3C8239316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F1989B31-6A7B-424F-F767-1A6473F1A0BD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B5E97BF8-8D30-DB47-5733-9327219DC53E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6EDB964-F999-5547-8F4F-66A7F66C50A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D4074264-02F7-081D-0EC2-505D158B80A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C0F8ECCC-FCD2-82A7-0313-6B6B6832A63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B54A1FBC-01FB-F2B1-317F-82B1601D2E5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2FAFE73B-CD17-F824-4D1A-00241F1E6C6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1C1E20C0-3A37-7291-CB83-2ECB2C2445E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0695C8BE-B775-4A8F-C42F-87178B3128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66888797-FB20-2040-BB2E-625F33C623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2B593A52-CCFB-2A95-3551-5A0E2051DF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E0BE3982-4278-73CB-BDC1-D5F6B41199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9063A210-B262-DAB7-C846-F6BD1CD810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6C93420-1109-E84F-9501-1BBA9C2D494B}" type="slidenum">
              <a:rPr kumimoji="0" lang="en-GB" altLang="en-US" smtClean="0"/>
              <a:pPr>
                <a:spcBef>
                  <a:spcPct val="0"/>
                </a:spcBef>
              </a:pPr>
              <a:t>2</a:t>
            </a:fld>
            <a:endParaRPr kumimoji="0"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C6465C11-963B-21C1-CB66-1A3F71B00D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47F7DC8E-B14D-EBD7-78EF-809160EE0E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E52E5D6B-F69F-6F1D-36FC-4BB6F7C1B8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8621417-FDA4-8649-9DBA-ADA7E9992314}" type="slidenum">
              <a:rPr kumimoji="0" lang="en-GB" altLang="en-US" smtClean="0"/>
              <a:pPr>
                <a:spcBef>
                  <a:spcPct val="0"/>
                </a:spcBef>
              </a:pPr>
              <a:t>3</a:t>
            </a:fld>
            <a:endParaRPr kumimoji="0"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7F4F14-D76B-861F-2CF0-EF6852C425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EF881F-D72F-5447-8A1A-F66B7ADB03E6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F78880-2405-A01A-A73C-456C66EDD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EE0FF4-0C4C-A807-2E57-4602F10FA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F7FC8-BE19-7B4F-B776-597DDBC5672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5009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7C1FBD-706A-5295-FB0A-F2E1DE9CD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0D0BF-B7A4-0946-BB41-002EC0E885C4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6E38D6-B41E-953E-C70E-B4A00A5F8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2C71D0-5FB6-EF6E-3F9C-09400749D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1A889-9CC5-D140-8BF1-56AB827C5FF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1709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538A5-91F6-064C-F364-837708A1C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32A98-8AF9-1440-AFF1-5A804F0C8F47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2D553BC-BF13-2502-A2F3-9CAF508608B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C1711-5CC2-264A-9246-DC68D1CAC9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29492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4CB476C-6FA3-015D-119A-D8778BD9E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1619B-2D6F-A149-872F-F3DB6EEFDEB6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2F9810-D005-43FB-DB2B-AFFF408008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BB2EF-DB8B-2C49-BA57-A5ADC4E4FB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6998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049D09A-B9AF-A822-27DE-43DE01C01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CB23A-A728-4B4E-A81D-25690DD3D788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15895CD-CDDB-E986-6BFB-7F0928AEB97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7E767-756B-3442-A814-255DA3A059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1760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086A5BA-8ECF-4362-E8E9-B3245AF8F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08727-8344-8B4F-8EEC-2DB1231409AC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ED5F7EB-842F-A5D2-A7EB-C37B09953EF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CD4D1-CB14-C64D-B8EA-2F667C6C262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21499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C74E58C-22B3-9C65-2A86-29F171CE8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B1DF8-BA4C-C148-9F7E-39B961F5260E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8D3E689-68C4-3212-BB1A-C9C7843AAB2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59C2B-2A32-0C41-A581-D9850AA645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8284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88D8B22-BEB8-0245-E58D-6272FEB7D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22F59-A550-9A48-BBC4-116F572C442C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AA4F-0014-73E7-946F-DAD2A9721DB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2C65A-A008-D04C-BCE9-5D6D5427D7C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37599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6984B16-D1A1-BF5F-E9CA-2CEACE2C4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2E187-9929-A046-AD0F-37A324F2EC73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1D23D-8875-526D-9CFD-9762C06594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FF6D2-D096-F54E-AE2F-E266D345F97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134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E8703-8DAC-07D0-3243-50B4CD782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27B67-172B-EC4C-8CF6-F086B1A6C9F2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0CA56CC-2FCE-B7DA-8C4C-2A368E29425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F3923-B5DE-6147-9F3D-83CAB66C7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4019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53A7A2-4150-ED1C-E208-F2B0927F0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05EFC-0FB1-9648-829C-DFCC5A367BAA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71F66FA-E13E-3A53-9003-303D3F31EC2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F10E5-FE94-D943-911B-1929CD080F6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5412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79354EE-9BCD-DC81-79C2-F3AE2F6FA50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646EF0C-31EF-BBE9-A81D-A3F13333266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29AAC4-F34C-176D-49C2-265EFB8D08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FECBAB1-7E44-404F-A949-8608AC03F287}" type="datetime1">
              <a:rPr lang="en-GB" altLang="en-US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5D487B-9568-A07C-EE43-7712468BFB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254B492-48E3-934E-A869-0AD42C92BC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8" r:id="rId1"/>
    <p:sldLayoutId id="2147484169" r:id="rId2"/>
    <p:sldLayoutId id="2147484159" r:id="rId3"/>
    <p:sldLayoutId id="2147484160" r:id="rId4"/>
    <p:sldLayoutId id="2147484161" r:id="rId5"/>
    <p:sldLayoutId id="2147484162" r:id="rId6"/>
    <p:sldLayoutId id="2147484163" r:id="rId7"/>
    <p:sldLayoutId id="2147484164" r:id="rId8"/>
    <p:sldLayoutId id="2147484165" r:id="rId9"/>
    <p:sldLayoutId id="2147484166" r:id="rId10"/>
    <p:sldLayoutId id="2147484167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unknowncystic.com/2012/05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47756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0E23E5A1-ECD4-50DF-2DE5-3241EB088C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512888"/>
          </a:xfrm>
        </p:spPr>
        <p:txBody>
          <a:bodyPr/>
          <a:lstStyle/>
          <a:p>
            <a:pPr algn="ctr" eaLnBrk="1" hangingPunct="1">
              <a:defRPr/>
            </a:pPr>
            <a:r>
              <a:rPr sz="2200" b="1"/>
              <a:t>LCHS 4009</a:t>
            </a:r>
          </a:p>
        </p:txBody>
      </p:sp>
      <p:sp>
        <p:nvSpPr>
          <p:cNvPr id="6147" name="Subtitle 4">
            <a:extLst>
              <a:ext uri="{FF2B5EF4-FFF2-40B4-BE49-F238E27FC236}">
                <a16:creationId xmlns:a16="http://schemas.microsoft.com/office/drawing/2014/main" id="{8FAFFADE-356A-A94A-CBBA-0409CCDE9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0013" y="2133600"/>
            <a:ext cx="6586537" cy="3363913"/>
          </a:xfrm>
        </p:spPr>
        <p:txBody>
          <a:bodyPr/>
          <a:lstStyle/>
          <a:p>
            <a:pPr algn="ctr" eaLnBrk="1" hangingPunct="1">
              <a:defRPr/>
            </a:pPr>
            <a:r>
              <a:rPr sz="2000" b="1"/>
              <a:t>Professional Development within Health and Social Care</a:t>
            </a:r>
          </a:p>
          <a:p>
            <a:pPr algn="ctr"/>
            <a:r>
              <a:rPr sz="2000" b="1"/>
              <a:t>Week 1</a:t>
            </a:r>
          </a:p>
          <a:p>
            <a:pPr algn="ctr"/>
            <a:endParaRPr sz="2000" b="1"/>
          </a:p>
          <a:p>
            <a:pPr algn="ctr"/>
            <a:r>
              <a:rPr sz="2000" b="1"/>
              <a:t>Assessment Workshop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E9EC5C-A365-85DD-A7C1-E8666CD72E3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900"/>
              <a:t>29/09/2026</a:t>
            </a:r>
            <a:endParaRPr lang="en-GB" altLang="en-US"/>
          </a:p>
        </p:txBody>
      </p:sp>
      <p:sp>
        <p:nvSpPr>
          <p:cNvPr id="6149" name="Slide Number Placeholder 5">
            <a:extLst>
              <a:ext uri="{FF2B5EF4-FFF2-40B4-BE49-F238E27FC236}">
                <a16:creationId xmlns:a16="http://schemas.microsoft.com/office/drawing/2014/main" id="{24CBE16C-2AF7-37B5-C753-62E0AE4A33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900"/>
              <a:t>1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3">
            <a:extLst>
              <a:ext uri="{FF2B5EF4-FFF2-40B4-BE49-F238E27FC236}">
                <a16:creationId xmlns:a16="http://schemas.microsoft.com/office/drawing/2014/main" id="{D42E7E2D-3E78-D447-034D-E390353DB425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sz="800"/>
              <a:t>29/09/2026</a:t>
            </a:r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7171" name="Title 1">
            <a:extLst>
              <a:ext uri="{FF2B5EF4-FFF2-40B4-BE49-F238E27FC236}">
                <a16:creationId xmlns:a16="http://schemas.microsoft.com/office/drawing/2014/main" id="{E32B465A-F2D1-8A3D-B736-46EF510AD11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57200" y="548680"/>
            <a:ext cx="8229600" cy="518071"/>
          </a:xfrm>
        </p:spPr>
        <p:txBody>
          <a:bodyPr/>
          <a:lstStyle/>
          <a:p>
            <a:pPr algn="ctr" eaLnBrk="1" hangingPunct="1"/>
            <a:r>
              <a:rPr sz="4000" b="1" dirty="0"/>
              <a:t>Aim and Workshop Content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C85E8F4E-D796-4E1A-B29D-5A334318474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95536" y="1700808"/>
            <a:ext cx="8568952" cy="3060377"/>
          </a:xfrm>
        </p:spPr>
        <p:txBody>
          <a:bodyPr/>
          <a:lstStyle/>
          <a:p>
            <a:pPr marL="0" indent="0" algn="l" eaLnBrk="1" hangingPunct="1">
              <a:buFont typeface="Arial" panose="020B0604020202020204" pitchFamily="34" charset="0"/>
              <a:buNone/>
              <a:defRPr/>
            </a:pPr>
            <a:r>
              <a:rPr sz="1800" dirty="0"/>
              <a:t>Guidance and support for completion of the assessments:</a:t>
            </a:r>
          </a:p>
          <a:p>
            <a:pPr algn="l"/>
            <a:r>
              <a:rPr sz="1800" dirty="0"/>
              <a:t>Review both assessment tasks and requirements</a:t>
            </a:r>
          </a:p>
          <a:p>
            <a:pPr algn="l"/>
            <a:r>
              <a:rPr sz="1800" dirty="0"/>
              <a:t>Review submission dates and presentation requirements</a:t>
            </a:r>
          </a:p>
          <a:p>
            <a:pPr algn="l"/>
            <a:r>
              <a:rPr sz="1800" dirty="0"/>
              <a:t>Understand the marking criteria</a:t>
            </a:r>
          </a:p>
          <a:p>
            <a:pPr algn="l"/>
            <a:r>
              <a:rPr sz="1800" dirty="0"/>
              <a:t>Plan the structure of each assessment</a:t>
            </a:r>
          </a:p>
          <a:p>
            <a:pPr algn="l"/>
            <a:r>
              <a:rPr sz="1800" dirty="0"/>
              <a:t>Understand what evidence and referencing are required</a:t>
            </a:r>
          </a:p>
          <a:p>
            <a:pPr algn="l"/>
            <a:r>
              <a:rPr sz="1800" dirty="0"/>
              <a:t>Review academic writing and presentation expectations</a:t>
            </a:r>
          </a:p>
          <a:p>
            <a:pPr algn="l"/>
            <a:r>
              <a:rPr sz="1800" dirty="0"/>
              <a:t>Review permitted use of Generative AI</a:t>
            </a:r>
          </a:p>
          <a:p>
            <a:pPr algn="l"/>
            <a:r>
              <a:rPr sz="1800" dirty="0"/>
              <a:t>Ask questions and clarify expectations</a:t>
            </a:r>
          </a:p>
        </p:txBody>
      </p:sp>
      <p:sp>
        <p:nvSpPr>
          <p:cNvPr id="7173" name="Slide Number Placeholder 3">
            <a:extLst>
              <a:ext uri="{FF2B5EF4-FFF2-40B4-BE49-F238E27FC236}">
                <a16:creationId xmlns:a16="http://schemas.microsoft.com/office/drawing/2014/main" id="{17A61015-0A84-060C-3D0E-6885A365466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553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</a:t>
            </a:r>
            <a:endParaRPr lang="en-US" altLang="en-US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1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Date Placeholder 3">
            <a:extLst>
              <a:ext uri="{FF2B5EF4-FFF2-40B4-BE49-F238E27FC236}">
                <a16:creationId xmlns:a16="http://schemas.microsoft.com/office/drawing/2014/main" id="{03429384-9F42-6FFB-95F4-848E5AFA3F26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sz="800"/>
              <a:t>29/09/2026</a:t>
            </a:r>
            <a:endParaRPr lang="en-US" altLang="en-US" sz="1800">
              <a:cs typeface="Arial" panose="020B0604020202020204" pitchFamily="34" charset="0"/>
            </a:endParaRPr>
          </a:p>
        </p:txBody>
      </p:sp>
      <p:sp>
        <p:nvSpPr>
          <p:cNvPr id="9219" name="Title 1">
            <a:extLst>
              <a:ext uri="{FF2B5EF4-FFF2-40B4-BE49-F238E27FC236}">
                <a16:creationId xmlns:a16="http://schemas.microsoft.com/office/drawing/2014/main" id="{EE4593DC-A0A1-A87A-5E27-0E02F0F600C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b="1"/>
              <a:t>Sources</a:t>
            </a:r>
          </a:p>
        </p:txBody>
      </p:sp>
      <p:sp>
        <p:nvSpPr>
          <p:cNvPr id="9220" name="Content Placeholder 2">
            <a:extLst>
              <a:ext uri="{FF2B5EF4-FFF2-40B4-BE49-F238E27FC236}">
                <a16:creationId xmlns:a16="http://schemas.microsoft.com/office/drawing/2014/main" id="{B8E3E1CE-6DE8-5D9D-0D2E-8756595714F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0736" y="1470818"/>
            <a:ext cx="8229600" cy="3916363"/>
          </a:xfrm>
        </p:spPr>
        <p:txBody>
          <a:bodyPr/>
          <a:lstStyle/>
          <a:p>
            <a:pPr algn="l" eaLnBrk="1" hangingPunct="1"/>
            <a:r>
              <a:rPr lang="en-GB" sz="2400" dirty="0"/>
              <a:t>A</a:t>
            </a:r>
            <a:r>
              <a:rPr sz="2400" dirty="0" err="1"/>
              <a:t>ssessment</a:t>
            </a:r>
            <a:r>
              <a:rPr sz="2400" dirty="0"/>
              <a:t> specifications for Components 1 and 2</a:t>
            </a:r>
          </a:p>
          <a:p>
            <a:pPr algn="l"/>
            <a:r>
              <a:rPr sz="2400" dirty="0"/>
              <a:t>Program Handbook</a:t>
            </a:r>
          </a:p>
          <a:p>
            <a:pPr algn="l"/>
            <a:r>
              <a:rPr sz="2400" dirty="0"/>
              <a:t>Moodle content</a:t>
            </a:r>
          </a:p>
          <a:p>
            <a:pPr algn="l"/>
            <a:r>
              <a:rPr sz="2400" dirty="0"/>
              <a:t>Study Support</a:t>
            </a:r>
          </a:p>
          <a:p>
            <a:pPr algn="l"/>
            <a:r>
              <a:rPr sz="2400" dirty="0"/>
              <a:t>Academic journal articles and textbooks</a:t>
            </a:r>
          </a:p>
          <a:p>
            <a:pPr algn="l"/>
            <a:r>
              <a:rPr sz="2400" dirty="0"/>
              <a:t>Current health and social care career information</a:t>
            </a:r>
          </a:p>
          <a:p>
            <a:pPr algn="l"/>
            <a:r>
              <a:rPr sz="2400" dirty="0"/>
              <a:t>Current live job advertisements</a:t>
            </a:r>
          </a:p>
        </p:txBody>
      </p:sp>
      <p:sp>
        <p:nvSpPr>
          <p:cNvPr id="9221" name="Slide Number Placeholder 3">
            <a:extLst>
              <a:ext uri="{FF2B5EF4-FFF2-40B4-BE49-F238E27FC236}">
                <a16:creationId xmlns:a16="http://schemas.microsoft.com/office/drawing/2014/main" id="{06D30AC5-8646-711D-A89D-017EEFA8983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xfrm>
            <a:off x="6553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3</a:t>
            </a:r>
            <a:endParaRPr lang="en-US" altLang="en-US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E9217AAB-D47F-A42D-3269-CD478BA49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algn="ctr" eaLnBrk="1" hangingPunct="1"/>
            <a:r>
              <a:rPr b="1"/>
              <a:t>Learning Outcomes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D3CFBE54-6EC4-D261-7E79-A6AB9466F1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2642"/>
            <a:ext cx="8229600" cy="3312715"/>
          </a:xfrm>
        </p:spPr>
        <p:txBody>
          <a:bodyPr/>
          <a:lstStyle/>
          <a:p>
            <a:pPr algn="l" eaLnBrk="1" hangingPunct="1"/>
            <a:r>
              <a:rPr sz="2000" dirty="0"/>
              <a:t>Upon successful completion of this module, you should be able to:</a:t>
            </a:r>
          </a:p>
          <a:p>
            <a:pPr algn="l"/>
            <a:r>
              <a:rPr lang="en-GB" sz="2000" dirty="0"/>
              <a:t>U</a:t>
            </a:r>
            <a:r>
              <a:rPr sz="2000" dirty="0" err="1"/>
              <a:t>nderstand</a:t>
            </a:r>
            <a:r>
              <a:rPr sz="2000" dirty="0"/>
              <a:t> the skills and knowledge needed for working effectively within health and social care.</a:t>
            </a:r>
          </a:p>
          <a:p>
            <a:pPr algn="l"/>
            <a:r>
              <a:rPr sz="2000" dirty="0"/>
              <a:t>Demonstrate readiness for employability and personal advancement through an understanding of personal strengths and areas for further development.</a:t>
            </a:r>
          </a:p>
          <a:p>
            <a:pPr algn="l"/>
            <a:r>
              <a:rPr sz="2000" dirty="0"/>
              <a:t>Establish health and social care employment goals and develop a personal action plan.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F024BC-CBFE-4C24-CD2F-36CBEF4714B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8874A0A6-B544-094B-90A7-E40D4F2AE6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4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5684CC03-A341-9CA7-023D-B19F13138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algn="ctr" eaLnBrk="1" hangingPunct="1"/>
            <a:r>
              <a:rPr b="1"/>
              <a:t>Assessment Tasks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A8871EB5-53A1-252C-41B5-6D88808142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552" y="1340768"/>
            <a:ext cx="8229600" cy="4176464"/>
          </a:xfrm>
        </p:spPr>
        <p:txBody>
          <a:bodyPr/>
          <a:lstStyle/>
          <a:p>
            <a:pPr marL="0" indent="0" algn="l" eaLnBrk="1" hangingPunct="1">
              <a:buFont typeface="Arial" panose="020B0604020202020204" pitchFamily="34" charset="0"/>
              <a:buNone/>
              <a:defRPr/>
            </a:pPr>
            <a:r>
              <a:rPr sz="2400" b="1" dirty="0"/>
              <a:t>Component 1 </a:t>
            </a:r>
            <a:r>
              <a:rPr sz="2400" dirty="0"/>
              <a:t>– Self-Awareness Presentation (30%)</a:t>
            </a:r>
            <a:endParaRPr lang="en-GB" sz="2400" dirty="0"/>
          </a:p>
          <a:p>
            <a:pPr marL="0" indent="0" eaLnBrk="1" hangingPunct="1">
              <a:buNone/>
              <a:defRPr/>
            </a:pPr>
            <a:r>
              <a:rPr lang="en-GB" sz="2400" dirty="0"/>
              <a:t>Due Date: </a:t>
            </a:r>
            <a:r>
              <a:rPr lang="en-GB" sz="2400" dirty="0">
                <a:solidFill>
                  <a:srgbClr val="FF0000"/>
                </a:solidFill>
              </a:rPr>
              <a:t>Slides to be submitted to Turnitin by 9th November 2026, 10am. Presentations will take place during your scheduled session in Week 7 (week starting 9th November 2026). </a:t>
            </a:r>
            <a:endParaRPr sz="2400" b="1" dirty="0">
              <a:solidFill>
                <a:srgbClr val="FF0000"/>
              </a:solidFill>
            </a:endParaRPr>
          </a:p>
          <a:p>
            <a:pPr algn="l"/>
            <a:endParaRPr sz="2400" b="1" dirty="0"/>
          </a:p>
          <a:p>
            <a:pPr marL="0" indent="0" algn="l">
              <a:buNone/>
            </a:pPr>
            <a:r>
              <a:rPr sz="2400" b="1" dirty="0"/>
              <a:t>Component 2 </a:t>
            </a:r>
            <a:r>
              <a:rPr sz="2400" dirty="0"/>
              <a:t>– Personal Development Portfolio (2,000 words – 70%)</a:t>
            </a:r>
            <a:endParaRPr lang="en-GB" sz="2400" dirty="0"/>
          </a:p>
          <a:p>
            <a:pPr marL="0" indent="0">
              <a:buNone/>
            </a:pPr>
            <a:r>
              <a:rPr lang="en-GB" sz="2400" dirty="0"/>
              <a:t>Due Date: </a:t>
            </a:r>
            <a:r>
              <a:rPr lang="en-GB" sz="2400" dirty="0">
                <a:solidFill>
                  <a:srgbClr val="FF0000"/>
                </a:solidFill>
              </a:rPr>
              <a:t>To be submitted via Turnitin by 4th December 2026, 10am. </a:t>
            </a:r>
            <a:endParaRPr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F37FEB7F-D6BF-2DEE-C488-727414083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algn="ctr"/>
            <a:r>
              <a:rPr b="1"/>
              <a:t>Component 1 – Self-Awareness Presentation</a:t>
            </a:r>
            <a:endParaRPr lang="en-US" altLang="en-US" b="1"/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FB4416BC-6262-7802-D0DF-7F0A509581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39962"/>
            <a:ext cx="8229600" cy="2324571"/>
          </a:xfrm>
        </p:spPr>
        <p:txBody>
          <a:bodyPr/>
          <a:lstStyle/>
          <a:p>
            <a:pPr algn="l"/>
            <a:r>
              <a:rPr sz="1800" dirty="0">
                <a:latin typeface="+mj-lt"/>
              </a:rPr>
              <a:t>Individual PowerPoint presentation</a:t>
            </a:r>
          </a:p>
          <a:p>
            <a:pPr algn="l"/>
            <a:r>
              <a:rPr sz="1800" dirty="0">
                <a:latin typeface="+mj-lt"/>
              </a:rPr>
              <a:t>6 minutes in total: 5 minutes presentation + 1 minute for questions</a:t>
            </a:r>
          </a:p>
          <a:p>
            <a:pPr algn="l"/>
            <a:r>
              <a:rPr sz="1800" dirty="0">
                <a:latin typeface="+mj-lt"/>
              </a:rPr>
              <a:t>Slides submitted to Turnitin by </a:t>
            </a:r>
            <a:r>
              <a:rPr sz="1800" b="1" dirty="0">
                <a:latin typeface="+mj-lt"/>
              </a:rPr>
              <a:t>Monday 9th November 2026, 10am</a:t>
            </a:r>
          </a:p>
          <a:p>
            <a:pPr algn="l"/>
            <a:r>
              <a:rPr sz="1800" dirty="0">
                <a:latin typeface="+mj-lt"/>
              </a:rPr>
              <a:t>Presentations take place in your scheduled </a:t>
            </a:r>
            <a:r>
              <a:rPr sz="1800" b="1" dirty="0">
                <a:latin typeface="+mj-lt"/>
              </a:rPr>
              <a:t>Week 7 session (week starting 9th November 2026)</a:t>
            </a:r>
          </a:p>
          <a:p>
            <a:pPr algn="l"/>
            <a:r>
              <a:rPr sz="1800" dirty="0">
                <a:latin typeface="+mj-lt"/>
              </a:rPr>
              <a:t>You must present the work to be assessed</a:t>
            </a:r>
          </a:p>
          <a:p>
            <a:pPr algn="l"/>
            <a:r>
              <a:rPr sz="1800" dirty="0">
                <a:latin typeface="+mj-lt"/>
              </a:rPr>
              <a:t>Provisional marks and feedback: </a:t>
            </a:r>
            <a:r>
              <a:rPr sz="1800" b="1" dirty="0">
                <a:latin typeface="+mj-lt"/>
              </a:rPr>
              <a:t>7th December 2026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F3624A-92E6-2455-920B-B00157F6A33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48DCD1D8-8960-AB8B-4B70-1D892C17B2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6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24C1BC70-06A4-2F9F-1F62-9259E2120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algn="ctr"/>
            <a:r>
              <a:rPr b="1"/>
              <a:t>Component 1 – Presentation Format</a:t>
            </a:r>
            <a:endParaRPr lang="en-US" altLang="en-US" b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D97089-A721-334A-648B-B87608B6283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14340" name="Slide Number Placeholder 4">
            <a:extLst>
              <a:ext uri="{FF2B5EF4-FFF2-40B4-BE49-F238E27FC236}">
                <a16:creationId xmlns:a16="http://schemas.microsoft.com/office/drawing/2014/main" id="{B9328126-B229-9C5D-7F31-1D822FCFB8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7</a:t>
            </a:r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4341" name="Content Placeholder 1">
            <a:extLst>
              <a:ext uri="{FF2B5EF4-FFF2-40B4-BE49-F238E27FC236}">
                <a16:creationId xmlns:a16="http://schemas.microsoft.com/office/drawing/2014/main" id="{6701995F-D01C-F580-1B28-0DC33BED3B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3168352"/>
          </a:xfrm>
        </p:spPr>
        <p:txBody>
          <a:bodyPr/>
          <a:lstStyle/>
          <a:p>
            <a:pPr algn="l">
              <a:defRPr/>
            </a:pPr>
            <a:r>
              <a:rPr sz="2000" dirty="0"/>
              <a:t>Keep the presentation focused and manageable within 5 minutes</a:t>
            </a:r>
          </a:p>
          <a:p>
            <a:pPr algn="l"/>
            <a:r>
              <a:rPr sz="2000" dirty="0"/>
              <a:t>Aim for approximately 5–10 clear slides</a:t>
            </a:r>
          </a:p>
          <a:p>
            <a:pPr algn="l"/>
            <a:r>
              <a:rPr sz="2000" dirty="0"/>
              <a:t>Use concise slide content and explain your points verbally</a:t>
            </a:r>
          </a:p>
          <a:p>
            <a:pPr algn="l"/>
            <a:r>
              <a:rPr sz="2000" dirty="0"/>
              <a:t>Include a current live job advert and cite the source</a:t>
            </a:r>
          </a:p>
          <a:p>
            <a:pPr algn="l"/>
            <a:r>
              <a:rPr sz="2000" dirty="0"/>
              <a:t>Include at least 2 credible references using UWTSD Harvard referencing</a:t>
            </a:r>
          </a:p>
          <a:p>
            <a:pPr algn="l"/>
            <a:r>
              <a:rPr sz="2000" dirty="0"/>
              <a:t>Use a professional and engaging design</a:t>
            </a:r>
          </a:p>
          <a:p>
            <a:pPr algn="l"/>
            <a:r>
              <a:rPr sz="2000" dirty="0"/>
              <a:t>Be prepared to answer a question from your assessor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15123731-44FF-7BE2-1CB6-E9158DB84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576" y="27856"/>
            <a:ext cx="8229600" cy="1143000"/>
          </a:xfrm>
        </p:spPr>
        <p:txBody>
          <a:bodyPr/>
          <a:lstStyle/>
          <a:p>
            <a:pPr algn="ctr"/>
            <a:r>
              <a:rPr sz="4000" b="1">
                <a:solidFill>
                  <a:srgbClr val="000000"/>
                </a:solidFill>
              </a:rPr>
              <a:t>Component 1: What is it about?</a:t>
            </a:r>
            <a:endParaRPr lang="en-GB" altLang="en-US" sz="4000" dirty="0"/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8E392C9D-59DE-8D66-8A33-F9611059B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508" y="1016732"/>
            <a:ext cx="8856984" cy="3996444"/>
          </a:xfrm>
        </p:spPr>
        <p:txBody>
          <a:bodyPr/>
          <a:lstStyle/>
          <a:p>
            <a:pPr marL="0" indent="0" algn="l">
              <a:buNone/>
            </a:pPr>
            <a:r>
              <a:rPr sz="1800" dirty="0"/>
              <a:t>Choose a career that you would like to pursue in the future within the UK health and social care sector.</a:t>
            </a:r>
          </a:p>
          <a:p>
            <a:pPr algn="l"/>
            <a:endParaRPr sz="1800" dirty="0"/>
          </a:p>
          <a:p>
            <a:pPr marL="0" indent="0" algn="l">
              <a:buNone/>
            </a:pPr>
            <a:r>
              <a:rPr sz="1800" dirty="0"/>
              <a:t>Your presentation must:</a:t>
            </a:r>
          </a:p>
          <a:p>
            <a:pPr algn="l"/>
            <a:r>
              <a:rPr sz="1800" dirty="0"/>
              <a:t>Include a current live job advert for the role</a:t>
            </a:r>
          </a:p>
          <a:p>
            <a:pPr algn="l"/>
            <a:r>
              <a:rPr sz="1800" dirty="0"/>
              <a:t>Conduct a personal SWOT analysis in relation to the requirements of the job</a:t>
            </a:r>
          </a:p>
          <a:p>
            <a:pPr algn="l"/>
            <a:r>
              <a:rPr sz="1800" dirty="0"/>
              <a:t>Evaluate how your attributes, skills and experience align with the role</a:t>
            </a:r>
          </a:p>
          <a:p>
            <a:pPr algn="l"/>
            <a:r>
              <a:rPr sz="1800" dirty="0"/>
              <a:t>Explain how your strengths can help you overcome weaknesses and </a:t>
            </a:r>
            <a:r>
              <a:rPr sz="1800" dirty="0" err="1"/>
              <a:t>minimise</a:t>
            </a:r>
            <a:r>
              <a:rPr sz="1800" dirty="0"/>
              <a:t> threats</a:t>
            </a:r>
          </a:p>
          <a:p>
            <a:pPr algn="l"/>
            <a:r>
              <a:rPr sz="1800" dirty="0"/>
              <a:t>Explain what opportunities are available and how you can use them to progress towards your chosen career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56D99-13EA-0B5A-A1B5-A535F51125B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15365" name="Slide Number Placeholder 4">
            <a:extLst>
              <a:ext uri="{FF2B5EF4-FFF2-40B4-BE49-F238E27FC236}">
                <a16:creationId xmlns:a16="http://schemas.microsoft.com/office/drawing/2014/main" id="{2C7F9563-AD74-BB9A-92C6-1EFB045E3F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8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1D0A50BD-D46A-BEBE-BED3-6EA045BFD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77875"/>
          </a:xfrm>
        </p:spPr>
        <p:txBody>
          <a:bodyPr/>
          <a:lstStyle/>
          <a:p>
            <a:pPr algn="ctr"/>
            <a:r>
              <a:rPr lang="en-GB" b="1" dirty="0"/>
              <a:t>Slide 1: </a:t>
            </a:r>
            <a:r>
              <a:rPr b="1" dirty="0"/>
              <a:t>Cover Slide</a:t>
            </a:r>
            <a:endParaRPr lang="en-US" altLang="en-US" b="1" i="1" dirty="0">
              <a:solidFill>
                <a:srgbClr val="FF0000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12EB2-E4F6-3D59-BE80-B31481BB28F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16388" name="Slide Number Placeholder 4">
            <a:extLst>
              <a:ext uri="{FF2B5EF4-FFF2-40B4-BE49-F238E27FC236}">
                <a16:creationId xmlns:a16="http://schemas.microsoft.com/office/drawing/2014/main" id="{C342A184-DFE2-F5E6-0CBB-6455C2C6EA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9</a:t>
            </a:r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6389" name="Content Placeholder 2">
            <a:extLst>
              <a:ext uri="{FF2B5EF4-FFF2-40B4-BE49-F238E27FC236}">
                <a16:creationId xmlns:a16="http://schemas.microsoft.com/office/drawing/2014/main" id="{35AB624D-253E-188F-5774-3C759B88B5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845023"/>
          </a:xfrm>
        </p:spPr>
        <p:txBody>
          <a:bodyPr/>
          <a:lstStyle/>
          <a:p>
            <a:pPr marL="0" indent="0" algn="l">
              <a:buNone/>
            </a:pPr>
            <a:r>
              <a:rPr sz="2000" b="1" dirty="0"/>
              <a:t>Slide 1 should include:</a:t>
            </a:r>
          </a:p>
          <a:p>
            <a:pPr algn="l"/>
            <a:endParaRPr sz="2000" dirty="0"/>
          </a:p>
          <a:p>
            <a:pPr algn="l"/>
            <a:r>
              <a:rPr sz="2000" dirty="0"/>
              <a:t>Module title: Professional Development within Health and Social Care</a:t>
            </a:r>
          </a:p>
          <a:p>
            <a:pPr algn="l"/>
            <a:r>
              <a:rPr sz="2000" dirty="0"/>
              <a:t>Module code: LCHS4009</a:t>
            </a:r>
          </a:p>
          <a:p>
            <a:pPr algn="l"/>
            <a:r>
              <a:rPr sz="2000" dirty="0"/>
              <a:t>Assessment: Component 1 – Self-Awareness Presentation</a:t>
            </a:r>
          </a:p>
          <a:p>
            <a:pPr algn="l"/>
            <a:r>
              <a:rPr sz="2000" dirty="0"/>
              <a:t>Your name</a:t>
            </a:r>
          </a:p>
          <a:p>
            <a:pPr algn="l"/>
            <a:r>
              <a:rPr sz="2000" dirty="0"/>
              <a:t>Student ID</a:t>
            </a:r>
          </a:p>
          <a:p>
            <a:pPr algn="l"/>
            <a:r>
              <a:rPr sz="2000" dirty="0"/>
              <a:t>Lecturer: </a:t>
            </a:r>
            <a:endParaRPr lang="en-GB" sz="2000" dirty="0"/>
          </a:p>
          <a:p>
            <a:pPr algn="l"/>
            <a:r>
              <a:rPr sz="2000" dirty="0"/>
              <a:t>Chosen career/job role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6E993329-62CA-9A49-62A4-7E50E455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algn="ctr"/>
            <a:r>
              <a:rPr lang="en-GB" sz="2800" b="1" dirty="0"/>
              <a:t>Slide 2: </a:t>
            </a:r>
            <a:r>
              <a:rPr sz="2800" b="1" dirty="0"/>
              <a:t>Introduction</a:t>
            </a:r>
            <a:endParaRPr lang="en-US" altLang="en-US" sz="28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891E3-BFF6-8AE0-6C9D-F65AD1EC637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18436" name="Slide Number Placeholder 4">
            <a:extLst>
              <a:ext uri="{FF2B5EF4-FFF2-40B4-BE49-F238E27FC236}">
                <a16:creationId xmlns:a16="http://schemas.microsoft.com/office/drawing/2014/main" id="{207505A2-3DCF-366C-F28C-EBE3358EDA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10</a:t>
            </a:r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2FCF950-4012-15F0-B279-1361A6BD7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marL="0" indent="0" algn="l">
              <a:buFont typeface="Arial" panose="020B0604020202020204" pitchFamily="34" charset="0"/>
              <a:buNone/>
              <a:defRPr/>
            </a:pPr>
            <a:r>
              <a:rPr sz="2000" dirty="0"/>
              <a:t>Your introduction should briefly:</a:t>
            </a:r>
          </a:p>
          <a:p>
            <a:pPr algn="l"/>
            <a:endParaRPr sz="2000" dirty="0"/>
          </a:p>
          <a:p>
            <a:pPr algn="l"/>
            <a:r>
              <a:rPr sz="2000" dirty="0"/>
              <a:t>Introduce your chosen career/job role</a:t>
            </a:r>
          </a:p>
          <a:p>
            <a:pPr algn="l"/>
            <a:r>
              <a:rPr sz="2000" dirty="0"/>
              <a:t>Explain why you are interested in this career</a:t>
            </a:r>
          </a:p>
          <a:p>
            <a:pPr algn="l"/>
            <a:r>
              <a:rPr sz="2000" dirty="0"/>
              <a:t>Identify the </a:t>
            </a:r>
            <a:r>
              <a:rPr sz="2000" dirty="0" err="1"/>
              <a:t>organisation</a:t>
            </a:r>
            <a:r>
              <a:rPr sz="2000" dirty="0"/>
              <a:t> and live vacancy you selected</a:t>
            </a:r>
          </a:p>
          <a:p>
            <a:pPr algn="l"/>
            <a:r>
              <a:rPr sz="2000" dirty="0"/>
              <a:t>Outline what the presentation will cover</a:t>
            </a:r>
          </a:p>
          <a:p>
            <a:pPr algn="l"/>
            <a:endParaRPr sz="2000" dirty="0"/>
          </a:p>
          <a:p>
            <a:pPr marL="0" indent="0" algn="l">
              <a:buNone/>
            </a:pPr>
            <a:r>
              <a:rPr lang="en-GB" sz="2000" b="1" dirty="0"/>
              <a:t>Note</a:t>
            </a:r>
            <a:r>
              <a:rPr lang="en-GB" sz="2000" dirty="0"/>
              <a:t>: </a:t>
            </a:r>
            <a:r>
              <a:rPr sz="2000" dirty="0"/>
              <a:t>Keep this brief so that most of your time is spent on the SWOT analysis and application to the role.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C5FB738-49DC-34AE-A0B2-E0926CAB7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914" y="3558"/>
            <a:ext cx="8412497" cy="1068480"/>
          </a:xfrm>
        </p:spPr>
        <p:txBody>
          <a:bodyPr/>
          <a:lstStyle/>
          <a:p>
            <a:pPr algn="ctr"/>
            <a:r>
              <a:rPr lang="en-GB" sz="2800" b="1" dirty="0"/>
              <a:t>Slide 3: </a:t>
            </a:r>
            <a:r>
              <a:rPr sz="2800" b="1" dirty="0"/>
              <a:t>Chosen Career and Live Job Advert</a:t>
            </a:r>
            <a:endParaRPr lang="en-GB" altLang="en-US" sz="2800" i="1" dirty="0">
              <a:solidFill>
                <a:srgbClr val="FF0000"/>
              </a:solidFill>
            </a:endParaRP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0786" y="2376652"/>
            <a:ext cx="6656990" cy="1507577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GB" altLang="en-US" b="1" dirty="0">
              <a:solidFill>
                <a:srgbClr val="000000"/>
              </a:solidFill>
            </a:endParaRP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sz="800"/>
              <a:t>11</a:t>
            </a:r>
            <a:endParaRPr lang="en-GB" altLang="en-US" sz="900">
              <a:solidFill>
                <a:srgbClr val="898989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8FA0CD-6774-EDEB-7901-7CC84D67FB82}"/>
              </a:ext>
            </a:extLst>
          </p:cNvPr>
          <p:cNvSpPr txBox="1"/>
          <p:nvPr/>
        </p:nvSpPr>
        <p:spPr>
          <a:xfrm>
            <a:off x="612893" y="1340768"/>
            <a:ext cx="806924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dirty="0"/>
              <a:t>Include a current live job advert related to the career you want to pursue.</a:t>
            </a:r>
          </a:p>
          <a:p>
            <a:pPr algn="l"/>
            <a:endParaRPr dirty="0"/>
          </a:p>
          <a:p>
            <a:pPr algn="l"/>
            <a:r>
              <a:rPr dirty="0"/>
              <a:t>Briefly identify:</a:t>
            </a:r>
          </a:p>
          <a:p>
            <a:pPr algn="l"/>
            <a:r>
              <a:rPr dirty="0"/>
              <a:t>• Job title and </a:t>
            </a:r>
            <a:r>
              <a:rPr dirty="0" err="1"/>
              <a:t>organisation</a:t>
            </a:r>
            <a:endParaRPr dirty="0"/>
          </a:p>
          <a:p>
            <a:pPr algn="l"/>
            <a:r>
              <a:rPr dirty="0"/>
              <a:t>• Main duties/responsibilities</a:t>
            </a:r>
          </a:p>
          <a:p>
            <a:pPr algn="l"/>
            <a:r>
              <a:rPr dirty="0"/>
              <a:t>• Essential skills, experience and/or qualifications</a:t>
            </a:r>
          </a:p>
          <a:p>
            <a:pPr algn="l"/>
            <a:r>
              <a:rPr dirty="0"/>
              <a:t>• Any desirable criteria</a:t>
            </a:r>
          </a:p>
          <a:p>
            <a:pPr algn="l"/>
            <a:endParaRPr dirty="0"/>
          </a:p>
          <a:p>
            <a:pPr algn="l"/>
            <a:r>
              <a:rPr lang="en-GB" b="1" dirty="0"/>
              <a:t>Important</a:t>
            </a:r>
            <a:r>
              <a:rPr lang="en-GB" dirty="0"/>
              <a:t>: </a:t>
            </a:r>
            <a:r>
              <a:rPr dirty="0"/>
              <a:t>Use the advert throughout your presentation as the basis for your personal SWOT analysis.</a:t>
            </a:r>
          </a:p>
          <a:p>
            <a:pPr algn="l"/>
            <a:endParaRPr dirty="0"/>
          </a:p>
          <a:p>
            <a:pPr algn="l"/>
            <a:r>
              <a:rPr b="1" dirty="0"/>
              <a:t>Remember</a:t>
            </a:r>
            <a:r>
              <a:rPr dirty="0"/>
              <a:t>: cite the source of the job advert.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8A69-4880-E756-CF1A-621EA0BA900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7A954980-4467-DBA0-058E-E82D5CD11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sz="800"/>
              <a:t>12</a:t>
            </a:r>
            <a:endParaRPr lang="en-GB" altLang="en-US" sz="900">
              <a:solidFill>
                <a:srgbClr val="898989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8F138-5F23-B989-7BFD-71F5C3306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64506"/>
            <a:ext cx="9206974" cy="1412472"/>
          </a:xfrm>
        </p:spPr>
        <p:txBody>
          <a:bodyPr/>
          <a:lstStyle/>
          <a:p>
            <a:pPr algn="ctr"/>
            <a:r>
              <a:rPr lang="en-GB" sz="2800" b="1" dirty="0"/>
              <a:t>Slide 4: </a:t>
            </a:r>
            <a:r>
              <a:rPr sz="2800" b="1" dirty="0"/>
              <a:t>Personal SWOT Analysis</a:t>
            </a:r>
            <a:endParaRPr lang="en-GB" sz="9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2E3400-4CF7-D76F-91E6-1E97593C4D9A}"/>
              </a:ext>
            </a:extLst>
          </p:cNvPr>
          <p:cNvSpPr txBox="1"/>
          <p:nvPr/>
        </p:nvSpPr>
        <p:spPr>
          <a:xfrm>
            <a:off x="268915" y="908720"/>
            <a:ext cx="8650903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dirty="0"/>
              <a:t>Describe what a SWOT analysis and its importance in personal and professional Development. </a:t>
            </a:r>
          </a:p>
          <a:p>
            <a:pPr algn="l"/>
            <a:r>
              <a:rPr lang="en-GB" dirty="0"/>
              <a:t>Present a SWOT analysis table of your: </a:t>
            </a:r>
          </a:p>
          <a:p>
            <a:pPr algn="l"/>
            <a:endParaRPr dirty="0"/>
          </a:p>
          <a:p>
            <a:pPr algn="l"/>
            <a:r>
              <a:rPr b="1" dirty="0"/>
              <a:t>STRENGTHS</a:t>
            </a:r>
            <a:r>
              <a:rPr dirty="0"/>
              <a:t> – What do you already have that supports your application?</a:t>
            </a:r>
          </a:p>
          <a:p>
            <a:pPr algn="l"/>
            <a:endParaRPr lang="en-GB" b="1" dirty="0"/>
          </a:p>
          <a:p>
            <a:pPr algn="l"/>
            <a:r>
              <a:rPr b="1" dirty="0"/>
              <a:t>WEAKNESSES</a:t>
            </a:r>
            <a:r>
              <a:rPr dirty="0"/>
              <a:t> – What skills, knowledge or experience do you still need to develop?</a:t>
            </a:r>
          </a:p>
          <a:p>
            <a:pPr algn="l"/>
            <a:endParaRPr lang="en-GB" b="1" dirty="0"/>
          </a:p>
          <a:p>
            <a:pPr algn="l"/>
            <a:r>
              <a:rPr b="1" dirty="0"/>
              <a:t>OPPORTUNITIES</a:t>
            </a:r>
            <a:r>
              <a:rPr dirty="0"/>
              <a:t> – What external opportunities can help you progress?</a:t>
            </a:r>
          </a:p>
          <a:p>
            <a:pPr algn="l"/>
            <a:endParaRPr lang="en-GB" b="1" dirty="0"/>
          </a:p>
          <a:p>
            <a:pPr algn="l"/>
            <a:r>
              <a:rPr b="1" dirty="0"/>
              <a:t>THREATS</a:t>
            </a:r>
            <a:r>
              <a:rPr dirty="0"/>
              <a:t> – What external barriers or challenges could affect your progress?</a:t>
            </a:r>
          </a:p>
          <a:p>
            <a:pPr algn="l"/>
            <a:endParaRPr dirty="0"/>
          </a:p>
          <a:p>
            <a:pPr algn="l"/>
            <a:r>
              <a:rPr lang="en-GB" b="1" dirty="0"/>
              <a:t>Note</a:t>
            </a:r>
            <a:r>
              <a:rPr lang="en-GB" dirty="0"/>
              <a:t>: </a:t>
            </a:r>
            <a:r>
              <a:rPr dirty="0"/>
              <a:t>Do not simply describe SWOT. Apply it to yourself and the live vacancy.</a:t>
            </a:r>
            <a:r>
              <a:rPr lang="en-GB" dirty="0"/>
              <a:t> This slide is brief – in the next slides you will expand more on the parts of your SWOT</a:t>
            </a: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3847-0493-6DAA-A30C-328C54DCD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ctr"/>
            <a:r>
              <a:rPr lang="en-GB" sz="2800" b="1" dirty="0"/>
              <a:t>Slide 5: </a:t>
            </a:r>
            <a:r>
              <a:rPr sz="2800" b="1" dirty="0"/>
              <a:t>Strengths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FAFA-1A27-74B0-A7A9-13BBFEBEE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196753"/>
            <a:ext cx="8435975" cy="3888432"/>
          </a:xfrm>
        </p:spPr>
        <p:txBody>
          <a:bodyPr/>
          <a:lstStyle/>
          <a:p>
            <a:pPr marL="0" indent="0" algn="l">
              <a:buNone/>
            </a:pPr>
            <a:r>
              <a:rPr sz="1800" dirty="0"/>
              <a:t>Identify strengths that are relevant to the job advert, for example:</a:t>
            </a:r>
          </a:p>
          <a:p>
            <a:pPr algn="l"/>
            <a:endParaRPr sz="1800" dirty="0"/>
          </a:p>
          <a:p>
            <a:pPr algn="l"/>
            <a:r>
              <a:rPr sz="1800" dirty="0"/>
              <a:t>Communication and interpersonal skills</a:t>
            </a:r>
          </a:p>
          <a:p>
            <a:pPr algn="l"/>
            <a:r>
              <a:rPr sz="1800" dirty="0"/>
              <a:t>Teamwork</a:t>
            </a:r>
          </a:p>
          <a:p>
            <a:pPr algn="l"/>
            <a:r>
              <a:rPr sz="1800" dirty="0"/>
              <a:t>Empathy and compassion</a:t>
            </a:r>
          </a:p>
          <a:p>
            <a:pPr algn="l"/>
            <a:r>
              <a:rPr sz="1800" dirty="0"/>
              <a:t>Reliability and professionalism</a:t>
            </a:r>
          </a:p>
          <a:p>
            <a:pPr algn="l"/>
            <a:r>
              <a:rPr sz="1800" dirty="0"/>
              <a:t>Experience in care, volunteering or customer-facing work</a:t>
            </a:r>
          </a:p>
          <a:p>
            <a:pPr algn="l"/>
            <a:r>
              <a:rPr sz="1800" dirty="0"/>
              <a:t>Relevant study or training</a:t>
            </a:r>
          </a:p>
          <a:p>
            <a:pPr algn="l"/>
            <a:endParaRPr sz="1800" dirty="0"/>
          </a:p>
          <a:p>
            <a:pPr marL="0" indent="0" algn="l">
              <a:buNone/>
            </a:pPr>
            <a:r>
              <a:rPr sz="1800" dirty="0"/>
              <a:t>Explain how each strength helps you meet the requirements of the chosen role. Give practical examples where possible.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D8B0A-6FA0-E26A-E62C-349A3F6B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80500-54FD-83EA-2C4B-B1193A497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sz="800"/>
              <a:t>13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16682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369" y="255476"/>
            <a:ext cx="8229600" cy="797260"/>
          </a:xfrm>
        </p:spPr>
        <p:txBody>
          <a:bodyPr/>
          <a:lstStyle/>
          <a:p>
            <a:pPr algn="ctr"/>
            <a:r>
              <a:rPr lang="en-GB" sz="2800" b="1" dirty="0"/>
              <a:t>Slide 6: </a:t>
            </a:r>
            <a:r>
              <a:rPr sz="2800" b="1" dirty="0"/>
              <a:t>Weaknesses</a:t>
            </a:r>
            <a:endParaRPr lang="en-GB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621" y="1104429"/>
            <a:ext cx="8600757" cy="4032448"/>
          </a:xfrm>
        </p:spPr>
        <p:txBody>
          <a:bodyPr/>
          <a:lstStyle/>
          <a:p>
            <a:pPr marL="0" indent="0" algn="l">
              <a:buNone/>
            </a:pPr>
            <a:r>
              <a:rPr sz="1800" dirty="0"/>
              <a:t>Identify genuine areas for development in relation to the job requirements.</a:t>
            </a:r>
          </a:p>
          <a:p>
            <a:pPr algn="l"/>
            <a:endParaRPr sz="1800" dirty="0"/>
          </a:p>
          <a:p>
            <a:pPr marL="0" indent="0" algn="l">
              <a:buNone/>
            </a:pPr>
            <a:r>
              <a:rPr sz="1800" dirty="0"/>
              <a:t>Examples might include:</a:t>
            </a:r>
          </a:p>
          <a:p>
            <a:pPr algn="l"/>
            <a:r>
              <a:rPr sz="1800" dirty="0"/>
              <a:t>Limited experience in a particular setting</a:t>
            </a:r>
          </a:p>
          <a:p>
            <a:pPr algn="l"/>
            <a:r>
              <a:rPr sz="1800" dirty="0"/>
              <a:t>Need for further qualifications or training</a:t>
            </a:r>
          </a:p>
          <a:p>
            <a:pPr algn="l"/>
            <a:r>
              <a:rPr sz="1800" dirty="0"/>
              <a:t>Lack of confidence in interviews or presentations</a:t>
            </a:r>
            <a:endParaRPr lang="en-GB" sz="1800" dirty="0"/>
          </a:p>
          <a:p>
            <a:pPr algn="l"/>
            <a:r>
              <a:rPr sz="1800" dirty="0"/>
              <a:t>Limited knowledge of particular systems or procedures</a:t>
            </a:r>
          </a:p>
          <a:p>
            <a:pPr algn="l"/>
            <a:r>
              <a:rPr sz="1800" dirty="0"/>
              <a:t>Time management or </a:t>
            </a:r>
            <a:r>
              <a:rPr sz="1800" dirty="0" err="1"/>
              <a:t>organisational</a:t>
            </a:r>
            <a:r>
              <a:rPr sz="1800" dirty="0"/>
              <a:t> skills</a:t>
            </a:r>
          </a:p>
          <a:p>
            <a:pPr algn="l"/>
            <a:endParaRPr sz="1800" dirty="0"/>
          </a:p>
          <a:p>
            <a:pPr marL="0" indent="0" algn="l">
              <a:buNone/>
            </a:pPr>
            <a:r>
              <a:rPr lang="en-GB" sz="1800" b="1" dirty="0"/>
              <a:t>Note</a:t>
            </a:r>
            <a:r>
              <a:rPr lang="en-GB" sz="1800" dirty="0"/>
              <a:t>: </a:t>
            </a:r>
            <a:r>
              <a:rPr sz="1800" dirty="0"/>
              <a:t>Explain why each weakness matters for your chosen role and what you can do about it.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sz="800"/>
              <a:t>14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756" y="339725"/>
            <a:ext cx="8964488" cy="1217067"/>
          </a:xfrm>
        </p:spPr>
        <p:txBody>
          <a:bodyPr/>
          <a:lstStyle/>
          <a:p>
            <a:pPr algn="ctr"/>
            <a:r>
              <a:rPr lang="en-GB" sz="2800" b="1" dirty="0"/>
              <a:t>Slide 7: </a:t>
            </a:r>
            <a:r>
              <a:rPr sz="2800" b="1" dirty="0"/>
              <a:t>Opportunities</a:t>
            </a:r>
            <a:endParaRPr lang="en-GB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484784"/>
            <a:ext cx="8713663" cy="3960440"/>
          </a:xfrm>
        </p:spPr>
        <p:txBody>
          <a:bodyPr/>
          <a:lstStyle/>
          <a:p>
            <a:pPr marL="0" indent="0" algn="l">
              <a:buNone/>
            </a:pPr>
            <a:r>
              <a:rPr sz="1800" dirty="0"/>
              <a:t>Identify external opportunities that could support your career development, for example:</a:t>
            </a:r>
          </a:p>
          <a:p>
            <a:pPr algn="l"/>
            <a:endParaRPr sz="1800" dirty="0"/>
          </a:p>
          <a:p>
            <a:pPr algn="l"/>
            <a:r>
              <a:rPr sz="1800" dirty="0"/>
              <a:t>Your Level 4 qualification</a:t>
            </a:r>
          </a:p>
          <a:p>
            <a:pPr algn="l"/>
            <a:r>
              <a:rPr sz="1800" dirty="0"/>
              <a:t>Further study or professional training</a:t>
            </a:r>
          </a:p>
          <a:p>
            <a:pPr algn="l"/>
            <a:r>
              <a:rPr sz="1800" dirty="0"/>
              <a:t>Volunteering or work-shadowing</a:t>
            </a:r>
          </a:p>
          <a:p>
            <a:pPr algn="l"/>
            <a:r>
              <a:rPr sz="1800" dirty="0"/>
              <a:t>Employer training program</a:t>
            </a:r>
            <a:r>
              <a:rPr lang="en-GB" sz="1800" dirty="0"/>
              <a:t>s</a:t>
            </a:r>
            <a:endParaRPr sz="1800" dirty="0"/>
          </a:p>
          <a:p>
            <a:pPr algn="l"/>
            <a:r>
              <a:rPr sz="1800" dirty="0"/>
              <a:t>Networking and professional contacts</a:t>
            </a:r>
          </a:p>
          <a:p>
            <a:pPr algn="l"/>
            <a:r>
              <a:rPr sz="1800" dirty="0"/>
              <a:t>Current workforce demand or vacancies</a:t>
            </a:r>
          </a:p>
          <a:p>
            <a:pPr algn="l"/>
            <a:endParaRPr sz="1800" dirty="0"/>
          </a:p>
          <a:p>
            <a:pPr marL="0" indent="0" algn="l">
              <a:buNone/>
            </a:pPr>
            <a:r>
              <a:rPr lang="en-GB" sz="1800" b="1" dirty="0"/>
              <a:t>Note</a:t>
            </a:r>
            <a:r>
              <a:rPr lang="en-GB" sz="1800" dirty="0"/>
              <a:t>: </a:t>
            </a:r>
            <a:r>
              <a:rPr sz="1800" dirty="0"/>
              <a:t>Explain how you can use your existing strengths to take advantage of these opportunities.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sz="800"/>
              <a:t>15</a:t>
            </a:r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3892" y="332656"/>
            <a:ext cx="6172200" cy="857250"/>
          </a:xfrm>
        </p:spPr>
        <p:txBody>
          <a:bodyPr/>
          <a:lstStyle/>
          <a:p>
            <a:pPr algn="ctr"/>
            <a:r>
              <a:rPr lang="en-GB" b="1" dirty="0"/>
              <a:t>Slide 8: </a:t>
            </a:r>
            <a:r>
              <a:rPr b="1" dirty="0"/>
              <a:t>Threats</a:t>
            </a:r>
            <a:endParaRPr lang="en-GB" altLang="en-US" b="1" i="1" dirty="0">
              <a:solidFill>
                <a:srgbClr val="FF0000"/>
              </a:solidFill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6" y="1412776"/>
            <a:ext cx="7632848" cy="3816424"/>
          </a:xfrm>
        </p:spPr>
        <p:txBody>
          <a:bodyPr/>
          <a:lstStyle/>
          <a:p>
            <a:pPr marL="0" indent="0" algn="l">
              <a:buNone/>
            </a:pPr>
            <a:r>
              <a:rPr sz="1800" dirty="0"/>
              <a:t>Identify realistic external challenges that could affect your progress, for example:</a:t>
            </a:r>
          </a:p>
          <a:p>
            <a:pPr algn="l"/>
            <a:endParaRPr sz="1800" dirty="0"/>
          </a:p>
          <a:p>
            <a:pPr algn="l"/>
            <a:r>
              <a:rPr sz="1800" dirty="0"/>
              <a:t>Competition for jobs</a:t>
            </a:r>
          </a:p>
          <a:p>
            <a:pPr algn="l"/>
            <a:r>
              <a:rPr sz="1800" dirty="0"/>
              <a:t>Qualification or experience requirements</a:t>
            </a:r>
          </a:p>
          <a:p>
            <a:pPr algn="l"/>
            <a:r>
              <a:rPr sz="1800" dirty="0"/>
              <a:t>Changes within the health and social care workforce</a:t>
            </a:r>
          </a:p>
          <a:p>
            <a:pPr algn="l"/>
            <a:r>
              <a:rPr sz="1800" dirty="0"/>
              <a:t>Personal responsibilities affecting availability</a:t>
            </a:r>
          </a:p>
          <a:p>
            <a:pPr algn="l"/>
            <a:r>
              <a:rPr sz="1800" dirty="0"/>
              <a:t>Financial or travel barriers to further training/work</a:t>
            </a:r>
          </a:p>
          <a:p>
            <a:pPr algn="l"/>
            <a:endParaRPr sz="1800" dirty="0"/>
          </a:p>
          <a:p>
            <a:pPr marL="0" indent="0" algn="l">
              <a:buNone/>
            </a:pPr>
            <a:r>
              <a:rPr lang="en-GB" sz="1800" b="1" dirty="0"/>
              <a:t>Note</a:t>
            </a:r>
            <a:r>
              <a:rPr lang="en-GB" sz="1800" dirty="0"/>
              <a:t>: </a:t>
            </a:r>
            <a:r>
              <a:rPr sz="1800" dirty="0"/>
              <a:t>Explain how you could </a:t>
            </a:r>
            <a:r>
              <a:rPr sz="1800" dirty="0" err="1"/>
              <a:t>minimise</a:t>
            </a:r>
            <a:r>
              <a:rPr sz="1800" dirty="0"/>
              <a:t> these threats and remain realistic and solution-focused.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sz="800"/>
              <a:t>16</a:t>
            </a:r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D80977B-0105-4BDE-DF54-D9B0E773C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2100" b="1" dirty="0"/>
              <a:t>Slide 9: </a:t>
            </a:r>
            <a:r>
              <a:rPr sz="2100" b="1" dirty="0"/>
              <a:t>Using Your SWOT to Move Forward</a:t>
            </a: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50070DAB-396E-DF77-4036-1E44F9E2C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6" y="1417638"/>
            <a:ext cx="7931224" cy="3811562"/>
          </a:xfrm>
        </p:spPr>
        <p:txBody>
          <a:bodyPr/>
          <a:lstStyle/>
          <a:p>
            <a:pPr marL="0" indent="0">
              <a:buNone/>
            </a:pPr>
            <a:r>
              <a:rPr sz="2400" dirty="0"/>
              <a:t>This is where you show application, not just description.</a:t>
            </a:r>
          </a:p>
          <a:p>
            <a:endParaRPr sz="2400" dirty="0"/>
          </a:p>
          <a:p>
            <a:pPr marL="0" indent="0">
              <a:buNone/>
            </a:pPr>
            <a:r>
              <a:rPr sz="2400" dirty="0"/>
              <a:t>Explain with practical examples:</a:t>
            </a:r>
          </a:p>
          <a:p>
            <a:r>
              <a:rPr sz="2400" dirty="0"/>
              <a:t>How can your strengths help you overcome your weaknesses?</a:t>
            </a:r>
          </a:p>
          <a:p>
            <a:r>
              <a:rPr sz="2400" dirty="0"/>
              <a:t>How can your strengths help </a:t>
            </a:r>
            <a:r>
              <a:rPr sz="2400" dirty="0" err="1"/>
              <a:t>minimise</a:t>
            </a:r>
            <a:r>
              <a:rPr sz="2400" dirty="0"/>
              <a:t> threats?</a:t>
            </a:r>
          </a:p>
          <a:p>
            <a:r>
              <a:rPr sz="2400" dirty="0"/>
              <a:t>Which opportunities can help you address skill gaps?</a:t>
            </a:r>
          </a:p>
          <a:p>
            <a:r>
              <a:rPr sz="2400" dirty="0"/>
              <a:t>How will you use your opportunities and strengths to progress towards the chosen career?</a:t>
            </a:r>
          </a:p>
          <a:p>
            <a:endParaRPr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3E97E-07F8-3EC8-79F6-C49008163BE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4E364E1B-18CF-2A13-11D6-BBEA13EB0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sz="800"/>
              <a:t>17</a:t>
            </a:r>
            <a:endParaRPr lang="en-GB" altLang="en-US" sz="9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69CF6-11BE-1327-7FC4-38BA9CEE8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274638"/>
            <a:ext cx="7643192" cy="1143000"/>
          </a:xfrm>
        </p:spPr>
        <p:txBody>
          <a:bodyPr/>
          <a:lstStyle/>
          <a:p>
            <a:r>
              <a:rPr lang="en-GB" sz="3600" b="1" dirty="0"/>
              <a:t>Slide 10: 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A034EB-B55B-61B4-94FD-9BAA2A85EC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72815"/>
          </a:xfrm>
        </p:spPr>
        <p:txBody>
          <a:bodyPr/>
          <a:lstStyle/>
          <a:p>
            <a:r>
              <a:rPr lang="en-GB" dirty="0"/>
              <a:t>Finish with a brief conclusion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63FD0E-D4D0-8755-A3C4-14E7B32A7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0D0BF-B7A4-0946-BB41-002EC0E885C4}" type="datetime1">
              <a:rPr lang="en-GB" altLang="en-US" smtClean="0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3D12D6-9859-5531-0CC0-EA6EC0F24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A1A889-9CC5-D140-8BF1-56AB827C5FF0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56636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0DA3E-15F0-6A8E-0B75-01CF96165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Slide 11: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8EB132-78D2-5E9E-364E-91FA1DD0D2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28799"/>
          </a:xfrm>
        </p:spPr>
        <p:txBody>
          <a:bodyPr/>
          <a:lstStyle/>
          <a:p>
            <a:r>
              <a:rPr lang="en-GB" dirty="0"/>
              <a:t>Must contain at least 2 credible sources cited in your slides.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49ABC-035D-4B50-47BB-B29699BAF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0D0BF-B7A4-0946-BB41-002EC0E885C4}" type="datetime1">
              <a:rPr lang="en-GB" altLang="en-US" smtClean="0"/>
              <a:pPr>
                <a:defRPr/>
              </a:pPr>
              <a:t>29/09/2026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CFC249-45A7-7943-7BBB-47BA57115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A1A889-9CC5-D140-8BF1-56AB827C5FF0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652185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F1F1B1DC-7524-466F-108D-97F2CBD9A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76064"/>
          </a:xfrm>
        </p:spPr>
        <p:txBody>
          <a:bodyPr/>
          <a:lstStyle/>
          <a:p>
            <a:pPr algn="ctr"/>
            <a:r>
              <a:rPr sz="2800" b="1"/>
              <a:t>Component 1 – MARKING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9DA94A0E-9E48-D7D8-5E7E-B16D6C64C3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23739"/>
            <a:ext cx="9144000" cy="4968552"/>
          </a:xfrm>
        </p:spPr>
        <p:txBody>
          <a:bodyPr/>
          <a:lstStyle/>
          <a:p>
            <a:pPr algn="l">
              <a:lnSpc>
                <a:spcPct val="106000"/>
              </a:lnSpc>
              <a:spcAft>
                <a:spcPts val="800"/>
              </a:spcAft>
              <a:buFont typeface="+mj-lt"/>
              <a:buAutoNum type="arabicParenR"/>
              <a:defRPr/>
            </a:pPr>
            <a:r>
              <a:rPr sz="1400" b="1" dirty="0">
                <a:solidFill>
                  <a:srgbClr val="FF0000"/>
                </a:solidFill>
                <a:latin typeface="+mj-lt"/>
              </a:rPr>
              <a:t>1. Engagement with Literature – 10 marks</a:t>
            </a:r>
          </a:p>
          <a:p>
            <a:r>
              <a:rPr lang="en-GB" sz="1400" dirty="0"/>
              <a:t>A minimum of two sources of published information must be included and be correctly referenced using UWTSD Harvard referencing style. </a:t>
            </a:r>
            <a:endParaRPr sz="1400" b="1" dirty="0">
              <a:solidFill>
                <a:srgbClr val="FF0000"/>
              </a:solidFill>
              <a:latin typeface="+mj-lt"/>
            </a:endParaRPr>
          </a:p>
          <a:p>
            <a:pPr marL="0" indent="0" algn="l">
              <a:buNone/>
            </a:pPr>
            <a:r>
              <a:rPr sz="1400" b="1" dirty="0">
                <a:solidFill>
                  <a:srgbClr val="FF0000"/>
                </a:solidFill>
                <a:latin typeface="+mj-lt"/>
              </a:rPr>
              <a:t>2. Knowledge and Understanding – 20 marks</a:t>
            </a:r>
            <a:endParaRPr lang="en-GB" sz="1400" b="1" dirty="0">
              <a:solidFill>
                <a:srgbClr val="FF0000"/>
              </a:solidFill>
              <a:latin typeface="+mj-lt"/>
            </a:endParaRPr>
          </a:p>
          <a:p>
            <a:pPr algn="l"/>
            <a:r>
              <a:rPr lang="en-GB" sz="1400" dirty="0">
                <a:latin typeface="+mj-lt"/>
              </a:rPr>
              <a:t>Demonstrate knowledge and understanding of </a:t>
            </a:r>
            <a:r>
              <a:rPr sz="1400" dirty="0">
                <a:latin typeface="+mj-lt"/>
              </a:rPr>
              <a:t> SWOT</a:t>
            </a:r>
            <a:r>
              <a:rPr lang="en-GB" sz="1400" dirty="0">
                <a:latin typeface="+mj-lt"/>
              </a:rPr>
              <a:t> analysis by applying it to your chosen career and live advert job.</a:t>
            </a:r>
          </a:p>
          <a:p>
            <a:pPr algn="l"/>
            <a:r>
              <a:rPr lang="en-GB" sz="1400" dirty="0">
                <a:latin typeface="+mj-lt"/>
              </a:rPr>
              <a:t>Support your analysis with relevant evidence and career information </a:t>
            </a:r>
          </a:p>
          <a:p>
            <a:pPr algn="l"/>
            <a:endParaRPr sz="1400" b="1" dirty="0">
              <a:solidFill>
                <a:srgbClr val="FF0000"/>
              </a:solidFill>
              <a:latin typeface="+mj-lt"/>
            </a:endParaRPr>
          </a:p>
          <a:p>
            <a:pPr marL="0" indent="0" algn="l">
              <a:buNone/>
            </a:pPr>
            <a:r>
              <a:rPr sz="1400" b="1" dirty="0">
                <a:solidFill>
                  <a:srgbClr val="FF0000"/>
                </a:solidFill>
                <a:latin typeface="+mj-lt"/>
              </a:rPr>
              <a:t>3. Cognitive and Intellectual Skills – 20 marks</a:t>
            </a:r>
          </a:p>
          <a:p>
            <a:r>
              <a:rPr lang="en-GB" sz="1400" dirty="0"/>
              <a:t>Students must coherently structure their presentation and expand on the points made in their slides. </a:t>
            </a:r>
            <a:endParaRPr sz="1400" b="1" dirty="0">
              <a:solidFill>
                <a:srgbClr val="FF0000"/>
              </a:solidFill>
              <a:latin typeface="+mj-lt"/>
            </a:endParaRPr>
          </a:p>
          <a:p>
            <a:pPr marL="0" indent="0" algn="l">
              <a:buNone/>
            </a:pPr>
            <a:r>
              <a:rPr sz="1400" b="1" dirty="0">
                <a:solidFill>
                  <a:srgbClr val="FF0000"/>
                </a:solidFill>
                <a:latin typeface="+mj-lt"/>
              </a:rPr>
              <a:t>4. Practical Application – 30 marks</a:t>
            </a:r>
          </a:p>
          <a:p>
            <a:r>
              <a:rPr lang="en-GB" sz="1400" dirty="0"/>
              <a:t>Students must demonstrate with practical examples how they will utilise their strengths to overcome weaknesses and minimise threats. </a:t>
            </a:r>
          </a:p>
          <a:p>
            <a:r>
              <a:rPr lang="en-GB" sz="1400" dirty="0"/>
              <a:t>They should also demonstrate how they will utilise their existing opportunities along with their strengths to achieve professional growth. </a:t>
            </a:r>
            <a:endParaRPr sz="1400" b="1" dirty="0">
              <a:solidFill>
                <a:srgbClr val="FF0000"/>
              </a:solidFill>
              <a:latin typeface="+mj-lt"/>
            </a:endParaRPr>
          </a:p>
          <a:p>
            <a:pPr marL="0" indent="0" algn="l">
              <a:buNone/>
            </a:pPr>
            <a:r>
              <a:rPr sz="1400" b="1" dirty="0">
                <a:solidFill>
                  <a:srgbClr val="FF0000"/>
                </a:solidFill>
                <a:latin typeface="+mj-lt"/>
              </a:rPr>
              <a:t>5. Transferable Skills – 20 marks</a:t>
            </a:r>
            <a:endParaRPr lang="en-GB" sz="1400" b="1" dirty="0">
              <a:solidFill>
                <a:srgbClr val="FF0000"/>
              </a:solidFill>
              <a:latin typeface="+mj-lt"/>
            </a:endParaRPr>
          </a:p>
          <a:p>
            <a:r>
              <a:rPr lang="en-GB" sz="1400" dirty="0"/>
              <a:t>Presentations should be engaging in their design, organisation and style. </a:t>
            </a:r>
          </a:p>
          <a:p>
            <a:r>
              <a:rPr lang="en-GB" sz="1400" dirty="0"/>
              <a:t>Students should speak clearly and audibly with an appropriate pace, manage the assigned time limit effectively, engage with the audience, and answer any questions from their assessor. </a:t>
            </a:r>
            <a:endParaRPr sz="14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B4582-1AF2-DB59-6548-14A4DD1C26C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24581" name="Slide Number Placeholder 4">
            <a:extLst>
              <a:ext uri="{FF2B5EF4-FFF2-40B4-BE49-F238E27FC236}">
                <a16:creationId xmlns:a16="http://schemas.microsoft.com/office/drawing/2014/main" id="{C23C9BE2-4A5A-5F9B-95D5-19117653A7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18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563F259F-D456-3A98-5A8D-F072DCF15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pPr algn="ctr"/>
            <a:r>
              <a:rPr b="1"/>
              <a:t>COMPONENT 2 (70%)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192A8504-3834-68B6-1359-7EBCCF72A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84091"/>
            <a:ext cx="8229600" cy="2908920"/>
          </a:xfrm>
        </p:spPr>
        <p:txBody>
          <a:bodyPr/>
          <a:lstStyle/>
          <a:p>
            <a:pPr marL="0" indent="0" algn="l">
              <a:buNone/>
            </a:pPr>
            <a:r>
              <a:rPr sz="1800" dirty="0"/>
              <a:t>Personal Development Portfolio</a:t>
            </a:r>
          </a:p>
          <a:p>
            <a:pPr algn="l"/>
            <a:endParaRPr sz="1800" dirty="0"/>
          </a:p>
          <a:p>
            <a:pPr algn="l"/>
            <a:r>
              <a:rPr sz="1800" dirty="0"/>
              <a:t>2,000 words (+/-10%)</a:t>
            </a:r>
          </a:p>
          <a:p>
            <a:pPr algn="l"/>
            <a:r>
              <a:rPr sz="1800" dirty="0"/>
              <a:t>3 written tasks</a:t>
            </a:r>
          </a:p>
          <a:p>
            <a:pPr algn="l"/>
            <a:r>
              <a:rPr sz="1800" dirty="0"/>
              <a:t>All tasks must be completed in ONE Word document and submitted as a single file</a:t>
            </a:r>
          </a:p>
          <a:p>
            <a:pPr algn="l"/>
            <a:r>
              <a:rPr sz="1800" dirty="0"/>
              <a:t>Submit via Turnitin by Friday 4th December 2026, 10am</a:t>
            </a:r>
          </a:p>
          <a:p>
            <a:pPr algn="l"/>
            <a:r>
              <a:rPr sz="1800" dirty="0"/>
              <a:t>Provisional marks and feedback: 1st January 2027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615492-1C42-B33D-6FC1-1DAB2E72C6B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29701" name="Slide Number Placeholder 4">
            <a:extLst>
              <a:ext uri="{FF2B5EF4-FFF2-40B4-BE49-F238E27FC236}">
                <a16:creationId xmlns:a16="http://schemas.microsoft.com/office/drawing/2014/main" id="{4CF6D01A-6401-5879-24FF-06874F9E7B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19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7E489-BF2D-6581-3EE9-00A5F3459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/>
              <a:t>Component 2 Guidance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99107-10AD-59F8-39A5-3BC20E771D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3672408"/>
          </a:xfrm>
        </p:spPr>
        <p:txBody>
          <a:bodyPr/>
          <a:lstStyle/>
          <a:p>
            <a:pPr marL="0" indent="0" algn="l">
              <a:buNone/>
            </a:pPr>
            <a:r>
              <a:rPr sz="1800" dirty="0"/>
              <a:t>For Component 2, </a:t>
            </a:r>
            <a:r>
              <a:rPr sz="1800" b="1" dirty="0"/>
              <a:t>choose a job role that is DIFFERENT from the job used in Component 1</a:t>
            </a:r>
            <a:r>
              <a:rPr sz="1800" dirty="0"/>
              <a:t>.</a:t>
            </a:r>
          </a:p>
          <a:p>
            <a:pPr algn="l"/>
            <a:endParaRPr sz="1800" dirty="0"/>
          </a:p>
          <a:p>
            <a:pPr algn="l"/>
            <a:r>
              <a:rPr sz="1800" dirty="0"/>
              <a:t>The portfolio should focus on your own career development, skills, skill gaps and future plans.</a:t>
            </a:r>
          </a:p>
          <a:p>
            <a:pPr algn="l"/>
            <a:endParaRPr sz="1800" dirty="0"/>
          </a:p>
          <a:p>
            <a:pPr algn="l"/>
            <a:r>
              <a:rPr sz="1800" dirty="0"/>
              <a:t>You may write from a personal perspective where appropriate, but you must also use relevant external literature and evidence.</a:t>
            </a:r>
          </a:p>
          <a:p>
            <a:pPr algn="l"/>
            <a:endParaRPr sz="1800" dirty="0"/>
          </a:p>
          <a:p>
            <a:pPr algn="l"/>
            <a:r>
              <a:rPr sz="1800" b="1" dirty="0"/>
              <a:t>Minimum</a:t>
            </a:r>
            <a:r>
              <a:rPr sz="1800" dirty="0"/>
              <a:t> requirement: 6 published sources, correctly referenced using UWTSD Harvard.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B9FC2-F40F-F61E-9BB2-61E3A4EA7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230349-B19F-8F9F-6E04-981EC5787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20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48411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2130B574-2946-214F-6503-1CBF16850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solidFill>
                  <a:srgbClr val="000000"/>
                </a:solidFill>
              </a:rPr>
              <a:t>COMPONENT 2 – Task 1</a:t>
            </a:r>
            <a:r>
              <a:rPr lang="en-GB" b="1" dirty="0">
                <a:solidFill>
                  <a:srgbClr val="000000"/>
                </a:solidFill>
              </a:rPr>
              <a:t> part 1</a:t>
            </a:r>
            <a:endParaRPr lang="en-US" altLang="en-US" i="1" dirty="0">
              <a:solidFill>
                <a:srgbClr val="0070C0"/>
              </a:solidFill>
            </a:endParaRP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C0515951-A2CB-8D31-7A50-FD62B9FFF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648" y="1556792"/>
            <a:ext cx="8431370" cy="4104456"/>
          </a:xfrm>
        </p:spPr>
        <p:txBody>
          <a:bodyPr/>
          <a:lstStyle/>
          <a:p>
            <a:pPr marL="45085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sz="2000" dirty="0"/>
              <a:t>Task 1 of 3 – Personal Action Plan (900 words)</a:t>
            </a:r>
          </a:p>
          <a:p>
            <a:pPr algn="l"/>
            <a:endParaRPr sz="2000" dirty="0"/>
          </a:p>
          <a:p>
            <a:pPr algn="l"/>
            <a:r>
              <a:rPr sz="2000" dirty="0"/>
              <a:t>Choose a job role you would like to apply for after completing your Level 4 qualification.</a:t>
            </a:r>
          </a:p>
          <a:p>
            <a:pPr algn="l"/>
            <a:endParaRPr sz="2000" dirty="0"/>
          </a:p>
          <a:p>
            <a:pPr algn="l"/>
            <a:r>
              <a:rPr sz="2000" dirty="0"/>
              <a:t>Identify the key skills required for the job and explain how you meet those skills.</a:t>
            </a:r>
          </a:p>
          <a:p>
            <a:pPr algn="l"/>
            <a:endParaRPr sz="2000" dirty="0"/>
          </a:p>
          <a:p>
            <a:pPr algn="l"/>
            <a:r>
              <a:rPr sz="2000" dirty="0"/>
              <a:t>Use evidence from the job role/sector and examples from your own education, work, volunteering or other relevant experience.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9425F-67C0-76B0-9A21-CF6E3CB2386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30725" name="Slide Number Placeholder 4">
            <a:extLst>
              <a:ext uri="{FF2B5EF4-FFF2-40B4-BE49-F238E27FC236}">
                <a16:creationId xmlns:a16="http://schemas.microsoft.com/office/drawing/2014/main" id="{80955BBD-F715-465F-B0EC-04AD6095EC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21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90DED953-0B7A-7CF7-A807-7ABC657F8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solidFill>
                  <a:srgbClr val="000000"/>
                </a:solidFill>
              </a:rPr>
              <a:t>Task 1: Skill Gaps and PDP</a:t>
            </a:r>
            <a:r>
              <a:rPr lang="en-GB" b="1" dirty="0">
                <a:solidFill>
                  <a:srgbClr val="000000"/>
                </a:solidFill>
              </a:rPr>
              <a:t> (part 2)</a:t>
            </a:r>
            <a:endParaRPr lang="en-GB" altLang="en-US" i="1" dirty="0">
              <a:solidFill>
                <a:srgbClr val="0070C0"/>
              </a:solidFill>
            </a:endParaRP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F8702D28-C273-6CA7-C13F-20B88C042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061048"/>
          </a:xfrm>
        </p:spPr>
        <p:txBody>
          <a:bodyPr/>
          <a:lstStyle/>
          <a:p>
            <a:pPr marL="450850" indent="0" algn="l">
              <a:lnSpc>
                <a:spcPct val="150000"/>
              </a:lnSpc>
              <a:spcAft>
                <a:spcPts val="800"/>
              </a:spcAft>
              <a:buNone/>
            </a:pPr>
            <a:r>
              <a:rPr sz="2400" dirty="0"/>
              <a:t>Continue Task 1 by identifying your skill gaps.</a:t>
            </a:r>
          </a:p>
          <a:p>
            <a:pPr algn="l"/>
            <a:r>
              <a:rPr sz="2400" dirty="0"/>
              <a:t>What skills, knowledge or experience do you still need to develop?</a:t>
            </a:r>
          </a:p>
          <a:p>
            <a:pPr algn="l"/>
            <a:r>
              <a:rPr sz="2400" dirty="0"/>
              <a:t>Why are these gaps important for the chosen job?</a:t>
            </a:r>
          </a:p>
          <a:p>
            <a:pPr algn="l"/>
            <a:r>
              <a:rPr sz="2400" dirty="0"/>
              <a:t>How will you address them?</a:t>
            </a:r>
          </a:p>
          <a:p>
            <a:pPr algn="l"/>
            <a:r>
              <a:rPr sz="2400" dirty="0"/>
              <a:t>Develop a Personal Development Plan (PDP) outlining specific steps you will take to improve these areas.</a:t>
            </a:r>
          </a:p>
          <a:p>
            <a:pPr algn="l"/>
            <a:r>
              <a:rPr sz="2400" dirty="0"/>
              <a:t>Make your actions clear, realistic and linked to your career goal.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5F7B1D-D6B4-D985-AB61-2743D6B855A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31749" name="Slide Number Placeholder 4">
            <a:extLst>
              <a:ext uri="{FF2B5EF4-FFF2-40B4-BE49-F238E27FC236}">
                <a16:creationId xmlns:a16="http://schemas.microsoft.com/office/drawing/2014/main" id="{4C358388-225B-4C81-5209-AFD5D0B154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22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316BC62A-AAD9-F8D4-D0EC-15C74421C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 dirty="0">
                <a:solidFill>
                  <a:srgbClr val="000000"/>
                </a:solidFill>
              </a:rPr>
              <a:t>Task 1: Interview Preparation</a:t>
            </a:r>
            <a:r>
              <a:rPr lang="en-GB" b="1" dirty="0">
                <a:solidFill>
                  <a:srgbClr val="000000"/>
                </a:solidFill>
              </a:rPr>
              <a:t> (part 3)</a:t>
            </a:r>
            <a:endParaRPr lang="en-GB" altLang="en-US" i="1" dirty="0">
              <a:solidFill>
                <a:srgbClr val="0070C0"/>
              </a:solidFill>
            </a:endParaRPr>
          </a:p>
        </p:txBody>
      </p:sp>
      <p:sp>
        <p:nvSpPr>
          <p:cNvPr id="32771" name="Content Placeholder 2">
            <a:extLst>
              <a:ext uri="{FF2B5EF4-FFF2-40B4-BE49-F238E27FC236}">
                <a16:creationId xmlns:a16="http://schemas.microsoft.com/office/drawing/2014/main" id="{A4D7E8E8-74F8-F39F-DEFC-1513B2E23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3696252"/>
          </a:xfrm>
        </p:spPr>
        <p:txBody>
          <a:bodyPr/>
          <a:lstStyle/>
          <a:p>
            <a:pPr marL="0" indent="0" algn="l">
              <a:buNone/>
            </a:pPr>
            <a:r>
              <a:rPr sz="2000" dirty="0"/>
              <a:t>The final part of Task 1 requires THREE possible interview questions and how you would respond to them.</a:t>
            </a:r>
          </a:p>
          <a:p>
            <a:pPr marL="0" indent="0" algn="l">
              <a:buNone/>
            </a:pPr>
            <a:endParaRPr lang="en-GB" sz="2000" dirty="0"/>
          </a:p>
          <a:p>
            <a:pPr marL="0" indent="0" algn="l">
              <a:buNone/>
            </a:pPr>
            <a:r>
              <a:rPr sz="2000" dirty="0"/>
              <a:t>Choose questions that are realistic for the job role.</a:t>
            </a:r>
          </a:p>
          <a:p>
            <a:pPr marL="0" indent="0" algn="l">
              <a:buNone/>
            </a:pPr>
            <a:r>
              <a:rPr sz="2000" dirty="0"/>
              <a:t>For each question:</a:t>
            </a:r>
          </a:p>
          <a:p>
            <a:pPr algn="l"/>
            <a:r>
              <a:rPr sz="2000" dirty="0"/>
              <a:t>Explain what the employer may be looking for</a:t>
            </a:r>
          </a:p>
          <a:p>
            <a:pPr algn="l"/>
            <a:r>
              <a:rPr sz="2000" dirty="0"/>
              <a:t>Plan a clear and relevant answer</a:t>
            </a:r>
          </a:p>
          <a:p>
            <a:pPr algn="l"/>
            <a:r>
              <a:rPr sz="2000" dirty="0"/>
              <a:t>Use examples from your own experience where appropriate</a:t>
            </a:r>
          </a:p>
          <a:p>
            <a:pPr algn="l"/>
            <a:r>
              <a:rPr sz="2000" dirty="0"/>
              <a:t>Your responses should show that you understand the role and can demonstrate relevant skills.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36D881-C567-6F49-9DB7-4ED45ADC5D89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32773" name="Slide Number Placeholder 4">
            <a:extLst>
              <a:ext uri="{FF2B5EF4-FFF2-40B4-BE49-F238E27FC236}">
                <a16:creationId xmlns:a16="http://schemas.microsoft.com/office/drawing/2014/main" id="{CA58DC08-7347-4C1E-398E-51E7940A00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23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5854E-DF54-67EC-E57B-B8585B0AA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869741"/>
            <a:ext cx="8229600" cy="3215443"/>
          </a:xfrm>
        </p:spPr>
        <p:txBody>
          <a:bodyPr/>
          <a:lstStyle/>
          <a:p>
            <a:pPr marL="0" indent="0" algn="l">
              <a:buNone/>
            </a:pPr>
            <a:r>
              <a:rPr sz="1800" b="1" dirty="0"/>
              <a:t>Task 2 of 3 – Academic Report (600 words)</a:t>
            </a:r>
          </a:p>
          <a:p>
            <a:pPr algn="l"/>
            <a:endParaRPr sz="1800" dirty="0"/>
          </a:p>
          <a:p>
            <a:pPr marL="0" indent="0" algn="l">
              <a:buNone/>
            </a:pPr>
            <a:r>
              <a:rPr sz="1800" dirty="0"/>
              <a:t>Prepare an academic report focusing on </a:t>
            </a:r>
            <a:r>
              <a:rPr sz="1800" b="1" dirty="0"/>
              <a:t>ONE key skill </a:t>
            </a:r>
            <a:r>
              <a:rPr sz="1800" dirty="0"/>
              <a:t>needed for a job in health and social care.</a:t>
            </a:r>
            <a:r>
              <a:rPr lang="en-GB" sz="1800" dirty="0"/>
              <a:t>  </a:t>
            </a:r>
            <a:r>
              <a:rPr sz="1800" dirty="0"/>
              <a:t>Select a key skill that has been discussed and taught in class.</a:t>
            </a:r>
          </a:p>
          <a:p>
            <a:pPr marL="0" indent="0" algn="l">
              <a:buNone/>
            </a:pPr>
            <a:endParaRPr lang="en-GB" sz="1800" dirty="0"/>
          </a:p>
          <a:p>
            <a:pPr marL="0" indent="0" algn="l">
              <a:buNone/>
            </a:pPr>
            <a:r>
              <a:rPr sz="1800" dirty="0"/>
              <a:t>Your report should:</a:t>
            </a:r>
          </a:p>
          <a:p>
            <a:pPr algn="l"/>
            <a:r>
              <a:rPr sz="1800" dirty="0"/>
              <a:t>Explain the skill</a:t>
            </a:r>
          </a:p>
          <a:p>
            <a:pPr algn="l"/>
            <a:r>
              <a:rPr sz="1800" dirty="0"/>
              <a:t>Explain why it is important in health and social care practice</a:t>
            </a:r>
          </a:p>
          <a:p>
            <a:pPr algn="l"/>
            <a:r>
              <a:rPr sz="1800" dirty="0"/>
              <a:t>Use relevant academic/professional evidence</a:t>
            </a:r>
          </a:p>
          <a:p>
            <a:pPr algn="l"/>
            <a:r>
              <a:rPr sz="1800" dirty="0"/>
              <a:t>Demonstrate how the skill applies to practice and job requirements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E7D356-E4E1-57AF-1AAA-82BB2B9CC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1CEB04-46E8-4F1B-0A2B-EB0663239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24</a:t>
            </a:r>
            <a:endParaRPr lang="en-GB" alt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03AA114-1326-B6A8-6D5C-D5EB7E8CF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000000"/>
                </a:solidFill>
              </a:rPr>
              <a:t>COMPONENT 2 – </a:t>
            </a:r>
            <a:r>
              <a:rPr b="1" dirty="0">
                <a:solidFill>
                  <a:srgbClr val="000000"/>
                </a:solidFill>
              </a:rPr>
              <a:t>Task 2</a:t>
            </a:r>
            <a:endParaRPr lang="en-GB" altLang="en-US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615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E1A3528E-A050-A15E-FAC0-77C0512F6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075" y="404813"/>
            <a:ext cx="8229600" cy="1143000"/>
          </a:xfrm>
        </p:spPr>
        <p:txBody>
          <a:bodyPr/>
          <a:lstStyle/>
          <a:p>
            <a:pPr algn="ctr"/>
            <a:r>
              <a:rPr b="1">
                <a:solidFill>
                  <a:srgbClr val="000000"/>
                </a:solidFill>
              </a:rPr>
              <a:t>COMPONENT 2 – Task 3</a:t>
            </a:r>
            <a:endParaRPr lang="en-GB" altLang="en-US" dirty="0"/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32C0E8B9-1C67-CB6D-A654-BCB183424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marL="0" indent="0" algn="l">
              <a:buNone/>
            </a:pPr>
            <a:r>
              <a:rPr sz="1600" b="1" dirty="0"/>
              <a:t>Task 3 of 3 – Critical Reflection (500 words)</a:t>
            </a:r>
            <a:endParaRPr lang="en-GB" sz="1600" b="1" dirty="0"/>
          </a:p>
          <a:p>
            <a:pPr algn="l"/>
            <a:endParaRPr lang="en-GB" sz="1600" dirty="0"/>
          </a:p>
          <a:p>
            <a:pPr marL="0" indent="0" algn="l">
              <a:buNone/>
            </a:pPr>
            <a:r>
              <a:rPr sz="1600" dirty="0"/>
              <a:t>Using an appropriate reflective model covered in class, critically reflect on your Component 1 presentation.</a:t>
            </a:r>
          </a:p>
          <a:p>
            <a:pPr marL="0" indent="0" algn="l">
              <a:buNone/>
            </a:pPr>
            <a:r>
              <a:rPr sz="1600" dirty="0"/>
              <a:t>Your reflection should explore:</a:t>
            </a:r>
          </a:p>
          <a:p>
            <a:pPr algn="l"/>
            <a:r>
              <a:rPr sz="1600" dirty="0"/>
              <a:t>Your thoughts and feelings</a:t>
            </a:r>
          </a:p>
          <a:p>
            <a:pPr algn="l"/>
            <a:r>
              <a:rPr sz="1600" dirty="0"/>
              <a:t>Your performance</a:t>
            </a:r>
          </a:p>
          <a:p>
            <a:pPr algn="l"/>
            <a:r>
              <a:rPr sz="1600" dirty="0"/>
              <a:t>What went well</a:t>
            </a:r>
          </a:p>
          <a:p>
            <a:pPr algn="l"/>
            <a:r>
              <a:rPr sz="1600" dirty="0"/>
              <a:t>What could be improved</a:t>
            </a:r>
          </a:p>
          <a:p>
            <a:pPr algn="l"/>
            <a:r>
              <a:rPr sz="1600" dirty="0"/>
              <a:t>Verbal feedback received from your lecturer</a:t>
            </a:r>
          </a:p>
          <a:p>
            <a:pPr algn="l"/>
            <a:r>
              <a:rPr sz="1600" dirty="0"/>
              <a:t>What you would do differently in future</a:t>
            </a:r>
          </a:p>
          <a:p>
            <a:pPr algn="l"/>
            <a:endParaRPr sz="1600" dirty="0"/>
          </a:p>
          <a:p>
            <a:pPr marL="0" indent="0" algn="l">
              <a:buNone/>
            </a:pPr>
            <a:r>
              <a:rPr sz="1600" dirty="0"/>
              <a:t>Apply the reflective model rather than simply describing it.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E4C2D-5BBE-D243-38B1-64E7B6EAA95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33797" name="Slide Number Placeholder 4">
            <a:extLst>
              <a:ext uri="{FF2B5EF4-FFF2-40B4-BE49-F238E27FC236}">
                <a16:creationId xmlns:a16="http://schemas.microsoft.com/office/drawing/2014/main" id="{3818C49C-D2BD-25C7-44A4-8D555424E2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25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F9EF23CA-C046-D50C-7F2C-6183A2D6D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b="1">
                <a:solidFill>
                  <a:srgbClr val="000000"/>
                </a:solidFill>
              </a:rPr>
              <a:t>COMPONENT 2 – Submission Guidance &amp; AI Use</a:t>
            </a:r>
            <a:endParaRPr lang="en-GB" altLang="en-US"/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0CE4C0A4-21C1-A74B-CB05-0FC461307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819"/>
            <a:ext cx="8229600" cy="3686374"/>
          </a:xfrm>
        </p:spPr>
        <p:txBody>
          <a:bodyPr/>
          <a:lstStyle/>
          <a:p>
            <a:pPr marL="0" indent="0" algn="l">
              <a:buNone/>
            </a:pPr>
            <a:r>
              <a:rPr sz="1600" dirty="0">
                <a:latin typeface="Arial"/>
              </a:rPr>
              <a:t>Submission requirements:</a:t>
            </a:r>
            <a:endParaRPr lang="en-GB" altLang="en-US" sz="1600" dirty="0"/>
          </a:p>
          <a:p>
            <a:pPr algn="l"/>
            <a:r>
              <a:rPr sz="1600" dirty="0">
                <a:latin typeface="Arial"/>
              </a:rPr>
              <a:t>Title page: name, student number, module code/title, lecturer and assignment title</a:t>
            </a:r>
          </a:p>
          <a:p>
            <a:pPr algn="l"/>
            <a:r>
              <a:rPr sz="1600" dirty="0">
                <a:latin typeface="Arial"/>
              </a:rPr>
              <a:t>Arial, size 11</a:t>
            </a:r>
          </a:p>
          <a:p>
            <a:pPr algn="l"/>
            <a:r>
              <a:rPr sz="1600" dirty="0">
                <a:latin typeface="Arial"/>
              </a:rPr>
              <a:t>1.5 line spacing</a:t>
            </a:r>
          </a:p>
          <a:p>
            <a:pPr algn="l"/>
            <a:r>
              <a:rPr sz="1600" dirty="0">
                <a:latin typeface="Arial"/>
              </a:rPr>
              <a:t>Appropriate structure, page numbers and reference list</a:t>
            </a:r>
          </a:p>
          <a:p>
            <a:pPr algn="l"/>
            <a:r>
              <a:rPr sz="1600" dirty="0">
                <a:latin typeface="Arial"/>
              </a:rPr>
              <a:t>All 3 tasks in one Word document</a:t>
            </a:r>
          </a:p>
          <a:p>
            <a:pPr algn="l"/>
            <a:endParaRPr sz="1600" dirty="0">
              <a:latin typeface="Arial"/>
            </a:endParaRPr>
          </a:p>
          <a:p>
            <a:pPr algn="l"/>
            <a:r>
              <a:rPr sz="1600" dirty="0">
                <a:latin typeface="Arial"/>
              </a:rPr>
              <a:t>Generative AI:</a:t>
            </a:r>
          </a:p>
          <a:p>
            <a:pPr algn="l"/>
            <a:r>
              <a:rPr sz="1600" dirty="0">
                <a:latin typeface="Arial"/>
              </a:rPr>
              <a:t>AI may be used ONLY for proofreading your own writing</a:t>
            </a:r>
          </a:p>
          <a:p>
            <a:pPr algn="l"/>
            <a:r>
              <a:rPr sz="1600" dirty="0">
                <a:latin typeface="Arial"/>
              </a:rPr>
              <a:t>AI must NOT be used for research, structure, writing, creative materials or programming for this assessment</a:t>
            </a:r>
          </a:p>
          <a:p>
            <a:pPr algn="l"/>
            <a:endParaRPr sz="1600" dirty="0">
              <a:latin typeface="Arial"/>
            </a:endParaRPr>
          </a:p>
          <a:p>
            <a:pPr algn="l"/>
            <a:r>
              <a:rPr sz="1600" dirty="0">
                <a:latin typeface="Arial"/>
              </a:rPr>
              <a:t>The same proofreading-only restriction applies to Component 1.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AAB18-E973-7017-D20D-B47F4B62F42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35845" name="Slide Number Placeholder 4">
            <a:extLst>
              <a:ext uri="{FF2B5EF4-FFF2-40B4-BE49-F238E27FC236}">
                <a16:creationId xmlns:a16="http://schemas.microsoft.com/office/drawing/2014/main" id="{0BB03E13-0A37-D48E-99BC-7857B8BB4A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26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A555F-92E8-CEE6-13AB-276B24AC8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360" y="0"/>
            <a:ext cx="8229600" cy="642148"/>
          </a:xfrm>
        </p:spPr>
        <p:txBody>
          <a:bodyPr/>
          <a:lstStyle/>
          <a:p>
            <a:pPr algn="ctr"/>
            <a:r>
              <a:rPr sz="2100" b="1" dirty="0"/>
              <a:t>Component 2 – Marking Criteria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D56E85-9049-894B-D6AF-48B876E63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511" y="642148"/>
            <a:ext cx="4429497" cy="5019100"/>
          </a:xfrm>
        </p:spPr>
        <p:txBody>
          <a:bodyPr/>
          <a:lstStyle/>
          <a:p>
            <a:pPr marL="0" lvl="0" indent="0" algn="l">
              <a:buNone/>
            </a:pPr>
            <a:r>
              <a:rPr sz="15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Engagement with Literature – 10 marks</a:t>
            </a:r>
            <a:endParaRPr lang="en-GB" sz="15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sz="1500" dirty="0">
                <a:latin typeface="Arial" panose="020B0604020202020204" pitchFamily="34" charset="0"/>
                <a:cs typeface="Arial" panose="020B0604020202020204" pitchFamily="34" charset="0"/>
              </a:rPr>
              <a:t>Minimum 6 published sources using UWTSD Harvard.</a:t>
            </a:r>
          </a:p>
          <a:p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sz="15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Knowledge and Understanding – 30 marks</a:t>
            </a:r>
          </a:p>
          <a:p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Task 1 must demonstrate secure knowledge of what skills are required by employers, possible interview questions and a PDP.</a:t>
            </a:r>
          </a:p>
          <a:p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Task 2 must demonstrate a secure understanding of a key skill required for the job role. </a:t>
            </a:r>
          </a:p>
          <a:p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Task 3 must demonstrate knowledge of writing a reflective report. </a:t>
            </a:r>
          </a:p>
          <a:p>
            <a:pPr marL="0" indent="0">
              <a:buNone/>
            </a:pP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sz="15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Cognitive and Intellectual Skills – 20 marks</a:t>
            </a:r>
            <a:endParaRPr lang="en-GB" sz="15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All tasks must be structured in a professional and coherent manner. </a:t>
            </a:r>
          </a:p>
          <a:p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All tasks must provide fluent and relevant points.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DC153-0A66-0E7C-0384-E2D91866C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9BAB50-BCD2-BCA0-6D14-CEE239EA6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27</a:t>
            </a:r>
            <a:endParaRPr lang="en-GB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DD5800-556B-CEFE-407B-A92B209C4CA9}"/>
              </a:ext>
            </a:extLst>
          </p:cNvPr>
          <p:cNvSpPr txBox="1"/>
          <p:nvPr/>
        </p:nvSpPr>
        <p:spPr>
          <a:xfrm>
            <a:off x="4788024" y="980728"/>
            <a:ext cx="416942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>
              <a:buNone/>
            </a:pPr>
            <a:r>
              <a:rPr sz="1500" b="1" dirty="0">
                <a:solidFill>
                  <a:srgbClr val="FF0000"/>
                </a:solidFill>
              </a:rPr>
              <a:t>4. Practical Application – 30 marks</a:t>
            </a:r>
            <a:endParaRPr lang="en-GB" sz="1500" b="1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All three tasks must be attempted and included together as a single document.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Task 1 should relate to the job you are applying for.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In task 2, students should demonstrate how they met the skill requirements.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In task 3, students need to use a model of reflection and apply it to their presentation assessment reflection </a:t>
            </a:r>
          </a:p>
          <a:p>
            <a:endParaRPr lang="en-GB" sz="1500" dirty="0"/>
          </a:p>
          <a:p>
            <a:endParaRPr sz="1500" dirty="0"/>
          </a:p>
          <a:p>
            <a:r>
              <a:rPr sz="1500" b="1" dirty="0">
                <a:solidFill>
                  <a:srgbClr val="FF0000"/>
                </a:solidFill>
              </a:rPr>
              <a:t>5. Transferable Skills – 10 marks</a:t>
            </a:r>
            <a:endParaRPr lang="en-GB" sz="1500" b="1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All tasks must be completed in a professional manner with fluent spelling, grammar, and punctuation.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All tasks should follow the submission guidance provided.</a:t>
            </a:r>
            <a:endParaRPr sz="1500" dirty="0"/>
          </a:p>
        </p:txBody>
      </p:sp>
    </p:spTree>
    <p:extLst>
      <p:ext uri="{BB962C8B-B14F-4D97-AF65-F5344CB8AC3E}">
        <p14:creationId xmlns:p14="http://schemas.microsoft.com/office/powerpoint/2010/main" val="4682500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3AFDDE-C544-6DB8-B921-522C34A58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algn="l">
              <a:defRPr/>
            </a:pPr>
            <a:r>
              <a:rPr sz="1600" dirty="0"/>
              <a:t>At the end of the module, the marks from both components will be combined to produce one overall module mark.</a:t>
            </a:r>
            <a:endParaRPr lang="en-US" dirty="0"/>
          </a:p>
          <a:p>
            <a:pPr algn="l"/>
            <a:endParaRPr lang="en-US" dirty="0"/>
          </a:p>
          <a:p>
            <a:pPr algn="l"/>
            <a:r>
              <a:rPr sz="1600" dirty="0"/>
              <a:t>Component 1 = 30%</a:t>
            </a:r>
          </a:p>
          <a:p>
            <a:pPr algn="l"/>
            <a:r>
              <a:rPr sz="1600" dirty="0"/>
              <a:t>Component 2 = 70%</a:t>
            </a:r>
          </a:p>
          <a:p>
            <a:pPr algn="l"/>
            <a:endParaRPr sz="1600" dirty="0"/>
          </a:p>
          <a:p>
            <a:pPr algn="l"/>
            <a:r>
              <a:rPr sz="1600" dirty="0"/>
              <a:t>Remember: each component assesses different aspects of your professional development, so complete both carefully and follow the assessment brief.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27316B-3731-82A1-B77A-537455E9221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sz="800"/>
              <a:t>29/09/2026</a:t>
            </a:r>
            <a:endParaRPr lang="en-GB" altLang="en-US"/>
          </a:p>
        </p:txBody>
      </p:sp>
      <p:sp>
        <p:nvSpPr>
          <p:cNvPr id="36869" name="Slide Number Placeholder 4">
            <a:extLst>
              <a:ext uri="{FF2B5EF4-FFF2-40B4-BE49-F238E27FC236}">
                <a16:creationId xmlns:a16="http://schemas.microsoft.com/office/drawing/2014/main" id="{4CCCF3B2-70FB-D4A9-CEE0-5EE6C452FF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sz="800"/>
              <a:t>28</a:t>
            </a:r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Date Placeholder 3">
            <a:extLst>
              <a:ext uri="{FF2B5EF4-FFF2-40B4-BE49-F238E27FC236}">
                <a16:creationId xmlns:a16="http://schemas.microsoft.com/office/drawing/2014/main" id="{000D51C3-AC70-FC19-6CA0-0E7393D1F7F0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sz="800"/>
              <a:t>29/09/2026</a:t>
            </a:r>
            <a:endParaRPr lang="en-US" altLang="en-US" sz="1800">
              <a:cs typeface="Arial" panose="020B0604020202020204" pitchFamily="34" charset="0"/>
            </a:endParaRPr>
          </a:p>
        </p:txBody>
      </p:sp>
      <p:pic>
        <p:nvPicPr>
          <p:cNvPr id="2" name="Picture 1" descr="A magnifying glass over questions&#10;&#10;AI-generated content may be incorrect.">
            <a:extLst>
              <a:ext uri="{FF2B5EF4-FFF2-40B4-BE49-F238E27FC236}">
                <a16:creationId xmlns:a16="http://schemas.microsoft.com/office/drawing/2014/main" id="{4D4B11A6-80BB-6799-2B6D-DC6DDA50B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691680" y="1097740"/>
            <a:ext cx="6048672" cy="453650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1369</TotalTime>
  <Words>2215</Words>
  <Application>Microsoft Office PowerPoint</Application>
  <PresentationFormat>On-screen Show (4:3)</PresentationFormat>
  <Paragraphs>337</Paragraphs>
  <Slides>31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Myriad Pro</vt:lpstr>
      <vt:lpstr>Verdana</vt:lpstr>
      <vt:lpstr>20140311PresentationUWTSDTemplate</vt:lpstr>
      <vt:lpstr>LCHS 4009</vt:lpstr>
      <vt:lpstr>Aim and Workshop Content</vt:lpstr>
      <vt:lpstr>Sources</vt:lpstr>
      <vt:lpstr>Learning Outcomes</vt:lpstr>
      <vt:lpstr>Assessment Tasks</vt:lpstr>
      <vt:lpstr>Component 1 – Self-Awareness Presentation</vt:lpstr>
      <vt:lpstr>Component 1 – Presentation Format</vt:lpstr>
      <vt:lpstr>Component 1: What is it about?</vt:lpstr>
      <vt:lpstr>Slide 1: Cover Slide</vt:lpstr>
      <vt:lpstr>Slide 2: Introduction</vt:lpstr>
      <vt:lpstr>Slide 3: Chosen Career and Live Job Advert</vt:lpstr>
      <vt:lpstr>Slide 4: Personal SWOT Analysis</vt:lpstr>
      <vt:lpstr>Slide 5: Strengths</vt:lpstr>
      <vt:lpstr>Slide 6: Weaknesses</vt:lpstr>
      <vt:lpstr>Slide 7: Opportunities</vt:lpstr>
      <vt:lpstr>Slide 8: Threats</vt:lpstr>
      <vt:lpstr>Slide 9: Using Your SWOT to Move Forward</vt:lpstr>
      <vt:lpstr>Slide 10: Conclusion</vt:lpstr>
      <vt:lpstr>Slide 11: References</vt:lpstr>
      <vt:lpstr>Component 1 – MARKING</vt:lpstr>
      <vt:lpstr>COMPONENT 2 (70%)</vt:lpstr>
      <vt:lpstr>Component 2 Guidance</vt:lpstr>
      <vt:lpstr>COMPONENT 2 – Task 1 part 1</vt:lpstr>
      <vt:lpstr>Task 1: Skill Gaps and PDP (part 2)</vt:lpstr>
      <vt:lpstr>Task 1: Interview Preparation (part 3)</vt:lpstr>
      <vt:lpstr>COMPONENT 2 – Task 2</vt:lpstr>
      <vt:lpstr>COMPONENT 2 – Task 3</vt:lpstr>
      <vt:lpstr>COMPONENT 2 – Submission Guidance &amp; AI Use</vt:lpstr>
      <vt:lpstr>Component 2 – Marking Criteria</vt:lpstr>
      <vt:lpstr>PowerPoint Presentation</vt:lpstr>
      <vt:lpstr>PowerPoint Presentation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Odette Jack</cp:lastModifiedBy>
  <cp:revision>119</cp:revision>
  <cp:lastPrinted>1601-01-01T00:00:00Z</cp:lastPrinted>
  <dcterms:created xsi:type="dcterms:W3CDTF">2002-10-07T19:43:58Z</dcterms:created>
  <dcterms:modified xsi:type="dcterms:W3CDTF">2026-09-29T11:49:28Z</dcterms:modified>
</cp:coreProperties>
</file>