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23"/>
  </p:notesMasterIdLst>
  <p:sldIdLst>
    <p:sldId id="256" r:id="rId2"/>
    <p:sldId id="258" r:id="rId3"/>
    <p:sldId id="260" r:id="rId4"/>
    <p:sldId id="259" r:id="rId5"/>
    <p:sldId id="261" r:id="rId6"/>
    <p:sldId id="262" r:id="rId7"/>
    <p:sldId id="263" r:id="rId8"/>
    <p:sldId id="265" r:id="rId9"/>
    <p:sldId id="266" r:id="rId10"/>
    <p:sldId id="268" r:id="rId11"/>
    <p:sldId id="267" r:id="rId12"/>
    <p:sldId id="273" r:id="rId13"/>
    <p:sldId id="272" r:id="rId14"/>
    <p:sldId id="274" r:id="rId15"/>
    <p:sldId id="275" r:id="rId16"/>
    <p:sldId id="277" r:id="rId17"/>
    <p:sldId id="278" r:id="rId18"/>
    <p:sldId id="283" r:id="rId19"/>
    <p:sldId id="281" r:id="rId20"/>
    <p:sldId id="280" r:id="rId21"/>
    <p:sldId id="28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3" autoAdjust="0"/>
    <p:restoredTop sz="56871"/>
  </p:normalViewPr>
  <p:slideViewPr>
    <p:cSldViewPr snapToGrid="0">
      <p:cViewPr varScale="1">
        <p:scale>
          <a:sx n="70" d="100"/>
          <a:sy n="70" d="100"/>
        </p:scale>
        <p:origin x="24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414EBC-9508-EA41-A3D9-2472D7053F85}" type="datetimeFigureOut">
              <a:rPr lang="en-US" smtClean="0"/>
              <a:t>12/5/23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4AC76-8774-AD49-A00B-558BFD64A8FA}" type="slidenum">
              <a:rPr lang="en-US" smtClean="0"/>
              <a:t>‹#›</a:t>
            </a:fld>
            <a:endParaRPr lang="en-US"/>
          </a:p>
        </p:txBody>
      </p:sp>
    </p:spTree>
    <p:extLst>
      <p:ext uri="{BB962C8B-B14F-4D97-AF65-F5344CB8AC3E}">
        <p14:creationId xmlns:p14="http://schemas.microsoft.com/office/powerpoint/2010/main" val="3163853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a:t>
            </a:fld>
            <a:endParaRPr lang="en-US"/>
          </a:p>
        </p:txBody>
      </p:sp>
    </p:spTree>
    <p:extLst>
      <p:ext uri="{BB962C8B-B14F-4D97-AF65-F5344CB8AC3E}">
        <p14:creationId xmlns:p14="http://schemas.microsoft.com/office/powerpoint/2010/main" val="1787532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overlap between real-world crime and cybercrime is significant and continues to grow as technology becomes more integrated into various aspects of our lives.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Several factors contribute to this overlap:</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Expansion of Digital Platforms: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Criminals increasingly use digital platforms for various activities, ranging from communication and recruitment to planning and executing crimes. Traditional crimes, such as fraud, theft, and harassment, now have digital counterparts.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Financial Motivations: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Many cybercrimes are financially motivated, and criminals seek to exploit vulnerabilities in both physical and digital environments to maximize their gains. For example, financial fraud, identity theft, and ransomware attacks bridge the gap between online and offline criminal activities.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Use of Technology in Traditional Crimes: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Criminals leverage technology to enhance the efficiency and anonymity of traditional crimes. For instance, surveillance cameras may be hacked or disabled during a physical break-in, or stolen data may be used to facilitate real-world crimes.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Global Reach of Cybercrime: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Cybercrime often transcends geographical boundaries, allowing criminals to operate on a global scale. This global reach can impact real-world crime scenarios, as criminals exploit digital tools to coordinate activities across different regions.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Engineering and Manipulation: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Social engineering tactics, such as phishing or scamming, are common in cybercrime. These tactics exploit human vulnerabilities, and the information gathered can be used to commit real-world crimes, such as burglary or social engineering attacks.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Cyber-enabled Crimes: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Some crimes are inherently linked to the digital realm. Cyber-enabled crimes, like distributed denial-of-service (DDoS) attacks, may disrupt critical infrastructure, impacting both the digital and physical aspects of society.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Criminal Collaboration: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Criminals often collaborate across digital and physical domains. For example, an organized crime group might use technology for communication, planning, and money laundering while carrying out traditional crimes like drug trafficking or extortion.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Law Enforcement Challenges: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overlap poses challenges for law enforcement agencies that need to adapt to investigate and combat crimes that span both realms. Collaboration between cybersecurity and traditional law enforcement units is essential.</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As technology evolves, the lines between real-world and cybercrime will likely continue to blur. Criminals will exploit opportunities in both domains to achieve their objectives. Effective responses require a holistic approach that considers the interconnected nature of criminal activities in the digital age.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question of whether there should be specific global offenses identifying cybercrime or whether they should be termed as 'crime' regardless of how or where they occur is a complex and debated issue. Here are arguments on both sides: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Arguments for Specific Global Offenses: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Uniqueness of Cybercrime: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Cybercrime often involves methods and techniques that are distinct from traditional crimes. The unique characteristics of cyber threats, such as hacking, ransomware, and identity theft, may necessitate specific legal frameworks to address the complexities involved.</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Cross-Border Nature: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Cybercrimes frequently transcend national borders, making it challenging for individual jurisdictions to effectively address them. Specific global offenses could facilitate international cooperation and coordination in investigating and prosecuting cybercriminals.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Harmonization of Laws: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Having specific global offenses could encourage countries to harmonize their laws and legal definitions related to cybercrimes. This harmonization might enhance collaboration and streamline legal processes across different jurisdictions.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Clear Legal Standards: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Global offenses could provide clear legal standards for what constitutes cybercrime. This clarity may help in establishing a common understanding of the types of activities that should be universally condemned and prosecuted.</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Arguments for General Classification as 'Crime’: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Adaptability and Flexibility: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term 'crime' is broad and adaptable, encompassing a wide range of illicit activities. It allows legal systems to be flexible and evolve to address new challenges without the need for constant updates to specific statutes.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Consistency with Traditional Crimes: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Some argue that cybercrimes are fundamentally similar to traditional crimes, such as fraud and theft, albeit with a digital component. Treating them as 'crime' maintains consistency in legal principles, emphasizing the criminal act rather than the method used.</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Avoiding Redundancy: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Creating specific global offenses might risk redundancy, as many nations already have laws addressing cybercrimes. A more effective approach could involve enhancing international cooperation within the existing legal frameworks.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Legal Sovereignty: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Nations often value their legal sovereignty, and some may be reluctant to adopt a standardized set of global offenses. Allowing flexibility in how countries address cybercrimes respects their autonomy in crafting and enforcing laws.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Ultimately, the approach taken depends on the balance that policymakers and legal experts find between the need for global collaboration in combating cyber threats and the recognition of national legal autonomy. Achieving effective global cooperation may involve a combination of both specific global offenses and general legal principles that apply to all forms of criminal behaviour, regardless of the medium used.</a:t>
            </a:r>
          </a:p>
          <a:p>
            <a:pPr algn="l"/>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2</a:t>
            </a:fld>
            <a:endParaRPr lang="en-US"/>
          </a:p>
        </p:txBody>
      </p:sp>
    </p:spTree>
    <p:extLst>
      <p:ext uri="{BB962C8B-B14F-4D97-AF65-F5344CB8AC3E}">
        <p14:creationId xmlns:p14="http://schemas.microsoft.com/office/powerpoint/2010/main" val="231558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3</a:t>
            </a:fld>
            <a:endParaRPr lang="en-US"/>
          </a:p>
        </p:txBody>
      </p:sp>
    </p:spTree>
    <p:extLst>
      <p:ext uri="{BB962C8B-B14F-4D97-AF65-F5344CB8AC3E}">
        <p14:creationId xmlns:p14="http://schemas.microsoft.com/office/powerpoint/2010/main" val="2139147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4</a:t>
            </a:fld>
            <a:endParaRPr lang="en-US"/>
          </a:p>
        </p:txBody>
      </p:sp>
    </p:spTree>
    <p:extLst>
      <p:ext uri="{BB962C8B-B14F-4D97-AF65-F5344CB8AC3E}">
        <p14:creationId xmlns:p14="http://schemas.microsoft.com/office/powerpoint/2010/main" val="1094539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5</a:t>
            </a:fld>
            <a:endParaRPr lang="en-US"/>
          </a:p>
        </p:txBody>
      </p:sp>
    </p:spTree>
    <p:extLst>
      <p:ext uri="{BB962C8B-B14F-4D97-AF65-F5344CB8AC3E}">
        <p14:creationId xmlns:p14="http://schemas.microsoft.com/office/powerpoint/2010/main" val="3919394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minutes long</a:t>
            </a:r>
          </a:p>
        </p:txBody>
      </p:sp>
      <p:sp>
        <p:nvSpPr>
          <p:cNvPr id="4" name="Slide Number Placeholder 3"/>
          <p:cNvSpPr>
            <a:spLocks noGrp="1"/>
          </p:cNvSpPr>
          <p:nvPr>
            <p:ph type="sldNum" sz="quarter" idx="5"/>
          </p:nvPr>
        </p:nvSpPr>
        <p:spPr/>
        <p:txBody>
          <a:bodyPr/>
          <a:lstStyle/>
          <a:p>
            <a:fld id="{A344AC76-8774-AD49-A00B-558BFD64A8FA}" type="slidenum">
              <a:rPr lang="en-US" smtClean="0"/>
              <a:t>6</a:t>
            </a:fld>
            <a:endParaRPr lang="en-US"/>
          </a:p>
        </p:txBody>
      </p:sp>
    </p:spTree>
    <p:extLst>
      <p:ext uri="{BB962C8B-B14F-4D97-AF65-F5344CB8AC3E}">
        <p14:creationId xmlns:p14="http://schemas.microsoft.com/office/powerpoint/2010/main" val="2690023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Illegitimate hacking, often referred to as "unauthorized" or "malicious" hacking, involves gaining unauthorized access to computer systems, networks, or data with the intent to compromise confidentiality, integrity, or availability. Here are some examples of illegitimate hacking: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Unauthorized Access (Unauthorized Intrusion):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gains access to a company's internal network without permission, bypassing security measures. Once inside, they may steal sensitive information or disrupt operations.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Denial-of-Service (DoS) and Distributed Denial-of-Service (DDoS) Attacks: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overwhelms a website's server with a flood of traffic, rendering the website inaccessible to legitimate users. In the case of DDoS attacks, multiple compromised computers are used to amplify the attack.</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Malware Attacks: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distributes malicious software (malware) through phishing emails. When a user clicks on an infected link or downloads a malicious attachment, the hacker gains control over the victim's system for purposes such as data theft or surveillance.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SQL Injection: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exploits vulnerabilities in a website's code by injecting malicious SQL queries into input fields. This can lead to unauthorized access to databases, exposing sensitive information.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Cross-Site Scripting (XSS):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injects malicious scripts into a website, which then executes in the browsers of visitors. This can be used to steal session cookies, login credentials, or other sensitive information.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Man-in-the-Middle (MitM) Attacks: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intercepts communication between two parties, secretly monitoring or altering the information exchanged. This can occur in public Wi-Fi networks or through compromised routers.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Password Cracking: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uses various techniques, such as brute force attacks or dictionary attacks, to gain unauthorized access to user accounts by guessing or cracking passwords.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Phishing Attacks: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sends deceptive emails or messages, posing as a trustworthy entity, to trick individuals into revealing sensitive information such as login credentials, credit card numbers, or personal details.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Ransomware Attacks: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infects a user's system with ransomware, encrypting files and demanding payment in exchange for the decryption key. This type of attack can cripple organizations and individuals by denying access to their own data.</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Engineering Attacks: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A hacker manipulates individuals into divulging confidential information through methods like impersonation, pretexting, or baiting.</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Illegitimate hacking poses significant cybersecurity risks and is often associated with criminal intent. Organizations and individuals employ various security measures, including firewalls, encryption, and security awareness training, to protect against such attacks.</a:t>
            </a:r>
          </a:p>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7</a:t>
            </a:fld>
            <a:endParaRPr lang="en-US"/>
          </a:p>
        </p:txBody>
      </p:sp>
    </p:spTree>
    <p:extLst>
      <p:ext uri="{BB962C8B-B14F-4D97-AF65-F5344CB8AC3E}">
        <p14:creationId xmlns:p14="http://schemas.microsoft.com/office/powerpoint/2010/main" val="3624619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consequences of hacking can be severe and wide-ranging, affecting individuals, organizations, and even entire nations. Here are some main consequences of hacking: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Data Breaches: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Hacking often leads to unauthorized access to sensitive data, resulting in data breaches. Personal information, financial records, intellectual property, and other confidential data may be exposed.</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Individuals may face identity theft, financial loss, or reputational damage. Organizations may suffer financial and legal repercussions, loss of customer trust, and damage to their brand reputation.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Financial Loss: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Hacking can lead to financial losses for individuals and organizations. This may occur through theft of funds, fraudulent transactions, or disruptions to business operations.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Financial loss can be immediate and long-term, affecting individuals' savings, businesses' revenue, and the overall economic stability of affected entities.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Identity Theft: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Hacked personal information can be used for identity theft, where criminals impersonate individuals to commit fraudulent activities, such as opening bank accounts, applying for credit, or conducting illegal transactions.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Victims of identity theft may face financial ruin, damaged credit scores, and the challenge of reclaiming their identity.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Disruption of Services: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Hacking attacks, especially those involving denial-of-service (DoS) or distributed denial-of-service (DDoS), can disrupt the availability of online services, websites, or entire networks.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Businesses may suffer downtime, loss of productivity, and damage to customer trust. Critical services, such as healthcare or emergency systems, may face disruptions, impacting public safety.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Intellectual Property Theft: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Hacking can result in the theft of intellectual property, including trade secrets, patents, or proprietary business information.</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Companies may lose their competitive edge, suffer financial setbacks, and face legal battles over intellectual property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Ransomware Extortion: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Ransomware attacks involve encrypting files and demanding payment for their release.</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Victims may lose access to critical data, and paying the ransom does not guarantee recovery. Additionally, organizations may face regulatory fines for failing to protect sensitive information.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Damage to Reputation: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Hacking incidents can tarnish the reputation of individuals, businesses, or government entities.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Trust in affected organizations may decline, leading to a loss of customers, partners, or public support.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National Security Threats: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Hacking attacks targeting critical infrastructure, government systems, or military networks can pose a threat to national security.</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Governments may face geopolitical tensions, loss of sensitive information, and compromised defence capabilities.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Legal Consequences: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Hacking is illegal, and perpetrators may face criminal charges, fines, or imprisonment.</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Legal consequences can lead to imprisonment, financial penalties, and restrictions on future activities for individuals involved in hacking.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Increased Cybersecurity Costs: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Consequence:</a:t>
            </a:r>
            <a:r>
              <a:rPr lang="en-GB" b="0" i="0" u="none" strike="noStrike" dirty="0">
                <a:solidFill>
                  <a:srgbClr val="374151"/>
                </a:solidFill>
                <a:effectLst/>
                <a:latin typeface="Calibri" panose="020F0502020204030204" pitchFamily="34" charset="0"/>
                <a:cs typeface="Calibri" panose="020F0502020204030204" pitchFamily="34" charset="0"/>
              </a:rPr>
              <a:t> Organizations may need to invest significantly in cybersecurity measures to prevent future attacks.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The cost of implementing robust cybersecurity measures can strain budgets, affecting overall financial health.</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Overall, the consequences of hacking underscore the importance of cybersecurity measures to protect individuals, businesses, and society from the detrimental effects of cyber threats.</a:t>
            </a:r>
          </a:p>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8</a:t>
            </a:fld>
            <a:endParaRPr lang="en-US"/>
          </a:p>
        </p:txBody>
      </p:sp>
    </p:spTree>
    <p:extLst>
      <p:ext uri="{BB962C8B-B14F-4D97-AF65-F5344CB8AC3E}">
        <p14:creationId xmlns:p14="http://schemas.microsoft.com/office/powerpoint/2010/main" val="1852940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hacker subculture is a community of individuals who share an interest in technology, computer systems, and the exploration of their capabilities. This subculture has its roots in the early days of computing and has evolved over time. Several key elements define the hacker subculture: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Technology Enthusiasts: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Description:</a:t>
            </a:r>
            <a:r>
              <a:rPr lang="en-GB" b="0" i="0" u="none" strike="noStrike" dirty="0">
                <a:solidFill>
                  <a:srgbClr val="374151"/>
                </a:solidFill>
                <a:effectLst/>
                <a:latin typeface="Calibri" panose="020F0502020204030204" pitchFamily="34" charset="0"/>
                <a:cs typeface="Calibri" panose="020F0502020204030204" pitchFamily="34" charset="0"/>
              </a:rPr>
              <a:t> Members of the hacker subculture are passionate about technology and computer systems. They have a deep interest in understanding how systems work, exploring their potential, and pushing the boundaries of what is possible.</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Focus:</a:t>
            </a:r>
            <a:r>
              <a:rPr lang="en-GB" b="0" i="0" u="none" strike="noStrike" dirty="0">
                <a:solidFill>
                  <a:srgbClr val="374151"/>
                </a:solidFill>
                <a:effectLst/>
                <a:latin typeface="Calibri" panose="020F0502020204030204" pitchFamily="34" charset="0"/>
                <a:cs typeface="Calibri" panose="020F0502020204030204" pitchFamily="34" charset="0"/>
              </a:rPr>
              <a:t> The focus is on learning, experimenting, and mastering technology, including software, hardware, networks, and other computing systems.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Knowledge Acquisition: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Description:</a:t>
            </a:r>
            <a:r>
              <a:rPr lang="en-GB" b="0" i="0" u="none" strike="noStrike" dirty="0">
                <a:solidFill>
                  <a:srgbClr val="374151"/>
                </a:solidFill>
                <a:effectLst/>
                <a:latin typeface="Calibri" panose="020F0502020204030204" pitchFamily="34" charset="0"/>
                <a:cs typeface="Calibri" panose="020F0502020204030204" pitchFamily="34" charset="0"/>
              </a:rPr>
              <a:t> The hacker subculture places a strong emphasis on knowledge acquisition. Members seek to expand their understanding of computer systems, programming languages, cybersecurity, and related fields.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Motto:</a:t>
            </a:r>
            <a:r>
              <a:rPr lang="en-GB" b="0" i="0" u="none" strike="noStrike" dirty="0">
                <a:solidFill>
                  <a:srgbClr val="374151"/>
                </a:solidFill>
                <a:effectLst/>
                <a:latin typeface="Calibri" panose="020F0502020204030204" pitchFamily="34" charset="0"/>
                <a:cs typeface="Calibri" panose="020F0502020204030204" pitchFamily="34" charset="0"/>
              </a:rPr>
              <a:t> "Information wants to be free" is a common sentiment among hackers, emphasizing the belief in the free exchange of information and knowledge.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Secrecy and Privacy: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Description:</a:t>
            </a:r>
            <a:r>
              <a:rPr lang="en-GB" b="0" i="0" u="none" strike="noStrike" dirty="0">
                <a:solidFill>
                  <a:srgbClr val="374151"/>
                </a:solidFill>
                <a:effectLst/>
                <a:latin typeface="Calibri" panose="020F0502020204030204" pitchFamily="34" charset="0"/>
                <a:cs typeface="Calibri" panose="020F0502020204030204" pitchFamily="34" charset="0"/>
              </a:rPr>
              <a:t> Hackers often value privacy and may operate in a culture of secrecy. This is not necessarily about engaging in malicious activities but rather about maintaining independence, protecting their work, and avoiding unnecessary scrutiny.</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Considerations:</a:t>
            </a:r>
            <a:r>
              <a:rPr lang="en-GB" b="0" i="0" u="none" strike="noStrike" dirty="0">
                <a:solidFill>
                  <a:srgbClr val="374151"/>
                </a:solidFill>
                <a:effectLst/>
                <a:latin typeface="Calibri" panose="020F0502020204030204" pitchFamily="34" charset="0"/>
                <a:cs typeface="Calibri" panose="020F0502020204030204" pitchFamily="34" charset="0"/>
              </a:rPr>
              <a:t> While some hackers may embrace secrecy to protect their projects or research, others prioritize ethical considerations and may contribute to open-source communities.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Curiosity and Exploration: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Description:</a:t>
            </a:r>
            <a:r>
              <a:rPr lang="en-GB" b="0" i="0" u="none" strike="noStrike" dirty="0">
                <a:solidFill>
                  <a:srgbClr val="374151"/>
                </a:solidFill>
                <a:effectLst/>
                <a:latin typeface="Calibri" panose="020F0502020204030204" pitchFamily="34" charset="0"/>
                <a:cs typeface="Calibri" panose="020F0502020204030204" pitchFamily="34" charset="0"/>
              </a:rPr>
              <a:t> Curiosity is a defining trait of the hacker subculture. Members are driven by a desire to explore systems, find vulnerabilities, and understand how things work beneath the surface.</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Mindset:</a:t>
            </a:r>
            <a:r>
              <a:rPr lang="en-GB" b="0" i="0" u="none" strike="noStrike" dirty="0">
                <a:solidFill>
                  <a:srgbClr val="374151"/>
                </a:solidFill>
                <a:effectLst/>
                <a:latin typeface="Calibri" panose="020F0502020204030204" pitchFamily="34" charset="0"/>
                <a:cs typeface="Calibri" panose="020F0502020204030204" pitchFamily="34" charset="0"/>
              </a:rPr>
              <a:t> The hacker mindset encourages creative problem-solving, thinking outside the box, and challenging conventional approaches.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Hacking: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Description:</a:t>
            </a:r>
            <a:r>
              <a:rPr lang="en-GB" b="0" i="0" u="none" strike="noStrike" dirty="0">
                <a:solidFill>
                  <a:srgbClr val="374151"/>
                </a:solidFill>
                <a:effectLst/>
                <a:latin typeface="Calibri" panose="020F0502020204030204" pitchFamily="34" charset="0"/>
                <a:cs typeface="Calibri" panose="020F0502020204030204" pitchFamily="34" charset="0"/>
              </a:rPr>
              <a:t> Many members of the hacker subculture engage in ethical hacking, also known as "white hat" hacking. Ethical hackers use their skills to identify and fix security vulnerabilities, contributing to the improvement of cybersecurity.</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Goal:</a:t>
            </a:r>
            <a:r>
              <a:rPr lang="en-GB" b="0" i="0" u="none" strike="noStrike" dirty="0">
                <a:solidFill>
                  <a:srgbClr val="374151"/>
                </a:solidFill>
                <a:effectLst/>
                <a:latin typeface="Calibri" panose="020F0502020204030204" pitchFamily="34" charset="0"/>
                <a:cs typeface="Calibri" panose="020F0502020204030204" pitchFamily="34" charset="0"/>
              </a:rPr>
              <a:t> The goal is to enhance the security of systems, protect against malicious hackers, and promote a safer digital environment.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Community and Collaboration: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Description:</a:t>
            </a:r>
            <a:r>
              <a:rPr lang="en-GB" b="0" i="0" u="none" strike="noStrike" dirty="0">
                <a:solidFill>
                  <a:srgbClr val="374151"/>
                </a:solidFill>
                <a:effectLst/>
                <a:latin typeface="Calibri" panose="020F0502020204030204" pitchFamily="34" charset="0"/>
                <a:cs typeface="Calibri" panose="020F0502020204030204" pitchFamily="34" charset="0"/>
              </a:rPr>
              <a:t> The hacker subculture often fosters a sense of community and collaboration. Online forums, conferences, and meetups provide platforms for hackers to share knowledge, discuss ideas, and collaborate on projects.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Communities:</a:t>
            </a:r>
            <a:r>
              <a:rPr lang="en-GB" b="0" i="0" u="none" strike="noStrike" dirty="0">
                <a:solidFill>
                  <a:srgbClr val="374151"/>
                </a:solidFill>
                <a:effectLst/>
                <a:latin typeface="Calibri" panose="020F0502020204030204" pitchFamily="34" charset="0"/>
                <a:cs typeface="Calibri" panose="020F0502020204030204" pitchFamily="34" charset="0"/>
              </a:rPr>
              <a:t> Open-source communities, hacker conferences (such as DEF CON and Black Hat), and online forums like Reddit's r/hacking are common gathering places.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Considerations: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Description:</a:t>
            </a:r>
            <a:r>
              <a:rPr lang="en-GB" b="0" i="0" u="none" strike="noStrike" dirty="0">
                <a:solidFill>
                  <a:srgbClr val="374151"/>
                </a:solidFill>
                <a:effectLst/>
                <a:latin typeface="Calibri" panose="020F0502020204030204" pitchFamily="34" charset="0"/>
                <a:cs typeface="Calibri" panose="020F0502020204030204" pitchFamily="34" charset="0"/>
              </a:rPr>
              <a:t> While the term "hacker" is often associated with illicit activities, many members of the subculture adhere to ethical principles. Ethical hackers aim to improve security, protect user privacy, and contribute positively to the field of cybersecurity.</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Diversity of Beliefs:</a:t>
            </a:r>
            <a:r>
              <a:rPr lang="en-GB" b="0" i="0" u="none" strike="noStrike" dirty="0">
                <a:solidFill>
                  <a:srgbClr val="374151"/>
                </a:solidFill>
                <a:effectLst/>
                <a:latin typeface="Calibri" panose="020F0502020204030204" pitchFamily="34" charset="0"/>
                <a:cs typeface="Calibri" panose="020F0502020204030204" pitchFamily="34" charset="0"/>
              </a:rPr>
              <a:t> The hacker subculture is diverse, with individuals holding a range of beliefs and ethical stances.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the hacker subculture encompasses a wide spectrum of individuals, from those who pursue ethical hacking and cybersecurity to those who may engage in malicious activities. The term "hacker" itself has evolved to carry different connotations, and not all hackers engage in illegal or harmful practices. The subculture's core values include a love for technology, a thirst for knowledge, and a commitment to ethical conduct.</a:t>
            </a:r>
          </a:p>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9</a:t>
            </a:fld>
            <a:endParaRPr lang="en-US"/>
          </a:p>
        </p:txBody>
      </p:sp>
    </p:spTree>
    <p:extLst>
      <p:ext uri="{BB962C8B-B14F-4D97-AF65-F5344CB8AC3E}">
        <p14:creationId xmlns:p14="http://schemas.microsoft.com/office/powerpoint/2010/main" val="1735842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10</a:t>
            </a:fld>
            <a:endParaRPr lang="en-US"/>
          </a:p>
        </p:txBody>
      </p:sp>
    </p:spTree>
    <p:extLst>
      <p:ext uri="{BB962C8B-B14F-4D97-AF65-F5344CB8AC3E}">
        <p14:creationId xmlns:p14="http://schemas.microsoft.com/office/powerpoint/2010/main" val="5380960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specific laws against the creation of malicious Malware</a:t>
            </a:r>
          </a:p>
          <a:p>
            <a:r>
              <a:rPr lang="en-GB" dirty="0"/>
              <a:t>The use of Malware is however illegal.</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Disrupts e mail, networks, access private files, steal sensitive information, delete or corrupt files, or cause general damage to computers, hardware or software</a:t>
            </a:r>
          </a:p>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11</a:t>
            </a:fld>
            <a:endParaRPr lang="en-US"/>
          </a:p>
        </p:txBody>
      </p:sp>
    </p:spTree>
    <p:extLst>
      <p:ext uri="{BB962C8B-B14F-4D97-AF65-F5344CB8AC3E}">
        <p14:creationId xmlns:p14="http://schemas.microsoft.com/office/powerpoint/2010/main" val="927619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12</a:t>
            </a:fld>
            <a:endParaRPr lang="en-US"/>
          </a:p>
        </p:txBody>
      </p:sp>
    </p:spTree>
    <p:extLst>
      <p:ext uri="{BB962C8B-B14F-4D97-AF65-F5344CB8AC3E}">
        <p14:creationId xmlns:p14="http://schemas.microsoft.com/office/powerpoint/2010/main" val="2296237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minutes long</a:t>
            </a:r>
          </a:p>
        </p:txBody>
      </p:sp>
      <p:sp>
        <p:nvSpPr>
          <p:cNvPr id="4" name="Slide Number Placeholder 3"/>
          <p:cNvSpPr>
            <a:spLocks noGrp="1"/>
          </p:cNvSpPr>
          <p:nvPr>
            <p:ph type="sldNum" sz="quarter" idx="5"/>
          </p:nvPr>
        </p:nvSpPr>
        <p:spPr/>
        <p:txBody>
          <a:bodyPr/>
          <a:lstStyle/>
          <a:p>
            <a:fld id="{A344AC76-8774-AD49-A00B-558BFD64A8FA}" type="slidenum">
              <a:rPr lang="en-US" smtClean="0"/>
              <a:t>13</a:t>
            </a:fld>
            <a:endParaRPr lang="en-US"/>
          </a:p>
        </p:txBody>
      </p:sp>
    </p:spTree>
    <p:extLst>
      <p:ext uri="{BB962C8B-B14F-4D97-AF65-F5344CB8AC3E}">
        <p14:creationId xmlns:p14="http://schemas.microsoft.com/office/powerpoint/2010/main" val="4067660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Digital piracy and intellectual property theft refer to unauthorized and illegal activities involving the reproduction, distribution, or use of digital content, software, or intellectual property without the proper rights or permissions from the owners. These terms encompass a range of activities that undermine the rights of content creators, developers, and copyright holders.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Here's an explanation of each concept: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Digital Piracy: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Digital piracy involves the unauthorized reproduction, distribution, or use of digital content, such as movies, music, software, e-books, and video games.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Methods:</a:t>
            </a:r>
            <a:r>
              <a:rPr lang="en-GB" b="0" i="0" u="none" strike="noStrike" dirty="0">
                <a:solidFill>
                  <a:srgbClr val="374151"/>
                </a:solidFill>
                <a:effectLst/>
                <a:latin typeface="Calibri" panose="020F0502020204030204" pitchFamily="34" charset="0"/>
                <a:cs typeface="Calibri" panose="020F0502020204030204" pitchFamily="34" charset="0"/>
              </a:rPr>
              <a:t> Pirates use various methods to infringe copyright, including illegal downloads, file-sharing, streaming, and the creation of counterfeit copies.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Digital piracy negatively impacts content creators, copyright holders, and industries by reducing revenue, discouraging investment in new creations, and undermining the economic viability of creative industries.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Intellectual Property Theft: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Intellectual property theft is a broader term that includes the unauthorized use, reproduction, or distribution of intellectual property, which encompasses patents, trademarks, copyrights, and trade secrets.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Forms:</a:t>
            </a:r>
            <a:r>
              <a:rPr lang="en-GB" b="0" i="0" u="none" strike="noStrike" dirty="0">
                <a:solidFill>
                  <a:srgbClr val="374151"/>
                </a:solidFill>
                <a:effectLst/>
                <a:latin typeface="Calibri" panose="020F0502020204030204" pitchFamily="34" charset="0"/>
                <a:cs typeface="Calibri" panose="020F0502020204030204" pitchFamily="34" charset="0"/>
              </a:rPr>
              <a:t> Intellectual property theft can occur in various forms, including counterfeiting physical products, using patented technologies without permission, or reproducing copyrighted works without proper authorization.</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a:t>
            </a:r>
            <a:r>
              <a:rPr lang="en-GB" b="0" i="0" u="none" strike="noStrike" dirty="0">
                <a:solidFill>
                  <a:srgbClr val="374151"/>
                </a:solidFill>
                <a:effectLst/>
                <a:latin typeface="Calibri" panose="020F0502020204030204" pitchFamily="34" charset="0"/>
                <a:cs typeface="Calibri" panose="020F0502020204030204" pitchFamily="34" charset="0"/>
              </a:rPr>
              <a:t> Intellectual property theft poses significant economic and innovation challenges. It can lead to financial losses for businesses, discourage research and development, and diminish the incentives for creators to invest time and resources in new ideas.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Key Aspects: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Copyright Infringement:</a:t>
            </a:r>
            <a:r>
              <a:rPr lang="en-GB" b="0" i="0" u="none" strike="noStrike" dirty="0">
                <a:solidFill>
                  <a:srgbClr val="374151"/>
                </a:solidFill>
                <a:effectLst/>
                <a:latin typeface="Calibri" panose="020F0502020204030204" pitchFamily="34" charset="0"/>
                <a:cs typeface="Calibri" panose="020F0502020204030204" pitchFamily="34" charset="0"/>
              </a:rPr>
              <a:t> Both digital piracy and intellectual property theft often involve copyright infringement, where protected works are used without the copyright owner's consent.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Online Platforms:</a:t>
            </a:r>
            <a:r>
              <a:rPr lang="en-GB" b="0" i="0" u="none" strike="noStrike" dirty="0">
                <a:solidFill>
                  <a:srgbClr val="374151"/>
                </a:solidFill>
                <a:effectLst/>
                <a:latin typeface="Calibri" panose="020F0502020204030204" pitchFamily="34" charset="0"/>
                <a:cs typeface="Calibri" panose="020F0502020204030204" pitchFamily="34" charset="0"/>
              </a:rPr>
              <a:t> The internet has played a significant role in facilitating digital piracy through file-sharing platforms, torrent websites, and streaming services that host copyrighted content without authorization.</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Anti-Piracy Measures:</a:t>
            </a:r>
            <a:r>
              <a:rPr lang="en-GB" b="0" i="0" u="none" strike="noStrike" dirty="0">
                <a:solidFill>
                  <a:srgbClr val="374151"/>
                </a:solidFill>
                <a:effectLst/>
                <a:latin typeface="Calibri" panose="020F0502020204030204" pitchFamily="34" charset="0"/>
                <a:cs typeface="Calibri" panose="020F0502020204030204" pitchFamily="34" charset="0"/>
              </a:rPr>
              <a:t> Content creators and industries implement various anti-piracy measures, such as digital rights management (DRM) systems, legal actions against infringing parties, and public awareness campaigns.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Global Impact:</a:t>
            </a:r>
            <a:r>
              <a:rPr lang="en-GB" b="0" i="0" u="none" strike="noStrike" dirty="0">
                <a:solidFill>
                  <a:srgbClr val="374151"/>
                </a:solidFill>
                <a:effectLst/>
                <a:latin typeface="Calibri" panose="020F0502020204030204" pitchFamily="34" charset="0"/>
                <a:cs typeface="Calibri" panose="020F0502020204030204" pitchFamily="34" charset="0"/>
              </a:rPr>
              <a:t> Digital piracy and intellectual property theft are global issues, with different countries implementing laws and regulations to address these challenges.</a:t>
            </a:r>
          </a:p>
          <a:p>
            <a:pPr algn="l"/>
            <a:r>
              <a:rPr lang="en-GB" b="1" i="0" u="none" strike="noStrike" dirty="0">
                <a:solidFill>
                  <a:srgbClr val="374151"/>
                </a:solidFill>
                <a:effectLst/>
                <a:latin typeface="Calibri" panose="020F0502020204030204" pitchFamily="34" charset="0"/>
                <a:cs typeface="Calibri" panose="020F0502020204030204" pitchFamily="34" charset="0"/>
              </a:rPr>
              <a:t>Legal Consequences: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Individuals or entities engaging in digital piracy and intellectual property theft may face legal consequences, including fines, injunctions, and, in some cases, imprisonment.</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Governments and international organizations work together to combat piracy through agreements, treaties, and cooperative efforts to enforce intellectual property rights.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recognize the significance of intellectual property protection in fostering innovation, creativity, and fair economic practices in various industries.</a:t>
            </a:r>
          </a:p>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14</a:t>
            </a:fld>
            <a:endParaRPr lang="en-US"/>
          </a:p>
        </p:txBody>
      </p:sp>
    </p:spTree>
    <p:extLst>
      <p:ext uri="{BB962C8B-B14F-4D97-AF65-F5344CB8AC3E}">
        <p14:creationId xmlns:p14="http://schemas.microsoft.com/office/powerpoint/2010/main" val="30772548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cases involving 'digital ideas' these methods of protection are more difficult due to the transitory nature of the idea  </a:t>
            </a:r>
          </a:p>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15</a:t>
            </a:fld>
            <a:endParaRPr lang="en-US"/>
          </a:p>
        </p:txBody>
      </p:sp>
    </p:spTree>
    <p:extLst>
      <p:ext uri="{BB962C8B-B14F-4D97-AF65-F5344CB8AC3E}">
        <p14:creationId xmlns:p14="http://schemas.microsoft.com/office/powerpoint/2010/main" val="36391202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16</a:t>
            </a:fld>
            <a:endParaRPr lang="en-US"/>
          </a:p>
        </p:txBody>
      </p:sp>
    </p:spTree>
    <p:extLst>
      <p:ext uri="{BB962C8B-B14F-4D97-AF65-F5344CB8AC3E}">
        <p14:creationId xmlns:p14="http://schemas.microsoft.com/office/powerpoint/2010/main" val="3540262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Economic crimes and online fraud involve deceptive practices and illegal activities that aim to obtain financial benefits through fraudulent means. Here's an explanation of each concept along with examples: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Economic Crimes: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Economic crimes refer to a broad category of offenses that impact the financial systems of individuals, businesses, or governments. These crimes often involve deceit, misrepresentation, or manipulation for financial gain.</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Embezzlement:</a:t>
            </a:r>
            <a:r>
              <a:rPr lang="en-GB" b="0" i="0" u="none" strike="noStrike" dirty="0">
                <a:solidFill>
                  <a:srgbClr val="374151"/>
                </a:solidFill>
                <a:effectLst/>
                <a:latin typeface="Calibri" panose="020F0502020204030204" pitchFamily="34" charset="0"/>
                <a:cs typeface="Calibri" panose="020F0502020204030204" pitchFamily="34" charset="0"/>
              </a:rPr>
              <a:t> Misappropriation of funds entrusted to an individual, often an employee, for personal use.</a:t>
            </a: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Money Laundering:</a:t>
            </a:r>
            <a:r>
              <a:rPr lang="en-GB" b="0" i="0" u="none" strike="noStrike" dirty="0">
                <a:solidFill>
                  <a:srgbClr val="374151"/>
                </a:solidFill>
                <a:effectLst/>
                <a:latin typeface="Calibri" panose="020F0502020204030204" pitchFamily="34" charset="0"/>
                <a:cs typeface="Calibri" panose="020F0502020204030204" pitchFamily="34" charset="0"/>
              </a:rPr>
              <a:t> Concealing the origins of illegally obtained money, typically by passing it through a complex sequence of banking transfers or commercial transactions.</a:t>
            </a: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Insider Trading:</a:t>
            </a:r>
            <a:r>
              <a:rPr lang="en-GB" b="0" i="0" u="none" strike="noStrike" dirty="0">
                <a:solidFill>
                  <a:srgbClr val="374151"/>
                </a:solidFill>
                <a:effectLst/>
                <a:latin typeface="Calibri" panose="020F0502020204030204" pitchFamily="34" charset="0"/>
                <a:cs typeface="Calibri" panose="020F0502020204030204" pitchFamily="34" charset="0"/>
              </a:rPr>
              <a:t> Illegally buying or selling securities based on non-public, material information about a company.</a:t>
            </a: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Forgery:</a:t>
            </a:r>
            <a:r>
              <a:rPr lang="en-GB" b="0" i="0" u="none" strike="noStrike" dirty="0">
                <a:solidFill>
                  <a:srgbClr val="374151"/>
                </a:solidFill>
                <a:effectLst/>
                <a:latin typeface="Calibri" panose="020F0502020204030204" pitchFamily="34" charset="0"/>
                <a:cs typeface="Calibri" panose="020F0502020204030204" pitchFamily="34" charset="0"/>
              </a:rPr>
              <a:t> Creating false documents, signatures, or records with the intent to deceive for financial gain.</a:t>
            </a: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Tax Evasion:</a:t>
            </a:r>
            <a:r>
              <a:rPr lang="en-GB" b="0" i="0" u="none" strike="noStrike" dirty="0">
                <a:solidFill>
                  <a:srgbClr val="374151"/>
                </a:solidFill>
                <a:effectLst/>
                <a:latin typeface="Calibri" panose="020F0502020204030204" pitchFamily="34" charset="0"/>
                <a:cs typeface="Calibri" panose="020F0502020204030204" pitchFamily="34" charset="0"/>
              </a:rPr>
              <a:t> Illegally avoiding paying taxes owed to the government.</a:t>
            </a:r>
          </a:p>
          <a:p>
            <a:pPr marL="1143000" lvl="2" indent="-22860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Fraud:</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Online fraud involves fraudulent activities conducted over the internet, leveraging digital technology to deceive individuals or organizations for financial gain.</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Phishing:</a:t>
            </a:r>
            <a:r>
              <a:rPr lang="en-GB" b="0" i="0" u="none" strike="noStrike" dirty="0">
                <a:solidFill>
                  <a:srgbClr val="374151"/>
                </a:solidFill>
                <a:effectLst/>
                <a:latin typeface="Calibri" panose="020F0502020204030204" pitchFamily="34" charset="0"/>
                <a:cs typeface="Calibri" panose="020F0502020204030204" pitchFamily="34" charset="0"/>
              </a:rPr>
              <a:t> Sending deceptive emails, messages, or websites to trick individuals into revealing sensitive information, such as passwords or credit card details.</a:t>
            </a: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Identity Theft:</a:t>
            </a:r>
            <a:r>
              <a:rPr lang="en-GB" b="0" i="0" u="none" strike="noStrike" dirty="0">
                <a:solidFill>
                  <a:srgbClr val="374151"/>
                </a:solidFill>
                <a:effectLst/>
                <a:latin typeface="Calibri" panose="020F0502020204030204" pitchFamily="34" charset="0"/>
                <a:cs typeface="Calibri" panose="020F0502020204030204" pitchFamily="34" charset="0"/>
              </a:rPr>
              <a:t> Stealing personal information to impersonate someone else for financial transactions or other fraudulent activities.</a:t>
            </a: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Scams:</a:t>
            </a:r>
            <a:r>
              <a:rPr lang="en-GB" b="0" i="0" u="none" strike="noStrike" dirty="0">
                <a:solidFill>
                  <a:srgbClr val="374151"/>
                </a:solidFill>
                <a:effectLst/>
                <a:latin typeface="Calibri" panose="020F0502020204030204" pitchFamily="34" charset="0"/>
                <a:cs typeface="Calibri" panose="020F0502020204030204" pitchFamily="34" charset="0"/>
              </a:rPr>
              <a:t> Various scams, such as lottery scams, romance scams, and fake job offers, designed to deceive victims into sending money or providing personal information.</a:t>
            </a: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Credit Card Fraud:</a:t>
            </a:r>
            <a:r>
              <a:rPr lang="en-GB" b="0" i="0" u="none" strike="noStrike" dirty="0">
                <a:solidFill>
                  <a:srgbClr val="374151"/>
                </a:solidFill>
                <a:effectLst/>
                <a:latin typeface="Calibri" panose="020F0502020204030204" pitchFamily="34" charset="0"/>
                <a:cs typeface="Calibri" panose="020F0502020204030204" pitchFamily="34" charset="0"/>
              </a:rPr>
              <a:t> Illegitimate use of credit card information for unauthorized purchases.</a:t>
            </a:r>
          </a:p>
          <a:p>
            <a:pPr marL="1143000" lvl="2" indent="-22860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Ransomware Attacks:</a:t>
            </a:r>
            <a:r>
              <a:rPr lang="en-GB" b="0" i="0" u="none" strike="noStrike" dirty="0">
                <a:solidFill>
                  <a:srgbClr val="374151"/>
                </a:solidFill>
                <a:effectLst/>
                <a:latin typeface="Calibri" panose="020F0502020204030204" pitchFamily="34" charset="0"/>
                <a:cs typeface="Calibri" panose="020F0502020204030204" pitchFamily="34" charset="0"/>
              </a:rPr>
              <a:t> Malicious software that encrypts a victim's data, with the attacker demanding payment for its release.</a:t>
            </a:r>
          </a:p>
          <a:p>
            <a:pPr marL="1143000" lvl="2" indent="-22860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Key Aspects: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Technology and Cybercrime:</a:t>
            </a:r>
            <a:r>
              <a:rPr lang="en-GB" b="0" i="0" u="none" strike="noStrike" dirty="0">
                <a:solidFill>
                  <a:srgbClr val="374151"/>
                </a:solidFill>
                <a:effectLst/>
                <a:latin typeface="Calibri" panose="020F0502020204030204" pitchFamily="34" charset="0"/>
                <a:cs typeface="Calibri" panose="020F0502020204030204" pitchFamily="34" charset="0"/>
              </a:rPr>
              <a:t> Online fraud is facilitated by technology, with perpetrators exploiting vulnerabilities in digital systems and networks.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Global Nature:</a:t>
            </a:r>
            <a:r>
              <a:rPr lang="en-GB" b="0" i="0" u="none" strike="noStrike" dirty="0">
                <a:solidFill>
                  <a:srgbClr val="374151"/>
                </a:solidFill>
                <a:effectLst/>
                <a:latin typeface="Calibri" panose="020F0502020204030204" pitchFamily="34" charset="0"/>
                <a:cs typeface="Calibri" panose="020F0502020204030204" pitchFamily="34" charset="0"/>
              </a:rPr>
              <a:t> Economic crimes and online fraud often transcend national borders, making them challenging to investigate and prosecute.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Prevention Measures:</a:t>
            </a:r>
            <a:r>
              <a:rPr lang="en-GB" b="0" i="0" u="none" strike="noStrike" dirty="0">
                <a:solidFill>
                  <a:srgbClr val="374151"/>
                </a:solidFill>
                <a:effectLst/>
                <a:latin typeface="Calibri" panose="020F0502020204030204" pitchFamily="34" charset="0"/>
                <a:cs typeface="Calibri" panose="020F0502020204030204" pitchFamily="34" charset="0"/>
              </a:rPr>
              <a:t> Businesses and individuals employ various measures to prevent economic crimes and online fraud, such as cybersecurity protocols, secure payment systems, and awareness campaigns.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Law Enforcement Response:</a:t>
            </a:r>
            <a:r>
              <a:rPr lang="en-GB" b="0" i="0" u="none" strike="noStrike" dirty="0">
                <a:solidFill>
                  <a:srgbClr val="374151"/>
                </a:solidFill>
                <a:effectLst/>
                <a:latin typeface="Calibri" panose="020F0502020204030204" pitchFamily="34" charset="0"/>
                <a:cs typeface="Calibri" panose="020F0502020204030204" pitchFamily="34" charset="0"/>
              </a:rPr>
              <a:t> Governments and law enforcement agencies collaborate to combat economic crimes and online fraud through legal frameworks, international cooperation, and the use of specialized cybercrime units.</a:t>
            </a:r>
          </a:p>
          <a:p>
            <a:pPr algn="l"/>
            <a:r>
              <a:rPr lang="en-GB" b="1" i="0" u="none" strike="noStrike" dirty="0">
                <a:solidFill>
                  <a:srgbClr val="374151"/>
                </a:solidFill>
                <a:effectLst/>
                <a:latin typeface="Calibri" panose="020F0502020204030204" pitchFamily="34" charset="0"/>
                <a:cs typeface="Calibri" panose="020F0502020204030204" pitchFamily="34" charset="0"/>
              </a:rPr>
              <a:t>Impact: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Economic crimes and online fraud can have severe economic and personal consequences, including financial loss, damage to reputation, and the erosion of trust in digital transactions.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crucial for individuals and organizations to stay informed about evolving fraud tactics and employ cybersecurity best practices to mitigate risks.</a:t>
            </a:r>
          </a:p>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17</a:t>
            </a:fld>
            <a:endParaRPr lang="en-US"/>
          </a:p>
        </p:txBody>
      </p:sp>
    </p:spTree>
    <p:extLst>
      <p:ext uri="{BB962C8B-B14F-4D97-AF65-F5344CB8AC3E}">
        <p14:creationId xmlns:p14="http://schemas.microsoft.com/office/powerpoint/2010/main" val="24535695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18</a:t>
            </a:fld>
            <a:endParaRPr lang="en-US"/>
          </a:p>
        </p:txBody>
      </p:sp>
    </p:spTree>
    <p:extLst>
      <p:ext uri="{BB962C8B-B14F-4D97-AF65-F5344CB8AC3E}">
        <p14:creationId xmlns:p14="http://schemas.microsoft.com/office/powerpoint/2010/main" val="27983327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19</a:t>
            </a:fld>
            <a:endParaRPr lang="en-US"/>
          </a:p>
        </p:txBody>
      </p:sp>
    </p:spTree>
    <p:extLst>
      <p:ext uri="{BB962C8B-B14F-4D97-AF65-F5344CB8AC3E}">
        <p14:creationId xmlns:p14="http://schemas.microsoft.com/office/powerpoint/2010/main" val="24261899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20</a:t>
            </a:fld>
            <a:endParaRPr lang="en-US"/>
          </a:p>
        </p:txBody>
      </p:sp>
    </p:spTree>
    <p:extLst>
      <p:ext uri="{BB962C8B-B14F-4D97-AF65-F5344CB8AC3E}">
        <p14:creationId xmlns:p14="http://schemas.microsoft.com/office/powerpoint/2010/main" val="20984557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4AC76-8774-AD49-A00B-558BFD64A8FA}" type="slidenum">
              <a:rPr lang="en-US" smtClean="0"/>
              <a:t>21</a:t>
            </a:fld>
            <a:endParaRPr lang="en-US"/>
          </a:p>
        </p:txBody>
      </p:sp>
    </p:spTree>
    <p:extLst>
      <p:ext uri="{BB962C8B-B14F-4D97-AF65-F5344CB8AC3E}">
        <p14:creationId xmlns:p14="http://schemas.microsoft.com/office/powerpoint/2010/main" val="4096665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12/5/23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8898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12/5/23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71242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12/5/23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61504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12/5/23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80279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12/5/23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6354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12/5/23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83766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12/5/23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08971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12/5/23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55869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12/5/23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70118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12/5/23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50671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12/5/23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953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12/5/23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74988730"/>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fHhNWAKw0bY?start=2&amp;feature=oembed"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LuqAVA1jiPI?feature=oembed" TargetMode="Externa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hGRii5f_uSc?feature=oembed" TargetMode="Externa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B9A3A17-4E1D-27D2-6A48-03C2295C0A58}"/>
              </a:ext>
            </a:extLst>
          </p:cNvPr>
          <p:cNvPicPr>
            <a:picLocks noChangeAspect="1"/>
          </p:cNvPicPr>
          <p:nvPr/>
        </p:nvPicPr>
        <p:blipFill rotWithShape="1">
          <a:blip r:embed="rId3"/>
          <a:srcRect r="34891"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1" name="Freeform: Shape 1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56D13C-3E3A-7EF5-C5A0-80FABDB00A75}"/>
              </a:ext>
            </a:extLst>
          </p:cNvPr>
          <p:cNvSpPr>
            <a:spLocks noGrp="1"/>
          </p:cNvSpPr>
          <p:nvPr>
            <p:ph type="ctrTitle"/>
          </p:nvPr>
        </p:nvSpPr>
        <p:spPr>
          <a:xfrm>
            <a:off x="477981" y="1122363"/>
            <a:ext cx="4023360" cy="3204134"/>
          </a:xfrm>
        </p:spPr>
        <p:txBody>
          <a:bodyPr anchor="b">
            <a:normAutofit/>
          </a:bodyPr>
          <a:lstStyle/>
          <a:p>
            <a:r>
              <a:rPr lang="en-GB" sz="4800" dirty="0">
                <a:latin typeface="Calibri" panose="020F0502020204030204" pitchFamily="34" charset="0"/>
                <a:cs typeface="Calibri" panose="020F0502020204030204" pitchFamily="34" charset="0"/>
              </a:rPr>
              <a:t>Terrorism and Cybercrime</a:t>
            </a:r>
          </a:p>
        </p:txBody>
      </p:sp>
      <p:sp>
        <p:nvSpPr>
          <p:cNvPr id="3" name="Subtitle 2">
            <a:extLst>
              <a:ext uri="{FF2B5EF4-FFF2-40B4-BE49-F238E27FC236}">
                <a16:creationId xmlns:a16="http://schemas.microsoft.com/office/drawing/2014/main" id="{50E2FA9E-6E34-1903-070C-19C753400553}"/>
              </a:ext>
            </a:extLst>
          </p:cNvPr>
          <p:cNvSpPr>
            <a:spLocks noGrp="1"/>
          </p:cNvSpPr>
          <p:nvPr>
            <p:ph type="subTitle" idx="1"/>
          </p:nvPr>
        </p:nvSpPr>
        <p:spPr>
          <a:xfrm>
            <a:off x="477981" y="4872922"/>
            <a:ext cx="3933306" cy="1208141"/>
          </a:xfrm>
        </p:spPr>
        <p:txBody>
          <a:bodyPr>
            <a:normAutofit lnSpcReduction="10000"/>
          </a:bodyPr>
          <a:lstStyle/>
          <a:p>
            <a:pPr algn="ctr">
              <a:lnSpc>
                <a:spcPct val="100000"/>
              </a:lnSpc>
            </a:pPr>
            <a:r>
              <a:rPr lang="en-GB" sz="2400" dirty="0">
                <a:latin typeface="Calibri" panose="020F0502020204030204" pitchFamily="34" charset="0"/>
                <a:cs typeface="Calibri" panose="020F0502020204030204" pitchFamily="34" charset="0"/>
              </a:rPr>
              <a:t>Week 8: </a:t>
            </a:r>
          </a:p>
          <a:p>
            <a:pPr algn="ctr">
              <a:lnSpc>
                <a:spcPct val="100000"/>
              </a:lnSpc>
            </a:pPr>
            <a:r>
              <a:rPr lang="en-GB" sz="2400" dirty="0">
                <a:latin typeface="Calibri" panose="020F0502020204030204" pitchFamily="34" charset="0"/>
                <a:cs typeface="Calibri" panose="020F0502020204030204" pitchFamily="34" charset="0"/>
              </a:rPr>
              <a:t>The Targets and Means of Engaging in Cybercrime</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887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3776-3F01-E070-013A-E947F275A39F}"/>
              </a:ext>
            </a:extLst>
          </p:cNvPr>
          <p:cNvSpPr>
            <a:spLocks noGrp="1"/>
          </p:cNvSpPr>
          <p:nvPr>
            <p:ph type="title"/>
          </p:nvPr>
        </p:nvSpPr>
        <p:spPr/>
        <p:txBody>
          <a:bodyPr/>
          <a:lstStyle/>
          <a:p>
            <a:r>
              <a:rPr lang="en-GB" dirty="0"/>
              <a:t>Class Discussion</a:t>
            </a:r>
          </a:p>
        </p:txBody>
      </p:sp>
      <p:sp>
        <p:nvSpPr>
          <p:cNvPr id="3" name="Content Placeholder 2">
            <a:extLst>
              <a:ext uri="{FF2B5EF4-FFF2-40B4-BE49-F238E27FC236}">
                <a16:creationId xmlns:a16="http://schemas.microsoft.com/office/drawing/2014/main" id="{4EAA4C8F-EB34-9CEA-6BC2-EC3B639B8678}"/>
              </a:ext>
            </a:extLst>
          </p:cNvPr>
          <p:cNvSpPr>
            <a:spLocks noGrp="1"/>
          </p:cNvSpPr>
          <p:nvPr>
            <p:ph idx="1"/>
          </p:nvPr>
        </p:nvSpPr>
        <p:spPr>
          <a:xfrm>
            <a:off x="1115568" y="2225104"/>
            <a:ext cx="10168128" cy="3694176"/>
          </a:xfrm>
        </p:spPr>
        <p:txBody>
          <a:bodyPr>
            <a:normAutofit fontScale="92500"/>
          </a:bodyPr>
          <a:lstStyle/>
          <a:p>
            <a:pPr marL="0" indent="0">
              <a:buNone/>
            </a:pPr>
            <a:r>
              <a:rPr lang="en-US" sz="2600" dirty="0">
                <a:latin typeface="Calibri" panose="020F0502020204030204" pitchFamily="34" charset="0"/>
                <a:cs typeface="Calibri" panose="020F0502020204030204" pitchFamily="34" charset="0"/>
              </a:rPr>
              <a:t>How much overlap do you see between 'real – world' crime and cyber-crime?</a:t>
            </a:r>
          </a:p>
          <a:p>
            <a:pPr lvl="1"/>
            <a:r>
              <a:rPr lang="en-US" sz="2600" dirty="0">
                <a:latin typeface="Calibri" panose="020F0502020204030204" pitchFamily="34" charset="0"/>
                <a:cs typeface="Calibri" panose="020F0502020204030204" pitchFamily="34" charset="0"/>
              </a:rPr>
              <a:t>Where do you think the greater threat is?</a:t>
            </a:r>
          </a:p>
          <a:p>
            <a:pPr lvl="1"/>
            <a:r>
              <a:rPr lang="en-US" sz="2600" dirty="0">
                <a:latin typeface="Calibri" panose="020F0502020204030204" pitchFamily="34" charset="0"/>
                <a:cs typeface="Calibri" panose="020F0502020204030204" pitchFamily="34" charset="0"/>
              </a:rPr>
              <a:t>Do you think online Crime experiences the same sort of fear as offline crime?</a:t>
            </a:r>
          </a:p>
          <a:p>
            <a:pPr marL="0" indent="0">
              <a:buNone/>
            </a:pPr>
            <a:r>
              <a:rPr lang="en-US" sz="2600" dirty="0">
                <a:latin typeface="Calibri" panose="020F0502020204030204" pitchFamily="34" charset="0"/>
                <a:cs typeface="Calibri" panose="020F0502020204030204" pitchFamily="34" charset="0"/>
              </a:rPr>
              <a:t>Should there be specific global offences identifying cyber-crime and deviance or should they just be termed as 'crime' regardless of how or where they occur?</a:t>
            </a:r>
          </a:p>
          <a:p>
            <a:pPr lvl="1"/>
            <a:r>
              <a:rPr lang="en-US" sz="2600" dirty="0">
                <a:latin typeface="Calibri" panose="020F0502020204030204" pitchFamily="34" charset="0"/>
                <a:cs typeface="Calibri" panose="020F0502020204030204" pitchFamily="34" charset="0"/>
              </a:rPr>
              <a:t>Does the use of a computer make a crime any worse or better?</a:t>
            </a:r>
          </a:p>
          <a:p>
            <a:endParaRPr lang="en-GB" dirty="0"/>
          </a:p>
        </p:txBody>
      </p:sp>
    </p:spTree>
    <p:extLst>
      <p:ext uri="{BB962C8B-B14F-4D97-AF65-F5344CB8AC3E}">
        <p14:creationId xmlns:p14="http://schemas.microsoft.com/office/powerpoint/2010/main" val="1052759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7" name="Rectangle 2056">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Rectangle 2058">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BD6291-EC7C-365B-7975-B8BB36619145}"/>
              </a:ext>
            </a:extLst>
          </p:cNvPr>
          <p:cNvSpPr>
            <a:spLocks noGrp="1"/>
          </p:cNvSpPr>
          <p:nvPr>
            <p:ph type="title"/>
          </p:nvPr>
        </p:nvSpPr>
        <p:spPr>
          <a:xfrm>
            <a:off x="1115568" y="548640"/>
            <a:ext cx="10168128" cy="1179576"/>
          </a:xfrm>
        </p:spPr>
        <p:txBody>
          <a:bodyPr>
            <a:normAutofit/>
          </a:bodyPr>
          <a:lstStyle/>
          <a:p>
            <a:r>
              <a:rPr lang="en-GB" dirty="0">
                <a:latin typeface="Calibri" panose="020F0502020204030204" pitchFamily="34" charset="0"/>
                <a:cs typeface="Calibri" panose="020F0502020204030204" pitchFamily="34" charset="0"/>
              </a:rPr>
              <a:t>Exploring Hacking</a:t>
            </a:r>
          </a:p>
        </p:txBody>
      </p:sp>
      <p:sp>
        <p:nvSpPr>
          <p:cNvPr id="2061" name="Rectangle 2060">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What is hacking and how does hacking work?">
            <a:extLst>
              <a:ext uri="{FF2B5EF4-FFF2-40B4-BE49-F238E27FC236}">
                <a16:creationId xmlns:a16="http://schemas.microsoft.com/office/drawing/2014/main" id="{5E21D996-1CC2-177F-70B2-55A1F7BC76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29"/>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E3B1F02-768E-D5E3-BCA3-4161E4FEDBEF}"/>
              </a:ext>
            </a:extLst>
          </p:cNvPr>
          <p:cNvSpPr>
            <a:spLocks noGrp="1"/>
          </p:cNvSpPr>
          <p:nvPr>
            <p:ph idx="1"/>
          </p:nvPr>
        </p:nvSpPr>
        <p:spPr>
          <a:xfrm>
            <a:off x="7411453" y="2478024"/>
            <a:ext cx="3872243" cy="3694176"/>
          </a:xfrm>
        </p:spPr>
        <p:txBody>
          <a:bodyPr anchor="ctr">
            <a:normAutofit/>
          </a:bodyPr>
          <a:lstStyle/>
          <a:p>
            <a:pPr marL="0" indent="0" algn="ctr">
              <a:buNone/>
            </a:pPr>
            <a:r>
              <a:rPr lang="en-GB" sz="2400" dirty="0">
                <a:latin typeface="Calibri" panose="020F0502020204030204" pitchFamily="34" charset="0"/>
                <a:cs typeface="Calibri" panose="020F0502020204030204" pitchFamily="34" charset="0"/>
              </a:rPr>
              <a:t>'A 'hack' involves the modification of technology, such as the alteration of computer hardware or software, to allow it to be used in innovative ways, whether for legitimate or illegitimate purposes'</a:t>
            </a:r>
          </a:p>
          <a:p>
            <a:endParaRPr lang="en-GB" sz="1800" dirty="0"/>
          </a:p>
        </p:txBody>
      </p:sp>
    </p:spTree>
    <p:extLst>
      <p:ext uri="{BB962C8B-B14F-4D97-AF65-F5344CB8AC3E}">
        <p14:creationId xmlns:p14="http://schemas.microsoft.com/office/powerpoint/2010/main" val="672265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9" name="Rectangle 103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0" name="Rectangle 1039">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6CE443-F769-B6A9-4C56-0229BA3602D0}"/>
              </a:ext>
            </a:extLst>
          </p:cNvPr>
          <p:cNvSpPr>
            <a:spLocks noGrp="1"/>
          </p:cNvSpPr>
          <p:nvPr>
            <p:ph type="title"/>
          </p:nvPr>
        </p:nvSpPr>
        <p:spPr>
          <a:xfrm>
            <a:off x="1115568" y="548640"/>
            <a:ext cx="10168128" cy="1179576"/>
          </a:xfrm>
        </p:spPr>
        <p:txBody>
          <a:bodyPr>
            <a:normAutofit/>
          </a:bodyPr>
          <a:lstStyle/>
          <a:p>
            <a:r>
              <a:rPr lang="en-GB">
                <a:latin typeface="Calibri" panose="020F0502020204030204" pitchFamily="34" charset="0"/>
                <a:cs typeface="Calibri" panose="020F0502020204030204" pitchFamily="34" charset="0"/>
              </a:rPr>
              <a:t>Hacking</a:t>
            </a:r>
            <a:endParaRPr lang="en-GB" dirty="0">
              <a:latin typeface="Calibri" panose="020F0502020204030204" pitchFamily="34" charset="0"/>
              <a:cs typeface="Calibri" panose="020F0502020204030204" pitchFamily="34" charset="0"/>
            </a:endParaRPr>
          </a:p>
        </p:txBody>
      </p:sp>
      <p:sp>
        <p:nvSpPr>
          <p:cNvPr id="1037" name="Rectangle 103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What is the Future of Hacking?. Hacking's future is constantly… | by Nilesh  Parashar | Medium">
            <a:extLst>
              <a:ext uri="{FF2B5EF4-FFF2-40B4-BE49-F238E27FC236}">
                <a16:creationId xmlns:a16="http://schemas.microsoft.com/office/drawing/2014/main" id="{FC7214C7-4AD0-AAB3-687F-02CEB9C6AF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66" r="-2" b="-2"/>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5E8E294-C8BB-B7D9-F032-C8240C19E988}"/>
              </a:ext>
            </a:extLst>
          </p:cNvPr>
          <p:cNvSpPr>
            <a:spLocks noGrp="1"/>
          </p:cNvSpPr>
          <p:nvPr>
            <p:ph idx="1"/>
          </p:nvPr>
        </p:nvSpPr>
        <p:spPr>
          <a:xfrm>
            <a:off x="7411453" y="2478024"/>
            <a:ext cx="3872243" cy="3694176"/>
          </a:xfrm>
        </p:spPr>
        <p:txBody>
          <a:bodyPr anchor="ctr">
            <a:normAutofit/>
          </a:bodyPr>
          <a:lstStyle/>
          <a:p>
            <a:r>
              <a:rPr lang="en-GB" sz="2400" dirty="0">
                <a:latin typeface="Calibri" panose="020F0502020204030204" pitchFamily="34" charset="0"/>
                <a:cs typeface="Calibri" panose="020F0502020204030204" pitchFamily="34" charset="0"/>
              </a:rPr>
              <a:t>Not necessarily highly skilled</a:t>
            </a:r>
          </a:p>
          <a:p>
            <a:r>
              <a:rPr lang="en-GB" sz="2400" dirty="0">
                <a:latin typeface="Calibri" panose="020F0502020204030204" pitchFamily="34" charset="0"/>
                <a:cs typeface="Calibri" panose="020F0502020204030204" pitchFamily="34" charset="0"/>
              </a:rPr>
              <a:t>Subculture</a:t>
            </a:r>
          </a:p>
          <a:p>
            <a:r>
              <a:rPr lang="en-GB" sz="2400" dirty="0">
                <a:latin typeface="Calibri" panose="020F0502020204030204" pitchFamily="34" charset="0"/>
                <a:cs typeface="Calibri" panose="020F0502020204030204" pitchFamily="34" charset="0"/>
              </a:rPr>
              <a:t>A skill that may be applied in a variety of ways depending on the ethical perspective of the actor</a:t>
            </a:r>
          </a:p>
        </p:txBody>
      </p:sp>
    </p:spTree>
    <p:extLst>
      <p:ext uri="{BB962C8B-B14F-4D97-AF65-F5344CB8AC3E}">
        <p14:creationId xmlns:p14="http://schemas.microsoft.com/office/powerpoint/2010/main" val="3999842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899381-6B9B-5D91-2FE8-72E35ADE20BD}"/>
              </a:ext>
            </a:extLst>
          </p:cNvPr>
          <p:cNvSpPr>
            <a:spLocks noGrp="1"/>
          </p:cNvSpPr>
          <p:nvPr>
            <p:ph type="title"/>
          </p:nvPr>
        </p:nvSpPr>
        <p:spPr>
          <a:xfrm>
            <a:off x="1115568" y="548640"/>
            <a:ext cx="10168128" cy="1179576"/>
          </a:xfrm>
        </p:spPr>
        <p:txBody>
          <a:bodyPr>
            <a:normAutofit/>
          </a:bodyPr>
          <a:lstStyle/>
          <a:p>
            <a:r>
              <a:rPr lang="en-GB" dirty="0">
                <a:latin typeface="Calibri" panose="020F0502020204030204" pitchFamily="34" charset="0"/>
                <a:cs typeface="Calibri" panose="020F0502020204030204" pitchFamily="34" charset="0"/>
              </a:rPr>
              <a:t>Legitimate Purpose?</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A picture containing indoor, table, sitting, small&#10;&#10;Description generated with very high confidence">
            <a:extLst>
              <a:ext uri="{FF2B5EF4-FFF2-40B4-BE49-F238E27FC236}">
                <a16:creationId xmlns:a16="http://schemas.microsoft.com/office/drawing/2014/main" id="{20A2E40D-31A6-76C4-47D5-4EDB4399C3A4}"/>
              </a:ext>
            </a:extLst>
          </p:cNvPr>
          <p:cNvPicPr>
            <a:picLocks noChangeAspect="1"/>
          </p:cNvPicPr>
          <p:nvPr/>
        </p:nvPicPr>
        <p:blipFill rotWithShape="1">
          <a:blip r:embed="rId3"/>
          <a:srcRect l="17928" r="1747" b="1"/>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2853E454-F78F-A9EB-277B-793E2604565D}"/>
              </a:ext>
            </a:extLst>
          </p:cNvPr>
          <p:cNvSpPr>
            <a:spLocks noGrp="1"/>
          </p:cNvSpPr>
          <p:nvPr>
            <p:ph idx="1"/>
          </p:nvPr>
        </p:nvSpPr>
        <p:spPr>
          <a:xfrm>
            <a:off x="7411453" y="2478024"/>
            <a:ext cx="4311155" cy="3694176"/>
          </a:xfrm>
        </p:spPr>
        <p:txBody>
          <a:bodyPr anchor="ctr">
            <a:noAutofit/>
          </a:bodyPr>
          <a:lstStyle/>
          <a:p>
            <a:r>
              <a:rPr lang="en-GB" sz="2400" dirty="0">
                <a:latin typeface="Calibri" panose="020F0502020204030204" pitchFamily="34" charset="0"/>
                <a:cs typeface="Calibri" panose="020F0502020204030204" pitchFamily="34" charset="0"/>
              </a:rPr>
              <a:t>'Jailbreaking' or interfering with a programme to enable third parties' programmes to work on a device than normally does not permit it to! (Apple iPhones)</a:t>
            </a:r>
          </a:p>
          <a:p>
            <a:r>
              <a:rPr lang="en-US" sz="2400" kern="1200" dirty="0">
                <a:latin typeface="Calibri" panose="020F0502020204030204" pitchFamily="34" charset="0"/>
                <a:cs typeface="Calibri" panose="020F0502020204030204" pitchFamily="34" charset="0"/>
              </a:rPr>
              <a:t>This activity may make your warranty void but they are not Illegal</a:t>
            </a:r>
          </a:p>
        </p:txBody>
      </p:sp>
    </p:spTree>
    <p:extLst>
      <p:ext uri="{BB962C8B-B14F-4D97-AF65-F5344CB8AC3E}">
        <p14:creationId xmlns:p14="http://schemas.microsoft.com/office/powerpoint/2010/main" val="3508714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CE37E-111D-E978-7CDA-E016A997F56D}"/>
              </a:ext>
            </a:extLst>
          </p:cNvPr>
          <p:cNvSpPr>
            <a:spLocks noGrp="1"/>
          </p:cNvSpPr>
          <p:nvPr>
            <p:ph type="title"/>
          </p:nvPr>
        </p:nvSpPr>
        <p:spPr/>
        <p:txBody>
          <a:bodyPr/>
          <a:lstStyle/>
          <a:p>
            <a:r>
              <a:rPr lang="en-GB" dirty="0"/>
              <a:t>Hacking – Social Engineering</a:t>
            </a:r>
          </a:p>
        </p:txBody>
      </p:sp>
      <p:pic>
        <p:nvPicPr>
          <p:cNvPr id="4" name="Online Media 3" title="Hacking challenge at DEFCON">
            <a:hlinkClick r:id="" action="ppaction://media"/>
            <a:extLst>
              <a:ext uri="{FF2B5EF4-FFF2-40B4-BE49-F238E27FC236}">
                <a16:creationId xmlns:a16="http://schemas.microsoft.com/office/drawing/2014/main" id="{227C241F-179B-90E4-F207-335B5A983774}"/>
              </a:ext>
            </a:extLst>
          </p:cNvPr>
          <p:cNvPicPr>
            <a:picLocks noGrp="1" noRot="1" noChangeAspect="1"/>
          </p:cNvPicPr>
          <p:nvPr>
            <p:ph idx="1"/>
            <a:videoFile r:link="rId1"/>
          </p:nvPr>
        </p:nvPicPr>
        <p:blipFill>
          <a:blip r:embed="rId4"/>
          <a:stretch>
            <a:fillRect/>
          </a:stretch>
        </p:blipFill>
        <p:spPr>
          <a:xfrm>
            <a:off x="2930525" y="2478088"/>
            <a:ext cx="6538913" cy="3694112"/>
          </a:xfrm>
          <a:prstGeom prst="rect">
            <a:avLst/>
          </a:prstGeom>
        </p:spPr>
      </p:pic>
    </p:spTree>
    <p:extLst>
      <p:ext uri="{BB962C8B-B14F-4D97-AF65-F5344CB8AC3E}">
        <p14:creationId xmlns:p14="http://schemas.microsoft.com/office/powerpoint/2010/main" val="3302881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close up of a sign&#10;&#10;Description generated with very high confidence">
            <a:extLst>
              <a:ext uri="{FF2B5EF4-FFF2-40B4-BE49-F238E27FC236}">
                <a16:creationId xmlns:a16="http://schemas.microsoft.com/office/drawing/2014/main" id="{10678DF6-BC00-DD4F-8C93-14797E2E4590}"/>
              </a:ext>
            </a:extLst>
          </p:cNvPr>
          <p:cNvPicPr>
            <a:picLocks noChangeAspect="1"/>
          </p:cNvPicPr>
          <p:nvPr/>
        </p:nvPicPr>
        <p:blipFill rotWithShape="1">
          <a:blip r:embed="rId3"/>
          <a:srcRect l="12540" r="2110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1DEE11-BC30-BA47-AA81-9F08025898CE}"/>
              </a:ext>
            </a:extLst>
          </p:cNvPr>
          <p:cNvSpPr>
            <a:spLocks noGrp="1"/>
          </p:cNvSpPr>
          <p:nvPr>
            <p:ph type="title"/>
          </p:nvPr>
        </p:nvSpPr>
        <p:spPr>
          <a:xfrm>
            <a:off x="371094" y="1161288"/>
            <a:ext cx="3438144" cy="1124712"/>
          </a:xfrm>
        </p:spPr>
        <p:txBody>
          <a:bodyPr anchor="ctr">
            <a:normAutofit/>
          </a:bodyPr>
          <a:lstStyle/>
          <a:p>
            <a:pPr algn="ctr"/>
            <a:r>
              <a:rPr lang="en-GB" sz="2800" dirty="0">
                <a:latin typeface="Calibri" panose="020F0502020204030204" pitchFamily="34" charset="0"/>
                <a:cs typeface="Calibri" panose="020F0502020204030204" pitchFamily="34" charset="0"/>
              </a:rPr>
              <a:t>Illegitimate Purposes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D765E7-1CE0-B4AD-D277-0160BA87AB25}"/>
              </a:ext>
            </a:extLst>
          </p:cNvPr>
          <p:cNvSpPr>
            <a:spLocks noGrp="1"/>
          </p:cNvSpPr>
          <p:nvPr>
            <p:ph idx="1"/>
          </p:nvPr>
        </p:nvSpPr>
        <p:spPr>
          <a:xfrm>
            <a:off x="371094" y="2718054"/>
            <a:ext cx="3438906" cy="3207258"/>
          </a:xfrm>
        </p:spPr>
        <p:txBody>
          <a:bodyPr anchor="t">
            <a:normAutofit/>
          </a:bodyPr>
          <a:lstStyle/>
          <a:p>
            <a:pPr marL="0" indent="0" algn="ctr">
              <a:buNone/>
            </a:pPr>
            <a:r>
              <a:rPr lang="en-GB" sz="2400" dirty="0">
                <a:latin typeface="Calibri" panose="020F0502020204030204" pitchFamily="34" charset="0"/>
                <a:cs typeface="Calibri" panose="020F0502020204030204" pitchFamily="34" charset="0"/>
              </a:rPr>
              <a:t>Hacks that modify programmes, systems and security protocols are illegal and may be used to obtain information. </a:t>
            </a:r>
          </a:p>
        </p:txBody>
      </p:sp>
    </p:spTree>
    <p:extLst>
      <p:ext uri="{BB962C8B-B14F-4D97-AF65-F5344CB8AC3E}">
        <p14:creationId xmlns:p14="http://schemas.microsoft.com/office/powerpoint/2010/main" val="1503563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8" name="Freeform: Shape 3080">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89" name="Freeform: Shape 3082">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D51337-4E45-7419-6792-9D53BB6AF2CD}"/>
              </a:ext>
            </a:extLst>
          </p:cNvPr>
          <p:cNvSpPr>
            <a:spLocks noGrp="1"/>
          </p:cNvSpPr>
          <p:nvPr>
            <p:ph type="title"/>
          </p:nvPr>
        </p:nvSpPr>
        <p:spPr>
          <a:xfrm>
            <a:off x="371094" y="1161288"/>
            <a:ext cx="3438144" cy="1124712"/>
          </a:xfrm>
        </p:spPr>
        <p:txBody>
          <a:bodyPr anchor="ctr">
            <a:normAutofit/>
          </a:bodyPr>
          <a:lstStyle/>
          <a:p>
            <a:r>
              <a:rPr lang="en-GB" sz="3200" dirty="0">
                <a:latin typeface="Calibri" panose="020F0502020204030204" pitchFamily="34" charset="0"/>
                <a:cs typeface="Calibri" panose="020F0502020204030204" pitchFamily="34" charset="0"/>
              </a:rPr>
              <a:t>Hacking - Consequences</a:t>
            </a:r>
          </a:p>
        </p:txBody>
      </p:sp>
      <p:sp>
        <p:nvSpPr>
          <p:cNvPr id="3085" name="Rectangle 308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7" name="Rectangle 308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78CC7B-E345-969B-7BAD-F906A8E794BD}"/>
              </a:ext>
            </a:extLst>
          </p:cNvPr>
          <p:cNvSpPr>
            <a:spLocks noGrp="1"/>
          </p:cNvSpPr>
          <p:nvPr>
            <p:ph idx="1"/>
          </p:nvPr>
        </p:nvSpPr>
        <p:spPr>
          <a:xfrm>
            <a:off x="371094" y="2718054"/>
            <a:ext cx="3438906" cy="3207258"/>
          </a:xfrm>
        </p:spPr>
        <p:txBody>
          <a:bodyPr anchor="t">
            <a:normAutofit/>
          </a:bodyPr>
          <a:lstStyle/>
          <a:p>
            <a:pPr marL="0" indent="0" algn="ctr">
              <a:buNone/>
            </a:pPr>
            <a:r>
              <a:rPr lang="en-GB" dirty="0">
                <a:latin typeface="Calibri" panose="020F0502020204030204" pitchFamily="34" charset="0"/>
                <a:cs typeface="Calibri" panose="020F0502020204030204" pitchFamily="34" charset="0"/>
              </a:rPr>
              <a:t>Theft</a:t>
            </a:r>
          </a:p>
          <a:p>
            <a:pPr marL="0" indent="0" algn="ctr">
              <a:buNone/>
            </a:pPr>
            <a:r>
              <a:rPr lang="en-GB" dirty="0">
                <a:latin typeface="Calibri" panose="020F0502020204030204" pitchFamily="34" charset="0"/>
                <a:cs typeface="Calibri" panose="020F0502020204030204" pitchFamily="34" charset="0"/>
              </a:rPr>
              <a:t>Espionage</a:t>
            </a:r>
          </a:p>
          <a:p>
            <a:pPr marL="0" indent="0" algn="ctr">
              <a:buNone/>
            </a:pPr>
            <a:r>
              <a:rPr lang="en-GB" dirty="0">
                <a:latin typeface="Calibri" panose="020F0502020204030204" pitchFamily="34" charset="0"/>
                <a:cs typeface="Calibri" panose="020F0502020204030204" pitchFamily="34" charset="0"/>
              </a:rPr>
              <a:t>Terror</a:t>
            </a:r>
          </a:p>
          <a:p>
            <a:pPr marL="0" indent="0" algn="ctr">
              <a:buNone/>
            </a:pPr>
            <a:r>
              <a:rPr lang="en-GB" dirty="0">
                <a:latin typeface="Calibri" panose="020F0502020204030204" pitchFamily="34" charset="0"/>
                <a:cs typeface="Calibri" panose="020F0502020204030204" pitchFamily="34" charset="0"/>
              </a:rPr>
              <a:t>Fraud</a:t>
            </a:r>
          </a:p>
        </p:txBody>
      </p:sp>
      <p:pic>
        <p:nvPicPr>
          <p:cNvPr id="3074" name="Picture 2" descr="Legal Consequences: Fines and Compensation for hacking and causing damage -  Law Insider India">
            <a:extLst>
              <a:ext uri="{FF2B5EF4-FFF2-40B4-BE49-F238E27FC236}">
                <a16:creationId xmlns:a16="http://schemas.microsoft.com/office/drawing/2014/main" id="{C0E07497-E012-02F5-7B1A-FB975F6CD45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98967" y="1470607"/>
            <a:ext cx="6921940" cy="4026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077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04C947-CA97-5557-3074-44F1FF42C1BD}"/>
              </a:ext>
            </a:extLst>
          </p:cNvPr>
          <p:cNvSpPr>
            <a:spLocks noGrp="1"/>
          </p:cNvSpPr>
          <p:nvPr>
            <p:ph type="title"/>
          </p:nvPr>
        </p:nvSpPr>
        <p:spPr>
          <a:xfrm>
            <a:off x="1115568" y="548640"/>
            <a:ext cx="10168128" cy="1179576"/>
          </a:xfrm>
        </p:spPr>
        <p:txBody>
          <a:bodyPr>
            <a:normAutofit/>
          </a:bodyPr>
          <a:lstStyle/>
          <a:p>
            <a:r>
              <a:rPr lang="en-GB" dirty="0">
                <a:latin typeface="Calibri" panose="020F0502020204030204" pitchFamily="34" charset="0"/>
                <a:cs typeface="Calibri" panose="020F0502020204030204" pitchFamily="34" charset="0"/>
              </a:rPr>
              <a:t>The Hacker Subculture</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a:extLst>
              <a:ext uri="{FF2B5EF4-FFF2-40B4-BE49-F238E27FC236}">
                <a16:creationId xmlns:a16="http://schemas.microsoft.com/office/drawing/2014/main" id="{60D73CFA-6FCD-7858-4D00-9E8E0A276FEC}"/>
              </a:ext>
            </a:extLst>
          </p:cNvPr>
          <p:cNvPicPr>
            <a:picLocks noChangeAspect="1"/>
          </p:cNvPicPr>
          <p:nvPr/>
        </p:nvPicPr>
        <p:blipFill rotWithShape="1">
          <a:blip r:embed="rId3"/>
          <a:srcRect t="3646" r="1" b="3648"/>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2BB4CB63-6649-4063-729C-C65EC195CAB5}"/>
              </a:ext>
            </a:extLst>
          </p:cNvPr>
          <p:cNvSpPr>
            <a:spLocks noGrp="1"/>
          </p:cNvSpPr>
          <p:nvPr>
            <p:ph idx="1"/>
          </p:nvPr>
        </p:nvSpPr>
        <p:spPr>
          <a:xfrm>
            <a:off x="7210285" y="2521726"/>
            <a:ext cx="4512323" cy="3694176"/>
          </a:xfrm>
        </p:spPr>
        <p:txBody>
          <a:bodyPr anchor="ctr">
            <a:normAutofit/>
          </a:bodyPr>
          <a:lstStyle/>
          <a:p>
            <a:pPr marL="0" indent="0">
              <a:buNone/>
            </a:pPr>
            <a:r>
              <a:rPr lang="en-GB" dirty="0">
                <a:latin typeface="Calibri" panose="020F0502020204030204" pitchFamily="34" charset="0"/>
                <a:cs typeface="Calibri" panose="020F0502020204030204" pitchFamily="34" charset="0"/>
              </a:rPr>
              <a:t>Primary Norms:</a:t>
            </a:r>
          </a:p>
          <a:p>
            <a:pPr marL="0" indent="0">
              <a:buNone/>
            </a:pPr>
            <a:endParaRPr lang="en-GB" dirty="0">
              <a:latin typeface="Calibri" panose="020F0502020204030204" pitchFamily="34" charset="0"/>
              <a:cs typeface="Calibri" panose="020F0502020204030204" pitchFamily="34" charset="0"/>
            </a:endParaRPr>
          </a:p>
          <a:p>
            <a:pPr lvl="1"/>
            <a:r>
              <a:rPr lang="en-GB" sz="2800" dirty="0">
                <a:latin typeface="Calibri" panose="020F0502020204030204" pitchFamily="34" charset="0"/>
                <a:cs typeface="Calibri" panose="020F0502020204030204" pitchFamily="34" charset="0"/>
              </a:rPr>
              <a:t>Technology - Exploration</a:t>
            </a:r>
          </a:p>
          <a:p>
            <a:pPr lvl="1"/>
            <a:r>
              <a:rPr lang="en-GB" sz="2800" dirty="0">
                <a:latin typeface="Calibri" panose="020F0502020204030204" pitchFamily="34" charset="0"/>
                <a:cs typeface="Calibri" panose="020F0502020204030204" pitchFamily="34" charset="0"/>
              </a:rPr>
              <a:t>Knowledge</a:t>
            </a:r>
          </a:p>
          <a:p>
            <a:pPr lvl="1"/>
            <a:r>
              <a:rPr lang="en-GB" sz="2800" dirty="0">
                <a:latin typeface="Calibri" panose="020F0502020204030204" pitchFamily="34" charset="0"/>
                <a:cs typeface="Calibri" panose="020F0502020204030204" pitchFamily="34" charset="0"/>
              </a:rPr>
              <a:t>Secrecy</a:t>
            </a:r>
          </a:p>
        </p:txBody>
      </p:sp>
    </p:spTree>
    <p:extLst>
      <p:ext uri="{BB962C8B-B14F-4D97-AF65-F5344CB8AC3E}">
        <p14:creationId xmlns:p14="http://schemas.microsoft.com/office/powerpoint/2010/main" val="2915465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close up of a sign&#10;&#10;Description generated with very high confidence">
            <a:extLst>
              <a:ext uri="{FF2B5EF4-FFF2-40B4-BE49-F238E27FC236}">
                <a16:creationId xmlns:a16="http://schemas.microsoft.com/office/drawing/2014/main" id="{D7208C20-57BD-145F-7E59-AFA74E54513E}"/>
              </a:ext>
            </a:extLst>
          </p:cNvPr>
          <p:cNvPicPr>
            <a:picLocks noChangeAspect="1"/>
          </p:cNvPicPr>
          <p:nvPr/>
        </p:nvPicPr>
        <p:blipFill rotWithShape="1">
          <a:blip r:embed="rId3"/>
          <a:srcRect l="23448" r="545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BCC12C-A0FD-E6FE-D518-C92CFC34E3E6}"/>
              </a:ext>
            </a:extLst>
          </p:cNvPr>
          <p:cNvSpPr>
            <a:spLocks noGrp="1"/>
          </p:cNvSpPr>
          <p:nvPr>
            <p:ph type="title"/>
          </p:nvPr>
        </p:nvSpPr>
        <p:spPr>
          <a:xfrm>
            <a:off x="371094" y="1161288"/>
            <a:ext cx="3438144" cy="1124712"/>
          </a:xfrm>
        </p:spPr>
        <p:txBody>
          <a:bodyPr anchor="b">
            <a:normAutofit/>
          </a:bodyPr>
          <a:lstStyle/>
          <a:p>
            <a:pPr algn="ctr"/>
            <a:r>
              <a:rPr lang="en-GB" sz="2800" dirty="0">
                <a:latin typeface="Calibri" panose="020F0502020204030204" pitchFamily="34" charset="0"/>
                <a:cs typeface="Calibri" panose="020F0502020204030204" pitchFamily="34" charset="0"/>
              </a:rPr>
              <a:t>What is Malware ?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83E20D-D462-8DFF-ACD6-E6CEFE426832}"/>
              </a:ext>
            </a:extLst>
          </p:cNvPr>
          <p:cNvSpPr>
            <a:spLocks noGrp="1"/>
          </p:cNvSpPr>
          <p:nvPr>
            <p:ph idx="1"/>
          </p:nvPr>
        </p:nvSpPr>
        <p:spPr>
          <a:xfrm>
            <a:off x="371094" y="2718054"/>
            <a:ext cx="3707130" cy="3207258"/>
          </a:xfrm>
        </p:spPr>
        <p:txBody>
          <a:bodyPr anchor="t">
            <a:noAutofit/>
          </a:bodyPr>
          <a:lstStyle/>
          <a:p>
            <a:pPr marL="0" indent="0" algn="ctr">
              <a:buNone/>
            </a:pPr>
            <a:r>
              <a:rPr lang="en-GB" sz="2400" dirty="0">
                <a:latin typeface="Calibri" panose="020F0502020204030204" pitchFamily="34" charset="0"/>
                <a:cs typeface="Calibri" panose="020F0502020204030204" pitchFamily="34" charset="0"/>
              </a:rPr>
              <a:t>Destructive programmes that can be used to harm computer systems, gain access to sensitive information, or engage in other forms of cybercrime.</a:t>
            </a:r>
          </a:p>
        </p:txBody>
      </p:sp>
    </p:spTree>
    <p:extLst>
      <p:ext uri="{BB962C8B-B14F-4D97-AF65-F5344CB8AC3E}">
        <p14:creationId xmlns:p14="http://schemas.microsoft.com/office/powerpoint/2010/main" val="2040187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3" name="Rectangle 103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5" name="Rectangle 1034">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7" name="Rectangle 103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AB37BC-C98D-A357-B592-23E8FD8682B3}"/>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Malware and Automated Attacks</a:t>
            </a:r>
          </a:p>
        </p:txBody>
      </p:sp>
      <p:sp>
        <p:nvSpPr>
          <p:cNvPr id="1039" name="Rectangle: Rounded Corners 1038">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Content Placeholder 2">
            <a:extLst>
              <a:ext uri="{FF2B5EF4-FFF2-40B4-BE49-F238E27FC236}">
                <a16:creationId xmlns:a16="http://schemas.microsoft.com/office/drawing/2014/main" id="{2EE24A36-464E-7C8C-AF8E-3378B0975A38}"/>
              </a:ext>
            </a:extLst>
          </p:cNvPr>
          <p:cNvSpPr>
            <a:spLocks noGrp="1"/>
          </p:cNvSpPr>
          <p:nvPr>
            <p:ph idx="1"/>
          </p:nvPr>
        </p:nvSpPr>
        <p:spPr>
          <a:xfrm>
            <a:off x="2615739" y="1958530"/>
            <a:ext cx="6960524" cy="598516"/>
          </a:xfrm>
        </p:spPr>
        <p:txBody>
          <a:bodyPr vert="horz" lIns="91440" tIns="45720" rIns="91440" bIns="45720" rtlCol="0" anchor="ctr">
            <a:normAutofit/>
          </a:bodyPr>
          <a:lstStyle/>
          <a:p>
            <a:pPr marL="0" indent="0" algn="ctr">
              <a:buNone/>
            </a:pPr>
            <a:r>
              <a:rPr lang="en-US" sz="2000" dirty="0"/>
              <a:t>In 2020, 431 Million new pieces of Malware identified</a:t>
            </a:r>
          </a:p>
        </p:txBody>
      </p:sp>
      <p:pic>
        <p:nvPicPr>
          <p:cNvPr id="1026" name="Picture 2" descr="What is Malware? Definition, Types, Examples ❗️">
            <a:extLst>
              <a:ext uri="{FF2B5EF4-FFF2-40B4-BE49-F238E27FC236}">
                <a16:creationId xmlns:a16="http://schemas.microsoft.com/office/drawing/2014/main" id="{B78278D9-41CB-889D-CA5D-76D9D89CA1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15737" y="2539815"/>
            <a:ext cx="6827519"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2931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589EB4-A148-E4E1-9394-01AAFAEE934B}"/>
              </a:ext>
            </a:extLst>
          </p:cNvPr>
          <p:cNvSpPr>
            <a:spLocks noGrp="1"/>
          </p:cNvSpPr>
          <p:nvPr>
            <p:ph type="title"/>
          </p:nvPr>
        </p:nvSpPr>
        <p:spPr>
          <a:xfrm>
            <a:off x="1115568" y="548640"/>
            <a:ext cx="10168128" cy="1179576"/>
          </a:xfrm>
        </p:spPr>
        <p:txBody>
          <a:bodyPr>
            <a:normAutofit/>
          </a:bodyPr>
          <a:lstStyle/>
          <a:p>
            <a:r>
              <a:rPr lang="en-GB" dirty="0"/>
              <a:t>Viruses Trojans and Worms</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A drawing of a cartoon character&#10;&#10;Description generated with high confidence">
            <a:extLst>
              <a:ext uri="{FF2B5EF4-FFF2-40B4-BE49-F238E27FC236}">
                <a16:creationId xmlns:a16="http://schemas.microsoft.com/office/drawing/2014/main" id="{3706B196-1D6E-6331-B176-7D66108E5F01}"/>
              </a:ext>
            </a:extLst>
          </p:cNvPr>
          <p:cNvPicPr>
            <a:picLocks noChangeAspect="1"/>
          </p:cNvPicPr>
          <p:nvPr/>
        </p:nvPicPr>
        <p:blipFill rotWithShape="1">
          <a:blip r:embed="rId3"/>
          <a:srcRect l="6742" r="2154" b="-1"/>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2A0B6268-7BC5-709E-73A2-6C82D180C667}"/>
              </a:ext>
            </a:extLst>
          </p:cNvPr>
          <p:cNvSpPr>
            <a:spLocks noGrp="1"/>
          </p:cNvSpPr>
          <p:nvPr>
            <p:ph idx="1"/>
          </p:nvPr>
        </p:nvSpPr>
        <p:spPr>
          <a:xfrm>
            <a:off x="7411453" y="2478024"/>
            <a:ext cx="3872243" cy="3694176"/>
          </a:xfrm>
        </p:spPr>
        <p:txBody>
          <a:bodyPr anchor="ctr">
            <a:normAutofit/>
          </a:bodyPr>
          <a:lstStyle/>
          <a:p>
            <a:pPr marL="0" indent="0" algn="ctr">
              <a:buNone/>
            </a:pPr>
            <a:r>
              <a:rPr lang="en-GB" sz="2400" dirty="0">
                <a:latin typeface="Calibri" panose="020F0502020204030204" pitchFamily="34" charset="0"/>
                <a:cs typeface="Calibri" panose="020F0502020204030204" pitchFamily="34" charset="0"/>
              </a:rPr>
              <a:t>Most Malware is made of either Viruses, Trojan Horses or Worms, or a combination of all these  (a 'blended threat)</a:t>
            </a:r>
          </a:p>
          <a:p>
            <a:endParaRPr lang="en-GB" sz="1800" dirty="0"/>
          </a:p>
        </p:txBody>
      </p:sp>
    </p:spTree>
    <p:extLst>
      <p:ext uri="{BB962C8B-B14F-4D97-AF65-F5344CB8AC3E}">
        <p14:creationId xmlns:p14="http://schemas.microsoft.com/office/powerpoint/2010/main" val="2942503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1C525-F2D7-1BE4-51DB-5E680036A1E6}"/>
              </a:ext>
            </a:extLst>
          </p:cNvPr>
          <p:cNvSpPr>
            <a:spLocks noGrp="1"/>
          </p:cNvSpPr>
          <p:nvPr>
            <p:ph type="title"/>
          </p:nvPr>
        </p:nvSpPr>
        <p:spPr/>
        <p:txBody>
          <a:bodyPr/>
          <a:lstStyle/>
          <a:p>
            <a:r>
              <a:rPr lang="en-GB" dirty="0"/>
              <a:t>Contemporary Issues with Malware</a:t>
            </a:r>
          </a:p>
        </p:txBody>
      </p:sp>
      <p:pic>
        <p:nvPicPr>
          <p:cNvPr id="4" name="Online Media 3" title="The worst cyber security incidents of 2021 | IT Pro">
            <a:hlinkClick r:id="" action="ppaction://media"/>
            <a:extLst>
              <a:ext uri="{FF2B5EF4-FFF2-40B4-BE49-F238E27FC236}">
                <a16:creationId xmlns:a16="http://schemas.microsoft.com/office/drawing/2014/main" id="{F8DBC921-0986-3786-386D-0D5C65C55951}"/>
              </a:ext>
            </a:extLst>
          </p:cNvPr>
          <p:cNvPicPr>
            <a:picLocks noGrp="1" noRot="1" noChangeAspect="1"/>
          </p:cNvPicPr>
          <p:nvPr>
            <p:ph idx="1"/>
            <a:videoFile r:link="rId1"/>
          </p:nvPr>
        </p:nvPicPr>
        <p:blipFill>
          <a:blip r:embed="rId4"/>
          <a:stretch>
            <a:fillRect/>
          </a:stretch>
        </p:blipFill>
        <p:spPr>
          <a:xfrm>
            <a:off x="2930525" y="2478088"/>
            <a:ext cx="6538913" cy="3694112"/>
          </a:xfrm>
          <a:prstGeom prst="rect">
            <a:avLst/>
          </a:prstGeom>
        </p:spPr>
      </p:pic>
    </p:spTree>
    <p:extLst>
      <p:ext uri="{BB962C8B-B14F-4D97-AF65-F5344CB8AC3E}">
        <p14:creationId xmlns:p14="http://schemas.microsoft.com/office/powerpoint/2010/main" val="2029214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A8C337-A028-58C4-9827-5523512D2399}"/>
              </a:ext>
            </a:extLst>
          </p:cNvPr>
          <p:cNvSpPr>
            <a:spLocks noGrp="1"/>
          </p:cNvSpPr>
          <p:nvPr>
            <p:ph type="title"/>
          </p:nvPr>
        </p:nvSpPr>
        <p:spPr>
          <a:xfrm>
            <a:off x="1115568" y="548640"/>
            <a:ext cx="10168128" cy="1179576"/>
          </a:xfrm>
        </p:spPr>
        <p:txBody>
          <a:bodyPr>
            <a:normAutofit/>
          </a:bodyPr>
          <a:lstStyle/>
          <a:p>
            <a:pPr algn="ctr"/>
            <a:r>
              <a:rPr lang="en-GB" sz="3700" dirty="0">
                <a:latin typeface="Calibri" panose="020F0502020204030204" pitchFamily="34" charset="0"/>
                <a:cs typeface="Calibri" panose="020F0502020204030204" pitchFamily="34" charset="0"/>
              </a:rPr>
              <a:t>Digital Piracy and Intellectual Property Theft</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A picture containing drawing, sign, clock, room&#10;&#10;Description generated with very high confidence">
            <a:extLst>
              <a:ext uri="{FF2B5EF4-FFF2-40B4-BE49-F238E27FC236}">
                <a16:creationId xmlns:a16="http://schemas.microsoft.com/office/drawing/2014/main" id="{88F35BB5-6E0B-7D40-313E-6A6F5CABD03E}"/>
              </a:ext>
            </a:extLst>
          </p:cNvPr>
          <p:cNvPicPr>
            <a:picLocks noChangeAspect="1"/>
          </p:cNvPicPr>
          <p:nvPr/>
        </p:nvPicPr>
        <p:blipFill rotWithShape="1">
          <a:blip r:embed="rId3"/>
          <a:srcRect l="14822" r="11409" b="1"/>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10D90BBD-0713-5855-EDC2-70E23200F366}"/>
              </a:ext>
            </a:extLst>
          </p:cNvPr>
          <p:cNvSpPr>
            <a:spLocks noGrp="1"/>
          </p:cNvSpPr>
          <p:nvPr>
            <p:ph idx="1"/>
          </p:nvPr>
        </p:nvSpPr>
        <p:spPr>
          <a:xfrm>
            <a:off x="7411453" y="2478024"/>
            <a:ext cx="3872243" cy="3694176"/>
          </a:xfrm>
        </p:spPr>
        <p:txBody>
          <a:bodyPr anchor="ctr">
            <a:normAutofit fontScale="92500"/>
          </a:bodyPr>
          <a:lstStyle/>
          <a:p>
            <a:r>
              <a:rPr lang="en-GB" sz="2400" dirty="0">
                <a:latin typeface="Calibri" panose="020F0502020204030204" pitchFamily="34" charset="0"/>
                <a:cs typeface="Calibri" panose="020F0502020204030204" pitchFamily="34" charset="0"/>
              </a:rPr>
              <a:t>High speed internet allows us to listen to music, watch films, sport etc on our devices</a:t>
            </a:r>
          </a:p>
          <a:p>
            <a:r>
              <a:rPr lang="en-GB" sz="2400" dirty="0">
                <a:latin typeface="Calibri" panose="020F0502020204030204" pitchFamily="34" charset="0"/>
                <a:cs typeface="Calibri" panose="020F0502020204030204" pitchFamily="34" charset="0"/>
              </a:rPr>
              <a:t>These entertainment  forms can be subverted in order to acquire, copy  and unlawfully distribute media that was illegally obtained (digital piracy).</a:t>
            </a:r>
          </a:p>
          <a:p>
            <a:endParaRPr lang="en-GB" sz="1800" dirty="0"/>
          </a:p>
        </p:txBody>
      </p:sp>
    </p:spTree>
    <p:extLst>
      <p:ext uri="{BB962C8B-B14F-4D97-AF65-F5344CB8AC3E}">
        <p14:creationId xmlns:p14="http://schemas.microsoft.com/office/powerpoint/2010/main" val="1530588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76607-E08B-601F-FF00-4109D9A1804C}"/>
              </a:ext>
            </a:extLst>
          </p:cNvPr>
          <p:cNvSpPr>
            <a:spLocks noGrp="1"/>
          </p:cNvSpPr>
          <p:nvPr>
            <p:ph type="title"/>
          </p:nvPr>
        </p:nvSpPr>
        <p:spPr>
          <a:xfrm>
            <a:off x="838199" y="564211"/>
            <a:ext cx="4571999" cy="1165002"/>
          </a:xfrm>
        </p:spPr>
        <p:txBody>
          <a:bodyPr anchor="b">
            <a:normAutofit/>
          </a:bodyPr>
          <a:lstStyle/>
          <a:p>
            <a:r>
              <a:rPr lang="en-GB" sz="3600" dirty="0">
                <a:latin typeface="Calibri" panose="020F0502020204030204" pitchFamily="34" charset="0"/>
                <a:cs typeface="Calibri" panose="020F0502020204030204" pitchFamily="34" charset="0"/>
              </a:rPr>
              <a:t>What is Intellectual Property?</a:t>
            </a:r>
          </a:p>
        </p:txBody>
      </p:sp>
      <p:sp>
        <p:nvSpPr>
          <p:cNvPr id="3" name="Content Placeholder 2">
            <a:extLst>
              <a:ext uri="{FF2B5EF4-FFF2-40B4-BE49-F238E27FC236}">
                <a16:creationId xmlns:a16="http://schemas.microsoft.com/office/drawing/2014/main" id="{AF5245FE-E6E2-D6BC-4E44-44A6BF1D3DAC}"/>
              </a:ext>
            </a:extLst>
          </p:cNvPr>
          <p:cNvSpPr>
            <a:spLocks noGrp="1"/>
          </p:cNvSpPr>
          <p:nvPr>
            <p:ph idx="1"/>
          </p:nvPr>
        </p:nvSpPr>
        <p:spPr>
          <a:xfrm>
            <a:off x="838199" y="2055327"/>
            <a:ext cx="4571999" cy="3776975"/>
          </a:xfrm>
        </p:spPr>
        <p:txBody>
          <a:bodyPr>
            <a:normAutofit/>
          </a:bodyPr>
          <a:lstStyle/>
          <a:p>
            <a:r>
              <a:rPr lang="en-GB" sz="2400" dirty="0">
                <a:latin typeface="Calibri" panose="020F0502020204030204" pitchFamily="34" charset="0"/>
                <a:cs typeface="Calibri" panose="020F0502020204030204" pitchFamily="34" charset="0"/>
              </a:rPr>
              <a:t>When an original idea that involves some creative expression is put into a fixed medium it can be identified as being 'Intellectual Property'</a:t>
            </a:r>
          </a:p>
          <a:p>
            <a:r>
              <a:rPr lang="en-GB" sz="2400" dirty="0">
                <a:latin typeface="Calibri" panose="020F0502020204030204" pitchFamily="34" charset="0"/>
                <a:cs typeface="Calibri" panose="020F0502020204030204" pitchFamily="34" charset="0"/>
              </a:rPr>
              <a:t>To protect this 'idea' being stolen many people use 'copyright', 'trademarks' or 'patents'</a:t>
            </a:r>
          </a:p>
        </p:txBody>
      </p:sp>
      <p:pic>
        <p:nvPicPr>
          <p:cNvPr id="4" name="Picture 5" descr="A picture containing star, light&#10;&#10;Description generated with very high confidence">
            <a:extLst>
              <a:ext uri="{FF2B5EF4-FFF2-40B4-BE49-F238E27FC236}">
                <a16:creationId xmlns:a16="http://schemas.microsoft.com/office/drawing/2014/main" id="{DE3A0414-409A-C3C6-8AB7-B8645B7A4608}"/>
              </a:ext>
            </a:extLst>
          </p:cNvPr>
          <p:cNvPicPr>
            <a:picLocks noChangeAspect="1"/>
          </p:cNvPicPr>
          <p:nvPr/>
        </p:nvPicPr>
        <p:blipFill rotWithShape="1">
          <a:blip r:embed="rId3"/>
          <a:srcRect r="35078" b="-1"/>
          <a:stretch/>
        </p:blipFill>
        <p:spPr>
          <a:xfrm>
            <a:off x="6190488" y="566928"/>
            <a:ext cx="5157216" cy="5286197"/>
          </a:xfrm>
          <a:prstGeom prst="rect">
            <a:avLst/>
          </a:prstGeom>
        </p:spPr>
      </p:pic>
      <p:sp>
        <p:nvSpPr>
          <p:cNvPr id="11" name="Rectangle 10">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5509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A3AC7-C9EE-858A-E66F-329CAD47D1B3}"/>
              </a:ext>
            </a:extLst>
          </p:cNvPr>
          <p:cNvSpPr>
            <a:spLocks noGrp="1"/>
          </p:cNvSpPr>
          <p:nvPr>
            <p:ph type="title"/>
          </p:nvPr>
        </p:nvSpPr>
        <p:spPr>
          <a:xfrm>
            <a:off x="545590" y="566928"/>
            <a:ext cx="5157216" cy="1165002"/>
          </a:xfrm>
        </p:spPr>
        <p:txBody>
          <a:bodyPr anchor="ctr">
            <a:normAutofit/>
          </a:bodyPr>
          <a:lstStyle/>
          <a:p>
            <a:r>
              <a:rPr lang="en-GB" sz="3600" dirty="0">
                <a:latin typeface="Calibri" panose="020F0502020204030204" pitchFamily="34" charset="0"/>
                <a:cs typeface="Calibri" panose="020F0502020204030204" pitchFamily="34" charset="0"/>
              </a:rPr>
              <a:t>Legislation and Response</a:t>
            </a:r>
          </a:p>
        </p:txBody>
      </p:sp>
      <p:sp>
        <p:nvSpPr>
          <p:cNvPr id="3" name="Content Placeholder 2">
            <a:extLst>
              <a:ext uri="{FF2B5EF4-FFF2-40B4-BE49-F238E27FC236}">
                <a16:creationId xmlns:a16="http://schemas.microsoft.com/office/drawing/2014/main" id="{26F38A92-9EE2-FD5D-ACE1-E5BA8F4ABF21}"/>
              </a:ext>
            </a:extLst>
          </p:cNvPr>
          <p:cNvSpPr>
            <a:spLocks noGrp="1"/>
          </p:cNvSpPr>
          <p:nvPr>
            <p:ph idx="1"/>
          </p:nvPr>
        </p:nvSpPr>
        <p:spPr>
          <a:xfrm>
            <a:off x="838199" y="2055327"/>
            <a:ext cx="4571999" cy="3776975"/>
          </a:xfrm>
        </p:spPr>
        <p:txBody>
          <a:bodyPr>
            <a:noAutofit/>
          </a:bodyPr>
          <a:lstStyle/>
          <a:p>
            <a:r>
              <a:rPr lang="en-GB" sz="2400" dirty="0">
                <a:latin typeface="Calibri" panose="020F0502020204030204" pitchFamily="34" charset="0"/>
                <a:cs typeface="Calibri" panose="020F0502020204030204" pitchFamily="34" charset="0"/>
              </a:rPr>
              <a:t>Intellectual Property Act 2014</a:t>
            </a:r>
          </a:p>
          <a:p>
            <a:r>
              <a:rPr lang="en-GB" sz="2400" dirty="0">
                <a:latin typeface="Calibri" panose="020F0502020204030204" pitchFamily="34" charset="0"/>
                <a:cs typeface="Calibri" panose="020F0502020204030204" pitchFamily="34" charset="0"/>
              </a:rPr>
              <a:t>The main purpose of the Act is to modernise certain aspects of the law relating to intellectual property in order to ensure that the IP system operates more efficiently and is clearer and more accessible, thus increasing legal certainty.</a:t>
            </a:r>
          </a:p>
        </p:txBody>
      </p:sp>
      <p:pic>
        <p:nvPicPr>
          <p:cNvPr id="4" name="Picture 5" descr="A close up of a logo&#10;&#10;Description generated with high confidence">
            <a:extLst>
              <a:ext uri="{FF2B5EF4-FFF2-40B4-BE49-F238E27FC236}">
                <a16:creationId xmlns:a16="http://schemas.microsoft.com/office/drawing/2014/main" id="{874ADA6F-F1B4-B1EF-EEAD-9B2710BCEBA5}"/>
              </a:ext>
            </a:extLst>
          </p:cNvPr>
          <p:cNvPicPr>
            <a:picLocks noChangeAspect="1"/>
          </p:cNvPicPr>
          <p:nvPr/>
        </p:nvPicPr>
        <p:blipFill rotWithShape="1">
          <a:blip r:embed="rId3"/>
          <a:srcRect l="16322" r="18755" b="-1"/>
          <a:stretch/>
        </p:blipFill>
        <p:spPr>
          <a:xfrm>
            <a:off x="6190488" y="566928"/>
            <a:ext cx="5157216" cy="5286197"/>
          </a:xfrm>
          <a:prstGeom prst="rect">
            <a:avLst/>
          </a:prstGeom>
        </p:spPr>
      </p:pic>
      <p:sp>
        <p:nvSpPr>
          <p:cNvPr id="11" name="Rectangle 10">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1121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AE28F1-1CE5-E799-8E73-1727A2459AEA}"/>
              </a:ext>
            </a:extLst>
          </p:cNvPr>
          <p:cNvSpPr>
            <a:spLocks noGrp="1"/>
          </p:cNvSpPr>
          <p:nvPr>
            <p:ph type="title"/>
          </p:nvPr>
        </p:nvSpPr>
        <p:spPr>
          <a:xfrm>
            <a:off x="1115568" y="548640"/>
            <a:ext cx="10168128" cy="1179576"/>
          </a:xfrm>
        </p:spPr>
        <p:txBody>
          <a:bodyPr>
            <a:normAutofit/>
          </a:bodyPr>
          <a:lstStyle/>
          <a:p>
            <a:r>
              <a:rPr lang="en-US" dirty="0">
                <a:latin typeface="Calibri" panose="020F0502020204030204" pitchFamily="34" charset="0"/>
                <a:cs typeface="Calibri" panose="020F0502020204030204" pitchFamily="34" charset="0"/>
              </a:rPr>
              <a:t>Economic Crimes and Online Fraud</a:t>
            </a:r>
            <a:endParaRPr lang="en-GB" dirty="0">
              <a:latin typeface="Calibri" panose="020F0502020204030204" pitchFamily="34" charset="0"/>
              <a:cs typeface="Calibri" panose="020F0502020204030204" pitchFamily="34" charset="0"/>
            </a:endParaRP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A close up of a sign&#10;&#10;Description generated with high confidence">
            <a:extLst>
              <a:ext uri="{FF2B5EF4-FFF2-40B4-BE49-F238E27FC236}">
                <a16:creationId xmlns:a16="http://schemas.microsoft.com/office/drawing/2014/main" id="{8B70C8D5-CCBB-6D15-1EB9-B3FFBC1AEFDB}"/>
              </a:ext>
            </a:extLst>
          </p:cNvPr>
          <p:cNvPicPr>
            <a:picLocks noChangeAspect="1"/>
          </p:cNvPicPr>
          <p:nvPr/>
        </p:nvPicPr>
        <p:blipFill rotWithShape="1">
          <a:blip r:embed="rId3"/>
          <a:srcRect l="13338" r="4030" b="2"/>
          <a:stretch/>
        </p:blipFill>
        <p:spPr>
          <a:xfrm>
            <a:off x="908304" y="2478024"/>
            <a:ext cx="5594845" cy="3439075"/>
          </a:xfrm>
          <a:prstGeom prst="rect">
            <a:avLst/>
          </a:prstGeom>
        </p:spPr>
      </p:pic>
      <p:sp>
        <p:nvSpPr>
          <p:cNvPr id="3" name="Content Placeholder 2">
            <a:extLst>
              <a:ext uri="{FF2B5EF4-FFF2-40B4-BE49-F238E27FC236}">
                <a16:creationId xmlns:a16="http://schemas.microsoft.com/office/drawing/2014/main" id="{D9164508-EC36-21E8-C34C-AF5E8455B0CD}"/>
              </a:ext>
            </a:extLst>
          </p:cNvPr>
          <p:cNvSpPr>
            <a:spLocks noGrp="1"/>
          </p:cNvSpPr>
          <p:nvPr>
            <p:ph idx="1"/>
          </p:nvPr>
        </p:nvSpPr>
        <p:spPr>
          <a:xfrm>
            <a:off x="6972541" y="2450592"/>
            <a:ext cx="4311155" cy="3694176"/>
          </a:xfrm>
        </p:spPr>
        <p:txBody>
          <a:bodyPr anchor="ctr">
            <a:noAutofit/>
          </a:bodyPr>
          <a:lstStyle/>
          <a:p>
            <a:pPr marL="0" indent="0" algn="ctr">
              <a:buNone/>
            </a:pPr>
            <a:r>
              <a:rPr lang="en-US" dirty="0">
                <a:latin typeface="Calibri" panose="020F0502020204030204" pitchFamily="34" charset="0"/>
                <a:cs typeface="Calibri" panose="020F0502020204030204" pitchFamily="34" charset="0"/>
              </a:rPr>
              <a:t>Services such as Amazon, iTunes allow customers to make purchases with one click by storing credit and debit card numbers or by using a third-party payment system such as '</a:t>
            </a:r>
            <a:r>
              <a:rPr lang="en-US" dirty="0" err="1">
                <a:latin typeface="Calibri" panose="020F0502020204030204" pitchFamily="34" charset="0"/>
                <a:cs typeface="Calibri" panose="020F0502020204030204" pitchFamily="34" charset="0"/>
              </a:rPr>
              <a:t>Paypal</a:t>
            </a:r>
            <a:r>
              <a:rPr lang="en-US"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37031385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6A63-5F83-12DE-FE82-1F6403FF0461}"/>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Economic Crimes and Online Fraud</a:t>
            </a:r>
          </a:p>
        </p:txBody>
      </p:sp>
      <p:sp>
        <p:nvSpPr>
          <p:cNvPr id="3" name="Content Placeholder 2">
            <a:extLst>
              <a:ext uri="{FF2B5EF4-FFF2-40B4-BE49-F238E27FC236}">
                <a16:creationId xmlns:a16="http://schemas.microsoft.com/office/drawing/2014/main" id="{2A4DAEE9-583E-3231-EFFA-20CE0B988C4E}"/>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Do you use PayPal?</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Do you trust it?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Do you think older/younger people are more/less accepting of this as a medium for online transaction?</a:t>
            </a:r>
          </a:p>
        </p:txBody>
      </p:sp>
    </p:spTree>
    <p:extLst>
      <p:ext uri="{BB962C8B-B14F-4D97-AF65-F5344CB8AC3E}">
        <p14:creationId xmlns:p14="http://schemas.microsoft.com/office/powerpoint/2010/main" val="2973776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3882E-2AD6-611C-5BCA-775D09065B19}"/>
              </a:ext>
            </a:extLst>
          </p:cNvPr>
          <p:cNvSpPr>
            <a:spLocks noGrp="1"/>
          </p:cNvSpPr>
          <p:nvPr>
            <p:ph type="title"/>
          </p:nvPr>
        </p:nvSpPr>
        <p:spPr/>
        <p:txBody>
          <a:bodyPr/>
          <a:lstStyle/>
          <a:p>
            <a:pPr algn="ctr"/>
            <a:r>
              <a:rPr lang="en-GB" dirty="0">
                <a:latin typeface="Calibri" panose="020F0502020204030204" pitchFamily="34" charset="0"/>
                <a:cs typeface="Calibri" panose="020F0502020204030204" pitchFamily="34" charset="0"/>
              </a:rPr>
              <a:t>Two-Factor Authentication</a:t>
            </a:r>
          </a:p>
        </p:txBody>
      </p:sp>
      <p:sp>
        <p:nvSpPr>
          <p:cNvPr id="3" name="Content Placeholder 2">
            <a:extLst>
              <a:ext uri="{FF2B5EF4-FFF2-40B4-BE49-F238E27FC236}">
                <a16:creationId xmlns:a16="http://schemas.microsoft.com/office/drawing/2014/main" id="{A7EDE5EB-073D-1FF3-2CD5-FB6DBCFBA026}"/>
              </a:ext>
            </a:extLst>
          </p:cNvPr>
          <p:cNvSpPr>
            <a:spLocks noGrp="1"/>
          </p:cNvSpPr>
          <p:nvPr>
            <p:ph idx="1"/>
          </p:nvPr>
        </p:nvSpPr>
        <p:spPr>
          <a:xfrm>
            <a:off x="1115568" y="2478024"/>
            <a:ext cx="4980432" cy="3694176"/>
          </a:xfrm>
        </p:spPr>
        <p:txBody>
          <a:bodyPr>
            <a:normAutofit/>
          </a:bodyPr>
          <a:lstStyle/>
          <a:p>
            <a:pPr marL="0" indent="0" algn="ctr">
              <a:buNone/>
            </a:pPr>
            <a:r>
              <a:rPr lang="en-GB" sz="3200" dirty="0">
                <a:latin typeface="Calibri" panose="020F0502020204030204" pitchFamily="34" charset="0"/>
                <a:cs typeface="Calibri" panose="020F0502020204030204" pitchFamily="34" charset="0"/>
              </a:rPr>
              <a:t>Have you heard of it?</a:t>
            </a:r>
          </a:p>
          <a:p>
            <a:pPr marL="0" indent="0" algn="ctr">
              <a:buNone/>
            </a:pPr>
            <a:endParaRPr lang="en-GB" sz="3200" dirty="0">
              <a:latin typeface="Calibri" panose="020F0502020204030204" pitchFamily="34" charset="0"/>
              <a:cs typeface="Calibri" panose="020F0502020204030204" pitchFamily="34" charset="0"/>
            </a:endParaRPr>
          </a:p>
          <a:p>
            <a:pPr marL="0" indent="0" algn="ctr">
              <a:buNone/>
            </a:pPr>
            <a:r>
              <a:rPr lang="en-GB" sz="3200" dirty="0">
                <a:latin typeface="Calibri" panose="020F0502020204030204" pitchFamily="34" charset="0"/>
                <a:cs typeface="Calibri" panose="020F0502020204030204" pitchFamily="34" charset="0"/>
              </a:rPr>
              <a:t>Do you use it?</a:t>
            </a:r>
          </a:p>
          <a:p>
            <a:pPr marL="0" indent="0" algn="ctr">
              <a:buNone/>
            </a:pPr>
            <a:endParaRPr lang="en-GB" sz="3200" dirty="0">
              <a:latin typeface="Calibri" panose="020F0502020204030204" pitchFamily="34" charset="0"/>
              <a:cs typeface="Calibri" panose="020F0502020204030204" pitchFamily="34" charset="0"/>
            </a:endParaRPr>
          </a:p>
          <a:p>
            <a:pPr marL="0" indent="0" algn="ctr">
              <a:buNone/>
            </a:pPr>
            <a:r>
              <a:rPr lang="en-GB" sz="3200" dirty="0">
                <a:latin typeface="Calibri" panose="020F0502020204030204" pitchFamily="34" charset="0"/>
                <a:cs typeface="Calibri" panose="020F0502020204030204" pitchFamily="34" charset="0"/>
              </a:rPr>
              <a:t>What do you think of it?</a:t>
            </a:r>
          </a:p>
        </p:txBody>
      </p:sp>
      <p:pic>
        <p:nvPicPr>
          <p:cNvPr id="4098" name="Picture 2" descr="Is two-factor authentication (2FA) as secure as it seems? | Malwarebytes  Labs">
            <a:extLst>
              <a:ext uri="{FF2B5EF4-FFF2-40B4-BE49-F238E27FC236}">
                <a16:creationId xmlns:a16="http://schemas.microsoft.com/office/drawing/2014/main" id="{D49910F0-CBE0-8C9C-58C9-E0E465874B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8499" y="2743200"/>
            <a:ext cx="4269029" cy="2724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6807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88BA0-9368-65A5-33B8-F55661D8D463}"/>
              </a:ext>
            </a:extLst>
          </p:cNvPr>
          <p:cNvSpPr>
            <a:spLocks noGrp="1"/>
          </p:cNvSpPr>
          <p:nvPr>
            <p:ph type="title"/>
          </p:nvPr>
        </p:nvSpPr>
        <p:spPr/>
        <p:txBody>
          <a:bodyPr/>
          <a:lstStyle/>
          <a:p>
            <a:r>
              <a:rPr lang="en-GB" dirty="0"/>
              <a:t>Two Factor Authentication</a:t>
            </a:r>
          </a:p>
        </p:txBody>
      </p:sp>
      <p:pic>
        <p:nvPicPr>
          <p:cNvPr id="4" name="Online Media 3" title="Why You Should Turn On Two Factor Authentication">
            <a:hlinkClick r:id="" action="ppaction://media"/>
            <a:extLst>
              <a:ext uri="{FF2B5EF4-FFF2-40B4-BE49-F238E27FC236}">
                <a16:creationId xmlns:a16="http://schemas.microsoft.com/office/drawing/2014/main" id="{F547E49B-8D96-BA7A-EAEB-E547E27169C9}"/>
              </a:ext>
            </a:extLst>
          </p:cNvPr>
          <p:cNvPicPr>
            <a:picLocks noGrp="1" noRot="1" noChangeAspect="1"/>
          </p:cNvPicPr>
          <p:nvPr>
            <p:ph idx="1"/>
            <a:videoFile r:link="rId1"/>
          </p:nvPr>
        </p:nvPicPr>
        <p:blipFill>
          <a:blip r:embed="rId4"/>
          <a:stretch>
            <a:fillRect/>
          </a:stretch>
        </p:blipFill>
        <p:spPr>
          <a:xfrm>
            <a:off x="2930525" y="2478088"/>
            <a:ext cx="6538913" cy="3694112"/>
          </a:xfrm>
          <a:prstGeom prst="rect">
            <a:avLst/>
          </a:prstGeom>
        </p:spPr>
      </p:pic>
    </p:spTree>
    <p:extLst>
      <p:ext uri="{BB962C8B-B14F-4D97-AF65-F5344CB8AC3E}">
        <p14:creationId xmlns:p14="http://schemas.microsoft.com/office/powerpoint/2010/main" val="3353655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7" name="Freeform: Shape 205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Freeform: Shape 205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E172D7-1FD4-241D-1049-E3F8F3F77BED}"/>
              </a:ext>
            </a:extLst>
          </p:cNvPr>
          <p:cNvSpPr>
            <a:spLocks noGrp="1"/>
          </p:cNvSpPr>
          <p:nvPr>
            <p:ph type="title"/>
          </p:nvPr>
        </p:nvSpPr>
        <p:spPr>
          <a:xfrm>
            <a:off x="395893" y="1076325"/>
            <a:ext cx="3438144" cy="1239012"/>
          </a:xfrm>
        </p:spPr>
        <p:txBody>
          <a:bodyPr anchor="ctr">
            <a:normAutofit/>
          </a:bodyPr>
          <a:lstStyle/>
          <a:p>
            <a:pPr algn="ctr"/>
            <a:r>
              <a:rPr lang="en-GB" sz="2800" dirty="0">
                <a:latin typeface="Calibri" panose="020F0502020204030204" pitchFamily="34" charset="0"/>
                <a:cs typeface="Calibri" panose="020F0502020204030204" pitchFamily="34" charset="0"/>
              </a:rPr>
              <a:t>Week 8 Complete!</a:t>
            </a:r>
          </a:p>
        </p:txBody>
      </p:sp>
      <p:sp>
        <p:nvSpPr>
          <p:cNvPr id="2061" name="Rectangle 206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3" name="Rectangle 206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EA9D612-ED26-5277-C89D-0126F8160030}"/>
              </a:ext>
            </a:extLst>
          </p:cNvPr>
          <p:cNvSpPr>
            <a:spLocks noGrp="1"/>
          </p:cNvSpPr>
          <p:nvPr>
            <p:ph idx="1"/>
          </p:nvPr>
        </p:nvSpPr>
        <p:spPr>
          <a:xfrm>
            <a:off x="371094" y="2718054"/>
            <a:ext cx="3438906" cy="3207258"/>
          </a:xfrm>
        </p:spPr>
        <p:txBody>
          <a:bodyPr anchor="t">
            <a:normAutofit/>
          </a:bodyPr>
          <a:lstStyle/>
          <a:p>
            <a:pPr marL="0" indent="0" algn="ctr">
              <a:buNone/>
            </a:pPr>
            <a:r>
              <a:rPr lang="en-GB" dirty="0">
                <a:latin typeface="Calibri" panose="020F0502020204030204" pitchFamily="34" charset="0"/>
                <a:cs typeface="Calibri" panose="020F0502020204030204" pitchFamily="34" charset="0"/>
              </a:rPr>
              <a:t>Thank you for listening!</a:t>
            </a:r>
          </a:p>
          <a:p>
            <a:pPr marL="0" indent="0" algn="ctr">
              <a:buNone/>
            </a:pPr>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See you all next week!</a:t>
            </a:r>
          </a:p>
        </p:txBody>
      </p:sp>
      <p:pic>
        <p:nvPicPr>
          <p:cNvPr id="2050" name="Picture 2" descr="You Hear That Its The Sound Of Christmas GIF - You Hear That ...">
            <a:extLst>
              <a:ext uri="{FF2B5EF4-FFF2-40B4-BE49-F238E27FC236}">
                <a16:creationId xmlns:a16="http://schemas.microsoft.com/office/drawing/2014/main" id="{8414EEE9-F19E-5AAA-7AE5-4CBA89E537F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01184" y="1283879"/>
            <a:ext cx="6922008" cy="439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8857407"/>
      </p:ext>
    </p:extLst>
  </p:cSld>
  <p:clrMapOvr>
    <a:masterClrMapping/>
  </p:clrMapOvr>
</p:sld>
</file>

<file path=ppt/theme/theme1.xml><?xml version="1.0" encoding="utf-8"?>
<a:theme xmlns:a="http://schemas.openxmlformats.org/drawingml/2006/main" name="AccentBoxVTI">
  <a:themeElements>
    <a:clrScheme name="AnalogousFromRegularSeedLeftStep">
      <a:dk1>
        <a:srgbClr val="000000"/>
      </a:dk1>
      <a:lt1>
        <a:srgbClr val="FFFFFF"/>
      </a:lt1>
      <a:dk2>
        <a:srgbClr val="1B2F2E"/>
      </a:dk2>
      <a:lt2>
        <a:srgbClr val="F0F3F2"/>
      </a:lt2>
      <a:accent1>
        <a:srgbClr val="CE4289"/>
      </a:accent1>
      <a:accent2>
        <a:srgbClr val="BC30B1"/>
      </a:accent2>
      <a:accent3>
        <a:srgbClr val="9E42CE"/>
      </a:accent3>
      <a:accent4>
        <a:srgbClr val="6041C1"/>
      </a:accent4>
      <a:accent5>
        <a:srgbClr val="425ACE"/>
      </a:accent5>
      <a:accent6>
        <a:srgbClr val="3083BC"/>
      </a:accent6>
      <a:hlink>
        <a:srgbClr val="339B67"/>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4117</Words>
  <Application>Microsoft Macintosh PowerPoint</Application>
  <PresentationFormat>Widescreen</PresentationFormat>
  <Paragraphs>281</Paragraphs>
  <Slides>21</Slides>
  <Notes>21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Avenir Next LT Pro</vt:lpstr>
      <vt:lpstr>Calibri</vt:lpstr>
      <vt:lpstr>Söhne</vt:lpstr>
      <vt:lpstr>AccentBoxVTI</vt:lpstr>
      <vt:lpstr>Terrorism and Cybercrime</vt:lpstr>
      <vt:lpstr>Class Discussion</vt:lpstr>
      <vt:lpstr>Exploring Hacking</vt:lpstr>
      <vt:lpstr>Hacking</vt:lpstr>
      <vt:lpstr>Legitimate Purpose?</vt:lpstr>
      <vt:lpstr>Hacking – Social Engineering</vt:lpstr>
      <vt:lpstr>Illegitimate Purposes</vt:lpstr>
      <vt:lpstr>Hacking - Consequences</vt:lpstr>
      <vt:lpstr>The Hacker Subculture</vt:lpstr>
      <vt:lpstr>What is Malware ? </vt:lpstr>
      <vt:lpstr>Malware and Automated Attacks</vt:lpstr>
      <vt:lpstr>Viruses Trojans and Worms</vt:lpstr>
      <vt:lpstr>Contemporary Issues with Malware</vt:lpstr>
      <vt:lpstr>Digital Piracy and Intellectual Property Theft</vt:lpstr>
      <vt:lpstr>What is Intellectual Property?</vt:lpstr>
      <vt:lpstr>Legislation and Response</vt:lpstr>
      <vt:lpstr>Economic Crimes and Online Fraud</vt:lpstr>
      <vt:lpstr>Economic Crimes and Online Fraud</vt:lpstr>
      <vt:lpstr>Two-Factor Authentication</vt:lpstr>
      <vt:lpstr>Two Factor Authentication</vt:lpstr>
      <vt:lpstr>Week 8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(2015345)</cp:lastModifiedBy>
  <cp:revision>7</cp:revision>
  <dcterms:created xsi:type="dcterms:W3CDTF">2022-12-09T10:00:01Z</dcterms:created>
  <dcterms:modified xsi:type="dcterms:W3CDTF">2023-12-05T12:35:20Z</dcterms:modified>
</cp:coreProperties>
</file>