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7" r:id="rId4"/>
  </p:sldMasterIdLst>
  <p:notesMasterIdLst>
    <p:notesMasterId r:id="rId13"/>
  </p:notesMasterIdLst>
  <p:sldIdLst>
    <p:sldId id="263" r:id="rId5"/>
    <p:sldId id="256" r:id="rId6"/>
    <p:sldId id="257" r:id="rId7"/>
    <p:sldId id="258" r:id="rId8"/>
    <p:sldId id="259" r:id="rId9"/>
    <p:sldId id="260" r:id="rId10"/>
    <p:sldId id="261" r:id="rId11"/>
    <p:sldId id="262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B91210-F00F-4BDC-A9A3-B8CD376ABC0D}" v="74" dt="2025-12-06T17:24:21.563"/>
    <p1510:client id="{8BB993FE-DB53-A1B2-9764-8382242EEAEF}" v="10" dt="2025-12-07T15:50:09.469"/>
    <p1510:client id="{C61B7AD6-FDCF-19EB-5ADC-4F62173D291A}" v="47" dt="2025-12-07T17:01:32.7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ii Zhurakovskyi (2442731)" userId="S::2442731@student.uwtsd.ac.uk::5460a35a-387e-4913-9419-7a5ed9f589ee" providerId="AD" clId="Web-{8BB993FE-DB53-A1B2-9764-8382242EEAEF}"/>
    <pc:docChg chg="modSld">
      <pc:chgData name="Andrii Zhurakovskyi (2442731)" userId="S::2442731@student.uwtsd.ac.uk::5460a35a-387e-4913-9419-7a5ed9f589ee" providerId="AD" clId="Web-{8BB993FE-DB53-A1B2-9764-8382242EEAEF}" dt="2025-12-07T15:50:09.469" v="4" actId="20577"/>
      <pc:docMkLst>
        <pc:docMk/>
      </pc:docMkLst>
      <pc:sldChg chg="modSp">
        <pc:chgData name="Andrii Zhurakovskyi (2442731)" userId="S::2442731@student.uwtsd.ac.uk::5460a35a-387e-4913-9419-7a5ed9f589ee" providerId="AD" clId="Web-{8BB993FE-DB53-A1B2-9764-8382242EEAEF}" dt="2025-12-07T15:50:09.469" v="4" actId="20577"/>
        <pc:sldMkLst>
          <pc:docMk/>
          <pc:sldMk cId="0" sldId="261"/>
        </pc:sldMkLst>
        <pc:spChg chg="mod">
          <ac:chgData name="Andrii Zhurakovskyi (2442731)" userId="S::2442731@student.uwtsd.ac.uk::5460a35a-387e-4913-9419-7a5ed9f589ee" providerId="AD" clId="Web-{8BB993FE-DB53-A1B2-9764-8382242EEAEF}" dt="2025-12-07T15:50:09.469" v="4" actId="20577"/>
          <ac:spMkLst>
            <pc:docMk/>
            <pc:sldMk cId="0" sldId="261"/>
            <ac:spMk id="8" creationId="{FC3D6204-9C96-466D-C965-AF3AE78F6532}"/>
          </ac:spMkLst>
        </pc:spChg>
      </pc:sldChg>
    </pc:docChg>
  </pc:docChgLst>
  <pc:docChgLst>
    <pc:chgData name="Andrii Zhurakovskyi (2442731)" userId="S::2442731@student.uwtsd.ac.uk::5460a35a-387e-4913-9419-7a5ed9f589ee" providerId="AD" clId="Web-{C61B7AD6-FDCF-19EB-5ADC-4F62173D291A}"/>
    <pc:docChg chg="modSld">
      <pc:chgData name="Andrii Zhurakovskyi (2442731)" userId="S::2442731@student.uwtsd.ac.uk::5460a35a-387e-4913-9419-7a5ed9f589ee" providerId="AD" clId="Web-{C61B7AD6-FDCF-19EB-5ADC-4F62173D291A}" dt="2025-12-07T17:01:32.737" v="22" actId="14100"/>
      <pc:docMkLst>
        <pc:docMk/>
      </pc:docMkLst>
      <pc:sldChg chg="modSp">
        <pc:chgData name="Andrii Zhurakovskyi (2442731)" userId="S::2442731@student.uwtsd.ac.uk::5460a35a-387e-4913-9419-7a5ed9f589ee" providerId="AD" clId="Web-{C61B7AD6-FDCF-19EB-5ADC-4F62173D291A}" dt="2025-12-07T17:01:32.737" v="22" actId="14100"/>
        <pc:sldMkLst>
          <pc:docMk/>
          <pc:sldMk cId="0" sldId="261"/>
        </pc:sldMkLst>
        <pc:spChg chg="mod">
          <ac:chgData name="Andrii Zhurakovskyi (2442731)" userId="S::2442731@student.uwtsd.ac.uk::5460a35a-387e-4913-9419-7a5ed9f589ee" providerId="AD" clId="Web-{C61B7AD6-FDCF-19EB-5ADC-4F62173D291A}" dt="2025-12-07T17:01:32.737" v="22" actId="14100"/>
          <ac:spMkLst>
            <pc:docMk/>
            <pc:sldMk cId="0" sldId="261"/>
            <ac:spMk id="8" creationId="{FC3D6204-9C96-466D-C965-AF3AE78F6532}"/>
          </ac:spMkLst>
        </pc:spChg>
      </pc:sldChg>
    </pc:docChg>
  </pc:docChgLst>
  <pc:docChgLst>
    <pc:chgData name="Juan Francisco Martinez Posada (2439868)" userId="3e5b334b-a038-41e2-a69f-4b3da14106fa" providerId="ADAL" clId="{D3AE8F10-14A8-4211-A529-9D8BB6B82E72}"/>
    <pc:docChg chg="custSel modSld">
      <pc:chgData name="Juan Francisco Martinez Posada (2439868)" userId="3e5b334b-a038-41e2-a69f-4b3da14106fa" providerId="ADAL" clId="{D3AE8F10-14A8-4211-A529-9D8BB6B82E72}" dt="2025-12-06T17:24:21.563" v="300" actId="1076"/>
      <pc:docMkLst>
        <pc:docMk/>
      </pc:docMkLst>
      <pc:sldChg chg="delSp modSp mod delAnim modAnim">
        <pc:chgData name="Juan Francisco Martinez Posada (2439868)" userId="3e5b334b-a038-41e2-a69f-4b3da14106fa" providerId="ADAL" clId="{D3AE8F10-14A8-4211-A529-9D8BB6B82E72}" dt="2025-12-06T16:04:36.998" v="33" actId="21"/>
        <pc:sldMkLst>
          <pc:docMk/>
          <pc:sldMk cId="0" sldId="256"/>
        </pc:sldMkLst>
        <pc:spChg chg="del mod">
          <ac:chgData name="Juan Francisco Martinez Posada (2439868)" userId="3e5b334b-a038-41e2-a69f-4b3da14106fa" providerId="ADAL" clId="{D3AE8F10-14A8-4211-A529-9D8BB6B82E72}" dt="2025-12-06T16:04:36.998" v="33" actId="21"/>
          <ac:spMkLst>
            <pc:docMk/>
            <pc:sldMk cId="0" sldId="256"/>
            <ac:spMk id="3" creationId="{00000000-0000-0000-0000-000000000000}"/>
          </ac:spMkLst>
        </pc:spChg>
      </pc:sldChg>
      <pc:sldChg chg="modSp">
        <pc:chgData name="Juan Francisco Martinez Posada (2439868)" userId="3e5b334b-a038-41e2-a69f-4b3da14106fa" providerId="ADAL" clId="{D3AE8F10-14A8-4211-A529-9D8BB6B82E72}" dt="2025-12-06T16:01:30.801" v="8"/>
        <pc:sldMkLst>
          <pc:docMk/>
          <pc:sldMk cId="0" sldId="257"/>
        </pc:sldMkLst>
        <pc:spChg chg="mod">
          <ac:chgData name="Juan Francisco Martinez Posada (2439868)" userId="3e5b334b-a038-41e2-a69f-4b3da14106fa" providerId="ADAL" clId="{D3AE8F10-14A8-4211-A529-9D8BB6B82E72}" dt="2025-12-06T16:01:30.801" v="8"/>
          <ac:spMkLst>
            <pc:docMk/>
            <pc:sldMk cId="0" sldId="257"/>
            <ac:spMk id="2" creationId="{00000000-0000-0000-0000-000000000000}"/>
          </ac:spMkLst>
        </pc:spChg>
        <pc:spChg chg="mod">
          <ac:chgData name="Juan Francisco Martinez Posada (2439868)" userId="3e5b334b-a038-41e2-a69f-4b3da14106fa" providerId="ADAL" clId="{D3AE8F10-14A8-4211-A529-9D8BB6B82E72}" dt="2025-12-06T16:01:30.801" v="8"/>
          <ac:spMkLst>
            <pc:docMk/>
            <pc:sldMk cId="0" sldId="257"/>
            <ac:spMk id="3" creationId="{00000000-0000-0000-0000-000000000000}"/>
          </ac:spMkLst>
        </pc:spChg>
      </pc:sldChg>
      <pc:sldChg chg="modSp mod">
        <pc:chgData name="Juan Francisco Martinez Posada (2439868)" userId="3e5b334b-a038-41e2-a69f-4b3da14106fa" providerId="ADAL" clId="{D3AE8F10-14A8-4211-A529-9D8BB6B82E72}" dt="2025-12-06T16:05:27.213" v="91" actId="1076"/>
        <pc:sldMkLst>
          <pc:docMk/>
          <pc:sldMk cId="0" sldId="258"/>
        </pc:sldMkLst>
        <pc:spChg chg="mod">
          <ac:chgData name="Juan Francisco Martinez Posada (2439868)" userId="3e5b334b-a038-41e2-a69f-4b3da14106fa" providerId="ADAL" clId="{D3AE8F10-14A8-4211-A529-9D8BB6B82E72}" dt="2025-12-06T16:05:27.213" v="91" actId="1076"/>
          <ac:spMkLst>
            <pc:docMk/>
            <pc:sldMk cId="0" sldId="258"/>
            <ac:spMk id="3" creationId="{00000000-0000-0000-0000-000000000000}"/>
          </ac:spMkLst>
        </pc:spChg>
      </pc:sldChg>
      <pc:sldChg chg="addSp delSp modSp mod">
        <pc:chgData name="Juan Francisco Martinez Posada (2439868)" userId="3e5b334b-a038-41e2-a69f-4b3da14106fa" providerId="ADAL" clId="{D3AE8F10-14A8-4211-A529-9D8BB6B82E72}" dt="2025-12-06T17:24:21.563" v="300" actId="1076"/>
        <pc:sldMkLst>
          <pc:docMk/>
          <pc:sldMk cId="0" sldId="259"/>
        </pc:sldMkLst>
        <pc:spChg chg="mod">
          <ac:chgData name="Juan Francisco Martinez Posada (2439868)" userId="3e5b334b-a038-41e2-a69f-4b3da14106fa" providerId="ADAL" clId="{D3AE8F10-14A8-4211-A529-9D8BB6B82E72}" dt="2025-12-06T17:24:08.425" v="294" actId="1076"/>
          <ac:spMkLst>
            <pc:docMk/>
            <pc:sldMk cId="0" sldId="259"/>
            <ac:spMk id="2" creationId="{00000000-0000-0000-0000-000000000000}"/>
          </ac:spMkLst>
        </pc:spChg>
        <pc:spChg chg="mod">
          <ac:chgData name="Juan Francisco Martinez Posada (2439868)" userId="3e5b334b-a038-41e2-a69f-4b3da14106fa" providerId="ADAL" clId="{D3AE8F10-14A8-4211-A529-9D8BB6B82E72}" dt="2025-12-06T17:24:11.292" v="295" actId="1076"/>
          <ac:spMkLst>
            <pc:docMk/>
            <pc:sldMk cId="0" sldId="259"/>
            <ac:spMk id="3" creationId="{00000000-0000-0000-0000-000000000000}"/>
          </ac:spMkLst>
        </pc:spChg>
        <pc:spChg chg="add mod">
          <ac:chgData name="Juan Francisco Martinez Posada (2439868)" userId="3e5b334b-a038-41e2-a69f-4b3da14106fa" providerId="ADAL" clId="{D3AE8F10-14A8-4211-A529-9D8BB6B82E72}" dt="2025-12-06T17:21:59.009" v="248" actId="1076"/>
          <ac:spMkLst>
            <pc:docMk/>
            <pc:sldMk cId="0" sldId="259"/>
            <ac:spMk id="8" creationId="{CD2427D4-4D2E-1C04-F0DE-88CCAD795BF3}"/>
          </ac:spMkLst>
        </pc:spChg>
        <pc:spChg chg="add mod">
          <ac:chgData name="Juan Francisco Martinez Posada (2439868)" userId="3e5b334b-a038-41e2-a69f-4b3da14106fa" providerId="ADAL" clId="{D3AE8F10-14A8-4211-A529-9D8BB6B82E72}" dt="2025-12-06T17:23:06.827" v="275" actId="1076"/>
          <ac:spMkLst>
            <pc:docMk/>
            <pc:sldMk cId="0" sldId="259"/>
            <ac:spMk id="11" creationId="{FDB3B28E-E083-B309-945C-A8816EBBF8B2}"/>
          </ac:spMkLst>
        </pc:spChg>
        <pc:picChg chg="add del mod">
          <ac:chgData name="Juan Francisco Martinez Posada (2439868)" userId="3e5b334b-a038-41e2-a69f-4b3da14106fa" providerId="ADAL" clId="{D3AE8F10-14A8-4211-A529-9D8BB6B82E72}" dt="2025-12-06T17:21:24.059" v="243" actId="21"/>
          <ac:picMkLst>
            <pc:docMk/>
            <pc:sldMk cId="0" sldId="259"/>
            <ac:picMk id="5" creationId="{EC48DC3B-0418-899A-131F-A9AA78D2244B}"/>
          </ac:picMkLst>
        </pc:picChg>
        <pc:picChg chg="add mod">
          <ac:chgData name="Juan Francisco Martinez Posada (2439868)" userId="3e5b334b-a038-41e2-a69f-4b3da14106fa" providerId="ADAL" clId="{D3AE8F10-14A8-4211-A529-9D8BB6B82E72}" dt="2025-12-06T17:24:14.141" v="296" actId="1076"/>
          <ac:picMkLst>
            <pc:docMk/>
            <pc:sldMk cId="0" sldId="259"/>
            <ac:picMk id="7" creationId="{590B4823-8319-B436-EAF7-BF0BDBA0268E}"/>
          </ac:picMkLst>
        </pc:picChg>
        <pc:picChg chg="add mod">
          <ac:chgData name="Juan Francisco Martinez Posada (2439868)" userId="3e5b334b-a038-41e2-a69f-4b3da14106fa" providerId="ADAL" clId="{D3AE8F10-14A8-4211-A529-9D8BB6B82E72}" dt="2025-12-06T17:24:18.625" v="299" actId="1076"/>
          <ac:picMkLst>
            <pc:docMk/>
            <pc:sldMk cId="0" sldId="259"/>
            <ac:picMk id="10" creationId="{D344CFDD-B975-95A0-C9F0-E78DBBEEF98E}"/>
          </ac:picMkLst>
        </pc:picChg>
        <pc:picChg chg="add mod">
          <ac:chgData name="Juan Francisco Martinez Posada (2439868)" userId="3e5b334b-a038-41e2-a69f-4b3da14106fa" providerId="ADAL" clId="{D3AE8F10-14A8-4211-A529-9D8BB6B82E72}" dt="2025-12-06T17:24:21.563" v="300" actId="1076"/>
          <ac:picMkLst>
            <pc:docMk/>
            <pc:sldMk cId="0" sldId="259"/>
            <ac:picMk id="13" creationId="{68A45EC7-CD70-2161-A5C0-358495D3F8FE}"/>
          </ac:picMkLst>
        </pc:picChg>
      </pc:sldChg>
      <pc:sldChg chg="modSp mod">
        <pc:chgData name="Juan Francisco Martinez Posada (2439868)" userId="3e5b334b-a038-41e2-a69f-4b3da14106fa" providerId="ADAL" clId="{D3AE8F10-14A8-4211-A529-9D8BB6B82E72}" dt="2025-12-06T16:29:50.301" v="200" actId="1076"/>
        <pc:sldMkLst>
          <pc:docMk/>
          <pc:sldMk cId="0" sldId="260"/>
        </pc:sldMkLst>
        <pc:spChg chg="mod">
          <ac:chgData name="Juan Francisco Martinez Posada (2439868)" userId="3e5b334b-a038-41e2-a69f-4b3da14106fa" providerId="ADAL" clId="{D3AE8F10-14A8-4211-A529-9D8BB6B82E72}" dt="2025-12-06T16:10:36.494" v="193" actId="1076"/>
          <ac:spMkLst>
            <pc:docMk/>
            <pc:sldMk cId="0" sldId="260"/>
            <ac:spMk id="2" creationId="{00000000-0000-0000-0000-000000000000}"/>
          </ac:spMkLst>
        </pc:spChg>
        <pc:spChg chg="mod">
          <ac:chgData name="Juan Francisco Martinez Posada (2439868)" userId="3e5b334b-a038-41e2-a69f-4b3da14106fa" providerId="ADAL" clId="{D3AE8F10-14A8-4211-A529-9D8BB6B82E72}" dt="2025-12-06T16:29:45.768" v="199" actId="1076"/>
          <ac:spMkLst>
            <pc:docMk/>
            <pc:sldMk cId="0" sldId="260"/>
            <ac:spMk id="3" creationId="{00000000-0000-0000-0000-000000000000}"/>
          </ac:spMkLst>
        </pc:spChg>
        <pc:picChg chg="mod">
          <ac:chgData name="Juan Francisco Martinez Posada (2439868)" userId="3e5b334b-a038-41e2-a69f-4b3da14106fa" providerId="ADAL" clId="{D3AE8F10-14A8-4211-A529-9D8BB6B82E72}" dt="2025-12-06T16:29:50.301" v="200" actId="1076"/>
          <ac:picMkLst>
            <pc:docMk/>
            <pc:sldMk cId="0" sldId="260"/>
            <ac:picMk id="8" creationId="{D4998C44-74A3-AD03-D032-166E421679A2}"/>
          </ac:picMkLst>
        </pc:picChg>
      </pc:sldChg>
      <pc:sldChg chg="delSp modSp mod">
        <pc:chgData name="Juan Francisco Martinez Posada (2439868)" userId="3e5b334b-a038-41e2-a69f-4b3da14106fa" providerId="ADAL" clId="{D3AE8F10-14A8-4211-A529-9D8BB6B82E72}" dt="2025-12-06T17:05:40.198" v="236" actId="20577"/>
        <pc:sldMkLst>
          <pc:docMk/>
          <pc:sldMk cId="0" sldId="262"/>
        </pc:sldMkLst>
        <pc:spChg chg="mod">
          <ac:chgData name="Juan Francisco Martinez Posada (2439868)" userId="3e5b334b-a038-41e2-a69f-4b3da14106fa" providerId="ADAL" clId="{D3AE8F10-14A8-4211-A529-9D8BB6B82E72}" dt="2025-12-06T16:51:54.477" v="233" actId="1076"/>
          <ac:spMkLst>
            <pc:docMk/>
            <pc:sldMk cId="0" sldId="262"/>
            <ac:spMk id="2" creationId="{00000000-0000-0000-0000-000000000000}"/>
          </ac:spMkLst>
        </pc:spChg>
        <pc:spChg chg="mod">
          <ac:chgData name="Juan Francisco Martinez Posada (2439868)" userId="3e5b334b-a038-41e2-a69f-4b3da14106fa" providerId="ADAL" clId="{D3AE8F10-14A8-4211-A529-9D8BB6B82E72}" dt="2025-12-06T17:05:40.198" v="236" actId="20577"/>
          <ac:spMkLst>
            <pc:docMk/>
            <pc:sldMk cId="0" sldId="262"/>
            <ac:spMk id="3" creationId="{00000000-0000-0000-0000-000000000000}"/>
          </ac:spMkLst>
        </pc:spChg>
        <pc:picChg chg="del">
          <ac:chgData name="Juan Francisco Martinez Posada (2439868)" userId="3e5b334b-a038-41e2-a69f-4b3da14106fa" providerId="ADAL" clId="{D3AE8F10-14A8-4211-A529-9D8BB6B82E72}" dt="2025-12-06T16:03:20.816" v="31" actId="21"/>
          <ac:picMkLst>
            <pc:docMk/>
            <pc:sldMk cId="0" sldId="262"/>
            <ac:picMk id="5" creationId="{C18B3973-1303-5426-8D85-009E892A18DD}"/>
          </ac:picMkLst>
        </pc:picChg>
      </pc:sldChg>
      <pc:sldChg chg="modSp mod">
        <pc:chgData name="Juan Francisco Martinez Posada (2439868)" userId="3e5b334b-a038-41e2-a69f-4b3da14106fa" providerId="ADAL" clId="{D3AE8F10-14A8-4211-A529-9D8BB6B82E72}" dt="2025-12-06T16:01:30.849" v="9" actId="27636"/>
        <pc:sldMkLst>
          <pc:docMk/>
          <pc:sldMk cId="336843913" sldId="263"/>
        </pc:sldMkLst>
        <pc:spChg chg="mod">
          <ac:chgData name="Juan Francisco Martinez Posada (2439868)" userId="3e5b334b-a038-41e2-a69f-4b3da14106fa" providerId="ADAL" clId="{D3AE8F10-14A8-4211-A529-9D8BB6B82E72}" dt="2025-12-06T16:01:30.801" v="8"/>
          <ac:spMkLst>
            <pc:docMk/>
            <pc:sldMk cId="336843913" sldId="263"/>
            <ac:spMk id="2" creationId="{81A22834-5102-3E9D-F433-DFBF2EF012F2}"/>
          </ac:spMkLst>
        </pc:spChg>
        <pc:spChg chg="mod">
          <ac:chgData name="Juan Francisco Martinez Posada (2439868)" userId="3e5b334b-a038-41e2-a69f-4b3da14106fa" providerId="ADAL" clId="{D3AE8F10-14A8-4211-A529-9D8BB6B82E72}" dt="2025-12-06T16:01:30.849" v="9" actId="27636"/>
          <ac:spMkLst>
            <pc:docMk/>
            <pc:sldMk cId="336843913" sldId="263"/>
            <ac:spMk id="3" creationId="{C7350EF4-AD0E-EE5C-EED0-BB492312026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FFA5FF-3E9D-4E04-BFFB-0A553D8AB4F3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494511-B16C-44FE-ACF6-BB92985A7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452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494511-B16C-44FE-ACF6-BB92985A7C7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4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1281" y="2091263"/>
            <a:ext cx="6801440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6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1575" y="4682062"/>
            <a:ext cx="6803136" cy="50292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4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400"/>
            </a:lvl2pPr>
            <a:lvl3pPr marL="914400" indent="0" algn="ctr">
              <a:buNone/>
              <a:defRPr sz="1400"/>
            </a:lvl3pPr>
            <a:lvl4pPr marL="1371600" indent="0" algn="ctr">
              <a:buNone/>
              <a:defRPr sz="1400"/>
            </a:lvl4pPr>
            <a:lvl5pPr marL="1828800" indent="0" algn="ctr">
              <a:buNone/>
              <a:defRPr sz="1400"/>
            </a:lvl5pPr>
            <a:lvl6pPr marL="2286000" indent="0" algn="ctr">
              <a:buNone/>
              <a:defRPr sz="1400"/>
            </a:lvl6pPr>
            <a:lvl7pPr marL="2743200" indent="0" algn="ctr">
              <a:buNone/>
              <a:defRPr sz="1400"/>
            </a:lvl7pPr>
            <a:lvl8pPr marL="3200400" indent="0" algn="ctr">
              <a:buNone/>
              <a:defRPr sz="1400"/>
            </a:lvl8pPr>
            <a:lvl9pPr marL="3657600" indent="0" algn="ctr">
              <a:buNone/>
              <a:defRPr sz="14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3931920" y="1327188"/>
            <a:ext cx="1280160" cy="457200"/>
          </a:xfrm>
        </p:spPr>
        <p:txBody>
          <a:bodyPr/>
          <a:lstStyle>
            <a:lvl1pPr algn="ctr">
              <a:defRPr sz="11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104936" y="5211060"/>
            <a:ext cx="4429125" cy="228600"/>
          </a:xfrm>
        </p:spPr>
        <p:txBody>
          <a:bodyPr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6455190" y="5212080"/>
            <a:ext cx="158391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7027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0739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2717" y="2094309"/>
            <a:ext cx="6803136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6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2718" y="4682062"/>
            <a:ext cx="6803136" cy="50292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31920" y="1325880"/>
            <a:ext cx="1280160" cy="457200"/>
          </a:xfrm>
        </p:spPr>
        <p:txBody>
          <a:bodyPr/>
          <a:lstStyle>
            <a:lvl1pPr algn="ctr">
              <a:defRPr lang="en-US" sz="11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04679" y="5211060"/>
            <a:ext cx="4430268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3378" y="5211060"/>
            <a:ext cx="1584198" cy="22860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6229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152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488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4338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1520" y="2755898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756581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196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0462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725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84147" y="173736"/>
            <a:ext cx="6398514" cy="65105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7392"/>
            <a:ext cx="1823085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4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8976" y="907143"/>
            <a:ext cx="5428856" cy="5043714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3085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7795258" y="6310086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67749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3504"/>
            <a:ext cx="1824228" cy="1645920"/>
          </a:xfrm>
        </p:spPr>
        <p:txBody>
          <a:bodyPr anchor="b">
            <a:noAutofit/>
          </a:bodyPr>
          <a:lstStyle>
            <a:lvl1pPr algn="l">
              <a:defRPr sz="24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449" y="173736"/>
            <a:ext cx="6398514" cy="6510528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4228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9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97546" y="6309360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9288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90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3700" y="762000"/>
            <a:ext cx="177165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762000"/>
            <a:ext cx="60579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663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76022" y="173736"/>
            <a:ext cx="8791956" cy="6510528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768096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34768" y="6309360"/>
            <a:ext cx="20574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96896" y="6309360"/>
            <a:ext cx="3950208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23382" y="6309360"/>
            <a:ext cx="10972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8454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.lib.umn.edu/physicalactivity/chapter/3-6-barriers-to-healthy-nutrition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/3.0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hyperlink" Target="https://bknote8.tistory.com/194" TargetMode="Externa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su.pb.unizin.org/comm370/chapter/chapter-4-integrated-marketing-communications-and-public-relations/" TargetMode="External"/><Relationship Id="rId5" Type="http://schemas.openxmlformats.org/officeDocument/2006/relationships/image" Target="../media/image5.jpeg"/><Relationship Id="rId4" Type="http://schemas.openxmlformats.org/officeDocument/2006/relationships/hyperlink" Target="https://creativecommons.org/licenses/by-nc-nd/3.0/" TargetMode="External"/><Relationship Id="rId9" Type="http://schemas.openxmlformats.org/officeDocument/2006/relationships/hyperlink" Target="https://www.theknowledgeacademy.com/blog/models-of-communication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scienceforwork.com/blog/team-communication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22834-5102-3E9D-F433-DFBF2EF012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50EF4-AD0E-EE5C-EED0-BB49231202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Name: Juan Francisco Martinez Posada</a:t>
            </a:r>
          </a:p>
          <a:p>
            <a:r>
              <a:rPr lang="en-GB"/>
              <a:t>ID: 2439868</a:t>
            </a:r>
          </a:p>
          <a:p>
            <a:r>
              <a:rPr lang="en-GB"/>
              <a:t>Name: Andrii </a:t>
            </a:r>
            <a:r>
              <a:rPr lang="en-GB" err="1"/>
              <a:t>Zhurakovskyi</a:t>
            </a:r>
            <a:endParaRPr lang="en-GB"/>
          </a:p>
          <a:p>
            <a:r>
              <a:rPr lang="en-GB"/>
              <a:t>ID: 2442731</a:t>
            </a:r>
          </a:p>
          <a:p>
            <a:r>
              <a:rPr lang="en-GB"/>
              <a:t>Group: 4</a:t>
            </a:r>
          </a:p>
          <a:p>
            <a:r>
              <a:rPr lang="en-GB"/>
              <a:t>LCLM4003</a:t>
            </a:r>
          </a:p>
          <a:p>
            <a:r>
              <a:rPr lang="en-GB"/>
              <a:t>Lecture: Alfred</a:t>
            </a:r>
            <a:r>
              <a:rPr lang="en-GB" b="1"/>
              <a:t> Mensah</a:t>
            </a:r>
          </a:p>
          <a:p>
            <a:br>
              <a:rPr lang="en-GB"/>
            </a:b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39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baskets of tomatoes">
            <a:extLst>
              <a:ext uri="{FF2B5EF4-FFF2-40B4-BE49-F238E27FC236}">
                <a16:creationId xmlns:a16="http://schemas.microsoft.com/office/drawing/2014/main" id="{77AA54CE-5B18-3464-22DF-A2D52F9BCA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7726" r="19800" b="1"/>
          <a:stretch>
            <a:fillRect/>
          </a:stretch>
        </p:blipFill>
        <p:spPr>
          <a:xfrm>
            <a:off x="317502" y="402166"/>
            <a:ext cx="3699714" cy="6053670"/>
          </a:xfrm>
          <a:custGeom>
            <a:avLst/>
            <a:gdLst/>
            <a:ahLst/>
            <a:cxnLst/>
            <a:rect l="l" t="t" r="r" b="b"/>
            <a:pathLst>
              <a:path w="4932951" h="6053670">
                <a:moveTo>
                  <a:pt x="0" y="0"/>
                </a:moveTo>
                <a:lnTo>
                  <a:pt x="3678393" y="0"/>
                </a:lnTo>
                <a:lnTo>
                  <a:pt x="4478865" y="0"/>
                </a:lnTo>
                <a:lnTo>
                  <a:pt x="4931853" y="0"/>
                </a:lnTo>
                <a:lnTo>
                  <a:pt x="4908487" y="137419"/>
                </a:lnTo>
                <a:lnTo>
                  <a:pt x="4886218" y="274232"/>
                </a:lnTo>
                <a:lnTo>
                  <a:pt x="4864421" y="411650"/>
                </a:lnTo>
                <a:lnTo>
                  <a:pt x="4845759" y="549673"/>
                </a:lnTo>
                <a:lnTo>
                  <a:pt x="4826941" y="687092"/>
                </a:lnTo>
                <a:lnTo>
                  <a:pt x="4809377" y="825115"/>
                </a:lnTo>
                <a:lnTo>
                  <a:pt x="4794322" y="961323"/>
                </a:lnTo>
                <a:lnTo>
                  <a:pt x="4780052" y="1099347"/>
                </a:lnTo>
                <a:lnTo>
                  <a:pt x="4767035" y="1236765"/>
                </a:lnTo>
                <a:lnTo>
                  <a:pt x="4755744" y="1371761"/>
                </a:lnTo>
                <a:lnTo>
                  <a:pt x="4744453" y="1508574"/>
                </a:lnTo>
                <a:lnTo>
                  <a:pt x="4735044" y="1643572"/>
                </a:lnTo>
                <a:lnTo>
                  <a:pt x="4727674" y="1778568"/>
                </a:lnTo>
                <a:lnTo>
                  <a:pt x="4719990" y="1912960"/>
                </a:lnTo>
                <a:lnTo>
                  <a:pt x="4713560" y="2046141"/>
                </a:lnTo>
                <a:lnTo>
                  <a:pt x="4709012" y="2178111"/>
                </a:lnTo>
                <a:lnTo>
                  <a:pt x="4705092" y="2310081"/>
                </a:lnTo>
                <a:lnTo>
                  <a:pt x="4701328" y="2440840"/>
                </a:lnTo>
                <a:lnTo>
                  <a:pt x="4699603" y="2569783"/>
                </a:lnTo>
                <a:lnTo>
                  <a:pt x="4697721" y="2698726"/>
                </a:lnTo>
                <a:lnTo>
                  <a:pt x="4696780" y="2825853"/>
                </a:lnTo>
                <a:lnTo>
                  <a:pt x="4697721" y="2951770"/>
                </a:lnTo>
                <a:lnTo>
                  <a:pt x="4697721" y="3076475"/>
                </a:lnTo>
                <a:lnTo>
                  <a:pt x="4699603" y="3199970"/>
                </a:lnTo>
                <a:lnTo>
                  <a:pt x="4702426" y="3321043"/>
                </a:lnTo>
                <a:lnTo>
                  <a:pt x="4705092" y="3440906"/>
                </a:lnTo>
                <a:lnTo>
                  <a:pt x="4708071" y="3558347"/>
                </a:lnTo>
                <a:lnTo>
                  <a:pt x="4712619" y="3675183"/>
                </a:lnTo>
                <a:lnTo>
                  <a:pt x="4717480" y="3790203"/>
                </a:lnTo>
                <a:lnTo>
                  <a:pt x="4721871" y="3902801"/>
                </a:lnTo>
                <a:lnTo>
                  <a:pt x="4734260" y="4122549"/>
                </a:lnTo>
                <a:lnTo>
                  <a:pt x="4747433" y="4333217"/>
                </a:lnTo>
                <a:lnTo>
                  <a:pt x="4761233" y="4535409"/>
                </a:lnTo>
                <a:lnTo>
                  <a:pt x="4776445" y="4726705"/>
                </a:lnTo>
                <a:lnTo>
                  <a:pt x="4792283" y="4909526"/>
                </a:lnTo>
                <a:lnTo>
                  <a:pt x="4809377" y="5079029"/>
                </a:lnTo>
                <a:lnTo>
                  <a:pt x="4826157" y="5238240"/>
                </a:lnTo>
                <a:lnTo>
                  <a:pt x="4842936" y="5384739"/>
                </a:lnTo>
                <a:lnTo>
                  <a:pt x="4858775" y="5519131"/>
                </a:lnTo>
                <a:lnTo>
                  <a:pt x="4873830" y="5638388"/>
                </a:lnTo>
                <a:lnTo>
                  <a:pt x="4888100" y="5746143"/>
                </a:lnTo>
                <a:lnTo>
                  <a:pt x="4900019" y="5836948"/>
                </a:lnTo>
                <a:lnTo>
                  <a:pt x="4911310" y="5913225"/>
                </a:lnTo>
                <a:lnTo>
                  <a:pt x="4927462" y="6017953"/>
                </a:lnTo>
                <a:lnTo>
                  <a:pt x="4932951" y="6053670"/>
                </a:lnTo>
                <a:lnTo>
                  <a:pt x="4478865" y="6053670"/>
                </a:lnTo>
                <a:lnTo>
                  <a:pt x="3683097" y="6053670"/>
                </a:lnTo>
                <a:lnTo>
                  <a:pt x="0" y="6053670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71295" y="1241266"/>
            <a:ext cx="4071414" cy="3153753"/>
          </a:xfrm>
        </p:spPr>
        <p:txBody>
          <a:bodyPr>
            <a:normAutofit/>
          </a:bodyPr>
          <a:lstStyle/>
          <a:p>
            <a:r>
              <a:rPr lang="en-GB" sz="3700"/>
              <a:t>Communication Barriers in Flight Foods Ltd.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F85D23-B027-C57D-51E8-3DCE6D577F92}"/>
              </a:ext>
            </a:extLst>
          </p:cNvPr>
          <p:cNvSpPr txBox="1"/>
          <p:nvPr/>
        </p:nvSpPr>
        <p:spPr>
          <a:xfrm>
            <a:off x="6604522" y="6657945"/>
            <a:ext cx="25394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open.lib.umn.edu/physicalactivity/chapter/3-6-barriers-to-healthy-nutrit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Key points from the case study</a:t>
            </a:r>
          </a:p>
          <a:p>
            <a:r>
              <a:t>• Communication barriers identified</a:t>
            </a:r>
          </a:p>
          <a:p>
            <a:r>
              <a:t>• Relevant communication theories</a:t>
            </a:r>
          </a:p>
          <a:p>
            <a:r>
              <a:t>• Ways to overcome barriers</a:t>
            </a:r>
          </a:p>
          <a:p>
            <a:r>
              <a:t>• Conclusion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785" y="4730"/>
            <a:ext cx="5878011" cy="1077229"/>
          </a:xfrm>
        </p:spPr>
        <p:txBody>
          <a:bodyPr>
            <a:normAutofit/>
          </a:bodyPr>
          <a:lstStyle/>
          <a:p>
            <a:r>
              <a:rPr sz="3200"/>
              <a:t>Key Communication Barriers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785" y="744478"/>
            <a:ext cx="7704499" cy="5927723"/>
          </a:xfrm>
        </p:spPr>
        <p:txBody>
          <a:bodyPr>
            <a:normAutofit/>
          </a:bodyPr>
          <a:lstStyle/>
          <a:p>
            <a:r>
              <a:rPr sz="1900" b="1"/>
              <a:t>• </a:t>
            </a:r>
            <a:r>
              <a:rPr sz="1900"/>
              <a:t>Language differences among culturally diverse staff</a:t>
            </a:r>
            <a:endParaRPr lang="en-GB" sz="1900"/>
          </a:p>
          <a:p>
            <a:pPr marL="0" indent="0">
              <a:buNone/>
            </a:pPr>
            <a:r>
              <a:rPr lang="en-GB" sz="2400"/>
              <a:t>(</a:t>
            </a:r>
            <a:r>
              <a:rPr lang="en-GB" sz="2000" b="1"/>
              <a:t>Al Shamsi H .</a:t>
            </a:r>
            <a:r>
              <a:rPr lang="en-GB" sz="2000"/>
              <a:t>2020 Apr) Has found doing  research that communication and Culturally can affect how we receive instruction </a:t>
            </a:r>
            <a:endParaRPr lang="en-GB" sz="1900"/>
          </a:p>
          <a:p>
            <a:pPr marL="0" indent="0">
              <a:buNone/>
            </a:pPr>
            <a:r>
              <a:rPr sz="1900"/>
              <a:t>• Lack of formal training in food hygiene</a:t>
            </a:r>
            <a:endParaRPr lang="en-GB" sz="1900"/>
          </a:p>
          <a:p>
            <a:pPr marL="0" indent="0">
              <a:buNone/>
            </a:pPr>
            <a:r>
              <a:rPr lang="en-GB" sz="1900"/>
              <a:t>(</a:t>
            </a:r>
            <a:r>
              <a:rPr lang="en-GB" sz="1900" err="1"/>
              <a:t>Venci</a:t>
            </a:r>
            <a:r>
              <a:rPr lang="en-GB" sz="1900"/>
              <a:t> work </a:t>
            </a:r>
            <a:r>
              <a:rPr lang="en-GB"/>
              <a:t>March 31, 2022) The consequences of poor food hygiene practices can be serious when not you don’t understand instructions</a:t>
            </a:r>
            <a:endParaRPr lang="en-GB" sz="1900"/>
          </a:p>
          <a:p>
            <a:pPr marL="0" indent="0">
              <a:buNone/>
            </a:pPr>
            <a:r>
              <a:rPr sz="1900"/>
              <a:t>• Generational differences in understanding instructions</a:t>
            </a:r>
            <a:endParaRPr lang="en-GB" sz="1900"/>
          </a:p>
          <a:p>
            <a:pPr marL="0" indent="0">
              <a:buNone/>
            </a:pPr>
            <a:r>
              <a:rPr lang="en-GB" sz="1900"/>
              <a:t>This can be impacted by Generation gap and how people do things and how may cultural. religiously if they can do it ,  </a:t>
            </a:r>
          </a:p>
          <a:p>
            <a:pPr marL="0" indent="0">
              <a:buNone/>
            </a:pPr>
            <a:r>
              <a:rPr sz="1900"/>
              <a:t>• Overreliance on written signs</a:t>
            </a:r>
            <a:endParaRPr lang="en-GB" sz="1900"/>
          </a:p>
          <a:p>
            <a:pPr marL="0" indent="0">
              <a:buNone/>
            </a:pPr>
            <a:r>
              <a:rPr sz="1900"/>
              <a:t>• Noise and old machinery impacting communication</a:t>
            </a:r>
            <a:endParaRPr lang="en-GB" sz="1900"/>
          </a:p>
          <a:p>
            <a:pPr marL="0" indent="0">
              <a:buNone/>
            </a:pPr>
            <a:r>
              <a:rPr lang="en-GB" sz="1900"/>
              <a:t>As we have seen in  using </a:t>
            </a:r>
            <a:r>
              <a:rPr lang="en-GB" sz="2000"/>
              <a:t>Shannon and Weaver Model Noise can be a great impact on how you receive information</a:t>
            </a:r>
          </a:p>
          <a:p>
            <a:pPr marL="0" indent="0">
              <a:buNone/>
            </a:pPr>
            <a:r>
              <a:rPr lang="en-GB" sz="2000"/>
              <a:t>And also, as seen in ( </a:t>
            </a:r>
            <a:r>
              <a:rPr lang="en-GB" sz="2000" err="1"/>
              <a:t>Fiveable</a:t>
            </a:r>
            <a:r>
              <a:rPr lang="en-GB" sz="2000"/>
              <a:t> September 2025.)</a:t>
            </a:r>
            <a:endParaRPr lang="en-GB" sz="19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473" y="0"/>
            <a:ext cx="7680960" cy="1371600"/>
          </a:xfrm>
        </p:spPr>
        <p:txBody>
          <a:bodyPr/>
          <a:lstStyle/>
          <a:p>
            <a:r>
              <a:t>Relevant Theories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5061" y="1120021"/>
            <a:ext cx="7680960" cy="3931920"/>
          </a:xfrm>
        </p:spPr>
        <p:txBody>
          <a:bodyPr>
            <a:normAutofit fontScale="85000" lnSpcReduction="20000"/>
          </a:bodyPr>
          <a:lstStyle/>
          <a:p>
            <a:r>
              <a:rPr lang="en-GB"/>
              <a:t>• Shannon and Weaver Model (1948) : Noise interference reduces message clarity.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• Schramm Model (1954 ) : Lack of shared experience affects understanding.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•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 Berlo’s SMCR Model (1960 ) : Issues with source–receiver communication due to language and skill level.</a:t>
            </a:r>
          </a:p>
        </p:txBody>
      </p:sp>
      <p:pic>
        <p:nvPicPr>
          <p:cNvPr id="7" name="Picture 6" descr="A group of squares on a black background">
            <a:extLst>
              <a:ext uri="{FF2B5EF4-FFF2-40B4-BE49-F238E27FC236}">
                <a16:creationId xmlns:a16="http://schemas.microsoft.com/office/drawing/2014/main" id="{590B4823-8319-B436-EAF7-BF0BDBA026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17508" y="1736939"/>
            <a:ext cx="3474660" cy="64811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D2427D4-4D2E-1C04-F0DE-88CCAD795BF3}"/>
              </a:ext>
            </a:extLst>
          </p:cNvPr>
          <p:cNvSpPr txBox="1"/>
          <p:nvPr/>
        </p:nvSpPr>
        <p:spPr>
          <a:xfrm>
            <a:off x="1656785" y="7303917"/>
            <a:ext cx="2399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bknote8.tistory.com/194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10" name="Picture 9" descr="A diagram of a chat">
            <a:extLst>
              <a:ext uri="{FF2B5EF4-FFF2-40B4-BE49-F238E27FC236}">
                <a16:creationId xmlns:a16="http://schemas.microsoft.com/office/drawing/2014/main" id="{D344CFDD-B975-95A0-C9F0-E78DBBEEF98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17508" y="3073908"/>
            <a:ext cx="3474660" cy="103452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DB3B28E-E083-B309-945C-A8816EBBF8B2}"/>
              </a:ext>
            </a:extLst>
          </p:cNvPr>
          <p:cNvSpPr txBox="1"/>
          <p:nvPr/>
        </p:nvSpPr>
        <p:spPr>
          <a:xfrm>
            <a:off x="508864" y="9063081"/>
            <a:ext cx="347466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psu.pb.unizin.org/comm370/chapter/chapter-4-integrated-marketing-communications-and-public-relation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13" name="Picture 12" descr="A diagram of a model">
            <a:extLst>
              <a:ext uri="{FF2B5EF4-FFF2-40B4-BE49-F238E27FC236}">
                <a16:creationId xmlns:a16="http://schemas.microsoft.com/office/drawing/2014/main" id="{68A45EC7-CD70-2161-A5C0-358495D3F8F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315061" y="5286648"/>
            <a:ext cx="4799563" cy="118057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044" y="-114374"/>
            <a:ext cx="7680960" cy="1371600"/>
          </a:xfrm>
        </p:spPr>
        <p:txBody>
          <a:bodyPr/>
          <a:lstStyle/>
          <a:p>
            <a:r>
              <a:t>Suggestions to Reduce Barriers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315" y="1006747"/>
            <a:ext cx="7680960" cy="3931920"/>
          </a:xfrm>
        </p:spPr>
        <p:txBody>
          <a:bodyPr/>
          <a:lstStyle/>
          <a:p>
            <a:r>
              <a:t>• Implement structured food hygiene training before onboarding.</a:t>
            </a:r>
          </a:p>
          <a:p>
            <a:r>
              <a:t>• Provide multi</a:t>
            </a:r>
            <a:r>
              <a:rPr lang="en-GB"/>
              <a:t> language </a:t>
            </a:r>
            <a:r>
              <a:t> instructions and visual aids.</a:t>
            </a:r>
            <a:endParaRPr lang="en-GB"/>
          </a:p>
          <a:p>
            <a:r>
              <a:rPr lang="en-GB"/>
              <a:t>(Oxford University Press  March 2015). </a:t>
            </a:r>
          </a:p>
          <a:p>
            <a:r>
              <a:rPr lang="en-GB"/>
              <a:t>how's that speaking more than one language enhances cognitive flexibility. This means is good at problem-solving, creative thinking, and multitasking</a:t>
            </a:r>
            <a:endParaRPr/>
          </a:p>
          <a:p>
            <a:r>
              <a:t>• Use hands-on demonstrations for younger staff.</a:t>
            </a:r>
          </a:p>
          <a:p>
            <a:r>
              <a:t>• Improve machine conditions to reduce noise.</a:t>
            </a:r>
          </a:p>
          <a:p>
            <a:r>
              <a:t>• Encourage team communication workshops.</a:t>
            </a:r>
          </a:p>
        </p:txBody>
      </p:sp>
      <p:pic>
        <p:nvPicPr>
          <p:cNvPr id="8" name="Picture 7" descr="A group of people looking at a computer&#10;&#10;AI-generated content may be incorrect.">
            <a:extLst>
              <a:ext uri="{FF2B5EF4-FFF2-40B4-BE49-F238E27FC236}">
                <a16:creationId xmlns:a16="http://schemas.microsoft.com/office/drawing/2014/main" id="{D4998C44-74A3-AD03-D032-166E421679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11516" y="4310959"/>
            <a:ext cx="3820562" cy="239765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3319" y="204609"/>
            <a:ext cx="5878011" cy="1077229"/>
          </a:xfrm>
        </p:spPr>
        <p:txBody>
          <a:bodyPr/>
          <a:lstStyle/>
          <a:p>
            <a:r>
              <a:t>Conclusion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FC3D6204-9C96-466D-C965-AF3AE78F653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59410" y="1899122"/>
            <a:ext cx="7908908" cy="3816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1600" dirty="0">
                <a:latin typeface="Arial"/>
                <a:cs typeface="Arial"/>
              </a:rPr>
              <a:t>     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/>
                <a:cs typeface="Arial"/>
              </a:rPr>
              <a:t>In summary, communication at Flight Foods is affected by both technical </a:t>
            </a:r>
            <a:r>
              <a:rPr lang="en-US" altLang="en-US" sz="1600" dirty="0">
                <a:latin typeface="Arial"/>
                <a:cs typeface="Arial"/>
              </a:rPr>
              <a:t>problems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/>
                <a:cs typeface="Arial"/>
              </a:rPr>
              <a:t> (“noise”) and human challenges such as language barriers, limited training, and generational differences. Communication theories show that: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1600" b="1" dirty="0">
                <a:latin typeface="Arial"/>
                <a:cs typeface="Arial"/>
              </a:rPr>
              <a:t>       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Arial"/>
                <a:cs typeface="Arial"/>
              </a:rPr>
              <a:t>Shannon and Weaver’s model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/>
                <a:cs typeface="Arial"/>
              </a:rPr>
              <a:t> reminds us that reducing noise and using clear channels helps prevent message distortion.</a:t>
            </a:r>
            <a:endParaRPr lang="en-US" altLang="en-US" sz="1600" b="0" i="0" u="none" strike="noStrike" cap="none" normalizeH="0" baseline="0" dirty="0">
              <a:ln>
                <a:noFill/>
              </a:ln>
              <a:effectLst/>
              <a:latin typeface="Arial"/>
              <a:cs typeface="Arial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1600" b="1" dirty="0">
                <a:latin typeface="Arial"/>
                <a:cs typeface="Arial"/>
              </a:rPr>
              <a:t>     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Arial"/>
                <a:cs typeface="Arial"/>
              </a:rPr>
              <a:t>Schramm’s model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/>
                <a:cs typeface="Arial"/>
              </a:rPr>
              <a:t> shows that people communicate better when they share similar experiences, so diversity and cross-cultural training are important.</a:t>
            </a:r>
            <a:endParaRPr lang="en-US" altLang="en-US" sz="1600" b="0" i="0" u="none" strike="noStrike" cap="none" normalizeH="0" baseline="0" dirty="0">
              <a:ln>
                <a:noFill/>
              </a:ln>
              <a:effectLst/>
              <a:latin typeface="Arial"/>
              <a:cs typeface="Arial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1600" b="1" dirty="0">
                <a:latin typeface="Arial"/>
                <a:cs typeface="Arial"/>
              </a:rPr>
              <a:t>     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Arial"/>
                <a:cs typeface="Arial"/>
              </a:rPr>
              <a:t>Berlo’s SMCR model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/>
                <a:cs typeface="Arial"/>
              </a:rPr>
              <a:t> highlights that communication depends on the skills, attitudes, and understanding of both the sender and receiver, meaning both managers and employees need proper communication training.</a:t>
            </a:r>
            <a:endParaRPr lang="en-US" altLang="en-US" sz="1600" b="0" i="0" u="none" strike="noStrike" cap="none" normalizeH="0" baseline="0" dirty="0">
              <a:ln>
                <a:noFill/>
              </a:ln>
              <a:effectLst/>
              <a:latin typeface="Arial"/>
              <a:cs typeface="Arial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1600" dirty="0">
                <a:latin typeface="Arial"/>
                <a:cs typeface="Arial"/>
              </a:rPr>
              <a:t>       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/>
                <a:cs typeface="Arial"/>
              </a:rPr>
              <a:t>Overall, these theories make it clear that good communication is more than just sending information. Flight Foods needs strong two-way communication, thorough training, and a workplace culture that supports open discussion and active listening, so everyone stays informed and aligned with company goals.</a:t>
            </a:r>
            <a:endParaRPr lang="en-US" altLang="en-US" sz="1600" b="0" i="0" u="none" strike="noStrike" cap="none" normalizeH="0" baseline="0" dirty="0">
              <a:ln>
                <a:noFill/>
              </a:ln>
              <a:effectLst/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0" y="552060"/>
            <a:ext cx="7680960" cy="1371600"/>
          </a:xfrm>
        </p:spPr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Shannon, C. E., &amp; Weaver, W. (1949). </a:t>
            </a:r>
            <a:r>
              <a:rPr lang="en-GB" i="1"/>
              <a:t>The mathematical theory of communication</a:t>
            </a:r>
            <a:r>
              <a:rPr lang="en-GB"/>
              <a:t>. University of Illinois Press.</a:t>
            </a:r>
          </a:p>
          <a:p>
            <a:r>
              <a:rPr lang="en-GB"/>
              <a:t>Schramm, W. (1954). </a:t>
            </a:r>
            <a:r>
              <a:rPr lang="en-GB" i="1"/>
              <a:t>How communication works</a:t>
            </a:r>
            <a:r>
              <a:rPr lang="en-GB"/>
              <a:t>. In W. Schramm (Ed.), </a:t>
            </a:r>
            <a:r>
              <a:rPr lang="en-GB" i="1"/>
              <a:t>The process and effects of mass communication</a:t>
            </a:r>
            <a:r>
              <a:rPr lang="en-GB"/>
              <a:t> (pp. 3–26). University of Illinois Press.</a:t>
            </a:r>
          </a:p>
          <a:p>
            <a:r>
              <a:rPr lang="en-GB"/>
              <a:t>Berlo, D. K. (1960). </a:t>
            </a:r>
            <a:r>
              <a:rPr lang="en-GB" i="1"/>
              <a:t>The process of communication</a:t>
            </a:r>
            <a:r>
              <a:rPr lang="en-GB"/>
              <a:t>. Holt, Rinehart, and Winston.</a:t>
            </a:r>
          </a:p>
          <a:p>
            <a:endParaRPr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ABBA86FF546014E8A3BA102FEE00905" ma:contentTypeVersion="9" ma:contentTypeDescription="Create a new document." ma:contentTypeScope="" ma:versionID="2f98afc656613ef16998fea7fbbdaf38">
  <xsd:schema xmlns:xsd="http://www.w3.org/2001/XMLSchema" xmlns:xs="http://www.w3.org/2001/XMLSchema" xmlns:p="http://schemas.microsoft.com/office/2006/metadata/properties" xmlns:ns3="05a40cdc-9f0d-4417-bee8-034a4063b589" targetNamespace="http://schemas.microsoft.com/office/2006/metadata/properties" ma:root="true" ma:fieldsID="9e2292e746e0e59fc6d91c7313d32cbd" ns3:_="">
    <xsd:import namespace="05a40cdc-9f0d-4417-bee8-034a4063b589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5a40cdc-9f0d-4417-bee8-034a4063b589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5a40cdc-9f0d-4417-bee8-034a4063b589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416BCA5-4CB1-413C-B1C8-43C281097104}">
  <ds:schemaRefs>
    <ds:schemaRef ds:uri="05a40cdc-9f0d-4417-bee8-034a4063b58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08EEEBA9-3853-4A82-BB96-4165239763AC}">
  <ds:schemaRefs>
    <ds:schemaRef ds:uri="05a40cdc-9f0d-4417-bee8-034a4063b58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7F38D4DC-D71A-4E9F-BACA-0953D63C940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Application>Microsoft Office PowerPoint</Application>
  <PresentationFormat>On-screen Show (4:3)</PresentationFormat>
  <Slides>8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Savon</vt:lpstr>
      <vt:lpstr>Presentation </vt:lpstr>
      <vt:lpstr>Communication Barriers in Flight Foods Ltd.</vt:lpstr>
      <vt:lpstr>Overview</vt:lpstr>
      <vt:lpstr>Key Communication Barriers</vt:lpstr>
      <vt:lpstr>Relevant Theories</vt:lpstr>
      <vt:lpstr>Suggestions to Reduce Barriers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Juan Francisco Martinez Posada (2439868)</dc:creator>
  <cp:keywords/>
  <dc:description>generated using python-pptx</dc:description>
  <cp:revision>13</cp:revision>
  <dcterms:created xsi:type="dcterms:W3CDTF">2013-01-27T09:14:16Z</dcterms:created>
  <dcterms:modified xsi:type="dcterms:W3CDTF">2025-12-07T17:01:33Z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0x0101009ABBA86FF546014E8A3BA102FEE00905</vt:lpwstr>
  </property>
</Properties>
</file>