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58" r:id="rId4"/>
    <p:sldId id="260" r:id="rId5"/>
    <p:sldId id="264" r:id="rId6"/>
    <p:sldId id="262" r:id="rId7"/>
    <p:sldId id="267" r:id="rId8"/>
    <p:sldId id="266" r:id="rId9"/>
    <p:sldId id="259" r:id="rId10"/>
    <p:sldId id="265" r:id="rId11"/>
    <p:sldId id="269" r:id="rId12"/>
    <p:sldId id="272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398" autoAdjust="0"/>
  </p:normalViewPr>
  <p:slideViewPr>
    <p:cSldViewPr>
      <p:cViewPr varScale="1">
        <p:scale>
          <a:sx n="64" d="100"/>
          <a:sy n="64" d="100"/>
        </p:scale>
        <p:origin x="156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F491CC-F00B-47C3-8D39-5F57016C344E}" type="datetimeFigureOut">
              <a:rPr lang="en-GB" smtClean="0"/>
              <a:t>24/05/2018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512F3A0-EBCE-4EC6-89C4-F71665EC34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4496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If we are talking about power, we are also talking about knowledge as the two are mutually supportive. </a:t>
            </a:r>
          </a:p>
          <a:p>
            <a:r>
              <a:rPr lang="en-GB" dirty="0"/>
              <a:t>I will be specifically focusing on Sexuality and The Body…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2F3A0-EBCE-4EC6-89C4-F71665EC344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0144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These are some of the key points Foucault raises about Sexuality…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As all the principles are interconnected, when we talk about sexuality, we are also always talking about power and knowledge and the body.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2F3A0-EBCE-4EC6-89C4-F71665EC344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2030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Discuss essentialist perspective, links</a:t>
            </a:r>
            <a:r>
              <a:rPr lang="en-GB" baseline="0" dirty="0"/>
              <a:t> with first point</a:t>
            </a:r>
            <a:r>
              <a:rPr lang="en-GB" dirty="0"/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18</a:t>
            </a:r>
            <a:r>
              <a:rPr lang="en-GB" baseline="30000" dirty="0"/>
              <a:t>th</a:t>
            </a:r>
            <a:r>
              <a:rPr lang="en-GB" dirty="0"/>
              <a:t> and 19</a:t>
            </a:r>
            <a:r>
              <a:rPr lang="en-GB" baseline="30000" dirty="0"/>
              <a:t>th</a:t>
            </a:r>
            <a:r>
              <a:rPr lang="en-GB" baseline="0" dirty="0"/>
              <a:t> century sex was managed through government inquiry. Analysis into population focused the government on the number of births, marital age, how often people had sex and more.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aseline="0" dirty="0"/>
              <a:t>Why did 20</a:t>
            </a:r>
            <a:r>
              <a:rPr lang="en-GB" baseline="30000" dirty="0"/>
              <a:t>th</a:t>
            </a:r>
            <a:r>
              <a:rPr lang="en-GB" baseline="0" dirty="0"/>
              <a:t> century Europe revolt the sexual body, explain.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2F3A0-EBCE-4EC6-89C4-F71665EC344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2110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“Biopower is the name for the form</a:t>
            </a:r>
            <a:r>
              <a:rPr lang="en-GB" baseline="0" dirty="0"/>
              <a:t> of </a:t>
            </a:r>
            <a:r>
              <a:rPr lang="en-GB" baseline="0" dirty="0" err="1"/>
              <a:t>sociation</a:t>
            </a:r>
            <a:r>
              <a:rPr lang="en-GB" baseline="0" dirty="0"/>
              <a:t> that does away with all forms of natural spontaneity and transforms the creaturely life as a whole into a substrate of empowerment.” (Kelly, 1994:97)</a:t>
            </a:r>
          </a:p>
          <a:p>
            <a:r>
              <a:rPr lang="en-GB" baseline="0" dirty="0"/>
              <a:t>“Capillary power…the way in which power migrates from the margins of society to the </a:t>
            </a:r>
            <a:r>
              <a:rPr lang="en-GB" baseline="0" dirty="0" err="1"/>
              <a:t>center</a:t>
            </a:r>
            <a:r>
              <a:rPr lang="en-GB" baseline="0" dirty="0"/>
              <a:t>.” (Alford, 2000:125)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2F3A0-EBCE-4EC6-89C4-F71665EC344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4517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Homosexuality was not discovered, it was produced through exchange of dialect.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2F3A0-EBCE-4EC6-89C4-F71665EC344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1290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the impact Europe had on homosexuality among the </a:t>
            </a:r>
            <a:r>
              <a:rPr lang="en-GB" dirty="0" err="1"/>
              <a:t>Azande</a:t>
            </a:r>
            <a:r>
              <a:rPr lang="en-GB" dirty="0"/>
              <a:t>.</a:t>
            </a:r>
          </a:p>
          <a:p>
            <a:r>
              <a:rPr lang="en-GB" dirty="0"/>
              <a:t>Explain how Foucault ties into this.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2F3A0-EBCE-4EC6-89C4-F71665EC344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5420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Conclude on how useful</a:t>
            </a:r>
            <a:r>
              <a:rPr lang="en-GB" baseline="0" dirty="0"/>
              <a:t> Foucault was in understanding this study.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2F3A0-EBCE-4EC6-89C4-F71665EC344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2369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next principle I will be focusing on is that of The Body…</a:t>
            </a:r>
          </a:p>
          <a:p>
            <a:r>
              <a:rPr lang="en-GB" dirty="0"/>
              <a:t>(Quote) Producing the exact body type society requires to continue (a productive individual, heterosexual).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2F3A0-EBCE-4EC6-89C4-F71665EC344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13181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Achieving the perfect body was accessed by disciplinary practices such as physical fitness and the constant monitoring of the body.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Reproductive side of the body has become a target for institutional regulation through sex education classes and birth control to name a few.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2F3A0-EBCE-4EC6-89C4-F71665EC344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481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how this links to Foucault.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2F3A0-EBCE-4EC6-89C4-F71665EC344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8718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Conclude on how useful</a:t>
            </a:r>
            <a:r>
              <a:rPr lang="en-GB" baseline="0" dirty="0"/>
              <a:t> Foucault was in understanding this study.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512F3A0-EBCE-4EC6-89C4-F71665EC344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5637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6319" y="802299"/>
            <a:ext cx="561851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6319" y="3531205"/>
            <a:ext cx="561851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396319" y="329308"/>
            <a:ext cx="3086292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4703" y="798973"/>
            <a:ext cx="802005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396319" y="3528542"/>
            <a:ext cx="561851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51656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043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1756130"/>
            <a:ext cx="5617002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2" y="3806196"/>
            <a:ext cx="5617002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43491" y="3804985"/>
            <a:ext cx="561700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862177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890"/>
            <a:ext cx="6571343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3490" y="2013936"/>
            <a:ext cx="3125871" cy="3437560"/>
          </a:xfrm>
        </p:spPr>
        <p:txBody>
          <a:bodyPr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89182" y="2013936"/>
            <a:ext cx="3125652" cy="3437559"/>
          </a:xfrm>
        </p:spPr>
        <p:txBody>
          <a:bodyPr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34174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491" y="804164"/>
            <a:ext cx="6571344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9550"/>
            <a:ext cx="312576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3491" y="2824270"/>
            <a:ext cx="3125766" cy="2644457"/>
          </a:xfrm>
        </p:spPr>
        <p:txBody>
          <a:bodyPr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9182" y="2023004"/>
            <a:ext cx="31256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89182" y="2821491"/>
            <a:ext cx="3125652" cy="2637371"/>
          </a:xfrm>
        </p:spPr>
        <p:txBody>
          <a:bodyPr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5058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39523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6717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9042" y="798973"/>
            <a:ext cx="2425950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86656" y="798974"/>
            <a:ext cx="3828178" cy="4658826"/>
          </a:xfrm>
        </p:spPr>
        <p:txBody>
          <a:bodyPr anchor="ctr"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39042" y="3205492"/>
            <a:ext cx="2427369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1748" y="3205491"/>
            <a:ext cx="242327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167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4996501" y="482171"/>
            <a:ext cx="3511387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148" y="1129513"/>
            <a:ext cx="3244935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40128" y="1122543"/>
            <a:ext cx="223499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492" y="3145992"/>
            <a:ext cx="3240286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36664" y="5469857"/>
            <a:ext cx="3252420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5/24/2018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37530" y="318641"/>
            <a:ext cx="3251553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1281" y="3143605"/>
            <a:ext cx="324201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02217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443491" y="1847088"/>
            <a:ext cx="657134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2277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918028" y="798974"/>
            <a:ext cx="110302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3491" y="798974"/>
            <a:ext cx="5301095" cy="4659889"/>
          </a:xfrm>
        </p:spPr>
        <p:txBody>
          <a:bodyPr vert="eaVert"/>
          <a:lstStyle/>
          <a:p>
            <a:pPr lvl="0"/>
            <a:r>
              <a:rPr lang="en-GB"/>
              <a:t>Edit Master text styles
Second level
Third level
Fourth level
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6918028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3054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144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3"/>
            <a:ext cx="9144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3491" y="804520"/>
            <a:ext cx="6571343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3491" y="2015733"/>
            <a:ext cx="6571343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46542" y="330370"/>
            <a:ext cx="2368292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5/24/2018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3491" y="329308"/>
            <a:ext cx="403400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7725" y="798973"/>
            <a:ext cx="795746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3592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Foucault</a:t>
            </a:r>
            <a:br>
              <a:rPr lang="en-GB" dirty="0"/>
            </a:br>
            <a:r>
              <a:rPr lang="en-GB" dirty="0"/>
              <a:t>and anthropology</a:t>
            </a:r>
            <a:br>
              <a:rPr lang="en-GB" sz="5000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ChloÉ</a:t>
            </a:r>
            <a:r>
              <a:rPr lang="en-GB" dirty="0"/>
              <a:t> McLaughlin</a:t>
            </a:r>
          </a:p>
          <a:p>
            <a:r>
              <a:rPr lang="en-GB" dirty="0"/>
              <a:t>1400351</a:t>
            </a:r>
          </a:p>
        </p:txBody>
      </p:sp>
    </p:spTree>
    <p:extLst>
      <p:ext uri="{BB962C8B-B14F-4D97-AF65-F5344CB8AC3E}">
        <p14:creationId xmlns:p14="http://schemas.microsoft.com/office/powerpoint/2010/main" val="13082050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Foucault’s key principles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Power</a:t>
            </a:r>
          </a:p>
          <a:p>
            <a:r>
              <a:rPr lang="en-GB" dirty="0"/>
              <a:t>Sexuality</a:t>
            </a:r>
          </a:p>
          <a:p>
            <a:r>
              <a:rPr lang="en-GB" dirty="0"/>
              <a:t>Knowledge</a:t>
            </a:r>
          </a:p>
          <a:p>
            <a:r>
              <a:rPr lang="en-GB" dirty="0"/>
              <a:t>The Body</a:t>
            </a:r>
          </a:p>
          <a:p>
            <a:r>
              <a:rPr lang="en-GB" dirty="0"/>
              <a:t>Space</a:t>
            </a:r>
          </a:p>
          <a:p>
            <a:r>
              <a:rPr lang="en-GB" dirty="0"/>
              <a:t>These principles are interconnected, they do not stand alone. </a:t>
            </a:r>
          </a:p>
          <a:p>
            <a:r>
              <a:rPr lang="en-GB" dirty="0">
                <a:solidFill>
                  <a:srgbClr val="FF0000"/>
                </a:solidFill>
              </a:rPr>
              <a:t>“…there is no escaping from power,  that it is always – already present constituting that very thing which are attempts to counter it with.” (Foucault, 1979:82)</a:t>
            </a:r>
          </a:p>
        </p:txBody>
      </p:sp>
    </p:spTree>
    <p:extLst>
      <p:ext uri="{BB962C8B-B14F-4D97-AF65-F5344CB8AC3E}">
        <p14:creationId xmlns:p14="http://schemas.microsoft.com/office/powerpoint/2010/main" val="10582426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Foucault &amp; Sexuality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Sexuality is socially constructed.</a:t>
            </a:r>
          </a:p>
          <a:p>
            <a:r>
              <a:rPr lang="en-GB" dirty="0"/>
              <a:t>Sexual identities are produced by a form of bio-power – e.g. ‘scientific’ research articles.</a:t>
            </a:r>
          </a:p>
          <a:p>
            <a:r>
              <a:rPr lang="en-GB" dirty="0"/>
              <a:t>Bio-power regulates and manages sex.</a:t>
            </a:r>
          </a:p>
          <a:p>
            <a:r>
              <a:rPr lang="en-GB" dirty="0"/>
              <a:t>Sexuality as a principle of classification.</a:t>
            </a:r>
          </a:p>
        </p:txBody>
      </p:sp>
    </p:spTree>
    <p:extLst>
      <p:ext uri="{BB962C8B-B14F-4D97-AF65-F5344CB8AC3E}">
        <p14:creationId xmlns:p14="http://schemas.microsoft.com/office/powerpoint/2010/main" val="1335684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245F3-1278-3849-BC4F-3E762A08D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SEXUALITY IS Socially Constructed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49FC8-E3B4-5147-92E5-4B023421F0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Sexuality is not something an individual is born with.</a:t>
            </a:r>
          </a:p>
          <a:p>
            <a:r>
              <a:rPr lang="en-US" dirty="0"/>
              <a:t>Biology and desire play a role in sexuality. However,  institutions and discourses help to shape sexual drive.</a:t>
            </a:r>
          </a:p>
          <a:p>
            <a:r>
              <a:rPr lang="en-GB" dirty="0"/>
              <a:t>In 18th century Europe, sexuality became an object of repressive surveillance and control.  The repression led to </a:t>
            </a:r>
            <a:r>
              <a:rPr lang="en-GB" dirty="0">
                <a:solidFill>
                  <a:srgbClr val="FF0000"/>
                </a:solidFill>
              </a:rPr>
              <a:t>“…an intensification of each individual's desire, for, in and over his body…" (Foucault, 1980:57). </a:t>
            </a:r>
          </a:p>
          <a:p>
            <a:r>
              <a:rPr lang="en-GB" dirty="0"/>
              <a:t>In 20th century Europe, there was a resistance, revolting the sexual body.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8516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314A1-9CBD-4AEB-B427-B05801B6B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Bio-power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E51BC8-8BB5-48A4-808A-684D5D8786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Is a system surrounding social control, it is dominant in the Western world.</a:t>
            </a:r>
          </a:p>
          <a:p>
            <a:r>
              <a:rPr lang="en-GB" dirty="0"/>
              <a:t>The body is a site of subjugation through which power takes the form of daily practices and routines due to self-surveillance and self-discipline.</a:t>
            </a:r>
          </a:p>
          <a:p>
            <a:r>
              <a:rPr lang="en-GB" dirty="0">
                <a:solidFill>
                  <a:srgbClr val="FF0000"/>
                </a:solidFill>
              </a:rPr>
              <a:t>“The all-pervasive, normalizing influence of an omnipresent disciplinary power reaches, via training the body, into everyday behaviour and produces an altered moral stance; at any rate, it is supposed to promote the motivation for regulated </a:t>
            </a:r>
            <a:r>
              <a:rPr lang="en-GB" dirty="0" err="1">
                <a:solidFill>
                  <a:srgbClr val="FF0000"/>
                </a:solidFill>
              </a:rPr>
              <a:t>labor</a:t>
            </a:r>
            <a:r>
              <a:rPr lang="en-GB" dirty="0">
                <a:solidFill>
                  <a:srgbClr val="FF0000"/>
                </a:solidFill>
              </a:rPr>
              <a:t> and an ordered life.” (Kelly, 1994:84)</a:t>
            </a:r>
          </a:p>
        </p:txBody>
      </p:sp>
    </p:spTree>
    <p:extLst>
      <p:ext uri="{BB962C8B-B14F-4D97-AF65-F5344CB8AC3E}">
        <p14:creationId xmlns:p14="http://schemas.microsoft.com/office/powerpoint/2010/main" val="30017640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63BB0D-9C90-6C4D-B220-5055A04FB3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Principle </a:t>
            </a:r>
            <a:r>
              <a:rPr lang="en-GB"/>
              <a:t>of Classification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8778F-600E-FF4D-BB3D-73EEACA459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An ontological categorization similar to that of race and ethnicity formed with sexuality.</a:t>
            </a:r>
          </a:p>
          <a:p>
            <a:r>
              <a:rPr lang="en-GB" dirty="0"/>
              <a:t>Foucault argued that: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FF0000"/>
                </a:solidFill>
              </a:rPr>
              <a:t>	“Homosexuality appeared as one of the forms of sexuality when it 	was transposed from the practice of sodomy onto a kind of interior 	androgyny, a hermaphrodism of the soul. The sodomite had been a 	temporary aberration; the homosexual was now a species” (1979:43).</a:t>
            </a:r>
          </a:p>
          <a:p>
            <a:r>
              <a:rPr lang="en-GB" sz="1900" dirty="0"/>
              <a:t>Through the creation of categorising diseases, this allowed medical professionals to define ‘normal’ and ‘deviant’ sexual activity.</a:t>
            </a:r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1430605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9F077-F908-475A-907B-3B37358D1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600" dirty="0"/>
              <a:t>Sexual Inversion among the </a:t>
            </a:r>
            <a:r>
              <a:rPr lang="en-GB" sz="2600" dirty="0" err="1"/>
              <a:t>Azande</a:t>
            </a:r>
            <a:r>
              <a:rPr lang="en-GB" sz="2600" dirty="0"/>
              <a:t> </a:t>
            </a:r>
            <a:br>
              <a:rPr lang="en-GB" sz="2600" dirty="0"/>
            </a:br>
            <a:r>
              <a:rPr lang="en-GB" sz="2600" dirty="0"/>
              <a:t>E. E. Evans-Pritchard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8864C-46C5-4AAC-9904-1F6AB29F2E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“Male and female homosexual relationship seems to have been common among the </a:t>
            </a:r>
            <a:r>
              <a:rPr lang="en-GB" dirty="0" err="1">
                <a:solidFill>
                  <a:srgbClr val="FF0000"/>
                </a:solidFill>
              </a:rPr>
              <a:t>Azande</a:t>
            </a:r>
            <a:r>
              <a:rPr lang="en-GB" dirty="0">
                <a:solidFill>
                  <a:srgbClr val="FF0000"/>
                </a:solidFill>
              </a:rPr>
              <a:t> in past times.” (1970:1428)</a:t>
            </a:r>
          </a:p>
          <a:p>
            <a:r>
              <a:rPr lang="en-GB" dirty="0">
                <a:solidFill>
                  <a:srgbClr val="FF0000"/>
                </a:solidFill>
              </a:rPr>
              <a:t>“It is beyond question that male homosexuality, or rather a sexual relationship between young warriors and boys, was common in pre-European days.” (1970:1428-1429)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94202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D4E6E-7FBA-47C9-B013-A3F7A37721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8BFD83-A352-4B59-BE17-46CFAAAA1A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Even though the practice of same-sex activities was happening long before the idea of homosexuality became a concept, the ontological categorization of this allowed people to label themselves as homosexual, or to label others as this.</a:t>
            </a:r>
          </a:p>
          <a:p>
            <a:r>
              <a:rPr lang="en-GB" dirty="0"/>
              <a:t>The idea of homosexuality being referred to as a species made way for the notion that homosexual was an abnormality, it had to be eradicated as it was not deemed ‘productive’.</a:t>
            </a:r>
          </a:p>
        </p:txBody>
      </p:sp>
    </p:spTree>
    <p:extLst>
      <p:ext uri="{BB962C8B-B14F-4D97-AF65-F5344CB8AC3E}">
        <p14:creationId xmlns:p14="http://schemas.microsoft.com/office/powerpoint/2010/main" val="395859395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43491" y="2015733"/>
            <a:ext cx="6571343" cy="4437603"/>
          </a:xfrm>
        </p:spPr>
        <p:txBody>
          <a:bodyPr>
            <a:normAutofit fontScale="85000" lnSpcReduction="10000"/>
          </a:bodyPr>
          <a:lstStyle/>
          <a:p>
            <a:r>
              <a:rPr lang="en-GB" sz="2400" dirty="0"/>
              <a:t>Political order is kept through ‘docile bodies’.  These are submissive, and subdued yet productive individuals.</a:t>
            </a:r>
          </a:p>
          <a:p>
            <a:r>
              <a:rPr lang="en-GB" sz="2400" dirty="0"/>
              <a:t>Institutions such as schools, prisons and hospitals put all aspects of life under close inspection.</a:t>
            </a:r>
          </a:p>
          <a:p>
            <a:r>
              <a:rPr lang="en-GB" sz="2400" dirty="0"/>
              <a:t>These institutions discipline, survey and punish the body to create an individual who is accustomed to strict ‘guidelines’.</a:t>
            </a:r>
          </a:p>
          <a:p>
            <a:r>
              <a:rPr lang="en-GB" sz="2400" dirty="0">
                <a:solidFill>
                  <a:srgbClr val="FF0000"/>
                </a:solidFill>
              </a:rPr>
              <a:t>“…to discipline the body, optimize its capabilities, extort its forces, increase its usefulness and docility, integrate it into systems of efficient and economic controls" (Foucault, 1980:139).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157909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5D4BB3-A5BA-4C4F-968D-74A10D755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C2051-70E4-43F6-A49F-305DCDA36D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When control over the sexual body was lost due to repression, power was reasserted as control by desire: </a:t>
            </a:r>
          </a:p>
          <a:p>
            <a:r>
              <a:rPr lang="en-GB" dirty="0">
                <a:solidFill>
                  <a:srgbClr val="FF0000"/>
                </a:solidFill>
              </a:rPr>
              <a:t>"Get undressed--but be slim, good-looking, tanned!" (Foucault, 1980:57). </a:t>
            </a:r>
          </a:p>
          <a:p>
            <a:r>
              <a:rPr lang="en-GB" dirty="0"/>
              <a:t>The reproductive side of the body has also become a target for institutional regulation.</a:t>
            </a:r>
          </a:p>
        </p:txBody>
      </p:sp>
    </p:spTree>
    <p:extLst>
      <p:ext uri="{BB962C8B-B14F-4D97-AF65-F5344CB8AC3E}">
        <p14:creationId xmlns:p14="http://schemas.microsoft.com/office/powerpoint/2010/main" val="20715011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Regulation of Women’s </a:t>
            </a:r>
            <a:br>
              <a:rPr lang="en-GB" dirty="0"/>
            </a:br>
            <a:r>
              <a:rPr lang="en-GB" dirty="0"/>
              <a:t>Reproductive Bodies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“The ability to make decisions is thus taken away from the mother and placed in the hands of the medical profession and its technology.” (</a:t>
            </a:r>
            <a:r>
              <a:rPr lang="en-GB" dirty="0" err="1">
                <a:solidFill>
                  <a:srgbClr val="FF0000"/>
                </a:solidFill>
              </a:rPr>
              <a:t>Pylypa</a:t>
            </a:r>
            <a:r>
              <a:rPr lang="en-GB" dirty="0">
                <a:solidFill>
                  <a:srgbClr val="FF0000"/>
                </a:solidFill>
              </a:rPr>
              <a:t>, 1998:31)</a:t>
            </a:r>
          </a:p>
          <a:p>
            <a:r>
              <a:rPr lang="en-GB" dirty="0">
                <a:solidFill>
                  <a:srgbClr val="FF0000"/>
                </a:solidFill>
              </a:rPr>
              <a:t>“Women who believe that a technologically controlled birth may not be the best or safest approach are ‘individualized’ as deviant, in Foucault’s terminology, and are subject to criticism from doctors, family, and friends.” (</a:t>
            </a:r>
            <a:r>
              <a:rPr lang="en-GB" dirty="0" err="1">
                <a:solidFill>
                  <a:srgbClr val="FF0000"/>
                </a:solidFill>
              </a:rPr>
              <a:t>Pylypa</a:t>
            </a:r>
            <a:r>
              <a:rPr lang="en-GB" dirty="0">
                <a:solidFill>
                  <a:srgbClr val="FF0000"/>
                </a:solidFill>
              </a:rPr>
              <a:t>, 1998:32)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68353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“…obstetrical practices serve to create docile female bodies, reinforcing the patriarchal social order.” (</a:t>
            </a:r>
            <a:r>
              <a:rPr lang="en-GB" dirty="0" err="1">
                <a:solidFill>
                  <a:srgbClr val="FF0000"/>
                </a:solidFill>
              </a:rPr>
              <a:t>Pylypa</a:t>
            </a:r>
            <a:r>
              <a:rPr lang="en-GB" dirty="0">
                <a:solidFill>
                  <a:srgbClr val="FF0000"/>
                </a:solidFill>
              </a:rPr>
              <a:t>, 1998:32)</a:t>
            </a:r>
          </a:p>
          <a:p>
            <a:r>
              <a:rPr lang="en-GB" dirty="0"/>
              <a:t>Breast feeding:</a:t>
            </a:r>
          </a:p>
          <a:p>
            <a:pPr marL="0" indent="0">
              <a:buNone/>
            </a:pPr>
            <a:r>
              <a:rPr lang="en-GB" sz="1600" dirty="0">
                <a:solidFill>
                  <a:srgbClr val="FF0000"/>
                </a:solidFill>
              </a:rPr>
              <a:t>	“…absence of regular schedule is taken as a sign of abnormality on 	the part of the mother and/or child. Departure from the schedule is 	seen as a sign of inadequacy, creating in mothers the desire to 	conform and resulting in self-disciplinary behaviour.” (</a:t>
            </a:r>
            <a:r>
              <a:rPr lang="en-GB" sz="1600" dirty="0" err="1">
                <a:solidFill>
                  <a:srgbClr val="FF0000"/>
                </a:solidFill>
              </a:rPr>
              <a:t>Pylypa</a:t>
            </a:r>
            <a:r>
              <a:rPr lang="en-GB" sz="1600" dirty="0">
                <a:solidFill>
                  <a:srgbClr val="FF0000"/>
                </a:solidFill>
              </a:rPr>
              <a:t>, 	1998:32)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54801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Foucault, M., 1979. </a:t>
            </a:r>
            <a:r>
              <a:rPr lang="en-US" i="1" dirty="0"/>
              <a:t>History of Sexuality.  Volume 1:  An Introduction</a:t>
            </a:r>
            <a:r>
              <a:rPr lang="en-US" dirty="0"/>
              <a:t>. London: Penguin Group.</a:t>
            </a:r>
          </a:p>
          <a:p>
            <a:r>
              <a:rPr lang="en-US" dirty="0"/>
              <a:t>Foucault, M., 1980.  </a:t>
            </a:r>
            <a:r>
              <a:rPr lang="en-US" i="1" dirty="0"/>
              <a:t>Power/Knowledge: Selected Interviews and Other Writings. </a:t>
            </a:r>
            <a:r>
              <a:rPr lang="en-US" dirty="0"/>
              <a:t>New York: Pantheon Books.</a:t>
            </a:r>
          </a:p>
          <a:p>
            <a:r>
              <a:rPr lang="en-GB" dirty="0"/>
              <a:t>Kelly, M., ed., 1994. </a:t>
            </a:r>
            <a:r>
              <a:rPr lang="en-GB" i="1" dirty="0"/>
              <a:t>Critique and Power. </a:t>
            </a:r>
            <a:r>
              <a:rPr lang="en-GB" dirty="0"/>
              <a:t>London: The MIT.</a:t>
            </a:r>
          </a:p>
          <a:p>
            <a:r>
              <a:rPr lang="en-GB" dirty="0"/>
              <a:t>Evans-Pritchard, E.E., 1970. Sexual Inversion among the </a:t>
            </a:r>
            <a:r>
              <a:rPr lang="en-GB" dirty="0" err="1"/>
              <a:t>Azande</a:t>
            </a:r>
            <a:r>
              <a:rPr lang="en-GB" dirty="0"/>
              <a:t>. </a:t>
            </a:r>
            <a:r>
              <a:rPr lang="en-GB" i="1" dirty="0"/>
              <a:t>American Anthropologist. </a:t>
            </a:r>
            <a:r>
              <a:rPr lang="en-GB" dirty="0"/>
              <a:t>[e-journal] 72(6), pp.1428-1434. Abstract only. Available through: </a:t>
            </a:r>
            <a:r>
              <a:rPr lang="en-GB" dirty="0" err="1"/>
              <a:t>Jstor</a:t>
            </a:r>
            <a:r>
              <a:rPr lang="en-GB" dirty="0"/>
              <a:t>: &lt; https://www.jstor.org/stable/pdf/672861.pdf?refreqid=search%3A79e69a997f51beeebb2c4a8998b0ecfa&gt; [Accessed 24</a:t>
            </a:r>
            <a:r>
              <a:rPr lang="en-GB" baseline="30000" dirty="0"/>
              <a:t>th</a:t>
            </a:r>
            <a:r>
              <a:rPr lang="en-GB" dirty="0"/>
              <a:t> May 2018].</a:t>
            </a:r>
          </a:p>
          <a:p>
            <a:r>
              <a:rPr lang="en-GB" dirty="0" err="1"/>
              <a:t>Pylypa</a:t>
            </a:r>
            <a:r>
              <a:rPr lang="en-GB" dirty="0"/>
              <a:t>, J., 1998. </a:t>
            </a:r>
            <a:r>
              <a:rPr lang="en-GB" i="1" dirty="0"/>
              <a:t>Power and Bodily Practice: Applying the Work of Foucault to an Anthropology of the Body. </a:t>
            </a:r>
            <a:r>
              <a:rPr lang="en-GB" dirty="0"/>
              <a:t>[pdf] Arizona: University of Arizona. Available at: &lt; https://repository.arizona.edu/bitstream/handle/10150/110194/azu_gn1_a785_n13_21_36_w-ocr.pdf;jsessionid=79CF87FAE44B08E17E962F3B18C3BC02?sequence=1&gt; [Accessed 24</a:t>
            </a:r>
            <a:r>
              <a:rPr lang="en-GB" baseline="30000" dirty="0"/>
              <a:t>th</a:t>
            </a:r>
            <a:r>
              <a:rPr lang="en-GB" dirty="0"/>
              <a:t> May 2018].</a:t>
            </a:r>
          </a:p>
          <a:p>
            <a:r>
              <a:rPr lang="en-GB" dirty="0"/>
              <a:t>Alford, C., 2000. What Would It Matter If Everything Foucault Said about Prison Were Wrong? "Discipline and Punish" after Twenty Years. </a:t>
            </a:r>
            <a:r>
              <a:rPr lang="en-GB" i="1" dirty="0"/>
              <a:t>Theory and Society. </a:t>
            </a:r>
            <a:r>
              <a:rPr lang="en-GB" dirty="0"/>
              <a:t>[e-journal] 29(1), pp.125-146. Abstract only. Available through: </a:t>
            </a:r>
            <a:r>
              <a:rPr lang="en-GB" dirty="0" err="1"/>
              <a:t>Jstor</a:t>
            </a:r>
            <a:r>
              <a:rPr lang="en-GB" dirty="0"/>
              <a:t> &lt;http://www.jstor.org/stable/3108481&gt; [Accessed 24th May 2018].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393773606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1311</TotalTime>
  <Words>1240</Words>
  <Application>Microsoft Office PowerPoint</Application>
  <PresentationFormat>On-screen Show (4:3)</PresentationFormat>
  <Paragraphs>86</Paragraphs>
  <Slides>13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Gill Sans MT</vt:lpstr>
      <vt:lpstr>Gallery</vt:lpstr>
      <vt:lpstr>Foucault and anthropology </vt:lpstr>
      <vt:lpstr>Foucault’s key principles</vt:lpstr>
      <vt:lpstr>Foucault &amp; Sexuality</vt:lpstr>
      <vt:lpstr>SEXUALITY IS Socially Constructed</vt:lpstr>
      <vt:lpstr>Bio-power</vt:lpstr>
      <vt:lpstr>Principle of Classification </vt:lpstr>
      <vt:lpstr>Sexual Inversion among the Azande  E. E. Evans-Pritchard</vt:lpstr>
      <vt:lpstr>PowerPoint Presentation</vt:lpstr>
      <vt:lpstr>The body</vt:lpstr>
      <vt:lpstr>PowerPoint Presentation</vt:lpstr>
      <vt:lpstr>Regulation of Women’s  Reproductive Bodies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Foucault and anthropology</dc:title>
  <dc:creator>Administrator</dc:creator>
  <cp:lastModifiedBy>Chloé McLaughlin</cp:lastModifiedBy>
  <cp:revision>51</cp:revision>
  <dcterms:created xsi:type="dcterms:W3CDTF">2018-05-22T11:07:13Z</dcterms:created>
  <dcterms:modified xsi:type="dcterms:W3CDTF">2018-05-24T22:37:42Z</dcterms:modified>
</cp:coreProperties>
</file>