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3" r:id="rId8"/>
    <p:sldId id="265" r:id="rId9"/>
    <p:sldId id="266"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4CFA24-0769-4723-A892-93334D728391}" type="datetimeFigureOut">
              <a:rPr lang="en-GB" smtClean="0"/>
              <a:t>10/07/2024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B7D2AF-76C9-4E4A-B3FC-2C28DAB77555}" type="slidenum">
              <a:rPr lang="en-GB" smtClean="0"/>
              <a:t>‹#›</a:t>
            </a:fld>
            <a:endParaRPr lang="en-GB"/>
          </a:p>
        </p:txBody>
      </p:sp>
    </p:spTree>
    <p:extLst>
      <p:ext uri="{BB962C8B-B14F-4D97-AF65-F5344CB8AC3E}">
        <p14:creationId xmlns:p14="http://schemas.microsoft.com/office/powerpoint/2010/main" val="4061978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B7D2AF-76C9-4E4A-B3FC-2C28DAB77555}" type="slidenum">
              <a:rPr lang="en-GB" smtClean="0"/>
              <a:t>5</a:t>
            </a:fld>
            <a:endParaRPr lang="en-GB"/>
          </a:p>
        </p:txBody>
      </p:sp>
    </p:spTree>
    <p:extLst>
      <p:ext uri="{BB962C8B-B14F-4D97-AF65-F5344CB8AC3E}">
        <p14:creationId xmlns:p14="http://schemas.microsoft.com/office/powerpoint/2010/main" val="4219121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B7D2AF-76C9-4E4A-B3FC-2C28DAB77555}" type="slidenum">
              <a:rPr lang="en-GB" smtClean="0"/>
              <a:t>9</a:t>
            </a:fld>
            <a:endParaRPr lang="en-GB"/>
          </a:p>
        </p:txBody>
      </p:sp>
    </p:spTree>
    <p:extLst>
      <p:ext uri="{BB962C8B-B14F-4D97-AF65-F5344CB8AC3E}">
        <p14:creationId xmlns:p14="http://schemas.microsoft.com/office/powerpoint/2010/main" val="2545972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FC6A-6D49-DE3C-C924-97E1F1D40F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9A7029A-CB54-7543-CF62-F6668443B5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7C8DCF-BF2F-231F-7421-27ECB758F835}"/>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5" name="Footer Placeholder 4">
            <a:extLst>
              <a:ext uri="{FF2B5EF4-FFF2-40B4-BE49-F238E27FC236}">
                <a16:creationId xmlns:a16="http://schemas.microsoft.com/office/drawing/2014/main" id="{8FEC4870-CE98-8863-6CFC-22B38A33C7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0C4E20-13E4-CE65-933A-7C0553BFDADD}"/>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4266103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8100F-5E1A-B5BC-4BF7-89D26B5217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D1A83D-3DFC-77CA-BB23-18EACA134A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6EB9A4-BF73-4CCA-8299-07D400A9009E}"/>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5" name="Footer Placeholder 4">
            <a:extLst>
              <a:ext uri="{FF2B5EF4-FFF2-40B4-BE49-F238E27FC236}">
                <a16:creationId xmlns:a16="http://schemas.microsoft.com/office/drawing/2014/main" id="{AF23335B-0178-43D7-CC42-E9F1385234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6D2330-E59C-0B18-14C5-52CA2F347261}"/>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1431105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CDD43-CD56-7474-5B94-5645649EB9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400401-97D4-7F4D-D841-15463176F27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91652D-BF58-4DDE-9131-E0206CD1DB0B}"/>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5" name="Footer Placeholder 4">
            <a:extLst>
              <a:ext uri="{FF2B5EF4-FFF2-40B4-BE49-F238E27FC236}">
                <a16:creationId xmlns:a16="http://schemas.microsoft.com/office/drawing/2014/main" id="{941EA491-175F-53B5-F460-CC4199117F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ECE458-6B30-A9D3-ACC5-EDB78F03A239}"/>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2726960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B0694-3908-4728-E37A-8095F78024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BEF1A4-5FEE-CF83-1FDE-323208F1D7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2FB700-C4E1-70F0-79DF-9B1641BEB6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E55DB2-FEB6-EA3C-8E3F-7D9C9280ED26}"/>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6" name="Footer Placeholder 5">
            <a:extLst>
              <a:ext uri="{FF2B5EF4-FFF2-40B4-BE49-F238E27FC236}">
                <a16:creationId xmlns:a16="http://schemas.microsoft.com/office/drawing/2014/main" id="{14EFF974-ECD0-DF00-55A9-90D482E0D0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877A17-6284-BF6B-4E9D-7ADF361C6513}"/>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236519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F14AF-0B0D-5E15-B377-AA9A78FE13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70989D-00E7-DB27-7313-3C853CC56E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00BAD2-D470-6C06-C192-3ACDB37FE9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866734-9CB2-FA16-5E01-85B7F52536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8D898B-A546-4EAA-38C2-9959CD3D13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278525-B481-0A16-A11B-DBC17283F4EB}"/>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8" name="Footer Placeholder 7">
            <a:extLst>
              <a:ext uri="{FF2B5EF4-FFF2-40B4-BE49-F238E27FC236}">
                <a16:creationId xmlns:a16="http://schemas.microsoft.com/office/drawing/2014/main" id="{0D23CEC8-097D-BB37-0830-1B963D1C3B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6955D8-EAC4-CCD2-AFC7-AC5F0D689340}"/>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1715849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23CCA-FD52-3550-3D32-B5147983AC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C4F8E7-9CAD-190E-867E-F331EC2E8FAA}"/>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4" name="Footer Placeholder 3">
            <a:extLst>
              <a:ext uri="{FF2B5EF4-FFF2-40B4-BE49-F238E27FC236}">
                <a16:creationId xmlns:a16="http://schemas.microsoft.com/office/drawing/2014/main" id="{5B738CF1-DF10-9333-18D8-E84B0183A2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C6BFD0-A4AF-97D3-B02D-6A25E78B2A49}"/>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1099293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382A9F-5FB5-95B1-B2A1-0859881DED16}"/>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3" name="Footer Placeholder 2">
            <a:extLst>
              <a:ext uri="{FF2B5EF4-FFF2-40B4-BE49-F238E27FC236}">
                <a16:creationId xmlns:a16="http://schemas.microsoft.com/office/drawing/2014/main" id="{43F3AF88-0109-8195-E1F9-0FE71A3821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F25566-7E9F-BEE0-26F0-D83EF5663C55}"/>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2311246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E25D1-A7A5-DEF2-4A80-269C3960C6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9131E8-04FC-A565-1942-3EDB7D2E7E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2E458C4-01D4-202B-A8A5-16CC000210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2EEE14-D9EB-3BF2-294D-BB55C1A55FDE}"/>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6" name="Footer Placeholder 5">
            <a:extLst>
              <a:ext uri="{FF2B5EF4-FFF2-40B4-BE49-F238E27FC236}">
                <a16:creationId xmlns:a16="http://schemas.microsoft.com/office/drawing/2014/main" id="{6BD93AF3-A9B5-6CE7-85D2-923EC42789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458D51-CC5D-E285-D675-1028340D6269}"/>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1309696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F11B5-EE1A-35DC-370F-B8367917F5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65878E-A72D-7311-3F2B-A5ADC0DBB8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4A1D79-01A3-F806-CB14-9622F1B058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FA27F1-79C1-B74D-0C98-807024C4DF15}"/>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6" name="Footer Placeholder 5">
            <a:extLst>
              <a:ext uri="{FF2B5EF4-FFF2-40B4-BE49-F238E27FC236}">
                <a16:creationId xmlns:a16="http://schemas.microsoft.com/office/drawing/2014/main" id="{13CC77A8-E859-8475-0D32-5F48487931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695785-CF3B-38DF-BB18-4E2896634B20}"/>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1046258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700DB-9CF8-594A-367A-1090148F64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D0776B-C10F-A30C-A2FB-5DC557BA9B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553C49-C237-05E6-7B9A-936C05E6A494}"/>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5" name="Footer Placeholder 4">
            <a:extLst>
              <a:ext uri="{FF2B5EF4-FFF2-40B4-BE49-F238E27FC236}">
                <a16:creationId xmlns:a16="http://schemas.microsoft.com/office/drawing/2014/main" id="{01CF5989-4F80-4EE0-3BCD-7B515D7F72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D8FCD9-FC6B-60E7-28D0-2D974AEFF17D}"/>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3983578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9C7987-2C46-45C6-5605-EA1213DCB6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D6EEED-ACA9-89E9-2248-1B02294ADE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FB6F0C-252F-A583-4ECC-9150FF7F82B1}"/>
              </a:ext>
            </a:extLst>
          </p:cNvPr>
          <p:cNvSpPr>
            <a:spLocks noGrp="1"/>
          </p:cNvSpPr>
          <p:nvPr>
            <p:ph type="dt" sz="half" idx="10"/>
          </p:nvPr>
        </p:nvSpPr>
        <p:spPr/>
        <p:txBody>
          <a:bodyPr/>
          <a:lstStyle/>
          <a:p>
            <a:fld id="{0475C528-F09F-4B3E-8C5D-58CD574EF61E}" type="datetimeFigureOut">
              <a:rPr lang="en-GB" smtClean="0"/>
              <a:t>10/07/2024</a:t>
            </a:fld>
            <a:endParaRPr lang="en-GB"/>
          </a:p>
        </p:txBody>
      </p:sp>
      <p:sp>
        <p:nvSpPr>
          <p:cNvPr id="5" name="Footer Placeholder 4">
            <a:extLst>
              <a:ext uri="{FF2B5EF4-FFF2-40B4-BE49-F238E27FC236}">
                <a16:creationId xmlns:a16="http://schemas.microsoft.com/office/drawing/2014/main" id="{D07666F9-BEAB-EC9D-1395-D80695C88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6391A4-1C4C-981E-4EC2-CF0216923AE4}"/>
              </a:ext>
            </a:extLst>
          </p:cNvPr>
          <p:cNvSpPr>
            <a:spLocks noGrp="1"/>
          </p:cNvSpPr>
          <p:nvPr>
            <p:ph type="sldNum" sz="quarter" idx="12"/>
          </p:nvPr>
        </p:nvSpPr>
        <p:spPr/>
        <p:txBody>
          <a:bodyPr/>
          <a:lstStyle/>
          <a:p>
            <a:fld id="{B4ED70FB-05A0-4C24-BD8D-F0DE11C1E62D}" type="slidenum">
              <a:rPr lang="en-GB" smtClean="0"/>
              <a:t>‹#›</a:t>
            </a:fld>
            <a:endParaRPr lang="en-GB"/>
          </a:p>
        </p:txBody>
      </p:sp>
    </p:spTree>
    <p:extLst>
      <p:ext uri="{BB962C8B-B14F-4D97-AF65-F5344CB8AC3E}">
        <p14:creationId xmlns:p14="http://schemas.microsoft.com/office/powerpoint/2010/main" val="2749118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4CCECA-48BB-5D15-5638-48A6347F06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ABE009-E3CE-1C83-AE05-F5789200F8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541BD3-B769-D11C-53E3-76BF85E806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475C528-F09F-4B3E-8C5D-58CD574EF61E}" type="datetimeFigureOut">
              <a:rPr lang="en-GB" smtClean="0"/>
              <a:t>10/07/2024</a:t>
            </a:fld>
            <a:endParaRPr lang="en-GB"/>
          </a:p>
        </p:txBody>
      </p:sp>
      <p:sp>
        <p:nvSpPr>
          <p:cNvPr id="5" name="Footer Placeholder 4">
            <a:extLst>
              <a:ext uri="{FF2B5EF4-FFF2-40B4-BE49-F238E27FC236}">
                <a16:creationId xmlns:a16="http://schemas.microsoft.com/office/drawing/2014/main" id="{9D3421B6-0FEA-1E9A-1942-B8D9C0D992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36C1A1-3FC0-C17F-6326-A6162BAF99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ED70FB-05A0-4C24-BD8D-F0DE11C1E62D}" type="slidenum">
              <a:rPr lang="en-GB" smtClean="0"/>
              <a:t>‹#›</a:t>
            </a:fld>
            <a:endParaRPr lang="en-GB"/>
          </a:p>
        </p:txBody>
      </p:sp>
    </p:spTree>
    <p:extLst>
      <p:ext uri="{BB962C8B-B14F-4D97-AF65-F5344CB8AC3E}">
        <p14:creationId xmlns:p14="http://schemas.microsoft.com/office/powerpoint/2010/main" val="26037552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A15C69-DA1D-C5F7-6596-5F86B29D1B77}"/>
              </a:ext>
            </a:extLst>
          </p:cNvPr>
          <p:cNvSpPr>
            <a:spLocks noGrp="1"/>
          </p:cNvSpPr>
          <p:nvPr>
            <p:ph type="ctrTitle"/>
          </p:nvPr>
        </p:nvSpPr>
        <p:spPr>
          <a:xfrm>
            <a:off x="1127208" y="857251"/>
            <a:ext cx="4747280" cy="3098061"/>
          </a:xfrm>
        </p:spPr>
        <p:txBody>
          <a:bodyPr anchor="b">
            <a:normAutofit/>
          </a:bodyPr>
          <a:lstStyle/>
          <a:p>
            <a:pPr algn="l"/>
            <a:r>
              <a:rPr lang="en-GB" sz="48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Introduction to Health and Social Care</a:t>
            </a:r>
            <a:br>
              <a:rPr lang="en-GB" sz="48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4800">
              <a:solidFill>
                <a:srgbClr val="FFFFFF"/>
              </a:solidFill>
            </a:endParaRPr>
          </a:p>
        </p:txBody>
      </p:sp>
      <p:sp>
        <p:nvSpPr>
          <p:cNvPr id="18" name="Rectangle 1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E750B49-B90F-4A07-AE39-5E5138F89318}"/>
              </a:ext>
            </a:extLst>
          </p:cNvPr>
          <p:cNvSpPr>
            <a:spLocks noGrp="1"/>
          </p:cNvSpPr>
          <p:nvPr>
            <p:ph type="subTitle" idx="1"/>
          </p:nvPr>
        </p:nvSpPr>
        <p:spPr>
          <a:xfrm>
            <a:off x="1127208" y="4756265"/>
            <a:ext cx="4393278" cy="1244483"/>
          </a:xfrm>
        </p:spPr>
        <p:txBody>
          <a:bodyPr anchor="t">
            <a:normAutofit/>
          </a:bodyPr>
          <a:lstStyle/>
          <a:p>
            <a:pPr algn="l"/>
            <a:r>
              <a:rPr lang="en-US" sz="3200" b="1" dirty="0">
                <a:solidFill>
                  <a:srgbClr val="FFFF00"/>
                </a:solidFill>
                <a:latin typeface="Times New Roman" panose="02020603050405020304" pitchFamily="18" charset="0"/>
                <a:cs typeface="Times New Roman" panose="02020603050405020304" pitchFamily="18" charset="0"/>
              </a:rPr>
              <a:t>Presented by </a:t>
            </a:r>
            <a:r>
              <a:rPr lang="en-US" sz="3200" b="1" dirty="0" err="1">
                <a:solidFill>
                  <a:srgbClr val="FFFF00"/>
                </a:solidFill>
                <a:latin typeface="Times New Roman" panose="02020603050405020304" pitchFamily="18" charset="0"/>
                <a:cs typeface="Times New Roman" panose="02020603050405020304" pitchFamily="18" charset="0"/>
              </a:rPr>
              <a:t>Eveti</a:t>
            </a:r>
            <a:endParaRPr lang="en-GB" sz="3200" b="1" dirty="0">
              <a:solidFill>
                <a:srgbClr val="FFFF00"/>
              </a:solidFill>
              <a:latin typeface="Times New Roman" panose="02020603050405020304" pitchFamily="18" charset="0"/>
              <a:cs typeface="Times New Roman" panose="02020603050405020304" pitchFamily="18" charset="0"/>
            </a:endParaRPr>
          </a:p>
        </p:txBody>
      </p:sp>
      <p:sp>
        <p:nvSpPr>
          <p:cNvPr id="20" name="Oval 1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for children's health services&#10;&#10;Description automatically generated">
            <a:extLst>
              <a:ext uri="{FF2B5EF4-FFF2-40B4-BE49-F238E27FC236}">
                <a16:creationId xmlns:a16="http://schemas.microsoft.com/office/drawing/2014/main" id="{A100C0E6-2EC9-EA12-14E9-AB3F437181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1870" y="2406281"/>
            <a:ext cx="2133600" cy="2143125"/>
          </a:xfrm>
          <a:prstGeom prst="rect">
            <a:avLst/>
          </a:prstGeom>
        </p:spPr>
      </p:pic>
    </p:spTree>
    <p:extLst>
      <p:ext uri="{BB962C8B-B14F-4D97-AF65-F5344CB8AC3E}">
        <p14:creationId xmlns:p14="http://schemas.microsoft.com/office/powerpoint/2010/main" val="1474885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1140576-C3B0-6A0E-5CAB-227BE2EBFAE6}"/>
              </a:ext>
            </a:extLst>
          </p:cNvPr>
          <p:cNvSpPr>
            <a:spLocks noGrp="1"/>
          </p:cNvSpPr>
          <p:nvPr>
            <p:ph type="title"/>
          </p:nvPr>
        </p:nvSpPr>
        <p:spPr>
          <a:xfrm>
            <a:off x="838200" y="365125"/>
            <a:ext cx="5393361" cy="1325563"/>
          </a:xfrm>
        </p:spPr>
        <p:txBody>
          <a:bodyPr>
            <a:normAutofit/>
          </a:bodyPr>
          <a:lstStyle/>
          <a:p>
            <a:br>
              <a:rPr lang="en-GB" sz="2800" b="1">
                <a:effectLst/>
                <a:latin typeface="Times New Roman" panose="02020603050405020304" pitchFamily="18" charset="0"/>
                <a:ea typeface="Calibri" panose="020F0502020204030204" pitchFamily="34" charset="0"/>
                <a:cs typeface="Times New Roman" panose="02020603050405020304" pitchFamily="18" charset="0"/>
              </a:rPr>
            </a:br>
            <a:r>
              <a:rPr lang="en-GB" sz="2800" b="1">
                <a:effectLst/>
                <a:latin typeface="Times New Roman" panose="02020603050405020304" pitchFamily="18" charset="0"/>
                <a:ea typeface="Calibri" panose="020F0502020204030204" pitchFamily="34" charset="0"/>
                <a:cs typeface="Times New Roman" panose="02020603050405020304" pitchFamily="18" charset="0"/>
              </a:rPr>
              <a:t>Introduction</a:t>
            </a:r>
            <a:br>
              <a:rPr lang="en-GB" sz="2800">
                <a:effectLst/>
                <a:latin typeface="Times New Roman" panose="02020603050405020304" pitchFamily="18" charset="0"/>
                <a:ea typeface="Calibri" panose="020F0502020204030204" pitchFamily="34" charset="0"/>
                <a:cs typeface="Times New Roman" panose="02020603050405020304" pitchFamily="18" charset="0"/>
              </a:rPr>
            </a:br>
            <a:endParaRPr lang="en-GB" sz="2800">
              <a:latin typeface="Times New Roman" panose="02020603050405020304" pitchFamily="18" charset="0"/>
              <a:cs typeface="Times New Roman" panose="02020603050405020304" pitchFamily="18" charset="0"/>
            </a:endParaRPr>
          </a:p>
        </p:txBody>
      </p:sp>
      <p:sp>
        <p:nvSpPr>
          <p:cNvPr id="14" name="Content Placeholder 2">
            <a:extLst>
              <a:ext uri="{FF2B5EF4-FFF2-40B4-BE49-F238E27FC236}">
                <a16:creationId xmlns:a16="http://schemas.microsoft.com/office/drawing/2014/main" id="{648FD538-25B5-A835-BA99-66D8D40500D1}"/>
              </a:ext>
            </a:extLst>
          </p:cNvPr>
          <p:cNvSpPr>
            <a:spLocks noGrp="1"/>
          </p:cNvSpPr>
          <p:nvPr>
            <p:ph idx="1"/>
          </p:nvPr>
        </p:nvSpPr>
        <p:spPr>
          <a:xfrm>
            <a:off x="838200" y="1825625"/>
            <a:ext cx="5393361" cy="4351338"/>
          </a:xfrm>
        </p:spPr>
        <p:txBody>
          <a:bodyPr>
            <a:normAutofit/>
          </a:bodyPr>
          <a:lstStyle/>
          <a:p>
            <a:pPr marL="342900" lvl="0" indent="-342900">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topic of the presentation is “Child Health Services".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presentation will provide a comprehensive account of the origins and evolution of Child health services throughout the years.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presentation will also cover the present operational status of child health services.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A comparison of the historical state of child health services.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Finally, the presentation will examine how the advancement of child health services has assisted in improving healthcare services for children.</a:t>
            </a:r>
            <a:endParaRPr lang="en-GB" sz="2000" dirty="0"/>
          </a:p>
        </p:txBody>
      </p:sp>
      <p:pic>
        <p:nvPicPr>
          <p:cNvPr id="3" name="Picture 2" descr="Strengthening health services with quality">
            <a:extLst>
              <a:ext uri="{FF2B5EF4-FFF2-40B4-BE49-F238E27FC236}">
                <a16:creationId xmlns:a16="http://schemas.microsoft.com/office/drawing/2014/main" id="{5DDA3B8E-E841-91FD-123A-8047737A15EA}"/>
              </a:ext>
            </a:extLst>
          </p:cNvPr>
          <p:cNvPicPr>
            <a:picLocks noChangeAspect="1"/>
          </p:cNvPicPr>
          <p:nvPr/>
        </p:nvPicPr>
        <p:blipFill rotWithShape="1">
          <a:blip r:embed="rId2">
            <a:extLst>
              <a:ext uri="{28A0092B-C50C-407E-A947-70E740481C1C}">
                <a14:useLocalDpi xmlns:a14="http://schemas.microsoft.com/office/drawing/2010/main" val="0"/>
              </a:ext>
            </a:extLst>
          </a:blip>
          <a:srcRect l="4364" r="29090"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6860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03CF7F-5E3A-FE10-AC87-898FDF545486}"/>
              </a:ext>
            </a:extLst>
          </p:cNvPr>
          <p:cNvSpPr>
            <a:spLocks noGrp="1"/>
          </p:cNvSpPr>
          <p:nvPr>
            <p:ph type="title"/>
          </p:nvPr>
        </p:nvSpPr>
        <p:spPr>
          <a:xfrm>
            <a:off x="4812558" y="284023"/>
            <a:ext cx="6639482" cy="1067209"/>
          </a:xfrm>
        </p:spPr>
        <p:txBody>
          <a:bodyPr>
            <a:normAutofit/>
          </a:bodyPr>
          <a:lstStyle/>
          <a:p>
            <a:br>
              <a:rPr lang="en-GB" sz="21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2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Origins of child health services</a:t>
            </a:r>
            <a:br>
              <a:rPr lang="en-GB" sz="2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2100" dirty="0">
              <a:solidFill>
                <a:schemeClr val="bg1"/>
              </a:solidFill>
            </a:endParaRPr>
          </a:p>
        </p:txBody>
      </p:sp>
      <p:pic>
        <p:nvPicPr>
          <p:cNvPr id="7" name="Picture 6" descr="A person using a stethoscope to listen to a child's heart&#10;&#10;Description automatically generated">
            <a:extLst>
              <a:ext uri="{FF2B5EF4-FFF2-40B4-BE49-F238E27FC236}">
                <a16:creationId xmlns:a16="http://schemas.microsoft.com/office/drawing/2014/main" id="{4F9FC50D-A90F-0D0D-E65B-F09A8B0C0BF0}"/>
              </a:ext>
            </a:extLst>
          </p:cNvPr>
          <p:cNvPicPr>
            <a:picLocks noChangeAspect="1"/>
          </p:cNvPicPr>
          <p:nvPr/>
        </p:nvPicPr>
        <p:blipFill rotWithShape="1">
          <a:blip r:embed="rId2">
            <a:extLst>
              <a:ext uri="{28A0092B-C50C-407E-A947-70E740481C1C}">
                <a14:useLocalDpi xmlns:a14="http://schemas.microsoft.com/office/drawing/2010/main" val="0"/>
              </a:ext>
            </a:extLst>
          </a:blip>
          <a:srcRect l="28636" r="4817" b="-1"/>
          <a:stretch/>
        </p:blipFill>
        <p:spPr>
          <a:xfrm>
            <a:off x="739960" y="1095407"/>
            <a:ext cx="3678132" cy="3684823"/>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8" name="Group 1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021C9266-985F-7064-99A3-46085B92EBA0}"/>
              </a:ext>
            </a:extLst>
          </p:cNvPr>
          <p:cNvSpPr>
            <a:spLocks noGrp="1"/>
          </p:cNvSpPr>
          <p:nvPr>
            <p:ph idx="1"/>
          </p:nvPr>
        </p:nvSpPr>
        <p:spPr>
          <a:xfrm>
            <a:off x="4843604" y="1439501"/>
            <a:ext cx="6729560" cy="4732206"/>
          </a:xfrm>
        </p:spPr>
        <p:txBody>
          <a:bodyPr>
            <a:normAutofit/>
          </a:bodyPr>
          <a:lstStyle/>
          <a:p>
            <a:pPr>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state of child health in the United Kingdom has experienced significant improvement throughout the 20th century. </a:t>
            </a:r>
            <a:endParaRPr lang="en-GB" sz="20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p>
            <a:pPr>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reasons can be attributed to a combination of enhanced societal circumstances, reduced family sizes, implementation of public health interventions, and advancements in medical technology. </a:t>
            </a:r>
            <a:endParaRPr lang="en-GB" sz="20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p>
            <a:pPr>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Only in this century has there been a scientific investigation into the development of children and the field of medicine.</a:t>
            </a:r>
          </a:p>
          <a:p>
            <a:pPr>
              <a:lnSpc>
                <a:spcPct val="107000"/>
              </a:lnSpc>
              <a:spcAft>
                <a:spcPts val="800"/>
              </a:spcAft>
            </a:pPr>
            <a:r>
              <a:rPr lang="en-GB" sz="18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Child health care managers must have a solid understanding of the historical context of the subject and recognise that deeply ingrained beliefs about children have hindered the progress of child-focused services </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(Couper et al., 2018).</a:t>
            </a:r>
          </a:p>
          <a:p>
            <a:endParaRPr lang="en-GB" sz="2000" dirty="0">
              <a:solidFill>
                <a:schemeClr val="bg1"/>
              </a:solidFill>
            </a:endParaRPr>
          </a:p>
        </p:txBody>
      </p:sp>
      <p:grpSp>
        <p:nvGrpSpPr>
          <p:cNvPr id="2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72110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B807EA-03AF-FD8E-374F-96E5D7981134}"/>
              </a:ext>
            </a:extLst>
          </p:cNvPr>
          <p:cNvSpPr>
            <a:spLocks noGrp="1"/>
          </p:cNvSpPr>
          <p:nvPr>
            <p:ph type="title"/>
          </p:nvPr>
        </p:nvSpPr>
        <p:spPr>
          <a:xfrm>
            <a:off x="5717308" y="240145"/>
            <a:ext cx="6022109" cy="1178977"/>
          </a:xfrm>
        </p:spPr>
        <p:txBody>
          <a:bodyPr>
            <a:normAutofit fontScale="90000"/>
          </a:bodyPr>
          <a:lstStyle/>
          <a:p>
            <a:pPr algn="ctr"/>
            <a:br>
              <a:rPr lang="en-GB" sz="14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14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32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Early Developments of Child Health Services</a:t>
            </a:r>
            <a:br>
              <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1400" dirty="0">
              <a:solidFill>
                <a:schemeClr val="bg1"/>
              </a:solidFill>
            </a:endParaRPr>
          </a:p>
        </p:txBody>
      </p:sp>
      <p:pic>
        <p:nvPicPr>
          <p:cNvPr id="8" name="Picture 7" descr="A person holding a child's head&#10;&#10;Description automatically generated">
            <a:extLst>
              <a:ext uri="{FF2B5EF4-FFF2-40B4-BE49-F238E27FC236}">
                <a16:creationId xmlns:a16="http://schemas.microsoft.com/office/drawing/2014/main" id="{98B48E3D-7B60-48C6-0DA0-1EF9F6440D3F}"/>
              </a:ext>
            </a:extLst>
          </p:cNvPr>
          <p:cNvPicPr>
            <a:picLocks noChangeAspect="1"/>
          </p:cNvPicPr>
          <p:nvPr/>
        </p:nvPicPr>
        <p:blipFill rotWithShape="1">
          <a:blip r:embed="rId2">
            <a:extLst>
              <a:ext uri="{28A0092B-C50C-407E-A947-70E740481C1C}">
                <a14:useLocalDpi xmlns:a14="http://schemas.microsoft.com/office/drawing/2010/main" val="0"/>
              </a:ext>
            </a:extLst>
          </a:blip>
          <a:srcRect l="1636" r="31817"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38" name="Group 3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8" name="Freeform: Shape 2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9" name="Freeform: Shape 2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41E0E0DD-F13A-2708-4AD2-E83E094BF4D4}"/>
              </a:ext>
            </a:extLst>
          </p:cNvPr>
          <p:cNvSpPr>
            <a:spLocks noGrp="1"/>
          </p:cNvSpPr>
          <p:nvPr>
            <p:ph idx="1"/>
          </p:nvPr>
        </p:nvSpPr>
        <p:spPr>
          <a:xfrm>
            <a:off x="5832398" y="2124364"/>
            <a:ext cx="6022109" cy="4195124"/>
          </a:xfrm>
        </p:spPr>
        <p:txBody>
          <a:bodyPr>
            <a:normAutofit/>
          </a:bodyPr>
          <a:lstStyle/>
          <a:p>
            <a:pPr marL="342900" lvl="0" indent="-342900">
              <a:buFont typeface="Symbol" panose="05050102010706020507" pitchFamily="18" charset="2"/>
              <a:buChar char=""/>
              <a:tabLst>
                <a:tab pos="1906270" algn="l"/>
              </a:tabLst>
            </a:pPr>
            <a:r>
              <a:rPr lang="en-GB" sz="2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Specialised children's hospitals were established in the UK throughout the latter part of the 19th century.</a:t>
            </a:r>
          </a:p>
          <a:p>
            <a:pPr marL="342900" lvl="0" indent="-342900">
              <a:buFont typeface="Symbol" panose="05050102010706020507" pitchFamily="18" charset="2"/>
              <a:buChar char=""/>
              <a:tabLst>
                <a:tab pos="1906270" algn="l"/>
              </a:tabLst>
            </a:pPr>
            <a:r>
              <a:rPr lang="en-GB" sz="2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Children were admitted to both these units and to normal hospitals located nearby. </a:t>
            </a:r>
          </a:p>
          <a:p>
            <a:pPr marL="342900" lvl="0" indent="-342900">
              <a:buFont typeface="Symbol" panose="05050102010706020507" pitchFamily="18" charset="2"/>
              <a:buChar char=""/>
              <a:tabLst>
                <a:tab pos="1906270" algn="l"/>
              </a:tabLst>
            </a:pPr>
            <a:r>
              <a:rPr lang="en-GB" sz="24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Starting in 1841, census returns were conducted every decade, gathering comprehensive data on both patients and personnel residing in the hospital </a:t>
            </a:r>
            <a:r>
              <a:rPr lang="en-GB" sz="2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(Low et al., 2020).</a:t>
            </a:r>
          </a:p>
          <a:p>
            <a:pPr marL="0" indent="0">
              <a:buNone/>
            </a:pPr>
            <a:endParaRPr lang="en-GB" sz="2400" dirty="0">
              <a:solidFill>
                <a:schemeClr val="bg1"/>
              </a:solidFill>
            </a:endParaRPr>
          </a:p>
        </p:txBody>
      </p:sp>
      <p:grpSp>
        <p:nvGrpSpPr>
          <p:cNvPr id="39"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40" name="Freeform: Shape 39">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93659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22057-C73A-38CE-1084-A47F919E2522}"/>
              </a:ext>
            </a:extLst>
          </p:cNvPr>
          <p:cNvSpPr>
            <a:spLocks noGrp="1"/>
          </p:cNvSpPr>
          <p:nvPr>
            <p:ph type="title"/>
          </p:nvPr>
        </p:nvSpPr>
        <p:spPr>
          <a:xfrm>
            <a:off x="270588" y="324738"/>
            <a:ext cx="6189524" cy="986851"/>
          </a:xfrm>
        </p:spPr>
        <p:txBody>
          <a:bodyPr anchor="b">
            <a:normAutofit fontScale="90000"/>
          </a:bodyPr>
          <a:lstStyle/>
          <a:p>
            <a:br>
              <a:rPr lang="en-GB" sz="31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3100" b="1" dirty="0">
                <a:effectLst/>
                <a:latin typeface="Times New Roman" panose="02020603050405020304" pitchFamily="18" charset="0"/>
                <a:ea typeface="Calibri" panose="020F0502020204030204" pitchFamily="34" charset="0"/>
                <a:cs typeface="Times New Roman" panose="02020603050405020304" pitchFamily="18" charset="0"/>
              </a:rPr>
              <a:t>Reforms in the 20th century </a:t>
            </a:r>
            <a:br>
              <a:rPr lang="en-GB" sz="3100" dirty="0">
                <a:effectLst/>
                <a:latin typeface="Calibri" panose="020F0502020204030204" pitchFamily="34" charset="0"/>
                <a:ea typeface="Calibri" panose="020F0502020204030204" pitchFamily="34" charset="0"/>
                <a:cs typeface="Times New Roman" panose="02020603050405020304" pitchFamily="18" charset="0"/>
              </a:rPr>
            </a:br>
            <a:endParaRPr lang="en-GB" sz="3100" dirty="0"/>
          </a:p>
        </p:txBody>
      </p:sp>
      <p:sp>
        <p:nvSpPr>
          <p:cNvPr id="3" name="Content Placeholder 2">
            <a:extLst>
              <a:ext uri="{FF2B5EF4-FFF2-40B4-BE49-F238E27FC236}">
                <a16:creationId xmlns:a16="http://schemas.microsoft.com/office/drawing/2014/main" id="{70F1E335-22C4-2861-9BF0-9DC8714D862A}"/>
              </a:ext>
            </a:extLst>
          </p:cNvPr>
          <p:cNvSpPr>
            <a:spLocks noGrp="1"/>
          </p:cNvSpPr>
          <p:nvPr>
            <p:ph idx="1"/>
          </p:nvPr>
        </p:nvSpPr>
        <p:spPr>
          <a:xfrm>
            <a:off x="270589" y="1311590"/>
            <a:ext cx="6606072" cy="5154524"/>
          </a:xfrm>
        </p:spPr>
        <p:txBody>
          <a:bodyPr anchor="t">
            <a:noAutofit/>
          </a:bodyPr>
          <a:lstStyle/>
          <a:p>
            <a:pPr>
              <a:spcAft>
                <a:spcPts val="12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Government released a plan of action and referendum on the reform of children's social care in England on 2 February 2023.</a:t>
            </a:r>
          </a:p>
          <a:p>
            <a:pPr>
              <a:spcAft>
                <a:spcPts val="12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approach outlines improvements in "pillars" that will be executed in two stages:</a:t>
            </a:r>
            <a:endParaRPr lang="en-GB" sz="1800" kern="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12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In the upcoming biennium, the Government plans to allocate £200 million towards resolving pressing matters and establishing the groundwork for comprehensive reform of the entire system.</a:t>
            </a:r>
          </a:p>
          <a:p>
            <a:pPr>
              <a:spcAft>
                <a:spcPts val="12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Following a period of two years, the Government will prioritise the implementation of reform in all areas.</a:t>
            </a:r>
          </a:p>
          <a:p>
            <a:pPr>
              <a:spcAft>
                <a:spcPts val="12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government's policy outlines a plan to allocate £45 million towards the implementation of a 'Families First for Children Pathfinder' programme in a maximum of 12 local areas in England during the next two years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Dibeklioglu</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2018). </a:t>
            </a:r>
            <a:endParaRPr lang="en-GB" sz="1800" dirty="0"/>
          </a:p>
        </p:txBody>
      </p:sp>
      <p:sp>
        <p:nvSpPr>
          <p:cNvPr id="18" name="Rectangle 1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The Putnam Way - NATIONAL CHILD HEALTH DAY Child Health Day is a United  States Federal Observance Day held each year on the first Monday in  October. Each child deserves to be">
            <a:extLst>
              <a:ext uri="{FF2B5EF4-FFF2-40B4-BE49-F238E27FC236}">
                <a16:creationId xmlns:a16="http://schemas.microsoft.com/office/drawing/2014/main" id="{3C72C6FE-DF13-8B8B-E060-32B5A2E6D7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075967" y="2057297"/>
            <a:ext cx="4170530" cy="2775298"/>
          </a:xfrm>
          <a:prstGeom prst="rect">
            <a:avLst/>
          </a:prstGeom>
          <a:noFill/>
        </p:spPr>
      </p:pic>
    </p:spTree>
    <p:extLst>
      <p:ext uri="{BB962C8B-B14F-4D97-AF65-F5344CB8AC3E}">
        <p14:creationId xmlns:p14="http://schemas.microsoft.com/office/powerpoint/2010/main" val="3499202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369F94-F137-5F2E-5660-2CB5DFC1F14E}"/>
              </a:ext>
            </a:extLst>
          </p:cNvPr>
          <p:cNvSpPr>
            <a:spLocks noGrp="1"/>
          </p:cNvSpPr>
          <p:nvPr>
            <p:ph type="title"/>
          </p:nvPr>
        </p:nvSpPr>
        <p:spPr>
          <a:xfrm>
            <a:off x="1136397" y="262550"/>
            <a:ext cx="5323715" cy="1448555"/>
          </a:xfrm>
        </p:spPr>
        <p:txBody>
          <a:bodyPr anchor="b">
            <a:normAutofit/>
          </a:bodyPr>
          <a:lstStyle/>
          <a:p>
            <a:pPr algn="ctr"/>
            <a:br>
              <a:rPr lang="en-GB" sz="28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NHS Long Term Plan</a:t>
            </a:r>
            <a:r>
              <a:rPr lang="en-GB" sz="2800" b="1" dirty="0">
                <a:latin typeface="Times New Roman" panose="02020603050405020304" pitchFamily="18" charset="0"/>
                <a:cs typeface="Times New Roman" panose="02020603050405020304" pitchFamily="18" charset="0"/>
              </a:rPr>
              <a:t> </a:t>
            </a:r>
            <a:br>
              <a:rPr lang="en-GB" sz="2800" b="1" dirty="0">
                <a:effectLst/>
                <a:latin typeface="Times New Roman" panose="02020603050405020304" pitchFamily="18" charset="0"/>
                <a:ea typeface="Calibri" panose="020F0502020204030204" pitchFamily="34" charset="0"/>
                <a:cs typeface="Times New Roman" panose="02020603050405020304" pitchFamily="18" charset="0"/>
              </a:rPr>
            </a:br>
            <a:endParaRPr lang="en-GB"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DB77D4A-A745-10CD-2397-432CAEC6B541}"/>
              </a:ext>
            </a:extLst>
          </p:cNvPr>
          <p:cNvSpPr>
            <a:spLocks noGrp="1"/>
          </p:cNvSpPr>
          <p:nvPr>
            <p:ph idx="1"/>
          </p:nvPr>
        </p:nvSpPr>
        <p:spPr>
          <a:xfrm>
            <a:off x="552261" y="2553077"/>
            <a:ext cx="6264998" cy="3558011"/>
          </a:xfrm>
        </p:spPr>
        <p:txBody>
          <a:bodyPr anchor="t">
            <a:normAutofit/>
          </a:bodyPr>
          <a:lstStyle/>
          <a:p>
            <a:pPr>
              <a:lnSpc>
                <a:spcPct val="107000"/>
              </a:lnSpc>
              <a:spcAft>
                <a:spcPts val="800"/>
              </a:spcAf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NHS Long Term Plan outlines the key areas for the expansion of Children and Young People's Mental Health Services (CYPMHS) in the coming decade.</a:t>
            </a:r>
            <a:endParaRPr lang="en-GB" sz="2000" kern="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objective is to expand the availability of services in local communities, minimise avoidable delays, and give specialised mental health treatment that is tailored to the specific needs of children and delivered in more effective methods</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buNone/>
            </a:pPr>
            <a:endParaRPr lang="en-GB" sz="1900" dirty="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9C9060F4-98C8-F871-0320-70AE55F1A7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2277198"/>
            <a:ext cx="4170530" cy="2335496"/>
          </a:xfrm>
          <a:prstGeom prst="rect">
            <a:avLst/>
          </a:prstGeom>
        </p:spPr>
      </p:pic>
    </p:spTree>
    <p:extLst>
      <p:ext uri="{BB962C8B-B14F-4D97-AF65-F5344CB8AC3E}">
        <p14:creationId xmlns:p14="http://schemas.microsoft.com/office/powerpoint/2010/main" val="4108315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D2C01D-0F3F-1E37-900D-64E86AE9DDCF}"/>
              </a:ext>
            </a:extLst>
          </p:cNvPr>
          <p:cNvSpPr>
            <a:spLocks noGrp="1"/>
          </p:cNvSpPr>
          <p:nvPr>
            <p:ph type="title"/>
          </p:nvPr>
        </p:nvSpPr>
        <p:spPr>
          <a:xfrm>
            <a:off x="5920509" y="286327"/>
            <a:ext cx="5938982" cy="847749"/>
          </a:xfrm>
        </p:spPr>
        <p:txBody>
          <a:bodyPr>
            <a:normAutofit fontScale="90000"/>
          </a:bodyPr>
          <a:lstStyle/>
          <a:p>
            <a:pPr algn="ctr"/>
            <a:br>
              <a:rPr lang="en-GB" sz="18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3100" b="1" dirty="0">
                <a:solidFill>
                  <a:schemeClr val="bg1"/>
                </a:solidFill>
                <a:latin typeface="Times New Roman" panose="02020603050405020304" pitchFamily="18" charset="0"/>
                <a:cs typeface="Times New Roman" panose="02020603050405020304" pitchFamily="18" charset="0"/>
              </a:rPr>
              <a:t>Child Health Systems in the United Kingdom</a:t>
            </a:r>
            <a:b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endParaRPr lang="en-GB" sz="1800" dirty="0">
              <a:solidFill>
                <a:schemeClr val="bg1"/>
              </a:solidFill>
              <a:latin typeface="Times New Roman" panose="02020603050405020304" pitchFamily="18" charset="0"/>
              <a:cs typeface="Times New Roman" panose="02020603050405020304" pitchFamily="18" charset="0"/>
            </a:endParaRPr>
          </a:p>
        </p:txBody>
      </p:sp>
      <p:pic>
        <p:nvPicPr>
          <p:cNvPr id="7" name="Picture 6" descr="A person giving a high five to a child&#10;&#10;Description automatically generated">
            <a:extLst>
              <a:ext uri="{FF2B5EF4-FFF2-40B4-BE49-F238E27FC236}">
                <a16:creationId xmlns:a16="http://schemas.microsoft.com/office/drawing/2014/main" id="{0539348B-24A9-0D90-10A3-4E9072DEC4FA}"/>
              </a:ext>
            </a:extLst>
          </p:cNvPr>
          <p:cNvPicPr>
            <a:picLocks noChangeAspect="1"/>
          </p:cNvPicPr>
          <p:nvPr/>
        </p:nvPicPr>
        <p:blipFill rotWithShape="1">
          <a:blip r:embed="rId2">
            <a:extLst>
              <a:ext uri="{28A0092B-C50C-407E-A947-70E740481C1C}">
                <a14:useLocalDpi xmlns:a14="http://schemas.microsoft.com/office/drawing/2010/main" val="0"/>
              </a:ext>
            </a:extLst>
          </a:blip>
          <a:srcRect l="18395" r="2290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8" name="Group 27">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29" name="Freeform: Shape 2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0" name="Freeform: Shape 2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8AF4A7A5-1D3B-0FBF-4442-355800119CB3}"/>
              </a:ext>
            </a:extLst>
          </p:cNvPr>
          <p:cNvSpPr>
            <a:spLocks noGrp="1"/>
          </p:cNvSpPr>
          <p:nvPr>
            <p:ph idx="1"/>
          </p:nvPr>
        </p:nvSpPr>
        <p:spPr>
          <a:xfrm>
            <a:off x="5664036" y="1820369"/>
            <a:ext cx="6195455" cy="4351338"/>
          </a:xfrm>
        </p:spPr>
        <p:txBody>
          <a:bodyPr>
            <a:normAutofit lnSpcReduction="10000"/>
          </a:bodyPr>
          <a:lstStyle/>
          <a:p>
            <a:pPr>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state of child health in the UK has significantly improved in recent decades, however, it still lags below numerous other comparable European countries. </a:t>
            </a:r>
          </a:p>
          <a:p>
            <a:pPr>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Across Europe, there are multiple comparable indicators of child health and well-being, highlighting the worrisome state of child health in the UK. </a:t>
            </a:r>
            <a:endParaRPr lang="en-GB" sz="20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p>
            <a:pPr>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For instance, the overall death rate and the number of fatalities caused by noncommunicable diseases have not decreased as rapidly in the UK compared to other similar countries in the European Union.</a:t>
            </a:r>
          </a:p>
          <a:p>
            <a:pPr>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The UK's child well-being status is consistently positioned at or close to the lowest rank among affluent industrialised nations </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(Couper et al., 2018).</a:t>
            </a:r>
            <a:endParaRPr lang="en-GB" sz="20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p>
            <a:pPr marL="0" lvl="0" indent="0">
              <a:spcAft>
                <a:spcPts val="1000"/>
              </a:spcAft>
              <a:buNone/>
              <a:tabLst>
                <a:tab pos="1906270" algn="l"/>
              </a:tabLst>
            </a:pPr>
            <a:endParaRPr lang="en-GB" sz="15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1500" dirty="0">
              <a:solidFill>
                <a:schemeClr val="bg1"/>
              </a:solidFill>
            </a:endParaRPr>
          </a:p>
        </p:txBody>
      </p:sp>
      <p:grpSp>
        <p:nvGrpSpPr>
          <p:cNvPr id="32"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3" name="Freeform: Shape 32">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265681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1089AF7-75D7-0104-F83D-B8D74305B4E9}"/>
              </a:ext>
            </a:extLst>
          </p:cNvPr>
          <p:cNvSpPr>
            <a:spLocks noGrp="1"/>
          </p:cNvSpPr>
          <p:nvPr>
            <p:ph type="title"/>
          </p:nvPr>
        </p:nvSpPr>
        <p:spPr>
          <a:xfrm>
            <a:off x="1014141" y="1450655"/>
            <a:ext cx="3932030" cy="3956690"/>
          </a:xfrm>
        </p:spPr>
        <p:txBody>
          <a:bodyPr anchor="ctr">
            <a:normAutofit/>
          </a:bodyPr>
          <a:lstStyle/>
          <a:p>
            <a:pPr algn="ctr"/>
            <a:r>
              <a:rPr lang="en-GB" b="1" dirty="0">
                <a:solidFill>
                  <a:schemeClr val="bg1"/>
                </a:solidFill>
                <a:effectLst/>
                <a:latin typeface="Times New Roman" panose="02020603050405020304" pitchFamily="18" charset="0"/>
                <a:ea typeface="Calibri" panose="020F0502020204030204" pitchFamily="34" charset="0"/>
              </a:rPr>
              <a:t>Some improvements in the modern child health services</a:t>
            </a:r>
            <a:endParaRPr lang="en-GB" dirty="0">
              <a:solidFill>
                <a:schemeClr val="bg1"/>
              </a:solidFill>
            </a:endParaRP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6C856B-CABA-A489-69FF-0601EB7FD3AB}"/>
              </a:ext>
            </a:extLst>
          </p:cNvPr>
          <p:cNvSpPr>
            <a:spLocks noGrp="1"/>
          </p:cNvSpPr>
          <p:nvPr>
            <p:ph idx="1"/>
          </p:nvPr>
        </p:nvSpPr>
        <p:spPr>
          <a:xfrm>
            <a:off x="4946172" y="452675"/>
            <a:ext cx="6868600" cy="6002441"/>
          </a:xfrm>
        </p:spPr>
        <p:txBody>
          <a:bodyPr anchor="ctr">
            <a:normAutofit/>
          </a:bodyPr>
          <a:lstStyle/>
          <a:p>
            <a:pPr>
              <a:lnSpc>
                <a:spcPct val="107000"/>
              </a:lnSpc>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For more than two decades, there has been no change in the methods we use to handle and communicate information on children's health to parents and experts.</a:t>
            </a:r>
          </a:p>
          <a:p>
            <a:pPr>
              <a:lnSpc>
                <a:spcPct val="107000"/>
              </a:lnSpc>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Recently, there has been a renewed focus on enhancing children's health by prioritising early interventions and preventive measures to improve overall well-being.</a:t>
            </a:r>
          </a:p>
          <a:p>
            <a:pPr>
              <a:lnSpc>
                <a:spcPct val="107000"/>
              </a:lnSpc>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NHS England's Healthy Children initiative aims to guide the future investment and advancement of child health information systems. </a:t>
            </a:r>
          </a:p>
          <a:p>
            <a:pPr>
              <a:lnSpc>
                <a:spcPct val="107000"/>
              </a:lnSpc>
              <a:spcAft>
                <a:spcPts val="800"/>
              </a:spcAft>
            </a:pPr>
            <a:r>
              <a:rPr lang="en-GB" sz="20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This initiative supports the goals of the 5 Year Forward View (5YFV) and the Personal Health and Care 2020 (PHC2020) strategy. It also aligns with the 'Better Births' initiative to ensure that future maternity and children's services provide safe and high-quality care for women and their families </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(Low et al., 2020).</a:t>
            </a:r>
            <a:endParaRPr lang="en-GB" sz="2000" dirty="0">
              <a:solidFill>
                <a:schemeClr val="bg1"/>
              </a:solidFill>
            </a:endParaRPr>
          </a:p>
        </p:txBody>
      </p:sp>
    </p:spTree>
    <p:extLst>
      <p:ext uri="{BB962C8B-B14F-4D97-AF65-F5344CB8AC3E}">
        <p14:creationId xmlns:p14="http://schemas.microsoft.com/office/powerpoint/2010/main" val="3032787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AB5760D-4983-FC7F-4E34-8ED74A20B76E}"/>
              </a:ext>
            </a:extLst>
          </p:cNvPr>
          <p:cNvSpPr>
            <a:spLocks noGrp="1"/>
          </p:cNvSpPr>
          <p:nvPr>
            <p:ph type="title"/>
          </p:nvPr>
        </p:nvSpPr>
        <p:spPr>
          <a:xfrm>
            <a:off x="1025236" y="147783"/>
            <a:ext cx="5206325" cy="1219200"/>
          </a:xfrm>
        </p:spPr>
        <p:txBody>
          <a:bodyPr>
            <a:normAutofit fontScale="90000"/>
          </a:bodyPr>
          <a:lstStyle/>
          <a:p>
            <a:br>
              <a:rPr lang="en-GB" sz="2800" b="1" dirty="0">
                <a:effectLst/>
                <a:latin typeface="Times New Roman" panose="02020603050405020304" pitchFamily="18" charset="0"/>
                <a:ea typeface="Calibri" panose="020F0502020204030204" pitchFamily="34" charset="0"/>
                <a:cs typeface="Times New Roman" panose="02020603050405020304" pitchFamily="18" charset="0"/>
              </a:rPr>
            </a:br>
            <a:r>
              <a:rPr lang="en-GB" sz="3600" b="1" dirty="0">
                <a:effectLst/>
                <a:latin typeface="Times New Roman" panose="02020603050405020304" pitchFamily="18" charset="0"/>
                <a:ea typeface="Calibri" panose="020F0502020204030204" pitchFamily="34" charset="0"/>
                <a:cs typeface="Times New Roman" panose="02020603050405020304" pitchFamily="18" charset="0"/>
              </a:rPr>
              <a:t>National Maternity Review</a:t>
            </a:r>
            <a:br>
              <a:rPr lang="en-GB" sz="3600" dirty="0">
                <a:effectLst/>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8197359E-3F65-9F81-D3E2-DF5344F98C09}"/>
              </a:ext>
            </a:extLst>
          </p:cNvPr>
          <p:cNvSpPr>
            <a:spLocks noGrp="1"/>
          </p:cNvSpPr>
          <p:nvPr>
            <p:ph idx="1"/>
          </p:nvPr>
        </p:nvSpPr>
        <p:spPr>
          <a:xfrm>
            <a:off x="360218" y="1825625"/>
            <a:ext cx="5871343" cy="4759902"/>
          </a:xfrm>
        </p:spPr>
        <p:txBody>
          <a:bodyPr>
            <a:normAutofit/>
          </a:bodyPr>
          <a:lstStyle/>
          <a:p>
            <a:pPr>
              <a:spcAft>
                <a:spcPts val="800"/>
              </a:spcAf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National Maternity Review report, titled 'Better Births: Enhancing results for maternity facilities in England', which was released in February 2016, advised that NHS England and the National Information Board must prioritise the nationwide implementation of compatible maternity records for use by professionals, along with the provision of an online resource (or individual wellness record) for women, as a matter of urgency.</a:t>
            </a:r>
          </a:p>
          <a:p>
            <a:pPr>
              <a:spcAft>
                <a:spcPts val="800"/>
              </a:spcAft>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One of the primary motivations for reforming child health information services is to mitigate the dangers associated with the present structure of these services </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(Crawford and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Paglen</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2021).</a:t>
            </a:r>
          </a:p>
          <a:p>
            <a:endParaRPr lang="en-GB" sz="2000" dirty="0"/>
          </a:p>
        </p:txBody>
      </p:sp>
      <p:pic>
        <p:nvPicPr>
          <p:cNvPr id="6" name="Picture 5" descr="A person using ultrasound equipment to check the stomach of a pregnant person&#10;&#10;Description automatically generated">
            <a:extLst>
              <a:ext uri="{FF2B5EF4-FFF2-40B4-BE49-F238E27FC236}">
                <a16:creationId xmlns:a16="http://schemas.microsoft.com/office/drawing/2014/main" id="{98B47A94-E8A1-9410-C750-C693116497B2}"/>
              </a:ext>
            </a:extLst>
          </p:cNvPr>
          <p:cNvPicPr>
            <a:picLocks noChangeAspect="1"/>
          </p:cNvPicPr>
          <p:nvPr/>
        </p:nvPicPr>
        <p:blipFill rotWithShape="1">
          <a:blip r:embed="rId3">
            <a:extLst>
              <a:ext uri="{28A0092B-C50C-407E-A947-70E740481C1C}">
                <a14:useLocalDpi xmlns:a14="http://schemas.microsoft.com/office/drawing/2010/main" val="0"/>
              </a:ext>
            </a:extLst>
          </a:blip>
          <a:srcRect l="10511" r="36068"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6585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336B495-0CF0-5D5D-3B60-5C3D7B7D6438}"/>
              </a:ext>
            </a:extLst>
          </p:cNvPr>
          <p:cNvSpPr>
            <a:spLocks noGrp="1"/>
          </p:cNvSpPr>
          <p:nvPr>
            <p:ph type="title"/>
          </p:nvPr>
        </p:nvSpPr>
        <p:spPr>
          <a:xfrm>
            <a:off x="2232252" y="633046"/>
            <a:ext cx="4463623" cy="1314996"/>
          </a:xfrm>
        </p:spPr>
        <p:txBody>
          <a:bodyPr anchor="b">
            <a:normAutofit fontScale="90000"/>
          </a:bodyPr>
          <a:lstStyle/>
          <a:p>
            <a:br>
              <a:rPr lang="en-GB" sz="21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br>
              <a:rPr lang="en-GB" sz="21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GB" sz="3600" b="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Conclusion</a:t>
            </a:r>
            <a:br>
              <a:rPr lang="en-GB" sz="3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GB" sz="3200" dirty="0">
              <a:solidFill>
                <a:schemeClr val="bg1"/>
              </a:solidFill>
            </a:endParaRPr>
          </a:p>
        </p:txBody>
      </p:sp>
      <p:sp>
        <p:nvSpPr>
          <p:cNvPr id="3" name="Content Placeholder 2">
            <a:extLst>
              <a:ext uri="{FF2B5EF4-FFF2-40B4-BE49-F238E27FC236}">
                <a16:creationId xmlns:a16="http://schemas.microsoft.com/office/drawing/2014/main" id="{EF19D803-93DA-BF19-78E8-3DB789E02373}"/>
              </a:ext>
            </a:extLst>
          </p:cNvPr>
          <p:cNvSpPr>
            <a:spLocks noGrp="1"/>
          </p:cNvSpPr>
          <p:nvPr>
            <p:ph idx="1"/>
          </p:nvPr>
        </p:nvSpPr>
        <p:spPr>
          <a:xfrm>
            <a:off x="1861854" y="2581086"/>
            <a:ext cx="5198817" cy="3589114"/>
          </a:xfrm>
        </p:spPr>
        <p:txBody>
          <a:bodyPr>
            <a:normAutofit/>
          </a:bodyPr>
          <a:lstStyle/>
          <a:p>
            <a:pPr marL="342900" lvl="0" indent="-342900">
              <a:buFont typeface="Symbol" panose="05050102010706020507" pitchFamily="18" charset="2"/>
              <a:buChar char=""/>
              <a:tabLst>
                <a:tab pos="1906270" algn="l"/>
              </a:tabLst>
            </a:pPr>
            <a:r>
              <a:rPr lang="en-GB" sz="2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To summarise, the development of child health services in the United Kingdom, ranging from basic and sometimes cruel therapies to extensive.</a:t>
            </a:r>
            <a:endParaRPr lang="en-GB" sz="2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spcAft>
                <a:spcPts val="1000"/>
              </a:spcAft>
              <a:buFont typeface="Symbol" panose="05050102010706020507" pitchFamily="18" charset="2"/>
              <a:buChar char=""/>
              <a:tabLst>
                <a:tab pos="1906270" algn="l"/>
              </a:tabLst>
            </a:pPr>
            <a:r>
              <a:rPr lang="en-GB" sz="2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Community-</a:t>
            </a:r>
            <a:r>
              <a:rPr lang="en-GB" sz="22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centered</a:t>
            </a:r>
            <a:r>
              <a:rPr lang="en-GB" sz="22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care has significantly improved the well-being of people and the general health of communities.</a:t>
            </a:r>
            <a:endParaRPr lang="en-GB" sz="2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600" dirty="0">
              <a:solidFill>
                <a:schemeClr val="bg1"/>
              </a:solidFill>
            </a:endParaRPr>
          </a:p>
        </p:txBody>
      </p:sp>
      <p:pic>
        <p:nvPicPr>
          <p:cNvPr id="5" name="Picture 4" descr="A red stamp with text&#10;&#10;Description automatically generated">
            <a:extLst>
              <a:ext uri="{FF2B5EF4-FFF2-40B4-BE49-F238E27FC236}">
                <a16:creationId xmlns:a16="http://schemas.microsoft.com/office/drawing/2014/main" id="{FD560CF5-3E94-E704-F8CA-C2C474142D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5473" y="1982203"/>
            <a:ext cx="4072815" cy="3290834"/>
          </a:xfrm>
          <a:prstGeom prst="rect">
            <a:avLst/>
          </a:prstGeom>
        </p:spPr>
      </p:pic>
      <p:grpSp>
        <p:nvGrpSpPr>
          <p:cNvPr id="2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1" name="Freeform: Shape 2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342410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7A2644-82F7-5A02-1CC5-8D6072588AF3}"/>
              </a:ext>
            </a:extLst>
          </p:cNvPr>
          <p:cNvSpPr>
            <a:spLocks noGrp="1"/>
          </p:cNvSpPr>
          <p:nvPr>
            <p:ph type="title"/>
          </p:nvPr>
        </p:nvSpPr>
        <p:spPr>
          <a:xfrm>
            <a:off x="1102368" y="923293"/>
            <a:ext cx="4030132" cy="4641720"/>
          </a:xfrm>
        </p:spPr>
        <p:txBody>
          <a:bodyPr>
            <a:normAutofit/>
          </a:bodyPr>
          <a:lstStyle/>
          <a:p>
            <a:pPr algn="ctr"/>
            <a:r>
              <a:rPr lang="en-US" b="1">
                <a:solidFill>
                  <a:schemeClr val="bg1"/>
                </a:solidFill>
                <a:latin typeface="Times New Roman" panose="02020603050405020304" pitchFamily="18" charset="0"/>
                <a:cs typeface="Times New Roman" panose="02020603050405020304" pitchFamily="18" charset="0"/>
              </a:rPr>
              <a:t>References</a:t>
            </a:r>
            <a:endParaRPr lang="en-GB" b="1">
              <a:solidFill>
                <a:schemeClr val="bg1"/>
              </a:solidFill>
              <a:latin typeface="Times New Roman" panose="02020603050405020304" pitchFamily="18" charset="0"/>
              <a:cs typeface="Times New Roman" panose="02020603050405020304" pitchFamily="18" charset="0"/>
            </a:endParaRPr>
          </a:p>
        </p:txBody>
      </p:sp>
      <p:sp>
        <p:nvSpPr>
          <p:cNvPr id="10" name="Freeform: Shape 9">
            <a:extLst>
              <a:ext uri="{FF2B5EF4-FFF2-40B4-BE49-F238E27FC236}">
                <a16:creationId xmlns:a16="http://schemas.microsoft.com/office/drawing/2014/main" id="{D0A98BBA-D3EA-45DC-B8A1-9C61397D4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2" name="Freeform: Shape 11">
            <a:extLst>
              <a:ext uri="{FF2B5EF4-FFF2-40B4-BE49-F238E27FC236}">
                <a16:creationId xmlns:a16="http://schemas.microsoft.com/office/drawing/2014/main" id="{2E4C95AB-2BD7-4E38-BDD5-1E41F3A9B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D00E60-E77E-8A13-3950-18DE1EB401D8}"/>
              </a:ext>
            </a:extLst>
          </p:cNvPr>
          <p:cNvSpPr>
            <a:spLocks noGrp="1"/>
          </p:cNvSpPr>
          <p:nvPr>
            <p:ph idx="1"/>
          </p:nvPr>
        </p:nvSpPr>
        <p:spPr>
          <a:xfrm>
            <a:off x="4678186" y="790894"/>
            <a:ext cx="7282905" cy="5123070"/>
          </a:xfrm>
        </p:spPr>
        <p:txBody>
          <a:bodyPr>
            <a:normAutofit fontScale="92500" lnSpcReduction="20000"/>
          </a:bodyPr>
          <a:lstStyle/>
          <a:p>
            <a:pPr>
              <a:spcAft>
                <a:spcPts val="1000"/>
              </a:spcAft>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Couper MP,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Gremel</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Axinn</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W, Guyer H, Wagner J, West BT. (2018). New options for national population surveys: The implications of internet and smartphone coverage. </a:t>
            </a:r>
            <a:r>
              <a:rPr lang="en-GB" sz="20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Soc Sci Res</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(2018) 73:221–35.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doi</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10.1016/j.ssresearch.2018.03.008</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Crawford K,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Paglen</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T. (2021). Excavating AI: The politics of images in machine learning training sets. </a:t>
            </a:r>
            <a:r>
              <a:rPr lang="en-GB" sz="20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AI Soc</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(2021):1–12.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doi</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10.1007/s00146-021-01162-8</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pP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Dibeklioglu</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H,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Hammal</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Z, Cohn JF. (2018). Dynamic multimodal measurement of depression severity using deep autoencoding. </a:t>
            </a:r>
            <a:r>
              <a:rPr lang="en-GB" sz="20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IEEE J Biomed Health Inform</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(2018) 22(2):525–36.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doi</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10.1109/JBHI.2017.2676878</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pP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Kacem</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Hammal</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Z,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Daoudi</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M, Cohn JF. (2018). Detecting depression severity by interpretable representations of motion dynamics. 13th IEEE International Conference on Automatic Face &amp; Gesture Recognition, FG 2018; May 15–19, 2018; Xi’an, China (2018). p. 739–745</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1000"/>
              </a:spcAft>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Low DM, Bentley KH, Ghosh SS. (2020). Automated assessment of psychiatric disorders using speech: A systematic review. </a:t>
            </a:r>
            <a:r>
              <a:rPr lang="en-GB" sz="20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Laryngoscope </a:t>
            </a:r>
            <a:r>
              <a:rPr lang="en-GB" sz="2000" i="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Investig</a:t>
            </a:r>
            <a:r>
              <a:rPr lang="en-GB" sz="20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000" i="1"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Otolaryngol</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(2020) 5(1):96–116. </a:t>
            </a: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doi</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10.1002/lio2.354</a:t>
            </a:r>
            <a:endPar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100" dirty="0">
              <a:solidFill>
                <a:schemeClr val="bg1"/>
              </a:solidFill>
            </a:endParaRPr>
          </a:p>
        </p:txBody>
      </p:sp>
      <p:grpSp>
        <p:nvGrpSpPr>
          <p:cNvPr id="14" name="Group 13">
            <a:extLst>
              <a:ext uri="{FF2B5EF4-FFF2-40B4-BE49-F238E27FC236}">
                <a16:creationId xmlns:a16="http://schemas.microsoft.com/office/drawing/2014/main" id="{85836128-58DE-4E5A-B27E-DFE747CA0B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DDA0090F-4FBF-434D-83B1-B274F83A9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5" name="Freeform: Shape 24">
              <a:extLst>
                <a:ext uri="{FF2B5EF4-FFF2-40B4-BE49-F238E27FC236}">
                  <a16:creationId xmlns:a16="http://schemas.microsoft.com/office/drawing/2014/main" id="{C8DF6032-C07A-45C6-8A4F-04EF4EDC04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Freeform: Shape 25">
              <a:extLst>
                <a:ext uri="{FF2B5EF4-FFF2-40B4-BE49-F238E27FC236}">
                  <a16:creationId xmlns:a16="http://schemas.microsoft.com/office/drawing/2014/main" id="{F5B89F44-A096-479D-AD1F-120561C28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Tree>
    <p:extLst>
      <p:ext uri="{BB962C8B-B14F-4D97-AF65-F5344CB8AC3E}">
        <p14:creationId xmlns:p14="http://schemas.microsoft.com/office/powerpoint/2010/main" val="2755922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black background with yellow text&#10;&#10;Description automatically generated">
            <a:extLst>
              <a:ext uri="{FF2B5EF4-FFF2-40B4-BE49-F238E27FC236}">
                <a16:creationId xmlns:a16="http://schemas.microsoft.com/office/drawing/2014/main" id="{605F8113-3DA7-0F54-3487-B0336B7B52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3467" y="787313"/>
            <a:ext cx="7047923" cy="5279139"/>
          </a:xfrm>
          <a:prstGeom prst="rect">
            <a:avLst/>
          </a:prstGeom>
        </p:spPr>
      </p:pic>
      <p:grpSp>
        <p:nvGrpSpPr>
          <p:cNvPr id="14" name="Group 13">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5"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250128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235</TotalTime>
  <Words>1124</Words>
  <Application>Microsoft Office PowerPoint</Application>
  <PresentationFormat>Widescreen</PresentationFormat>
  <Paragraphs>50</Paragraphs>
  <Slides>12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Symbol</vt:lpstr>
      <vt:lpstr>Times New Roman</vt:lpstr>
      <vt:lpstr>Office Theme</vt:lpstr>
      <vt:lpstr>Introduction to Health and Social Care </vt:lpstr>
      <vt:lpstr> Introduction </vt:lpstr>
      <vt:lpstr> Origins of child health services </vt:lpstr>
      <vt:lpstr>  Early Developments of Child Health Services </vt:lpstr>
      <vt:lpstr> Reforms in the 20th century  </vt:lpstr>
      <vt:lpstr> NHS Long Term Plan  </vt:lpstr>
      <vt:lpstr> Child Health Systems in the United Kingdom </vt:lpstr>
      <vt:lpstr>Some improvements in the modern child health services</vt:lpstr>
      <vt:lpstr> National Maternity Review </vt:lpstr>
      <vt:lpstr>  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London UK</dc:creator>
  <cp:lastModifiedBy>Eveti Bambole (2323033)</cp:lastModifiedBy>
  <cp:revision>5</cp:revision>
  <dcterms:created xsi:type="dcterms:W3CDTF">2024-06-28T20:33:28Z</dcterms:created>
  <dcterms:modified xsi:type="dcterms:W3CDTF">2024-07-10T09:50:34Z</dcterms:modified>
</cp:coreProperties>
</file>