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webextensions/webextension1.xml" ContentType="application/vnd.ms-office.webextension+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webextensions/webextension2.xml" ContentType="application/vnd.ms-office.webextension+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6"/>
  </p:notesMasterIdLst>
  <p:sldIdLst>
    <p:sldId id="266" r:id="rId5"/>
    <p:sldId id="308" r:id="rId6"/>
    <p:sldId id="316" r:id="rId7"/>
    <p:sldId id="322" r:id="rId8"/>
    <p:sldId id="441" r:id="rId9"/>
    <p:sldId id="355" r:id="rId10"/>
    <p:sldId id="442" r:id="rId11"/>
    <p:sldId id="420" r:id="rId12"/>
    <p:sldId id="257" r:id="rId13"/>
    <p:sldId id="444" r:id="rId14"/>
    <p:sldId id="323" r:id="rId15"/>
    <p:sldId id="331" r:id="rId16"/>
    <p:sldId id="330" r:id="rId17"/>
    <p:sldId id="325" r:id="rId18"/>
    <p:sldId id="327" r:id="rId19"/>
    <p:sldId id="324" r:id="rId20"/>
    <p:sldId id="328" r:id="rId21"/>
    <p:sldId id="320" r:id="rId22"/>
    <p:sldId id="317" r:id="rId23"/>
    <p:sldId id="329" r:id="rId24"/>
    <p:sldId id="448"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19" autoAdjust="0"/>
  </p:normalViewPr>
  <p:slideViewPr>
    <p:cSldViewPr snapToGrid="0">
      <p:cViewPr varScale="1">
        <p:scale>
          <a:sx n="83" d="100"/>
          <a:sy n="83" d="100"/>
        </p:scale>
        <p:origin x="45" y="4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0FC4FFE-8987-4A26-B7F4-8A516F18ADAE}">
      <dgm:prSet/>
      <dgm:spPr/>
      <dgm:t>
        <a:bodyPr/>
        <a:lstStyle/>
        <a:p>
          <a:pPr>
            <a:lnSpc>
              <a:spcPct val="100000"/>
            </a:lnSpc>
            <a:defRPr cap="all"/>
          </a:pPr>
          <a:r>
            <a:rPr lang="en-US" dirty="0"/>
            <a:t>Transformational and charismatic leadership. </a:t>
          </a:r>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49225C73-1633-42F1-AB3B-7CB183E5F8B8}">
      <dgm:prSet/>
      <dgm:spPr/>
      <dgm:t>
        <a:bodyPr/>
        <a:lstStyle/>
        <a:p>
          <a:pPr>
            <a:lnSpc>
              <a:spcPct val="100000"/>
            </a:lnSpc>
            <a:defRPr cap="all"/>
          </a:pPr>
          <a:r>
            <a:rPr lang="en-US" dirty="0"/>
            <a:t>Power and politics.</a:t>
          </a:r>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1C383F32-22E8-4F62-A3E0-BDC3D5F48992}">
      <dgm:prSet/>
      <dgm:spPr/>
      <dgm:t>
        <a:bodyPr/>
        <a:lstStyle/>
        <a:p>
          <a:pPr>
            <a:lnSpc>
              <a:spcPct val="100000"/>
            </a:lnSpc>
            <a:defRPr cap="all"/>
          </a:pPr>
          <a:r>
            <a:rPr lang="en-US" dirty="0"/>
            <a:t>culture.</a:t>
          </a:r>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B6056BFB-47D7-4C5F-BA11-2CB63C56A52D}" type="pres">
      <dgm:prSet presAssocID="{01A66772-F185-4D58-B8BB-E9370D7A7A2B}" presName="root" presStyleCnt="0">
        <dgm:presLayoutVars>
          <dgm:dir/>
          <dgm:resizeHandles val="exact"/>
        </dgm:presLayoutVars>
      </dgm:prSet>
      <dgm:spPr/>
    </dgm:pt>
    <dgm:pt modelId="{311B26C8-22B1-4363-B621-DD56FB7418C8}" type="pres">
      <dgm:prSet presAssocID="{40FC4FFE-8987-4A26-B7F4-8A516F18ADAE}" presName="compNode" presStyleCnt="0"/>
      <dgm:spPr/>
    </dgm:pt>
    <dgm:pt modelId="{A201D7A7-914C-4D24-8B82-EE40155AB0BE}" type="pres">
      <dgm:prSet presAssocID="{40FC4FFE-8987-4A26-B7F4-8A516F18ADAE}" presName="iconBgRect" presStyleLbl="bgShp" presStyleIdx="0" presStyleCnt="3"/>
      <dgm:spPr>
        <a:prstGeom prst="ellipse">
          <a:avLst/>
        </a:prstGeom>
      </dgm:spPr>
    </dgm:pt>
    <dgm:pt modelId="{8FA2F131-CD01-4CBD-B7A5-1B9B5E7F0402}" type="pres">
      <dgm:prSet presAssocID="{40FC4FFE-8987-4A26-B7F4-8A516F18ADAE}" presName="iconRect" presStyleLbl="nod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Pie chart"/>
        </a:ext>
      </dgm:extLst>
    </dgm:pt>
    <dgm:pt modelId="{F755F00C-B2DB-4097-B4BC-8F1BACC938B7}" type="pres">
      <dgm:prSet presAssocID="{40FC4FFE-8987-4A26-B7F4-8A516F18ADAE}" presName="spaceRect" presStyleCnt="0"/>
      <dgm:spPr/>
    </dgm:pt>
    <dgm:pt modelId="{08F4E96D-0DB6-4476-8C51-7CC7EC2F227B}" type="pres">
      <dgm:prSet presAssocID="{40FC4FFE-8987-4A26-B7F4-8A516F18ADAE}" presName="textRect" presStyleLbl="revTx" presStyleIdx="0" presStyleCnt="3">
        <dgm:presLayoutVars>
          <dgm:chMax val="1"/>
          <dgm:chPref val="1"/>
        </dgm:presLayoutVars>
      </dgm:prSet>
      <dgm:spPr/>
    </dgm:pt>
    <dgm:pt modelId="{5AB3C10D-885E-4522-AB39-7ED4318D191A}" type="pres">
      <dgm:prSet presAssocID="{5B62599A-5C9B-48E7-896E-EA782AC60C8B}" presName="sibTrans" presStyleCnt="0"/>
      <dgm:spPr/>
    </dgm:pt>
    <dgm:pt modelId="{2F278BF9-E1B2-4A1C-B065-C19A7B904219}" type="pres">
      <dgm:prSet presAssocID="{49225C73-1633-42F1-AB3B-7CB183E5F8B8}" presName="compNode" presStyleCnt="0"/>
      <dgm:spPr/>
    </dgm:pt>
    <dgm:pt modelId="{543C18BC-1989-44B2-9862-C670C61D3452}" type="pres">
      <dgm:prSet presAssocID="{49225C73-1633-42F1-AB3B-7CB183E5F8B8}" presName="iconBgRect" presStyleLbl="bgShp" presStyleIdx="1" presStyleCnt="3"/>
      <dgm:spPr>
        <a:prstGeom prst="ellipse">
          <a:avLst/>
        </a:prstGeom>
      </dgm:spPr>
    </dgm:pt>
    <dgm:pt modelId="{E94F35BC-9C76-400A-BBCA-0032259E2E5A}" type="pres">
      <dgm:prSet presAssocID="{49225C73-1633-42F1-AB3B-7CB183E5F8B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Bullseye"/>
        </a:ext>
      </dgm:extLst>
    </dgm:pt>
    <dgm:pt modelId="{503A6D04-9ADD-43CC-9847-497CD48F2D11}" type="pres">
      <dgm:prSet presAssocID="{49225C73-1633-42F1-AB3B-7CB183E5F8B8}" presName="spaceRect" presStyleCnt="0"/>
      <dgm:spPr/>
    </dgm:pt>
    <dgm:pt modelId="{20363298-B2A6-463D-A7BE-F9F67404E389}" type="pres">
      <dgm:prSet presAssocID="{49225C73-1633-42F1-AB3B-7CB183E5F8B8}" presName="textRect" presStyleLbl="revTx" presStyleIdx="1" presStyleCnt="3">
        <dgm:presLayoutVars>
          <dgm:chMax val="1"/>
          <dgm:chPref val="1"/>
        </dgm:presLayoutVars>
      </dgm:prSet>
      <dgm:spPr/>
    </dgm:pt>
    <dgm:pt modelId="{A47947BB-708D-4F7E-B072-3C2E42B34B24}" type="pres">
      <dgm:prSet presAssocID="{9646853A-8964-4519-A5B1-0B7D18B2983D}" presName="sibTrans" presStyleCnt="0"/>
      <dgm:spPr/>
    </dgm:pt>
    <dgm:pt modelId="{BDCD0AC9-D564-4025-AD8A-36664A6CBE31}" type="pres">
      <dgm:prSet presAssocID="{1C383F32-22E8-4F62-A3E0-BDC3D5F48992}" presName="compNode" presStyleCnt="0"/>
      <dgm:spPr/>
    </dgm:pt>
    <dgm:pt modelId="{5BDDFF18-9AEC-4E5E-B9AA-33D86F01A63E}" type="pres">
      <dgm:prSet presAssocID="{1C383F32-22E8-4F62-A3E0-BDC3D5F48992}" presName="iconBgRect" presStyleLbl="bgShp" presStyleIdx="2" presStyleCnt="3"/>
      <dgm:spPr>
        <a:prstGeom prst="ellipse">
          <a:avLst/>
        </a:prstGeom>
      </dgm:spPr>
    </dgm:pt>
    <dgm:pt modelId="{F09AEBFF-D2D3-4FFF-AD65-C3CEAEEB10F2}" type="pres">
      <dgm:prSet presAssocID="{1C383F32-22E8-4F62-A3E0-BDC3D5F489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Stopwatch"/>
        </a:ext>
      </dgm:extLst>
    </dgm:pt>
    <dgm:pt modelId="{F2EBFBCF-0520-415A-A886-3C4F90D208EF}" type="pres">
      <dgm:prSet presAssocID="{1C383F32-22E8-4F62-A3E0-BDC3D5F48992}" presName="spaceRect" presStyleCnt="0"/>
      <dgm:spPr/>
    </dgm:pt>
    <dgm:pt modelId="{AB9CAFAA-6939-48A6-A89B-19D1A94B9EA1}" type="pres">
      <dgm:prSet presAssocID="{1C383F32-22E8-4F62-A3E0-BDC3D5F48992}" presName="textRect" presStyleLbl="revTx" presStyleIdx="2" presStyleCnt="3">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BA953D32-2DFF-47FE-AF26-C6B9E63D38DF}" type="presOf" srcId="{49225C73-1633-42F1-AB3B-7CB183E5F8B8}" destId="{20363298-B2A6-463D-A7BE-F9F67404E389}" srcOrd="0" destOrd="0" presId="urn:microsoft.com/office/officeart/2018/5/layout/IconLeafLabelList"/>
    <dgm:cxn modelId="{EC450542-0ED9-4BD6-9E85-5709B80794C5}" type="presOf" srcId="{01A66772-F185-4D58-B8BB-E9370D7A7A2B}" destId="{B6056BFB-47D7-4C5F-BA11-2CB63C56A52D}" srcOrd="0" destOrd="0" presId="urn:microsoft.com/office/officeart/2018/5/layout/IconLeafLabelList"/>
    <dgm:cxn modelId="{C7AD8469-3C68-4AF9-AB82-79B0043AA120}" srcId="{01A66772-F185-4D58-B8BB-E9370D7A7A2B}" destId="{40FC4FFE-8987-4A26-B7F4-8A516F18ADAE}" srcOrd="0" destOrd="0" parTransId="{CAD7EF86-FB23-41F6-BF42-040B36DEFDB1}" sibTransId="{5B62599A-5C9B-48E7-896E-EA782AC60C8B}"/>
    <dgm:cxn modelId="{C4CCE57E-E871-46D6-BAD5-880252C95D22}" srcId="{01A66772-F185-4D58-B8BB-E9370D7A7A2B}" destId="{1C383F32-22E8-4F62-A3E0-BDC3D5F48992}" srcOrd="2" destOrd="0" parTransId="{A7920A2F-3244-4159-AF04-6A1D38B7B317}" sibTransId="{8500F72A-2C6D-4FDF-9C1D-CA691380EB0B}"/>
    <dgm:cxn modelId="{D55FAE9C-CF3C-44F3-9D1E-DE6DF574E6D9}" type="presOf" srcId="{1C383F32-22E8-4F62-A3E0-BDC3D5F48992}" destId="{AB9CAFAA-6939-48A6-A89B-19D1A94B9EA1}" srcOrd="0" destOrd="0" presId="urn:microsoft.com/office/officeart/2018/5/layout/IconLeafLabelList"/>
    <dgm:cxn modelId="{A85983B4-FADF-419C-BC71-B5F0871C3055}" type="presOf" srcId="{40FC4FFE-8987-4A26-B7F4-8A516F18ADAE}" destId="{08F4E96D-0DB6-4476-8C51-7CC7EC2F227B}" srcOrd="0" destOrd="0" presId="urn:microsoft.com/office/officeart/2018/5/layout/IconLeafLabelList"/>
    <dgm:cxn modelId="{A3E74EE8-8900-4EBD-8983-3BF0AFD6DCC7}" type="presParOf" srcId="{B6056BFB-47D7-4C5F-BA11-2CB63C56A52D}" destId="{311B26C8-22B1-4363-B621-DD56FB7418C8}" srcOrd="0" destOrd="0" presId="urn:microsoft.com/office/officeart/2018/5/layout/IconLeafLabelList"/>
    <dgm:cxn modelId="{044EA9E0-B51B-492A-BE32-015CEAD0BAC9}" type="presParOf" srcId="{311B26C8-22B1-4363-B621-DD56FB7418C8}" destId="{A201D7A7-914C-4D24-8B82-EE40155AB0BE}" srcOrd="0" destOrd="0" presId="urn:microsoft.com/office/officeart/2018/5/layout/IconLeafLabelList"/>
    <dgm:cxn modelId="{08373EC6-14CB-429D-9495-F32683B931D7}" type="presParOf" srcId="{311B26C8-22B1-4363-B621-DD56FB7418C8}" destId="{8FA2F131-CD01-4CBD-B7A5-1B9B5E7F0402}" srcOrd="1" destOrd="0" presId="urn:microsoft.com/office/officeart/2018/5/layout/IconLeafLabelList"/>
    <dgm:cxn modelId="{9AB500F0-62A2-4E73-B4F4-5056804C8D6A}" type="presParOf" srcId="{311B26C8-22B1-4363-B621-DD56FB7418C8}" destId="{F755F00C-B2DB-4097-B4BC-8F1BACC938B7}" srcOrd="2" destOrd="0" presId="urn:microsoft.com/office/officeart/2018/5/layout/IconLeafLabelList"/>
    <dgm:cxn modelId="{676606A7-6564-4CEB-ACE0-4FF9A3A04E67}" type="presParOf" srcId="{311B26C8-22B1-4363-B621-DD56FB7418C8}" destId="{08F4E96D-0DB6-4476-8C51-7CC7EC2F227B}" srcOrd="3" destOrd="0" presId="urn:microsoft.com/office/officeart/2018/5/layout/IconLeafLabelList"/>
    <dgm:cxn modelId="{EAE0F94A-A454-4049-84F7-9EC90E847A03}" type="presParOf" srcId="{B6056BFB-47D7-4C5F-BA11-2CB63C56A52D}" destId="{5AB3C10D-885E-4522-AB39-7ED4318D191A}" srcOrd="1" destOrd="0" presId="urn:microsoft.com/office/officeart/2018/5/layout/IconLeafLabelList"/>
    <dgm:cxn modelId="{B0B5B21A-5ADD-4500-9A67-9B26AF543EBA}" type="presParOf" srcId="{B6056BFB-47D7-4C5F-BA11-2CB63C56A52D}" destId="{2F278BF9-E1B2-4A1C-B065-C19A7B904219}" srcOrd="2" destOrd="0" presId="urn:microsoft.com/office/officeart/2018/5/layout/IconLeafLabelList"/>
    <dgm:cxn modelId="{11FEAF2C-54F7-4E9C-A1D6-5FA0BF7F3665}" type="presParOf" srcId="{2F278BF9-E1B2-4A1C-B065-C19A7B904219}" destId="{543C18BC-1989-44B2-9862-C670C61D3452}" srcOrd="0" destOrd="0" presId="urn:microsoft.com/office/officeart/2018/5/layout/IconLeafLabelList"/>
    <dgm:cxn modelId="{92C17ECB-A80D-4A0E-95CF-40A53D32275F}" type="presParOf" srcId="{2F278BF9-E1B2-4A1C-B065-C19A7B904219}" destId="{E94F35BC-9C76-400A-BBCA-0032259E2E5A}" srcOrd="1" destOrd="0" presId="urn:microsoft.com/office/officeart/2018/5/layout/IconLeafLabelList"/>
    <dgm:cxn modelId="{54E5AE33-4BE6-44E7-871B-1103A0BA7A56}" type="presParOf" srcId="{2F278BF9-E1B2-4A1C-B065-C19A7B904219}" destId="{503A6D04-9ADD-43CC-9847-497CD48F2D11}" srcOrd="2" destOrd="0" presId="urn:microsoft.com/office/officeart/2018/5/layout/IconLeafLabelList"/>
    <dgm:cxn modelId="{3575FCA0-4FCE-460A-8D84-2C767D311A20}" type="presParOf" srcId="{2F278BF9-E1B2-4A1C-B065-C19A7B904219}" destId="{20363298-B2A6-463D-A7BE-F9F67404E389}" srcOrd="3" destOrd="0" presId="urn:microsoft.com/office/officeart/2018/5/layout/IconLeafLabelList"/>
    <dgm:cxn modelId="{4FD22448-C17B-4C43-BAB3-A0B7AA9BCE0D}" type="presParOf" srcId="{B6056BFB-47D7-4C5F-BA11-2CB63C56A52D}" destId="{A47947BB-708D-4F7E-B072-3C2E42B34B24}" srcOrd="3" destOrd="0" presId="urn:microsoft.com/office/officeart/2018/5/layout/IconLeafLabelList"/>
    <dgm:cxn modelId="{75E30F4F-0E76-457B-9D4F-CDE27C2F7F77}" type="presParOf" srcId="{B6056BFB-47D7-4C5F-BA11-2CB63C56A52D}" destId="{BDCD0AC9-D564-4025-AD8A-36664A6CBE31}" srcOrd="4" destOrd="0" presId="urn:microsoft.com/office/officeart/2018/5/layout/IconLeafLabelList"/>
    <dgm:cxn modelId="{C6A367E7-6A7C-42CB-94E4-8EA78AEF87BF}" type="presParOf" srcId="{BDCD0AC9-D564-4025-AD8A-36664A6CBE31}" destId="{5BDDFF18-9AEC-4E5E-B9AA-33D86F01A63E}" srcOrd="0" destOrd="0" presId="urn:microsoft.com/office/officeart/2018/5/layout/IconLeafLabelList"/>
    <dgm:cxn modelId="{B180CBEB-FA9F-4E52-8CA3-A65CB80BB91B}" type="presParOf" srcId="{BDCD0AC9-D564-4025-AD8A-36664A6CBE31}" destId="{F09AEBFF-D2D3-4FFF-AD65-C3CEAEEB10F2}" srcOrd="1" destOrd="0" presId="urn:microsoft.com/office/officeart/2018/5/layout/IconLeafLabelList"/>
    <dgm:cxn modelId="{170B020E-1E19-4EB4-A72C-4FCF01A7DD7E}" type="presParOf" srcId="{BDCD0AC9-D564-4025-AD8A-36664A6CBE31}" destId="{F2EBFBCF-0520-415A-A886-3C4F90D208EF}" srcOrd="2" destOrd="0" presId="urn:microsoft.com/office/officeart/2018/5/layout/IconLeafLabelList"/>
    <dgm:cxn modelId="{CADD8F7D-722C-42A0-AF21-39A3559F8D7B}" type="presParOf" srcId="{BDCD0AC9-D564-4025-AD8A-36664A6CBE31}" destId="{AB9CAFAA-6939-48A6-A89B-19D1A94B9EA1}"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1D7A7-914C-4D24-8B82-EE40155AB0BE}">
      <dsp:nvSpPr>
        <dsp:cNvPr id="0" name=""/>
        <dsp:cNvSpPr/>
      </dsp:nvSpPr>
      <dsp:spPr>
        <a:xfrm>
          <a:off x="616949" y="340539"/>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A2F131-CD01-4CBD-B7A5-1B9B5E7F0402}">
      <dsp:nvSpPr>
        <dsp:cNvPr id="0" name=""/>
        <dsp:cNvSpPr/>
      </dsp:nvSpPr>
      <dsp:spPr>
        <a:xfrm>
          <a:off x="1004512" y="728102"/>
          <a:ext cx="1043437" cy="1043437"/>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F4E96D-0DB6-4476-8C51-7CC7EC2F227B}">
      <dsp:nvSpPr>
        <dsp:cNvPr id="0" name=""/>
        <dsp:cNvSpPr/>
      </dsp:nvSpPr>
      <dsp:spPr>
        <a:xfrm>
          <a:off x="35606"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US" sz="2100" kern="1200" dirty="0"/>
            <a:t>Transformational and charismatic leadership. </a:t>
          </a:r>
        </a:p>
      </dsp:txBody>
      <dsp:txXfrm>
        <a:off x="35606" y="2725540"/>
        <a:ext cx="2981250" cy="720000"/>
      </dsp:txXfrm>
    </dsp:sp>
    <dsp:sp modelId="{543C18BC-1989-44B2-9862-C670C61D3452}">
      <dsp:nvSpPr>
        <dsp:cNvPr id="0" name=""/>
        <dsp:cNvSpPr/>
      </dsp:nvSpPr>
      <dsp:spPr>
        <a:xfrm>
          <a:off x="4119918" y="340539"/>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4F35BC-9C76-400A-BBCA-0032259E2E5A}">
      <dsp:nvSpPr>
        <dsp:cNvPr id="0" name=""/>
        <dsp:cNvSpPr/>
      </dsp:nvSpPr>
      <dsp:spPr>
        <a:xfrm>
          <a:off x="4507481" y="728102"/>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363298-B2A6-463D-A7BE-F9F67404E389}">
      <dsp:nvSpPr>
        <dsp:cNvPr id="0" name=""/>
        <dsp:cNvSpPr/>
      </dsp:nvSpPr>
      <dsp:spPr>
        <a:xfrm>
          <a:off x="3538574"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US" sz="2100" kern="1200" dirty="0"/>
            <a:t>Power and politics.</a:t>
          </a:r>
        </a:p>
      </dsp:txBody>
      <dsp:txXfrm>
        <a:off x="3538574" y="2725540"/>
        <a:ext cx="2981250" cy="720000"/>
      </dsp:txXfrm>
    </dsp:sp>
    <dsp:sp modelId="{5BDDFF18-9AEC-4E5E-B9AA-33D86F01A63E}">
      <dsp:nvSpPr>
        <dsp:cNvPr id="0" name=""/>
        <dsp:cNvSpPr/>
      </dsp:nvSpPr>
      <dsp:spPr>
        <a:xfrm>
          <a:off x="7622887" y="340539"/>
          <a:ext cx="1818562" cy="18185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9AEBFF-D2D3-4FFF-AD65-C3CEAEEB10F2}">
      <dsp:nvSpPr>
        <dsp:cNvPr id="0" name=""/>
        <dsp:cNvSpPr/>
      </dsp:nvSpPr>
      <dsp:spPr>
        <a:xfrm>
          <a:off x="8010450" y="728102"/>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9CAFAA-6939-48A6-A89B-19D1A94B9EA1}">
      <dsp:nvSpPr>
        <dsp:cNvPr id="0" name=""/>
        <dsp:cNvSpPr/>
      </dsp:nvSpPr>
      <dsp:spPr>
        <a:xfrm>
          <a:off x="7041543"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US" sz="2100" kern="1200" dirty="0"/>
            <a:t>culture.</a:t>
          </a:r>
        </a:p>
      </dsp:txBody>
      <dsp:txXfrm>
        <a:off x="7041543" y="2725540"/>
        <a:ext cx="29812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FEB3FF-A7B7-4884-A480-E16B969C0D7E}" type="datetimeFigureOut">
              <a:rPr lang="en-GB" smtClean="0"/>
              <a:t>08/11/2022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9BEAF2-B7C3-4864-B942-FB5B5DE3115A}" type="slidenum">
              <a:rPr lang="en-GB" smtClean="0"/>
              <a:t>‹#›</a:t>
            </a:fld>
            <a:endParaRPr lang="en-GB"/>
          </a:p>
        </p:txBody>
      </p:sp>
    </p:spTree>
    <p:extLst>
      <p:ext uri="{BB962C8B-B14F-4D97-AF65-F5344CB8AC3E}">
        <p14:creationId xmlns:p14="http://schemas.microsoft.com/office/powerpoint/2010/main" val="33531979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p>
        </p:txBody>
      </p:sp>
      <p:sp>
        <p:nvSpPr>
          <p:cNvPr id="4" name="Slide Number Placeholder 3"/>
          <p:cNvSpPr>
            <a:spLocks noGrp="1"/>
          </p:cNvSpPr>
          <p:nvPr>
            <p:ph type="sldNum" sz="quarter" idx="5"/>
          </p:nvPr>
        </p:nvSpPr>
        <p:spPr/>
        <p:txBody>
          <a:bodyPr/>
          <a:lstStyle/>
          <a:p>
            <a:fld id="{C09BEAF2-B7C3-4864-B942-FB5B5DE3115A}" type="slidenum">
              <a:rPr lang="en-GB" smtClean="0"/>
              <a:t>2</a:t>
            </a:fld>
            <a:endParaRPr lang="en-GB"/>
          </a:p>
        </p:txBody>
      </p:sp>
    </p:spTree>
    <p:extLst>
      <p:ext uri="{BB962C8B-B14F-4D97-AF65-F5344CB8AC3E}">
        <p14:creationId xmlns:p14="http://schemas.microsoft.com/office/powerpoint/2010/main" val="41938276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B53B01AE-C440-4D7F-8A74-B8260D6E2956}" type="slidenum">
              <a:rPr lang="en-GB" smtClean="0"/>
              <a:t>3</a:t>
            </a:fld>
            <a:endParaRPr lang="en-GB"/>
          </a:p>
        </p:txBody>
      </p:sp>
    </p:spTree>
    <p:extLst>
      <p:ext uri="{BB962C8B-B14F-4D97-AF65-F5344CB8AC3E}">
        <p14:creationId xmlns:p14="http://schemas.microsoft.com/office/powerpoint/2010/main" val="19937591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endParaRPr lang="en-GB" dirty="0"/>
          </a:p>
          <a:p>
            <a:r>
              <a:rPr lang="en-GB" dirty="0"/>
              <a:t>Attempted leadership, which is an act by which an individual intends to influence a group for the purpose of solving a mutual problem.</a:t>
            </a:r>
          </a:p>
          <a:p>
            <a:r>
              <a:rPr lang="en-GB" dirty="0"/>
              <a:t>Successful leadership which is an attempted leadership act that has been followed, that is, an individual has influenced the group toward solving a mutual problem; and Effective leadership which means that the leaders has not only influenced the direction of the group but also contributed to the groups solution to the problem.</a:t>
            </a:r>
          </a:p>
          <a:p>
            <a:endParaRPr lang="en-GB" dirty="0"/>
          </a:p>
          <a:p>
            <a:r>
              <a:rPr lang="en-GB" dirty="0"/>
              <a:t>The challenge is that this appears to be the content to which the purpose of leadership has been studied up to and including the new leadership approaches.  We discussed these so called new approaches in lecture one.  These refer to charismatic and transformational leadership.  But longer term issues such as ethics are considered by many authors and researchers to a fundamental idea of leadership, which </a:t>
            </a:r>
            <a:r>
              <a:rPr lang="en-GB" dirty="0" err="1"/>
              <a:t>Ciulla</a:t>
            </a:r>
            <a:r>
              <a:rPr lang="en-GB" dirty="0"/>
              <a:t> (2004) suggests may provide ideas as to the purpose of leadership in and across organisations, cultures, communities and countries.  </a:t>
            </a:r>
          </a:p>
        </p:txBody>
      </p:sp>
      <p:sp>
        <p:nvSpPr>
          <p:cNvPr id="4" name="Slide Number Placeholder 3"/>
          <p:cNvSpPr>
            <a:spLocks noGrp="1"/>
          </p:cNvSpPr>
          <p:nvPr>
            <p:ph type="sldNum" sz="quarter" idx="5"/>
          </p:nvPr>
        </p:nvSpPr>
        <p:spPr/>
        <p:txBody>
          <a:bodyPr/>
          <a:lstStyle/>
          <a:p>
            <a:fld id="{C09BEAF2-B7C3-4864-B942-FB5B5DE3115A}" type="slidenum">
              <a:rPr lang="en-GB" smtClean="0"/>
              <a:t>4</a:t>
            </a:fld>
            <a:endParaRPr lang="en-GB"/>
          </a:p>
        </p:txBody>
      </p:sp>
    </p:spTree>
    <p:extLst>
      <p:ext uri="{BB962C8B-B14F-4D97-AF65-F5344CB8AC3E}">
        <p14:creationId xmlns:p14="http://schemas.microsoft.com/office/powerpoint/2010/main" val="33340730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5">
            <a:extLst>
              <a:ext uri="{FF2B5EF4-FFF2-40B4-BE49-F238E27FC236}">
                <a16:creationId xmlns:a16="http://schemas.microsoft.com/office/drawing/2014/main" id="{6445FA95-FC36-4B08-9664-0EA6809458EC}"/>
              </a:ext>
            </a:extLst>
          </p:cNvPr>
          <p:cNvSpPr>
            <a:spLocks noGrp="1" noChangeArrowheads="1"/>
          </p:cNvSpPr>
          <p:nvPr>
            <p:ph type="sldNum" sz="quarter" idx="5"/>
          </p:nvPr>
        </p:nvSpPr>
        <p:spPr>
          <a:noFill/>
        </p:spPr>
        <p:txBody>
          <a:bodyPr/>
          <a:lstStyle>
            <a:lvl1pPr defTabSz="762000">
              <a:defRPr sz="3600" b="1" i="1">
                <a:solidFill>
                  <a:srgbClr val="99FF66"/>
                </a:solidFill>
                <a:latin typeface="Arial" panose="020B0604020202020204" pitchFamily="34" charset="0"/>
                <a:cs typeface="Arial" panose="020B0604020202020204" pitchFamily="34" charset="0"/>
              </a:defRPr>
            </a:lvl1pPr>
            <a:lvl2pPr marL="742950" indent="-285750" defTabSz="762000">
              <a:defRPr sz="3600" b="1" i="1">
                <a:solidFill>
                  <a:srgbClr val="99FF66"/>
                </a:solidFill>
                <a:latin typeface="Arial" panose="020B0604020202020204" pitchFamily="34" charset="0"/>
                <a:cs typeface="Arial" panose="020B0604020202020204" pitchFamily="34" charset="0"/>
              </a:defRPr>
            </a:lvl2pPr>
            <a:lvl3pPr marL="1143000" indent="-228600" defTabSz="762000">
              <a:defRPr sz="3600" b="1" i="1">
                <a:solidFill>
                  <a:srgbClr val="99FF66"/>
                </a:solidFill>
                <a:latin typeface="Arial" panose="020B0604020202020204" pitchFamily="34" charset="0"/>
                <a:cs typeface="Arial" panose="020B0604020202020204" pitchFamily="34" charset="0"/>
              </a:defRPr>
            </a:lvl3pPr>
            <a:lvl4pPr marL="1600200" indent="-228600" defTabSz="762000">
              <a:defRPr sz="3600" b="1" i="1">
                <a:solidFill>
                  <a:srgbClr val="99FF66"/>
                </a:solidFill>
                <a:latin typeface="Arial" panose="020B0604020202020204" pitchFamily="34" charset="0"/>
                <a:cs typeface="Arial" panose="020B0604020202020204" pitchFamily="34" charset="0"/>
              </a:defRPr>
            </a:lvl4pPr>
            <a:lvl5pPr marL="2057400" indent="-228600" defTabSz="762000">
              <a:defRPr sz="3600" b="1" i="1">
                <a:solidFill>
                  <a:srgbClr val="99FF66"/>
                </a:solidFill>
                <a:latin typeface="Arial" panose="020B0604020202020204" pitchFamily="34" charset="0"/>
                <a:cs typeface="Arial" panose="020B0604020202020204" pitchFamily="34" charset="0"/>
              </a:defRPr>
            </a:lvl5pPr>
            <a:lvl6pPr marL="25146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6pPr>
            <a:lvl7pPr marL="29718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7pPr>
            <a:lvl8pPr marL="34290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8pPr>
            <a:lvl9pPr marL="38862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9pPr>
          </a:lstStyle>
          <a:p>
            <a:fld id="{0D6B3DE8-85E3-4D0E-99CA-0F00EBFCB2B6}" type="slidenum">
              <a:rPr lang="en-US" altLang="en-US" sz="1000" b="0">
                <a:solidFill>
                  <a:schemeClr val="tx1"/>
                </a:solidFill>
                <a:latin typeface="Times New Roman" panose="02020603050405020304" pitchFamily="18" charset="0"/>
              </a:rPr>
              <a:pPr/>
              <a:t>6</a:t>
            </a:fld>
            <a:endParaRPr lang="en-US" altLang="en-US" sz="1000" b="0">
              <a:solidFill>
                <a:schemeClr val="tx1"/>
              </a:solidFill>
              <a:latin typeface="Times New Roman" panose="02020603050405020304" pitchFamily="18" charset="0"/>
            </a:endParaRPr>
          </a:p>
        </p:txBody>
      </p:sp>
      <p:sp>
        <p:nvSpPr>
          <p:cNvPr id="23555" name="Rectangle 2">
            <a:extLst>
              <a:ext uri="{FF2B5EF4-FFF2-40B4-BE49-F238E27FC236}">
                <a16:creationId xmlns:a16="http://schemas.microsoft.com/office/drawing/2014/main" id="{7C6184D8-FA63-4855-BC4E-20390D778CF1}"/>
              </a:ext>
            </a:extLst>
          </p:cNvPr>
          <p:cNvSpPr>
            <a:spLocks noGrp="1" noRot="1" noChangeAspect="1" noChangeArrowheads="1" noTextEdit="1"/>
          </p:cNvSpPr>
          <p:nvPr>
            <p:ph type="sldImg"/>
          </p:nvPr>
        </p:nvSpPr>
        <p:spPr>
          <a:xfrm>
            <a:off x="384175" y="687388"/>
            <a:ext cx="6089650" cy="3425825"/>
          </a:xfrm>
          <a:ln cap="flat"/>
        </p:spPr>
      </p:sp>
      <p:sp>
        <p:nvSpPr>
          <p:cNvPr id="23556" name="Rectangle 3">
            <a:extLst>
              <a:ext uri="{FF2B5EF4-FFF2-40B4-BE49-F238E27FC236}">
                <a16:creationId xmlns:a16="http://schemas.microsoft.com/office/drawing/2014/main" id="{80CB774B-C64F-43CE-9F45-FD833F5F1DE0}"/>
              </a:ext>
            </a:extLst>
          </p:cNvPr>
          <p:cNvSpPr>
            <a:spLocks noGrp="1" noChangeArrowheads="1"/>
          </p:cNvSpPr>
          <p:nvPr>
            <p:ph type="body" idx="1"/>
          </p:nvPr>
        </p:nvSpPr>
        <p:spPr>
          <a:noFill/>
        </p:spPr>
        <p:txBody>
          <a:bodyPr/>
          <a:lstStyle/>
          <a:p>
            <a:r>
              <a:rPr lang="en-CA" altLang="en-US" dirty="0">
                <a:cs typeface="Arial" panose="020B0604020202020204" pitchFamily="34" charset="0"/>
              </a:rPr>
              <a:t> </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0671D6D0-ADFE-44D9-BF02-8F9B35F57A80}" type="slidenum">
              <a:rPr lang="en-GB" smtClean="0"/>
              <a:t>10</a:t>
            </a:fld>
            <a:endParaRPr lang="en-GB"/>
          </a:p>
        </p:txBody>
      </p:sp>
    </p:spTree>
    <p:extLst>
      <p:ext uri="{BB962C8B-B14F-4D97-AF65-F5344CB8AC3E}">
        <p14:creationId xmlns:p14="http://schemas.microsoft.com/office/powerpoint/2010/main" val="40520582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C09BEAF2-B7C3-4864-B942-FB5B5DE3115A}" type="slidenum">
              <a:rPr lang="en-GB" smtClean="0"/>
              <a:t>11</a:t>
            </a:fld>
            <a:endParaRPr lang="en-GB"/>
          </a:p>
        </p:txBody>
      </p:sp>
    </p:spTree>
    <p:extLst>
      <p:ext uri="{BB962C8B-B14F-4D97-AF65-F5344CB8AC3E}">
        <p14:creationId xmlns:p14="http://schemas.microsoft.com/office/powerpoint/2010/main" val="28805095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endParaRPr lang="en-GB" dirty="0"/>
          </a:p>
        </p:txBody>
      </p:sp>
      <p:sp>
        <p:nvSpPr>
          <p:cNvPr id="4" name="Slide Number Placeholder 3"/>
          <p:cNvSpPr>
            <a:spLocks noGrp="1"/>
          </p:cNvSpPr>
          <p:nvPr>
            <p:ph type="sldNum" sz="quarter" idx="5"/>
          </p:nvPr>
        </p:nvSpPr>
        <p:spPr/>
        <p:txBody>
          <a:bodyPr/>
          <a:lstStyle/>
          <a:p>
            <a:fld id="{C09BEAF2-B7C3-4864-B942-FB5B5DE3115A}" type="slidenum">
              <a:rPr lang="en-GB" smtClean="0"/>
              <a:t>14</a:t>
            </a:fld>
            <a:endParaRPr lang="en-GB"/>
          </a:p>
        </p:txBody>
      </p:sp>
    </p:spTree>
    <p:extLst>
      <p:ext uri="{BB962C8B-B14F-4D97-AF65-F5344CB8AC3E}">
        <p14:creationId xmlns:p14="http://schemas.microsoft.com/office/powerpoint/2010/main" val="14462980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444444"/>
                </a:solidFill>
                <a:effectLst/>
                <a:latin typeface="Roboto" panose="02000000000000000000" pitchFamily="2" charset="0"/>
              </a:rPr>
              <a:t> </a:t>
            </a:r>
            <a:endParaRPr lang="en-GB" b="0" i="0" dirty="0">
              <a:solidFill>
                <a:srgbClr val="000000"/>
              </a:solidFill>
              <a:effectLst/>
              <a:latin typeface="Helvetica"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C09BEAF2-B7C3-4864-B942-FB5B5DE3115A}" type="slidenum">
              <a:rPr lang="en-GB" smtClean="0"/>
              <a:t>15</a:t>
            </a:fld>
            <a:endParaRPr lang="en-GB"/>
          </a:p>
        </p:txBody>
      </p:sp>
    </p:spTree>
    <p:extLst>
      <p:ext uri="{BB962C8B-B14F-4D97-AF65-F5344CB8AC3E}">
        <p14:creationId xmlns:p14="http://schemas.microsoft.com/office/powerpoint/2010/main" val="272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endParaRPr lang="en-GB" dirty="0"/>
          </a:p>
        </p:txBody>
      </p:sp>
      <p:sp>
        <p:nvSpPr>
          <p:cNvPr id="4" name="Slide Number Placeholder 3"/>
          <p:cNvSpPr>
            <a:spLocks noGrp="1"/>
          </p:cNvSpPr>
          <p:nvPr>
            <p:ph type="sldNum" sz="quarter" idx="5"/>
          </p:nvPr>
        </p:nvSpPr>
        <p:spPr/>
        <p:txBody>
          <a:bodyPr/>
          <a:lstStyle/>
          <a:p>
            <a:fld id="{C09BEAF2-B7C3-4864-B942-FB5B5DE3115A}" type="slidenum">
              <a:rPr lang="en-GB" smtClean="0"/>
              <a:t>17</a:t>
            </a:fld>
            <a:endParaRPr lang="en-GB"/>
          </a:p>
        </p:txBody>
      </p:sp>
    </p:spTree>
    <p:extLst>
      <p:ext uri="{BB962C8B-B14F-4D97-AF65-F5344CB8AC3E}">
        <p14:creationId xmlns:p14="http://schemas.microsoft.com/office/powerpoint/2010/main" val="41469977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 </a:t>
            </a:r>
          </a:p>
        </p:txBody>
      </p:sp>
      <p:sp>
        <p:nvSpPr>
          <p:cNvPr id="4" name="Slide Number Placeholder 3"/>
          <p:cNvSpPr>
            <a:spLocks noGrp="1"/>
          </p:cNvSpPr>
          <p:nvPr>
            <p:ph type="sldNum" sz="quarter" idx="5"/>
          </p:nvPr>
        </p:nvSpPr>
        <p:spPr/>
        <p:txBody>
          <a:bodyPr/>
          <a:lstStyle/>
          <a:p>
            <a:fld id="{B53B01AE-C440-4D7F-8A74-B8260D6E2956}" type="slidenum">
              <a:rPr lang="en-GB" smtClean="0"/>
              <a:t>19</a:t>
            </a:fld>
            <a:endParaRPr lang="en-GB"/>
          </a:p>
        </p:txBody>
      </p:sp>
    </p:spTree>
    <p:extLst>
      <p:ext uri="{BB962C8B-B14F-4D97-AF65-F5344CB8AC3E}">
        <p14:creationId xmlns:p14="http://schemas.microsoft.com/office/powerpoint/2010/main" val="24156005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endParaRPr lang="en-GB" b="0" i="0" dirty="0">
              <a:solidFill>
                <a:srgbClr val="444444"/>
              </a:solidFill>
              <a:effectLst/>
              <a:latin typeface="Roboto" panose="02000000000000000000" pitchFamily="2" charset="0"/>
            </a:endParaRPr>
          </a:p>
          <a:p>
            <a:endParaRPr lang="en-GB" dirty="0"/>
          </a:p>
        </p:txBody>
      </p:sp>
      <p:sp>
        <p:nvSpPr>
          <p:cNvPr id="4" name="Slide Number Placeholder 3"/>
          <p:cNvSpPr>
            <a:spLocks noGrp="1"/>
          </p:cNvSpPr>
          <p:nvPr>
            <p:ph type="sldNum" sz="quarter" idx="5"/>
          </p:nvPr>
        </p:nvSpPr>
        <p:spPr/>
        <p:txBody>
          <a:bodyPr/>
          <a:lstStyle/>
          <a:p>
            <a:fld id="{C09BEAF2-B7C3-4864-B942-FB5B5DE3115A}" type="slidenum">
              <a:rPr lang="en-GB" smtClean="0"/>
              <a:t>20</a:t>
            </a:fld>
            <a:endParaRPr lang="en-GB"/>
          </a:p>
        </p:txBody>
      </p:sp>
    </p:spTree>
    <p:extLst>
      <p:ext uri="{BB962C8B-B14F-4D97-AF65-F5344CB8AC3E}">
        <p14:creationId xmlns:p14="http://schemas.microsoft.com/office/powerpoint/2010/main" val="21858572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11/8/2022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11/8/2022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11/8/2022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11/8/2022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11/8/2022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11/8/2022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11/8/2022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11/8/2022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11/8/2022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11/8/2022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notesSlide" Target="../notesSlides/notesSlide1.xml"/><Relationship Id="rId7" Type="http://schemas.openxmlformats.org/officeDocument/2006/relationships/diagramColors" Target="../diagrams/colors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microsoft.com/office/2011/relationships/webextension" Target="../webextensions/webextension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ted.com/talks/steve_howard_let_s_go_all_in_on_selling_sustainability"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interestingengineering.com/co2-diamonds?fbclid=IwAR3yUXeusud078cXqto5FAPQTxPtcHnuCWB8fcjnp9gdjN1eab8MvnvAGio"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www.bbc.co.uk/news/magazine-39693091" TargetMode="Externa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un.org/en/exhibits/page/sdgs-17-goals-transform-world"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youtube.com/watch?v=yJKXQ0JHIvc"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microsoft.com/office/2011/relationships/webextension" Target="../webextensions/webextension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www.youtube.com/watch?v=wzicXbnmllc"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6730000" y="639097"/>
            <a:ext cx="4813072" cy="3494791"/>
          </a:xfrm>
        </p:spPr>
        <p:txBody>
          <a:bodyPr>
            <a:normAutofit/>
          </a:bodyPr>
          <a:lstStyle/>
          <a:p>
            <a:r>
              <a:rPr lang="en-US" sz="5400" dirty="0"/>
              <a:t>Contemporary Themes in Management and Leadership</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a:bodyPr>
          <a:lstStyle/>
          <a:p>
            <a:r>
              <a:rPr lang="en-US" dirty="0"/>
              <a:t>Ethical leadership</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Previously we have looked at…..</a:t>
            </a:r>
          </a:p>
        </p:txBody>
      </p:sp>
      <p:graphicFrame>
        <p:nvGraphicFramePr>
          <p:cNvPr id="4" name="Content Placeholder 2" descr="SmartArt graphic">
            <a:extLst>
              <a:ext uri="{FF2B5EF4-FFF2-40B4-BE49-F238E27FC236}">
                <a16:creationId xmlns:a16="http://schemas.microsoft.com/office/drawing/2014/main" id="{59F5A1AC-D08D-42AE-B94A-1CAFB517D846}"/>
              </a:ext>
            </a:extLst>
          </p:cNvPr>
          <p:cNvGraphicFramePr>
            <a:graphicFrameLocks noGrp="1"/>
          </p:cNvGraphicFramePr>
          <p:nvPr>
            <p:ph idx="1"/>
            <p:extLst>
              <p:ext uri="{D42A27DB-BD31-4B8C-83A1-F6EECF244321}">
                <p14:modId xmlns:p14="http://schemas.microsoft.com/office/powerpoint/2010/main" val="577493023"/>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5522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4" descr="Hands holding each other's wrists and interlinked to form a circle">
            <a:extLst>
              <a:ext uri="{FF2B5EF4-FFF2-40B4-BE49-F238E27FC236}">
                <a16:creationId xmlns:a16="http://schemas.microsoft.com/office/drawing/2014/main" id="{684EBE69-FE46-6633-9DCF-B25826CBA2AC}"/>
              </a:ext>
            </a:extLst>
          </p:cNvPr>
          <p:cNvPicPr>
            <a:picLocks noChangeAspect="1"/>
          </p:cNvPicPr>
          <p:nvPr/>
        </p:nvPicPr>
        <p:blipFill rotWithShape="1">
          <a:blip r:embed="rId3"/>
          <a:srcRect b="15730"/>
          <a:stretch/>
        </p:blipFill>
        <p:spPr>
          <a:xfrm>
            <a:off x="20" y="0"/>
            <a:ext cx="12191980" cy="6858000"/>
          </a:xfrm>
          <a:prstGeom prst="rect">
            <a:avLst/>
          </a:prstGeom>
        </p:spPr>
      </p:pic>
      <p:sp>
        <p:nvSpPr>
          <p:cNvPr id="2" name="Title 1">
            <a:extLst>
              <a:ext uri="{FF2B5EF4-FFF2-40B4-BE49-F238E27FC236}">
                <a16:creationId xmlns:a16="http://schemas.microsoft.com/office/drawing/2014/main" id="{BE021CB2-B4E8-9237-368F-4FE81DFCE23A}"/>
              </a:ext>
            </a:extLst>
          </p:cNvPr>
          <p:cNvSpPr>
            <a:spLocks noGrp="1"/>
          </p:cNvSpPr>
          <p:nvPr>
            <p:ph type="title"/>
          </p:nvPr>
        </p:nvSpPr>
        <p:spPr>
          <a:xfrm>
            <a:off x="854277" y="1475234"/>
            <a:ext cx="7141280" cy="2901694"/>
          </a:xfrm>
        </p:spPr>
        <p:txBody>
          <a:bodyPr vert="horz" lIns="91440" tIns="45720" rIns="91440" bIns="45720" rtlCol="0" anchor="b">
            <a:normAutofit fontScale="90000"/>
          </a:bodyPr>
          <a:lstStyle/>
          <a:p>
            <a:r>
              <a:rPr lang="en-US" sz="4400" dirty="0">
                <a:solidFill>
                  <a:schemeClr val="bg1"/>
                </a:solidFill>
              </a:rPr>
              <a:t>Ethics</a:t>
            </a:r>
            <a:br>
              <a:rPr lang="en-US" sz="4400" dirty="0">
                <a:solidFill>
                  <a:schemeClr val="bg1"/>
                </a:solidFill>
              </a:rPr>
            </a:br>
            <a:br>
              <a:rPr lang="en-US" sz="4400" dirty="0">
                <a:solidFill>
                  <a:schemeClr val="bg1"/>
                </a:solidFill>
              </a:rPr>
            </a:br>
            <a:r>
              <a:rPr lang="en-US" sz="4400" dirty="0">
                <a:solidFill>
                  <a:schemeClr val="bg1"/>
                </a:solidFill>
              </a:rPr>
              <a:t>Sustainable Leadership</a:t>
            </a:r>
            <a:br>
              <a:rPr lang="en-US" sz="4400" dirty="0">
                <a:solidFill>
                  <a:schemeClr val="bg1"/>
                </a:solidFill>
              </a:rPr>
            </a:br>
            <a:br>
              <a:rPr lang="en-US" sz="4400" dirty="0">
                <a:solidFill>
                  <a:schemeClr val="bg1"/>
                </a:solidFill>
              </a:rPr>
            </a:br>
            <a:r>
              <a:rPr lang="en-US" sz="4400" dirty="0">
                <a:solidFill>
                  <a:schemeClr val="bg1"/>
                </a:solidFill>
              </a:rPr>
              <a:t>Leadership Processes</a:t>
            </a:r>
            <a:br>
              <a:rPr lang="en-US" sz="4400" dirty="0">
                <a:solidFill>
                  <a:schemeClr val="bg1"/>
                </a:solidFill>
              </a:rPr>
            </a:br>
            <a:br>
              <a:rPr lang="en-US" sz="4400" dirty="0">
                <a:solidFill>
                  <a:schemeClr val="bg1"/>
                </a:solidFill>
              </a:rPr>
            </a:br>
            <a:endParaRPr lang="en-US" sz="4400" dirty="0">
              <a:solidFill>
                <a:schemeClr val="bg1"/>
              </a:solidFill>
            </a:endParaRPr>
          </a:p>
        </p:txBody>
      </p:sp>
    </p:spTree>
    <p:extLst>
      <p:ext uri="{BB962C8B-B14F-4D97-AF65-F5344CB8AC3E}">
        <p14:creationId xmlns:p14="http://schemas.microsoft.com/office/powerpoint/2010/main" val="16503402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83DE7-0147-61DE-ECEC-B19CB3634952}"/>
              </a:ext>
            </a:extLst>
          </p:cNvPr>
          <p:cNvSpPr>
            <a:spLocks noGrp="1"/>
          </p:cNvSpPr>
          <p:nvPr>
            <p:ph type="title"/>
          </p:nvPr>
        </p:nvSpPr>
        <p:spPr/>
        <p:txBody>
          <a:bodyPr/>
          <a:lstStyle/>
          <a:p>
            <a:r>
              <a:rPr lang="en-GB" dirty="0"/>
              <a:t>What is Leadership for?</a:t>
            </a:r>
          </a:p>
        </p:txBody>
      </p:sp>
      <p:sp>
        <p:nvSpPr>
          <p:cNvPr id="3" name="Content Placeholder 2">
            <a:extLst>
              <a:ext uri="{FF2B5EF4-FFF2-40B4-BE49-F238E27FC236}">
                <a16:creationId xmlns:a16="http://schemas.microsoft.com/office/drawing/2014/main" id="{EE53EF7F-135A-3318-B914-FB7DE0A99B9F}"/>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According to Hemphill (1958) there are three stages to the leadership process:</a:t>
            </a:r>
          </a:p>
          <a:p>
            <a:endParaRPr lang="en-GB" dirty="0">
              <a:latin typeface="Arial" panose="020B0604020202020204" pitchFamily="34" charset="0"/>
              <a:cs typeface="Arial" panose="020B0604020202020204" pitchFamily="34" charset="0"/>
            </a:endParaRPr>
          </a:p>
          <a:p>
            <a:pPr lvl="1"/>
            <a:r>
              <a:rPr lang="en-GB" sz="2000" dirty="0">
                <a:latin typeface="Arial" panose="020B0604020202020204" pitchFamily="34" charset="0"/>
                <a:cs typeface="Arial" panose="020B0604020202020204" pitchFamily="34" charset="0"/>
              </a:rPr>
              <a:t>Attempted leadership </a:t>
            </a:r>
          </a:p>
          <a:p>
            <a:pPr lvl="1"/>
            <a:r>
              <a:rPr lang="en-GB" sz="2000" dirty="0">
                <a:latin typeface="Arial" panose="020B0604020202020204" pitchFamily="34" charset="0"/>
                <a:cs typeface="Arial" panose="020B0604020202020204" pitchFamily="34" charset="0"/>
              </a:rPr>
              <a:t>Successful leadership</a:t>
            </a:r>
          </a:p>
          <a:p>
            <a:pPr lvl="1"/>
            <a:r>
              <a:rPr lang="en-GB" sz="2000" dirty="0">
                <a:latin typeface="Arial" panose="020B0604020202020204" pitchFamily="34" charset="0"/>
                <a:cs typeface="Arial" panose="020B0604020202020204" pitchFamily="34" charset="0"/>
              </a:rPr>
              <a:t>Effective leadership</a:t>
            </a:r>
          </a:p>
          <a:p>
            <a:pPr lvl="1"/>
            <a:endParaRPr lang="en-GB" dirty="0"/>
          </a:p>
        </p:txBody>
      </p:sp>
    </p:spTree>
    <p:extLst>
      <p:ext uri="{BB962C8B-B14F-4D97-AF65-F5344CB8AC3E}">
        <p14:creationId xmlns:p14="http://schemas.microsoft.com/office/powerpoint/2010/main" val="10118583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we="http://schemas.microsoft.com/office/webextensions/webextension/2010/11" xmlns:pca="http://schemas.microsoft.com/office/powerpoint/2013/contentapp" Requires="we pca">
          <p:graphicFrame>
            <p:nvGraphicFramePr>
              <p:cNvPr id="4" name="Content Placeholder 3">
                <a:extLst>
                  <a:ext uri="{FF2B5EF4-FFF2-40B4-BE49-F238E27FC236}">
                    <a16:creationId xmlns:a16="http://schemas.microsoft.com/office/drawing/2014/main" id="{337B36FF-E93C-3815-1138-8EEF3108E4E1}"/>
                  </a:ext>
                </a:extLst>
              </p:cNvPr>
              <p:cNvGraphicFramePr>
                <a:graphicFrameLocks noGrp="1"/>
              </p:cNvGraphicFramePr>
              <p:nvPr>
                <p:ph idx="1"/>
              </p:nvPr>
            </p:nvGraphicFramePr>
            <p:xfrm>
              <a:off x="1096963" y="2108200"/>
              <a:ext cx="10058400" cy="3760788"/>
            </p:xfrm>
            <a:graphic>
              <a:graphicData uri="http://schemas.microsoft.com/office/webextensions/webextension/2010/11">
                <we:webextensionref xmlns:we="http://schemas.microsoft.com/office/webextensions/webextension/2010/11" xmlns:r="http://schemas.openxmlformats.org/officeDocument/2006/relationships" r:id="rId2"/>
              </a:graphicData>
            </a:graphic>
          </p:graphicFrame>
        </mc:Choice>
        <mc:Fallback>
          <p:pic>
            <p:nvPicPr>
              <p:cNvPr id="4" name="Content Placeholder 3">
                <a:extLst>
                  <a:ext uri="{FF2B5EF4-FFF2-40B4-BE49-F238E27FC236}">
                    <a16:creationId xmlns:a16="http://schemas.microsoft.com/office/drawing/2014/main" id="{337B36FF-E93C-3815-1138-8EEF3108E4E1}"/>
                  </a:ext>
                </a:extLst>
              </p:cNvPr>
              <p:cNvPicPr>
                <a:picLocks noGrp="1" noRot="1" noChangeAspect="1" noMove="1" noResize="1" noEditPoints="1" noAdjustHandles="1" noChangeArrowheads="1" noChangeShapeType="1"/>
              </p:cNvPicPr>
              <p:nvPr/>
            </p:nvPicPr>
            <p:blipFill>
              <a:blip r:embed="rId3"/>
              <a:stretch>
                <a:fillRect/>
              </a:stretch>
            </p:blipFill>
            <p:spPr>
              <a:xfrm>
                <a:off x="1096963" y="2108200"/>
                <a:ext cx="10058400" cy="3760788"/>
              </a:xfrm>
              <a:prstGeom prst="rect">
                <a:avLst/>
              </a:prstGeom>
            </p:spPr>
          </p:pic>
        </mc:Fallback>
      </mc:AlternateContent>
    </p:spTree>
    <p:extLst>
      <p:ext uri="{BB962C8B-B14F-4D97-AF65-F5344CB8AC3E}">
        <p14:creationId xmlns:p14="http://schemas.microsoft.com/office/powerpoint/2010/main" val="13225174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C7F07BAA-76B3-4383-8083-242F55219727}"/>
              </a:ext>
            </a:extLst>
          </p:cNvPr>
          <p:cNvSpPr>
            <a:spLocks noGrp="1" noChangeArrowheads="1"/>
          </p:cNvSpPr>
          <p:nvPr>
            <p:ph type="title"/>
          </p:nvPr>
        </p:nvSpPr>
        <p:spPr>
          <a:xfrm>
            <a:off x="492370" y="516836"/>
            <a:ext cx="3084844" cy="926651"/>
          </a:xfrm>
        </p:spPr>
        <p:txBody>
          <a:bodyPr>
            <a:normAutofit/>
          </a:bodyPr>
          <a:lstStyle/>
          <a:p>
            <a:pPr eaLnBrk="1" hangingPunct="1"/>
            <a:r>
              <a:rPr lang="en-US" altLang="en-US" sz="4000" dirty="0">
                <a:solidFill>
                  <a:schemeClr val="tx1"/>
                </a:solidFill>
              </a:rPr>
              <a:t>Sustainability</a:t>
            </a:r>
          </a:p>
        </p:txBody>
      </p:sp>
      <p:sp>
        <p:nvSpPr>
          <p:cNvPr id="8195" name="Rectangle 3">
            <a:extLst>
              <a:ext uri="{FF2B5EF4-FFF2-40B4-BE49-F238E27FC236}">
                <a16:creationId xmlns:a16="http://schemas.microsoft.com/office/drawing/2014/main" id="{FF517E9C-F343-4E89-A129-7A7335425D2D}"/>
              </a:ext>
            </a:extLst>
          </p:cNvPr>
          <p:cNvSpPr>
            <a:spLocks noGrp="1" noChangeArrowheads="1"/>
          </p:cNvSpPr>
          <p:nvPr>
            <p:ph idx="1"/>
          </p:nvPr>
        </p:nvSpPr>
        <p:spPr>
          <a:xfrm>
            <a:off x="571752" y="2799654"/>
            <a:ext cx="3005462" cy="3189665"/>
          </a:xfrm>
        </p:spPr>
        <p:txBody>
          <a:bodyPr>
            <a:normAutofit/>
          </a:bodyPr>
          <a:lstStyle/>
          <a:p>
            <a:pPr eaLnBrk="1" hangingPunct="1"/>
            <a:r>
              <a:rPr lang="en-US" altLang="en-US" sz="1800" dirty="0">
                <a:solidFill>
                  <a:schemeClr val="tx1"/>
                </a:solidFill>
                <a:latin typeface="Arial" panose="020B0604020202020204" pitchFamily="34" charset="0"/>
                <a:cs typeface="Arial" panose="020B0604020202020204" pitchFamily="34" charset="0"/>
              </a:rPr>
              <a:t>Definitions</a:t>
            </a:r>
          </a:p>
          <a:p>
            <a:pPr lvl="1" eaLnBrk="1" hangingPunct="1"/>
            <a:r>
              <a:rPr lang="en-US" altLang="en-US" dirty="0">
                <a:solidFill>
                  <a:schemeClr val="tx1"/>
                </a:solidFill>
                <a:latin typeface="Arial" panose="020B0604020202020204" pitchFamily="34" charset="0"/>
                <a:cs typeface="Arial" panose="020B0604020202020204" pitchFamily="34" charset="0"/>
              </a:rPr>
              <a:t>environment</a:t>
            </a:r>
          </a:p>
          <a:p>
            <a:pPr lvl="1" eaLnBrk="1" hangingPunct="1"/>
            <a:r>
              <a:rPr lang="en-US" altLang="en-US" dirty="0">
                <a:solidFill>
                  <a:schemeClr val="tx1"/>
                </a:solidFill>
                <a:latin typeface="Arial" panose="020B0604020202020204" pitchFamily="34" charset="0"/>
                <a:cs typeface="Arial" panose="020B0604020202020204" pitchFamily="34" charset="0"/>
              </a:rPr>
              <a:t>policy</a:t>
            </a:r>
          </a:p>
          <a:p>
            <a:pPr lvl="1" eaLnBrk="1" hangingPunct="1"/>
            <a:r>
              <a:rPr lang="en-US" altLang="en-US" dirty="0">
                <a:solidFill>
                  <a:schemeClr val="tx1"/>
                </a:solidFill>
                <a:latin typeface="Arial" panose="020B0604020202020204" pitchFamily="34" charset="0"/>
                <a:cs typeface="Arial" panose="020B0604020202020204" pitchFamily="34" charset="0"/>
              </a:rPr>
              <a:t>scale</a:t>
            </a:r>
          </a:p>
          <a:p>
            <a:pPr lvl="1" eaLnBrk="1" hangingPunct="1"/>
            <a:r>
              <a:rPr lang="en-US" altLang="en-US" dirty="0">
                <a:solidFill>
                  <a:schemeClr val="tx1"/>
                </a:solidFill>
                <a:latin typeface="Arial" panose="020B0604020202020204" pitchFamily="34" charset="0"/>
                <a:cs typeface="Arial" panose="020B0604020202020204" pitchFamily="34" charset="0"/>
              </a:rPr>
              <a:t>jurisdiction</a:t>
            </a:r>
          </a:p>
          <a:p>
            <a:pPr eaLnBrk="1" hangingPunct="1"/>
            <a:r>
              <a:rPr lang="en-US" altLang="en-US" sz="1800" dirty="0">
                <a:solidFill>
                  <a:schemeClr val="tx1"/>
                </a:solidFill>
                <a:latin typeface="Arial" panose="020B0604020202020204" pitchFamily="34" charset="0"/>
                <a:cs typeface="Arial" panose="020B0604020202020204" pitchFamily="34" charset="0"/>
              </a:rPr>
              <a:t>Defining Sustainable Development</a:t>
            </a:r>
          </a:p>
          <a:p>
            <a:pPr eaLnBrk="1" hangingPunct="1">
              <a:buFont typeface="Monotype Sorts" pitchFamily="2" charset="2"/>
              <a:buNone/>
            </a:pPr>
            <a:endParaRPr lang="en-US" altLang="en-US" sz="1800" dirty="0">
              <a:solidFill>
                <a:srgbClr val="FFFFFF"/>
              </a:solidFill>
            </a:endParaRPr>
          </a:p>
        </p:txBody>
      </p:sp>
      <p:pic>
        <p:nvPicPr>
          <p:cNvPr id="22532" name="Picture 1">
            <a:extLst>
              <a:ext uri="{FF2B5EF4-FFF2-40B4-BE49-F238E27FC236}">
                <a16:creationId xmlns:a16="http://schemas.microsoft.com/office/drawing/2014/main" id="{92990122-752D-4335-92CB-0EA76BB0D05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5184606" y="640080"/>
            <a:ext cx="5912904" cy="557784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 calcmode="lin" valueType="num">
                                      <p:cBhvr additive="base">
                                        <p:cTn id="7" dur="500" fill="hold"/>
                                        <p:tgtEl>
                                          <p:spTgt spid="819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8195">
                                            <p:txEl>
                                              <p:pRg st="0" end="0"/>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8195">
                                            <p:txEl>
                                              <p:pRg st="0" end="0"/>
                                            </p:txEl>
                                          </p:spTgt>
                                        </p:tgtEl>
                                        <p:attrNameLst>
                                          <p:attrName>ppt_c</p:attrName>
                                        </p:attrNameLst>
                                      </p:cBhvr>
                                      <p:to>
                                        <a:schemeClr val="folHlink"/>
                                      </p:to>
                                    </p:animClr>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8195">
                                            <p:txEl>
                                              <p:pRg st="1" end="1"/>
                                            </p:txEl>
                                          </p:spTgt>
                                        </p:tgtEl>
                                        <p:attrNameLst>
                                          <p:attrName>style.visibility</p:attrName>
                                        </p:attrNameLst>
                                      </p:cBhvr>
                                      <p:to>
                                        <p:strVal val="visible"/>
                                      </p:to>
                                    </p:set>
                                    <p:anim calcmode="lin" valueType="num">
                                      <p:cBhvr additive="base">
                                        <p:cTn id="13" dur="500" fill="hold"/>
                                        <p:tgtEl>
                                          <p:spTgt spid="8195">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8195">
                                            <p:txEl>
                                              <p:pRg st="1" end="1"/>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8195">
                                            <p:txEl>
                                              <p:pRg st="1" end="1"/>
                                            </p:txEl>
                                          </p:spTgt>
                                        </p:tgtEl>
                                        <p:attrNameLst>
                                          <p:attrName>ppt_c</p:attrName>
                                        </p:attrNameLst>
                                      </p:cBhvr>
                                      <p:to>
                                        <a:schemeClr val="folHlink"/>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8195">
                                            <p:txEl>
                                              <p:pRg st="2" end="2"/>
                                            </p:txEl>
                                          </p:spTgt>
                                        </p:tgtEl>
                                        <p:attrNameLst>
                                          <p:attrName>style.visibility</p:attrName>
                                        </p:attrNameLst>
                                      </p:cBhvr>
                                      <p:to>
                                        <p:strVal val="visible"/>
                                      </p:to>
                                    </p:set>
                                    <p:anim calcmode="lin" valueType="num">
                                      <p:cBhvr additive="base">
                                        <p:cTn id="19" dur="500" fill="hold"/>
                                        <p:tgtEl>
                                          <p:spTgt spid="8195">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8195">
                                            <p:txEl>
                                              <p:pRg st="2" end="2"/>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8195">
                                            <p:txEl>
                                              <p:pRg st="2" end="2"/>
                                            </p:txEl>
                                          </p:spTgt>
                                        </p:tgtEl>
                                        <p:attrNameLst>
                                          <p:attrName>ppt_c</p:attrName>
                                        </p:attrNameLst>
                                      </p:cBhvr>
                                      <p:to>
                                        <a:schemeClr val="folHlink"/>
                                      </p:to>
                                    </p:animClr>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8195">
                                            <p:txEl>
                                              <p:pRg st="3" end="3"/>
                                            </p:txEl>
                                          </p:spTgt>
                                        </p:tgtEl>
                                        <p:attrNameLst>
                                          <p:attrName>style.visibility</p:attrName>
                                        </p:attrNameLst>
                                      </p:cBhvr>
                                      <p:to>
                                        <p:strVal val="visible"/>
                                      </p:to>
                                    </p:set>
                                    <p:anim calcmode="lin" valueType="num">
                                      <p:cBhvr additive="base">
                                        <p:cTn id="25" dur="500" fill="hold"/>
                                        <p:tgtEl>
                                          <p:spTgt spid="8195">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8195">
                                            <p:txEl>
                                              <p:pRg st="3" end="3"/>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8195">
                                            <p:txEl>
                                              <p:pRg st="3" end="3"/>
                                            </p:txEl>
                                          </p:spTgt>
                                        </p:tgtEl>
                                        <p:attrNameLst>
                                          <p:attrName>ppt_c</p:attrName>
                                        </p:attrNameLst>
                                      </p:cBhvr>
                                      <p:to>
                                        <a:schemeClr val="folHlink"/>
                                      </p:to>
                                    </p:animClr>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8195">
                                            <p:txEl>
                                              <p:pRg st="4" end="4"/>
                                            </p:txEl>
                                          </p:spTgt>
                                        </p:tgtEl>
                                        <p:attrNameLst>
                                          <p:attrName>style.visibility</p:attrName>
                                        </p:attrNameLst>
                                      </p:cBhvr>
                                      <p:to>
                                        <p:strVal val="visible"/>
                                      </p:to>
                                    </p:set>
                                    <p:anim calcmode="lin" valueType="num">
                                      <p:cBhvr additive="base">
                                        <p:cTn id="31" dur="500" fill="hold"/>
                                        <p:tgtEl>
                                          <p:spTgt spid="8195">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8195">
                                            <p:txEl>
                                              <p:pRg st="4" end="4"/>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8195">
                                            <p:txEl>
                                              <p:pRg st="4" end="4"/>
                                            </p:txEl>
                                          </p:spTgt>
                                        </p:tgtEl>
                                        <p:attrNameLst>
                                          <p:attrName>ppt_c</p:attrName>
                                        </p:attrNameLst>
                                      </p:cBhvr>
                                      <p:to>
                                        <a:schemeClr val="folHlink"/>
                                      </p:to>
                                    </p:animClr>
                                  </p:sub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8195">
                                            <p:txEl>
                                              <p:pRg st="5" end="5"/>
                                            </p:txEl>
                                          </p:spTgt>
                                        </p:tgtEl>
                                        <p:attrNameLst>
                                          <p:attrName>style.visibility</p:attrName>
                                        </p:attrNameLst>
                                      </p:cBhvr>
                                      <p:to>
                                        <p:strVal val="visible"/>
                                      </p:to>
                                    </p:set>
                                    <p:anim calcmode="lin" valueType="num">
                                      <p:cBhvr additive="base">
                                        <p:cTn id="37" dur="500" fill="hold"/>
                                        <p:tgtEl>
                                          <p:spTgt spid="8195">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8195">
                                            <p:txEl>
                                              <p:pRg st="5" end="5"/>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8195">
                                            <p:txEl>
                                              <p:pRg st="5" end="5"/>
                                            </p:txEl>
                                          </p:spTgt>
                                        </p:tgtEl>
                                        <p:attrNameLst>
                                          <p:attrName>ppt_c</p:attrName>
                                        </p:attrNameLst>
                                      </p:cBhvr>
                                      <p:to>
                                        <a:schemeClr val="folHlink"/>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AE753-5240-41FA-AF1B-4C1B75C30FE7}"/>
              </a:ext>
            </a:extLst>
          </p:cNvPr>
          <p:cNvSpPr>
            <a:spLocks noGrp="1"/>
          </p:cNvSpPr>
          <p:nvPr>
            <p:ph type="title"/>
          </p:nvPr>
        </p:nvSpPr>
        <p:spPr>
          <a:xfrm>
            <a:off x="1096963" y="758826"/>
            <a:ext cx="10058400" cy="4062326"/>
          </a:xfrm>
        </p:spPr>
        <p:txBody>
          <a:bodyPr vert="horz" lIns="91440" tIns="45720" rIns="91440" bIns="45720" rtlCol="0" anchor="b">
            <a:normAutofit/>
          </a:bodyPr>
          <a:lstStyle/>
          <a:p>
            <a:r>
              <a:rPr lang="en-US" sz="4000" dirty="0">
                <a:solidFill>
                  <a:schemeClr val="tx1">
                    <a:lumMod val="85000"/>
                    <a:lumOff val="15000"/>
                  </a:schemeClr>
                </a:solidFill>
                <a:latin typeface="Arial" panose="020B0604020202020204" pitchFamily="34" charset="0"/>
                <a:cs typeface="Arial" panose="020B0604020202020204" pitchFamily="34" charset="0"/>
              </a:rPr>
              <a:t>IKEA – SUSTAINBILITY HAS GONE FROM NICE TO NECESSARY</a:t>
            </a:r>
          </a:p>
        </p:txBody>
      </p:sp>
      <p:sp>
        <p:nvSpPr>
          <p:cNvPr id="3" name="Content Placeholder 2">
            <a:extLst>
              <a:ext uri="{FF2B5EF4-FFF2-40B4-BE49-F238E27FC236}">
                <a16:creationId xmlns:a16="http://schemas.microsoft.com/office/drawing/2014/main" id="{49927778-BB33-4071-9986-1D9106D22FEB}"/>
              </a:ext>
            </a:extLst>
          </p:cNvPr>
          <p:cNvSpPr>
            <a:spLocks noGrp="1"/>
          </p:cNvSpPr>
          <p:nvPr>
            <p:ph idx="1"/>
          </p:nvPr>
        </p:nvSpPr>
        <p:spPr>
          <a:xfrm>
            <a:off x="1100138" y="5305783"/>
            <a:ext cx="10058400" cy="793389"/>
          </a:xfrm>
        </p:spPr>
        <p:txBody>
          <a:bodyPr vert="horz" lIns="91440" tIns="45720" rIns="91440" bIns="45720" rtlCol="0" anchor="t">
            <a:normAutofit/>
          </a:bodyPr>
          <a:lstStyle/>
          <a:p>
            <a:pPr marL="0" indent="0">
              <a:lnSpc>
                <a:spcPct val="90000"/>
              </a:lnSpc>
              <a:buNone/>
            </a:pPr>
            <a:r>
              <a:rPr lang="en-US" sz="2400" cap="all" spc="200" dirty="0">
                <a:solidFill>
                  <a:schemeClr val="tx1"/>
                </a:solidFill>
                <a:hlinkClick r:id="rId2"/>
              </a:rPr>
              <a:t>Steve Howard: Let's go all-in on selling sustainability | TED Talk</a:t>
            </a:r>
            <a:endParaRPr lang="en-US" sz="2400" cap="all" spc="200" dirty="0">
              <a:solidFill>
                <a:schemeClr val="tx1"/>
              </a:solidFill>
            </a:endParaRPr>
          </a:p>
        </p:txBody>
      </p:sp>
    </p:spTree>
    <p:extLst>
      <p:ext uri="{BB962C8B-B14F-4D97-AF65-F5344CB8AC3E}">
        <p14:creationId xmlns:p14="http://schemas.microsoft.com/office/powerpoint/2010/main" val="4464907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D25B4-8982-47DD-B66A-CFBE560666E1}"/>
              </a:ext>
            </a:extLst>
          </p:cNvPr>
          <p:cNvSpPr>
            <a:spLocks noGrp="1"/>
          </p:cNvSpPr>
          <p:nvPr>
            <p:ph type="title"/>
          </p:nvPr>
        </p:nvSpPr>
        <p:spPr>
          <a:xfrm>
            <a:off x="492370" y="516836"/>
            <a:ext cx="3084844" cy="1961086"/>
          </a:xfrm>
        </p:spPr>
        <p:txBody>
          <a:bodyPr>
            <a:normAutofit/>
          </a:bodyPr>
          <a:lstStyle/>
          <a:p>
            <a:r>
              <a:rPr lang="en-GB" sz="4000" dirty="0">
                <a:solidFill>
                  <a:schemeClr val="tx1"/>
                </a:solidFill>
              </a:rPr>
              <a:t>Innovative Sustainability Ideas</a:t>
            </a:r>
          </a:p>
        </p:txBody>
      </p:sp>
      <p:sp>
        <p:nvSpPr>
          <p:cNvPr id="3" name="Content Placeholder 2">
            <a:extLst>
              <a:ext uri="{FF2B5EF4-FFF2-40B4-BE49-F238E27FC236}">
                <a16:creationId xmlns:a16="http://schemas.microsoft.com/office/drawing/2014/main" id="{329ACACA-7127-4187-974F-4AC7EB9AFA91}"/>
              </a:ext>
            </a:extLst>
          </p:cNvPr>
          <p:cNvSpPr>
            <a:spLocks noGrp="1"/>
          </p:cNvSpPr>
          <p:nvPr>
            <p:ph idx="1"/>
          </p:nvPr>
        </p:nvSpPr>
        <p:spPr>
          <a:xfrm>
            <a:off x="571752" y="2799654"/>
            <a:ext cx="3005462" cy="3189665"/>
          </a:xfrm>
        </p:spPr>
        <p:txBody>
          <a:bodyPr>
            <a:normAutofit/>
          </a:bodyPr>
          <a:lstStyle/>
          <a:p>
            <a:r>
              <a:rPr lang="en-GB" sz="1800">
                <a:solidFill>
                  <a:srgbClr val="FFFFFF"/>
                </a:solidFill>
                <a:hlinkClick r:id="rId2"/>
              </a:rPr>
              <a:t>Aether Diamonds: A startup is sucking CO2 from the sky and making diamonds (interestingengineering.com)</a:t>
            </a:r>
            <a:endParaRPr lang="en-GB" sz="1800">
              <a:solidFill>
                <a:srgbClr val="FFFFFF"/>
              </a:solidFill>
            </a:endParaRPr>
          </a:p>
        </p:txBody>
      </p:sp>
      <p:pic>
        <p:nvPicPr>
          <p:cNvPr id="4" name="Picture 3">
            <a:extLst>
              <a:ext uri="{FF2B5EF4-FFF2-40B4-BE49-F238E27FC236}">
                <a16:creationId xmlns:a16="http://schemas.microsoft.com/office/drawing/2014/main" id="{EE8CAB83-19EA-44FF-AC13-0204AE6C47D7}"/>
              </a:ext>
            </a:extLst>
          </p:cNvPr>
          <p:cNvPicPr>
            <a:picLocks noChangeAspect="1"/>
          </p:cNvPicPr>
          <p:nvPr/>
        </p:nvPicPr>
        <p:blipFill>
          <a:blip r:embed="rId3"/>
          <a:stretch>
            <a:fillRect/>
          </a:stretch>
        </p:blipFill>
        <p:spPr>
          <a:xfrm>
            <a:off x="5847171" y="640080"/>
            <a:ext cx="4587773" cy="5577840"/>
          </a:xfrm>
          <a:prstGeom prst="rect">
            <a:avLst/>
          </a:prstGeom>
        </p:spPr>
      </p:pic>
    </p:spTree>
    <p:extLst>
      <p:ext uri="{BB962C8B-B14F-4D97-AF65-F5344CB8AC3E}">
        <p14:creationId xmlns:p14="http://schemas.microsoft.com/office/powerpoint/2010/main" val="39476869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3467" y="516835"/>
            <a:ext cx="3448259" cy="1666501"/>
          </a:xfrm>
        </p:spPr>
        <p:txBody>
          <a:bodyPr vert="horz" lIns="91440" tIns="45720" rIns="91440" bIns="45720" rtlCol="0" anchor="b">
            <a:normAutofit/>
          </a:bodyPr>
          <a:lstStyle/>
          <a:p>
            <a:r>
              <a:rPr lang="en-US" sz="3700" dirty="0">
                <a:solidFill>
                  <a:schemeClr val="tx1"/>
                </a:solidFill>
              </a:rPr>
              <a:t>Can Plastic Roads Save the Planet?</a:t>
            </a:r>
            <a:br>
              <a:rPr lang="en-US" sz="3700" dirty="0">
                <a:solidFill>
                  <a:schemeClr val="tx1"/>
                </a:solidFill>
              </a:rPr>
            </a:br>
            <a:endParaRPr lang="en-US" sz="3700" dirty="0">
              <a:solidFill>
                <a:schemeClr val="tx1"/>
              </a:solidFill>
            </a:endParaRPr>
          </a:p>
        </p:txBody>
      </p:sp>
      <p:sp>
        <p:nvSpPr>
          <p:cNvPr id="3" name="Subtitle 2"/>
          <p:cNvSpPr>
            <a:spLocks noGrp="1"/>
          </p:cNvSpPr>
          <p:nvPr>
            <p:ph type="subTitle" idx="1"/>
          </p:nvPr>
        </p:nvSpPr>
        <p:spPr>
          <a:xfrm>
            <a:off x="643467" y="2546224"/>
            <a:ext cx="3448259" cy="3342747"/>
          </a:xfrm>
        </p:spPr>
        <p:txBody>
          <a:bodyPr vert="horz" lIns="0" tIns="45720" rIns="0" bIns="45720" rtlCol="0">
            <a:normAutofit/>
          </a:bodyPr>
          <a:lstStyle/>
          <a:p>
            <a:pPr>
              <a:lnSpc>
                <a:spcPct val="100000"/>
              </a:lnSpc>
            </a:pPr>
            <a:r>
              <a:rPr lang="en-US" sz="1800">
                <a:solidFill>
                  <a:srgbClr val="FFFFFF"/>
                </a:solidFill>
                <a:hlinkClick r:id="rId2"/>
              </a:rPr>
              <a:t>http://www.bbc.co.uk/news/magazine-39693091</a:t>
            </a:r>
            <a:endParaRPr lang="en-US" sz="1800">
              <a:solidFill>
                <a:srgbClr val="FFFFFF"/>
              </a:solidFill>
            </a:endParaRPr>
          </a:p>
          <a:p>
            <a:pPr>
              <a:lnSpc>
                <a:spcPct val="100000"/>
              </a:lnSpc>
            </a:pPr>
            <a:endParaRPr lang="en-US" sz="1800">
              <a:solidFill>
                <a:srgbClr val="FFFFFF"/>
              </a:solidFill>
            </a:endParaRPr>
          </a:p>
          <a:p>
            <a:pPr>
              <a:lnSpc>
                <a:spcPct val="100000"/>
              </a:lnSpc>
            </a:pPr>
            <a:r>
              <a:rPr lang="en-US" sz="1800">
                <a:solidFill>
                  <a:srgbClr val="FFFFFF"/>
                </a:solidFill>
              </a:rPr>
              <a:t>Source: BBC (2017) </a:t>
            </a:r>
          </a:p>
          <a:p>
            <a:pPr>
              <a:lnSpc>
                <a:spcPct val="100000"/>
              </a:lnSpc>
            </a:pPr>
            <a:endParaRPr lang="en-US" sz="1800">
              <a:solidFill>
                <a:srgbClr val="FFFFFF"/>
              </a:solidFill>
            </a:endParaRPr>
          </a:p>
        </p:txBody>
      </p:sp>
      <p:pic>
        <p:nvPicPr>
          <p:cNvPr id="5" name="Picture 4" descr="Throwing empty plastic bottle into the rubbish">
            <a:extLst>
              <a:ext uri="{FF2B5EF4-FFF2-40B4-BE49-F238E27FC236}">
                <a16:creationId xmlns:a16="http://schemas.microsoft.com/office/drawing/2014/main" id="{6A3FE3F4-7CB2-46AB-912A-5E67438353A2}"/>
              </a:ext>
            </a:extLst>
          </p:cNvPr>
          <p:cNvPicPr>
            <a:picLocks noChangeAspect="1"/>
          </p:cNvPicPr>
          <p:nvPr/>
        </p:nvPicPr>
        <p:blipFill rotWithShape="1">
          <a:blip r:embed="rId3"/>
          <a:srcRect l="8698" r="17936" b="-1"/>
          <a:stretch/>
        </p:blipFill>
        <p:spPr>
          <a:xfrm>
            <a:off x="4654296" y="10"/>
            <a:ext cx="7537703" cy="6857990"/>
          </a:xfrm>
          <a:prstGeom prst="rect">
            <a:avLst/>
          </a:prstGeom>
        </p:spPr>
      </p:pic>
    </p:spTree>
    <p:extLst>
      <p:ext uri="{BB962C8B-B14F-4D97-AF65-F5344CB8AC3E}">
        <p14:creationId xmlns:p14="http://schemas.microsoft.com/office/powerpoint/2010/main" val="36718984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AE62D-DD6F-47AC-A228-33E4C06A0D30}"/>
              </a:ext>
            </a:extLst>
          </p:cNvPr>
          <p:cNvSpPr>
            <a:spLocks noGrp="1"/>
          </p:cNvSpPr>
          <p:nvPr>
            <p:ph type="title"/>
          </p:nvPr>
        </p:nvSpPr>
        <p:spPr>
          <a:xfrm>
            <a:off x="643467" y="516836"/>
            <a:ext cx="3448259" cy="949656"/>
          </a:xfrm>
        </p:spPr>
        <p:txBody>
          <a:bodyPr>
            <a:normAutofit fontScale="90000"/>
          </a:bodyPr>
          <a:lstStyle/>
          <a:p>
            <a:r>
              <a:rPr lang="en-GB" sz="3700" dirty="0">
                <a:solidFill>
                  <a:schemeClr val="tx1"/>
                </a:solidFill>
              </a:rPr>
              <a:t>The roads are also paved with….</a:t>
            </a:r>
          </a:p>
        </p:txBody>
      </p:sp>
      <p:sp>
        <p:nvSpPr>
          <p:cNvPr id="3" name="Content Placeholder 2">
            <a:extLst>
              <a:ext uri="{FF2B5EF4-FFF2-40B4-BE49-F238E27FC236}">
                <a16:creationId xmlns:a16="http://schemas.microsoft.com/office/drawing/2014/main" id="{3630476E-39F1-4D93-BA70-3CE52E500B46}"/>
              </a:ext>
            </a:extLst>
          </p:cNvPr>
          <p:cNvSpPr>
            <a:spLocks noGrp="1"/>
          </p:cNvSpPr>
          <p:nvPr>
            <p:ph idx="1"/>
          </p:nvPr>
        </p:nvSpPr>
        <p:spPr>
          <a:xfrm>
            <a:off x="643467" y="2546224"/>
            <a:ext cx="3448259" cy="3342747"/>
          </a:xfrm>
        </p:spPr>
        <p:txBody>
          <a:bodyPr>
            <a:normAutofit/>
          </a:bodyPr>
          <a:lstStyle/>
          <a:p>
            <a:r>
              <a:rPr lang="en-GB" sz="2800" dirty="0">
                <a:solidFill>
                  <a:schemeClr val="tx1"/>
                </a:solidFill>
                <a:latin typeface="Arial" panose="020B0604020202020204" pitchFamily="34" charset="0"/>
                <a:cs typeface="Arial" panose="020B0604020202020204" pitchFamily="34" charset="0"/>
              </a:rPr>
              <a:t>Nappies!!! </a:t>
            </a:r>
          </a:p>
          <a:p>
            <a:r>
              <a:rPr lang="en-GB" sz="1800" dirty="0">
                <a:solidFill>
                  <a:schemeClr val="tx1"/>
                </a:solidFill>
                <a:latin typeface="Arial" panose="020B0604020202020204" pitchFamily="34" charset="0"/>
                <a:cs typeface="Arial" panose="020B0604020202020204" pitchFamily="34" charset="0"/>
              </a:rPr>
              <a:t>In </a:t>
            </a:r>
            <a:r>
              <a:rPr lang="en-GB" sz="1800" dirty="0" err="1">
                <a:solidFill>
                  <a:schemeClr val="tx1"/>
                </a:solidFill>
                <a:latin typeface="Arial" panose="020B0604020202020204" pitchFamily="34" charset="0"/>
                <a:cs typeface="Arial" panose="020B0604020202020204" pitchFamily="34" charset="0"/>
              </a:rPr>
              <a:t>Llanarth</a:t>
            </a:r>
            <a:r>
              <a:rPr lang="en-GB" sz="1800" dirty="0">
                <a:solidFill>
                  <a:schemeClr val="tx1"/>
                </a:solidFill>
                <a:latin typeface="Arial" panose="020B0604020202020204" pitchFamily="34" charset="0"/>
                <a:cs typeface="Arial" panose="020B0604020202020204" pitchFamily="34" charset="0"/>
              </a:rPr>
              <a:t> the roads are paved with nappies – more than 10,000 disposable nappies are repurposed and reused (having been cleaned first), mixed with bitumen to make motorway road surfaces</a:t>
            </a:r>
          </a:p>
        </p:txBody>
      </p:sp>
      <p:pic>
        <p:nvPicPr>
          <p:cNvPr id="5" name="Picture 4" descr="A finish line on an asphalt">
            <a:extLst>
              <a:ext uri="{FF2B5EF4-FFF2-40B4-BE49-F238E27FC236}">
                <a16:creationId xmlns:a16="http://schemas.microsoft.com/office/drawing/2014/main" id="{D40846BB-1C43-4FAC-84D4-F7B3D539B9EB}"/>
              </a:ext>
            </a:extLst>
          </p:cNvPr>
          <p:cNvPicPr>
            <a:picLocks noChangeAspect="1"/>
          </p:cNvPicPr>
          <p:nvPr/>
        </p:nvPicPr>
        <p:blipFill rotWithShape="1">
          <a:blip r:embed="rId3"/>
          <a:srcRect l="28832" r="1" b="1"/>
          <a:stretch/>
        </p:blipFill>
        <p:spPr>
          <a:xfrm>
            <a:off x="4654296" y="10"/>
            <a:ext cx="7537703" cy="6857990"/>
          </a:xfrm>
          <a:prstGeom prst="rect">
            <a:avLst/>
          </a:prstGeom>
        </p:spPr>
      </p:pic>
    </p:spTree>
    <p:extLst>
      <p:ext uri="{BB962C8B-B14F-4D97-AF65-F5344CB8AC3E}">
        <p14:creationId xmlns:p14="http://schemas.microsoft.com/office/powerpoint/2010/main" val="4867536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24DA4-B229-2609-0D42-E5A7899C06A2}"/>
              </a:ext>
            </a:extLst>
          </p:cNvPr>
          <p:cNvSpPr>
            <a:spLocks noGrp="1"/>
          </p:cNvSpPr>
          <p:nvPr>
            <p:ph type="title"/>
          </p:nvPr>
        </p:nvSpPr>
        <p:spPr/>
        <p:txBody>
          <a:bodyPr/>
          <a:lstStyle/>
          <a:p>
            <a:r>
              <a:rPr lang="en-GB" dirty="0"/>
              <a:t>Leadership for Sustainability</a:t>
            </a:r>
          </a:p>
        </p:txBody>
      </p:sp>
      <p:pic>
        <p:nvPicPr>
          <p:cNvPr id="7" name="Content Placeholder 6">
            <a:extLst>
              <a:ext uri="{FF2B5EF4-FFF2-40B4-BE49-F238E27FC236}">
                <a16:creationId xmlns:a16="http://schemas.microsoft.com/office/drawing/2014/main" id="{520D0F2C-6C5C-6F44-36A1-DD8A180A7314}"/>
              </a:ext>
            </a:extLst>
          </p:cNvPr>
          <p:cNvPicPr>
            <a:picLocks noGrp="1" noChangeAspect="1"/>
          </p:cNvPicPr>
          <p:nvPr>
            <p:ph idx="1"/>
          </p:nvPr>
        </p:nvPicPr>
        <p:blipFill>
          <a:blip r:embed="rId3"/>
          <a:stretch>
            <a:fillRect/>
          </a:stretch>
        </p:blipFill>
        <p:spPr>
          <a:xfrm>
            <a:off x="3981669" y="2108200"/>
            <a:ext cx="4288988" cy="3760788"/>
          </a:xfrm>
          <a:prstGeom prst="rect">
            <a:avLst/>
          </a:prstGeom>
        </p:spPr>
      </p:pic>
    </p:spTree>
    <p:extLst>
      <p:ext uri="{BB962C8B-B14F-4D97-AF65-F5344CB8AC3E}">
        <p14:creationId xmlns:p14="http://schemas.microsoft.com/office/powerpoint/2010/main" val="3669684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2E3D2-145C-584A-4A46-DA09CFA8368E}"/>
              </a:ext>
            </a:extLst>
          </p:cNvPr>
          <p:cNvSpPr>
            <a:spLocks noGrp="1"/>
          </p:cNvSpPr>
          <p:nvPr>
            <p:ph type="title"/>
          </p:nvPr>
        </p:nvSpPr>
        <p:spPr/>
        <p:txBody>
          <a:bodyPr/>
          <a:lstStyle/>
          <a:p>
            <a:r>
              <a:rPr lang="en-GB" dirty="0"/>
              <a:t>Sustainable Development Goals</a:t>
            </a:r>
          </a:p>
        </p:txBody>
      </p:sp>
      <p:sp>
        <p:nvSpPr>
          <p:cNvPr id="3" name="Content Placeholder 2">
            <a:extLst>
              <a:ext uri="{FF2B5EF4-FFF2-40B4-BE49-F238E27FC236}">
                <a16:creationId xmlns:a16="http://schemas.microsoft.com/office/drawing/2014/main" id="{0FDE3B62-33F3-883A-CE0B-BFC942F1A9B3}"/>
              </a:ext>
            </a:extLst>
          </p:cNvPr>
          <p:cNvSpPr>
            <a:spLocks noGrp="1"/>
          </p:cNvSpPr>
          <p:nvPr>
            <p:ph idx="1"/>
          </p:nvPr>
        </p:nvSpPr>
        <p:spPr/>
        <p:txBody>
          <a:bodyPr/>
          <a:lstStyle/>
          <a:p>
            <a:r>
              <a:rPr lang="en-GB" dirty="0">
                <a:hlinkClick r:id="rId2"/>
              </a:rPr>
              <a:t>Sustainable Development Goals: 17 Goals to Transform our World​ | United Nations</a:t>
            </a:r>
            <a:endParaRPr lang="en-GB" dirty="0"/>
          </a:p>
          <a:p>
            <a:endParaRPr lang="en-GB" dirty="0"/>
          </a:p>
          <a:p>
            <a:r>
              <a:rPr lang="en-GB" dirty="0">
                <a:latin typeface="Arial" panose="020B0604020202020204" pitchFamily="34" charset="0"/>
                <a:cs typeface="Arial" panose="020B0604020202020204" pitchFamily="34" charset="0"/>
              </a:rPr>
              <a:t>Is it possible for Organisational Leaders to implement these 17 Goals into their business?  </a:t>
            </a:r>
          </a:p>
          <a:p>
            <a:r>
              <a:rPr lang="en-GB" dirty="0">
                <a:latin typeface="Arial" panose="020B0604020202020204" pitchFamily="34" charset="0"/>
                <a:cs typeface="Arial" panose="020B0604020202020204" pitchFamily="34" charset="0"/>
              </a:rPr>
              <a:t>Is it their responsibility?</a:t>
            </a:r>
          </a:p>
        </p:txBody>
      </p:sp>
    </p:spTree>
    <p:extLst>
      <p:ext uri="{BB962C8B-B14F-4D97-AF65-F5344CB8AC3E}">
        <p14:creationId xmlns:p14="http://schemas.microsoft.com/office/powerpoint/2010/main" val="3272196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AD613-7D07-416B-9AF8-0B3C0D80E42F}"/>
              </a:ext>
            </a:extLst>
          </p:cNvPr>
          <p:cNvSpPr>
            <a:spLocks noGrp="1"/>
          </p:cNvSpPr>
          <p:nvPr>
            <p:ph type="title"/>
          </p:nvPr>
        </p:nvSpPr>
        <p:spPr/>
        <p:txBody>
          <a:bodyPr/>
          <a:lstStyle/>
          <a:p>
            <a:r>
              <a:rPr lang="en-GB" dirty="0"/>
              <a:t>Everyone can be a Sustainable Leader</a:t>
            </a:r>
          </a:p>
        </p:txBody>
      </p:sp>
      <p:sp>
        <p:nvSpPr>
          <p:cNvPr id="3" name="Content Placeholder 2">
            <a:extLst>
              <a:ext uri="{FF2B5EF4-FFF2-40B4-BE49-F238E27FC236}">
                <a16:creationId xmlns:a16="http://schemas.microsoft.com/office/drawing/2014/main" id="{A7AFD8E3-A2E7-8F29-69BD-F9BC197F446E}"/>
              </a:ext>
            </a:extLst>
          </p:cNvPr>
          <p:cNvSpPr>
            <a:spLocks noGrp="1"/>
          </p:cNvSpPr>
          <p:nvPr>
            <p:ph idx="1"/>
          </p:nvPr>
        </p:nvSpPr>
        <p:spPr/>
        <p:txBody>
          <a:bodyPr/>
          <a:lstStyle/>
          <a:p>
            <a:r>
              <a:rPr lang="en-GB" dirty="0">
                <a:hlinkClick r:id="rId2"/>
              </a:rPr>
              <a:t>Everybody can be a sustainability leader | Annick </a:t>
            </a:r>
            <a:r>
              <a:rPr lang="en-GB" dirty="0" err="1">
                <a:hlinkClick r:id="rId2"/>
              </a:rPr>
              <a:t>Schmeddes</a:t>
            </a:r>
            <a:r>
              <a:rPr lang="en-GB" dirty="0">
                <a:hlinkClick r:id="rId2"/>
              </a:rPr>
              <a:t> | </a:t>
            </a:r>
            <a:r>
              <a:rPr lang="en-GB" dirty="0" err="1">
                <a:hlinkClick r:id="rId2"/>
              </a:rPr>
              <a:t>TEDxGorinchem</a:t>
            </a:r>
            <a:r>
              <a:rPr lang="en-GB" dirty="0">
                <a:hlinkClick r:id="rId2"/>
              </a:rPr>
              <a:t> - YouTube</a:t>
            </a:r>
            <a:endParaRPr lang="en-GB" dirty="0"/>
          </a:p>
        </p:txBody>
      </p:sp>
    </p:spTree>
    <p:extLst>
      <p:ext uri="{BB962C8B-B14F-4D97-AF65-F5344CB8AC3E}">
        <p14:creationId xmlns:p14="http://schemas.microsoft.com/office/powerpoint/2010/main" val="10535574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59633-36DA-189A-5055-448B4E17E64D}"/>
              </a:ext>
            </a:extLst>
          </p:cNvPr>
          <p:cNvSpPr>
            <a:spLocks noGrp="1"/>
          </p:cNvSpPr>
          <p:nvPr>
            <p:ph type="title"/>
          </p:nvPr>
        </p:nvSpPr>
        <p:spPr/>
        <p:txBody>
          <a:bodyPr/>
          <a:lstStyle/>
          <a:p>
            <a:r>
              <a:rPr lang="en-GB" dirty="0"/>
              <a:t>Leaders and Followers</a:t>
            </a:r>
          </a:p>
        </p:txBody>
      </p:sp>
      <p:sp>
        <p:nvSpPr>
          <p:cNvPr id="3" name="Content Placeholder 2">
            <a:extLst>
              <a:ext uri="{FF2B5EF4-FFF2-40B4-BE49-F238E27FC236}">
                <a16:creationId xmlns:a16="http://schemas.microsoft.com/office/drawing/2014/main" id="{B766CEC4-247D-60DE-32DC-9BBE12151669}"/>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Are leaders inherently good?</a:t>
            </a:r>
          </a:p>
          <a:p>
            <a:r>
              <a:rPr lang="en-GB" dirty="0">
                <a:latin typeface="Arial" panose="020B0604020202020204" pitchFamily="34" charset="0"/>
                <a:cs typeface="Arial" panose="020B0604020202020204" pitchFamily="34" charset="0"/>
              </a:rPr>
              <a:t>Are leaders heroes?</a:t>
            </a:r>
          </a:p>
          <a:p>
            <a:r>
              <a:rPr lang="en-GB" dirty="0">
                <a:latin typeface="Arial" panose="020B0604020202020204" pitchFamily="34" charset="0"/>
                <a:cs typeface="Arial" panose="020B0604020202020204" pitchFamily="34" charset="0"/>
              </a:rPr>
              <a:t>Do leaders have inflated status and power?</a:t>
            </a:r>
          </a:p>
          <a:p>
            <a:r>
              <a:rPr lang="en-GB" dirty="0">
                <a:latin typeface="Arial" panose="020B0604020202020204" pitchFamily="34" charset="0"/>
                <a:cs typeface="Arial" panose="020B0604020202020204" pitchFamily="34" charset="0"/>
              </a:rPr>
              <a:t>Are women followers or leaders?</a:t>
            </a:r>
          </a:p>
          <a:p>
            <a:endParaRPr lang="en-GB" dirty="0"/>
          </a:p>
        </p:txBody>
      </p:sp>
    </p:spTree>
    <p:extLst>
      <p:ext uri="{BB962C8B-B14F-4D97-AF65-F5344CB8AC3E}">
        <p14:creationId xmlns:p14="http://schemas.microsoft.com/office/powerpoint/2010/main" val="9210338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D703F-EB15-F15B-BC81-28C92AE8AAA6}"/>
              </a:ext>
            </a:extLst>
          </p:cNvPr>
          <p:cNvSpPr>
            <a:spLocks noGrp="1"/>
          </p:cNvSpPr>
          <p:nvPr>
            <p:ph type="title"/>
          </p:nvPr>
        </p:nvSpPr>
        <p:spPr/>
        <p:txBody>
          <a:bodyPr/>
          <a:lstStyle/>
          <a:p>
            <a:r>
              <a:rPr lang="en-GB" dirty="0"/>
              <a:t>Path-goal Theory of Leadership</a:t>
            </a:r>
          </a:p>
        </p:txBody>
      </p:sp>
      <p:pic>
        <p:nvPicPr>
          <p:cNvPr id="4" name="Content Placeholder 3">
            <a:extLst>
              <a:ext uri="{FF2B5EF4-FFF2-40B4-BE49-F238E27FC236}">
                <a16:creationId xmlns:a16="http://schemas.microsoft.com/office/drawing/2014/main" id="{8BC3B89F-4AEB-F3ED-3F59-B52DDF12C059}"/>
              </a:ext>
            </a:extLst>
          </p:cNvPr>
          <p:cNvPicPr>
            <a:picLocks noGrp="1" noChangeAspect="1"/>
          </p:cNvPicPr>
          <p:nvPr>
            <p:ph idx="1"/>
          </p:nvPr>
        </p:nvPicPr>
        <p:blipFill>
          <a:blip r:embed="rId3"/>
          <a:stretch>
            <a:fillRect/>
          </a:stretch>
        </p:blipFill>
        <p:spPr>
          <a:xfrm>
            <a:off x="2267480" y="2108200"/>
            <a:ext cx="7717365" cy="3760788"/>
          </a:xfrm>
          <a:prstGeom prst="rect">
            <a:avLst/>
          </a:prstGeom>
        </p:spPr>
      </p:pic>
    </p:spTree>
    <p:extLst>
      <p:ext uri="{BB962C8B-B14F-4D97-AF65-F5344CB8AC3E}">
        <p14:creationId xmlns:p14="http://schemas.microsoft.com/office/powerpoint/2010/main" val="5323798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3065A-8228-364A-A17C-ED57AC362EA9}"/>
              </a:ext>
            </a:extLst>
          </p:cNvPr>
          <p:cNvSpPr>
            <a:spLocks noGrp="1"/>
          </p:cNvSpPr>
          <p:nvPr>
            <p:ph type="title"/>
          </p:nvPr>
        </p:nvSpPr>
        <p:spPr/>
        <p:txBody>
          <a:bodyPr/>
          <a:lstStyle/>
          <a:p>
            <a:r>
              <a:rPr lang="en-GB" dirty="0"/>
              <a:t>Leaders and Followers</a:t>
            </a:r>
          </a:p>
        </p:txBody>
      </p:sp>
      <p:sp>
        <p:nvSpPr>
          <p:cNvPr id="3" name="Content Placeholder 2">
            <a:extLst>
              <a:ext uri="{FF2B5EF4-FFF2-40B4-BE49-F238E27FC236}">
                <a16:creationId xmlns:a16="http://schemas.microsoft.com/office/drawing/2014/main" id="{8E31D8CA-B111-16C6-A8D3-12665192CC1F}"/>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Think about a particular leadership experience you have had, either in a social or in a work context.  </a:t>
            </a:r>
          </a:p>
          <a:p>
            <a:r>
              <a:rPr lang="en-GB" dirty="0">
                <a:latin typeface="Arial" panose="020B0604020202020204" pitchFamily="34" charset="0"/>
                <a:cs typeface="Arial" panose="020B0604020202020204" pitchFamily="34" charset="0"/>
              </a:rPr>
              <a:t>Who was the leader and who were the followers?  Were the roles easily identifiable?  </a:t>
            </a:r>
          </a:p>
          <a:p>
            <a:r>
              <a:rPr lang="en-GB" dirty="0">
                <a:latin typeface="Arial" panose="020B0604020202020204" pitchFamily="34" charset="0"/>
                <a:cs typeface="Arial" panose="020B0604020202020204" pitchFamily="34" charset="0"/>
              </a:rPr>
              <a:t>To what extent was this related to official roles that they had?  </a:t>
            </a:r>
          </a:p>
          <a:p>
            <a:r>
              <a:rPr lang="en-GB" dirty="0">
                <a:latin typeface="Arial" panose="020B0604020202020204" pitchFamily="34" charset="0"/>
                <a:cs typeface="Arial" panose="020B0604020202020204" pitchFamily="34" charset="0"/>
              </a:rPr>
              <a:t>What were the characteristics/behaviours that set the leader and followers apart?  </a:t>
            </a:r>
          </a:p>
          <a:p>
            <a:r>
              <a:rPr lang="en-GB" dirty="0">
                <a:latin typeface="Arial" panose="020B0604020202020204" pitchFamily="34" charset="0"/>
                <a:cs typeface="Arial" panose="020B0604020202020204" pitchFamily="34" charset="0"/>
              </a:rPr>
              <a:t>Did these roles or behaviours change over time? </a:t>
            </a:r>
          </a:p>
          <a:p>
            <a:r>
              <a:rPr lang="en-GB" dirty="0">
                <a:latin typeface="Arial" panose="020B0604020202020204" pitchFamily="34" charset="0"/>
                <a:cs typeface="Arial" panose="020B0604020202020204" pitchFamily="34" charset="0"/>
              </a:rPr>
              <a:t>Use these reflections to help you define the role of a leader, follower and process of leadership.</a:t>
            </a:r>
          </a:p>
        </p:txBody>
      </p:sp>
    </p:spTree>
    <p:extLst>
      <p:ext uri="{BB962C8B-B14F-4D97-AF65-F5344CB8AC3E}">
        <p14:creationId xmlns:p14="http://schemas.microsoft.com/office/powerpoint/2010/main" val="42658377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335A1-4E12-39C2-E868-15BC33A217ED}"/>
              </a:ext>
            </a:extLst>
          </p:cNvPr>
          <p:cNvSpPr>
            <a:spLocks noGrp="1"/>
          </p:cNvSpPr>
          <p:nvPr>
            <p:ph type="title"/>
          </p:nvPr>
        </p:nvSpPr>
        <p:spPr/>
        <p:txBody>
          <a:bodyPr/>
          <a:lstStyle/>
          <a:p>
            <a:r>
              <a:rPr lang="en-GB" dirty="0"/>
              <a:t>Leaders and Followers</a:t>
            </a:r>
          </a:p>
        </p:txBody>
      </p:sp>
      <p:sp>
        <p:nvSpPr>
          <p:cNvPr id="3" name="Text Placeholder 2">
            <a:extLst>
              <a:ext uri="{FF2B5EF4-FFF2-40B4-BE49-F238E27FC236}">
                <a16:creationId xmlns:a16="http://schemas.microsoft.com/office/drawing/2014/main" id="{C810A200-DC91-8AC9-B5D1-B4EE01E1EC62}"/>
              </a:ext>
            </a:extLst>
          </p:cNvPr>
          <p:cNvSpPr>
            <a:spLocks noGrp="1"/>
          </p:cNvSpPr>
          <p:nvPr>
            <p:ph type="body" idx="1"/>
          </p:nvPr>
        </p:nvSpPr>
        <p:spPr/>
        <p:txBody>
          <a:bodyPr/>
          <a:lstStyle/>
          <a:p>
            <a:r>
              <a:rPr lang="en-GB" dirty="0">
                <a:latin typeface="Arial" panose="020B0604020202020204" pitchFamily="34" charset="0"/>
                <a:cs typeface="Arial" panose="020B0604020202020204" pitchFamily="34" charset="0"/>
              </a:rPr>
              <a:t>Kelley (1988; 1992)</a:t>
            </a:r>
          </a:p>
        </p:txBody>
      </p:sp>
      <p:sp>
        <p:nvSpPr>
          <p:cNvPr id="4" name="Content Placeholder 3">
            <a:extLst>
              <a:ext uri="{FF2B5EF4-FFF2-40B4-BE49-F238E27FC236}">
                <a16:creationId xmlns:a16="http://schemas.microsoft.com/office/drawing/2014/main" id="{7DB51580-BDB3-2C37-5191-1161C17712D5}"/>
              </a:ext>
            </a:extLst>
          </p:cNvPr>
          <p:cNvSpPr>
            <a:spLocks noGrp="1"/>
          </p:cNvSpPr>
          <p:nvPr>
            <p:ph sz="half" idx="2"/>
          </p:nvPr>
        </p:nvSpPr>
        <p:spPr/>
        <p:txBody>
          <a:bodyPr/>
          <a:lstStyle/>
          <a:p>
            <a:r>
              <a:rPr lang="en-GB" sz="2000" dirty="0">
                <a:latin typeface="Arial" panose="020B0604020202020204" pitchFamily="34" charset="0"/>
                <a:cs typeface="Arial" panose="020B0604020202020204" pitchFamily="34" charset="0"/>
              </a:rPr>
              <a:t>The Sheep</a:t>
            </a:r>
          </a:p>
          <a:p>
            <a:r>
              <a:rPr lang="en-GB" sz="2000" dirty="0">
                <a:latin typeface="Arial" panose="020B0604020202020204" pitchFamily="34" charset="0"/>
                <a:cs typeface="Arial" panose="020B0604020202020204" pitchFamily="34" charset="0"/>
              </a:rPr>
              <a:t>The Yes People</a:t>
            </a:r>
          </a:p>
          <a:p>
            <a:r>
              <a:rPr lang="en-GB" sz="2000" dirty="0">
                <a:latin typeface="Arial" panose="020B0604020202020204" pitchFamily="34" charset="0"/>
                <a:cs typeface="Arial" panose="020B0604020202020204" pitchFamily="34" charset="0"/>
              </a:rPr>
              <a:t>The Alienated</a:t>
            </a:r>
          </a:p>
          <a:p>
            <a:r>
              <a:rPr lang="en-GB" sz="2000" dirty="0">
                <a:latin typeface="Arial" panose="020B0604020202020204" pitchFamily="34" charset="0"/>
                <a:cs typeface="Arial" panose="020B0604020202020204" pitchFamily="34" charset="0"/>
              </a:rPr>
              <a:t>The Pragmatic</a:t>
            </a:r>
          </a:p>
          <a:p>
            <a:r>
              <a:rPr lang="en-GB" sz="2000" dirty="0">
                <a:latin typeface="Arial" panose="020B0604020202020204" pitchFamily="34" charset="0"/>
                <a:cs typeface="Arial" panose="020B0604020202020204" pitchFamily="34" charset="0"/>
              </a:rPr>
              <a:t>The Star</a:t>
            </a:r>
            <a:endParaRPr lang="en-GB" dirty="0"/>
          </a:p>
        </p:txBody>
      </p:sp>
      <p:sp>
        <p:nvSpPr>
          <p:cNvPr id="5" name="Text Placeholder 4">
            <a:extLst>
              <a:ext uri="{FF2B5EF4-FFF2-40B4-BE49-F238E27FC236}">
                <a16:creationId xmlns:a16="http://schemas.microsoft.com/office/drawing/2014/main" id="{E35ED36B-D2D0-E163-5BBC-9CF4FB7427CA}"/>
              </a:ext>
            </a:extLst>
          </p:cNvPr>
          <p:cNvSpPr>
            <a:spLocks noGrp="1"/>
          </p:cNvSpPr>
          <p:nvPr>
            <p:ph type="body" sz="quarter" idx="3"/>
          </p:nvPr>
        </p:nvSpPr>
        <p:spPr/>
        <p:txBody>
          <a:bodyPr/>
          <a:lstStyle/>
          <a:p>
            <a:r>
              <a:rPr lang="en-GB" dirty="0">
                <a:latin typeface="Arial" panose="020B0604020202020204" pitchFamily="34" charset="0"/>
                <a:cs typeface="Arial" panose="020B0604020202020204" pitchFamily="34" charset="0"/>
              </a:rPr>
              <a:t>Kellerman (2008)</a:t>
            </a:r>
          </a:p>
        </p:txBody>
      </p:sp>
      <p:sp>
        <p:nvSpPr>
          <p:cNvPr id="6" name="Content Placeholder 5">
            <a:extLst>
              <a:ext uri="{FF2B5EF4-FFF2-40B4-BE49-F238E27FC236}">
                <a16:creationId xmlns:a16="http://schemas.microsoft.com/office/drawing/2014/main" id="{43BA9EC1-588C-F90B-6080-6F20EDCD9996}"/>
              </a:ext>
            </a:extLst>
          </p:cNvPr>
          <p:cNvSpPr>
            <a:spLocks noGrp="1"/>
          </p:cNvSpPr>
          <p:nvPr>
            <p:ph sz="quarter" idx="4"/>
          </p:nvPr>
        </p:nvSpPr>
        <p:spPr/>
        <p:txBody>
          <a:bodyPr/>
          <a:lstStyle/>
          <a:p>
            <a:r>
              <a:rPr lang="en-GB" dirty="0">
                <a:latin typeface="Arial" panose="020B0604020202020204" pitchFamily="34" charset="0"/>
                <a:cs typeface="Arial" panose="020B0604020202020204" pitchFamily="34" charset="0"/>
              </a:rPr>
              <a:t>Isolates</a:t>
            </a:r>
          </a:p>
          <a:p>
            <a:r>
              <a:rPr lang="en-GB" dirty="0">
                <a:latin typeface="Arial" panose="020B0604020202020204" pitchFamily="34" charset="0"/>
                <a:cs typeface="Arial" panose="020B0604020202020204" pitchFamily="34" charset="0"/>
              </a:rPr>
              <a:t>Bystanders</a:t>
            </a:r>
          </a:p>
          <a:p>
            <a:r>
              <a:rPr lang="en-GB" dirty="0">
                <a:latin typeface="Arial" panose="020B0604020202020204" pitchFamily="34" charset="0"/>
                <a:cs typeface="Arial" panose="020B0604020202020204" pitchFamily="34" charset="0"/>
              </a:rPr>
              <a:t>Participants</a:t>
            </a:r>
          </a:p>
          <a:p>
            <a:r>
              <a:rPr lang="en-GB" dirty="0">
                <a:latin typeface="Arial" panose="020B0604020202020204" pitchFamily="34" charset="0"/>
                <a:cs typeface="Arial" panose="020B0604020202020204" pitchFamily="34" charset="0"/>
              </a:rPr>
              <a:t>Activists</a:t>
            </a:r>
          </a:p>
          <a:p>
            <a:r>
              <a:rPr lang="en-GB" dirty="0">
                <a:latin typeface="Arial" panose="020B0604020202020204" pitchFamily="34" charset="0"/>
                <a:cs typeface="Arial" panose="020B0604020202020204" pitchFamily="34" charset="0"/>
              </a:rPr>
              <a:t>Diehards</a:t>
            </a:r>
          </a:p>
        </p:txBody>
      </p:sp>
    </p:spTree>
    <p:extLst>
      <p:ext uri="{BB962C8B-B14F-4D97-AF65-F5344CB8AC3E}">
        <p14:creationId xmlns:p14="http://schemas.microsoft.com/office/powerpoint/2010/main" val="13020623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we="http://schemas.microsoft.com/office/webextensions/webextension/2010/11" xmlns:pca="http://schemas.microsoft.com/office/powerpoint/2013/contentapp" Requires="we pca">
          <p:graphicFrame>
            <p:nvGraphicFramePr>
              <p:cNvPr id="4" name="Content Placeholder 3">
                <a:extLst>
                  <a:ext uri="{FF2B5EF4-FFF2-40B4-BE49-F238E27FC236}">
                    <a16:creationId xmlns:a16="http://schemas.microsoft.com/office/drawing/2014/main" id="{A87030F0-A7C4-0C03-E392-C0CACCD7D68D}"/>
                  </a:ext>
                </a:extLst>
              </p:cNvPr>
              <p:cNvGraphicFramePr>
                <a:graphicFrameLocks noGrp="1"/>
              </p:cNvGraphicFramePr>
              <p:nvPr>
                <p:ph idx="1"/>
              </p:nvPr>
            </p:nvGraphicFramePr>
            <p:xfrm>
              <a:off x="1096963" y="2108200"/>
              <a:ext cx="10058400" cy="3760788"/>
            </p:xfrm>
            <a:graphic>
              <a:graphicData uri="http://schemas.microsoft.com/office/webextensions/webextension/2010/11">
                <we:webextensionref xmlns:we="http://schemas.microsoft.com/office/webextensions/webextension/2010/11" xmlns:r="http://schemas.openxmlformats.org/officeDocument/2006/relationships" r:id="rId2"/>
              </a:graphicData>
            </a:graphic>
          </p:graphicFrame>
        </mc:Choice>
        <mc:Fallback>
          <p:pic>
            <p:nvPicPr>
              <p:cNvPr id="4" name="Content Placeholder 3">
                <a:extLst>
                  <a:ext uri="{FF2B5EF4-FFF2-40B4-BE49-F238E27FC236}">
                    <a16:creationId xmlns:a16="http://schemas.microsoft.com/office/drawing/2014/main" id="{A87030F0-A7C4-0C03-E392-C0CACCD7D68D}"/>
                  </a:ext>
                </a:extLst>
              </p:cNvPr>
              <p:cNvPicPr>
                <a:picLocks noGrp="1" noRot="1" noChangeAspect="1" noMove="1" noResize="1" noEditPoints="1" noAdjustHandles="1" noChangeArrowheads="1" noChangeShapeType="1"/>
              </p:cNvPicPr>
              <p:nvPr/>
            </p:nvPicPr>
            <p:blipFill>
              <a:blip r:embed="rId3"/>
              <a:stretch>
                <a:fillRect/>
              </a:stretch>
            </p:blipFill>
            <p:spPr>
              <a:xfrm>
                <a:off x="1096963" y="2108200"/>
                <a:ext cx="10058400" cy="3760788"/>
              </a:xfrm>
              <a:prstGeom prst="rect">
                <a:avLst/>
              </a:prstGeom>
            </p:spPr>
          </p:pic>
        </mc:Fallback>
      </mc:AlternateContent>
    </p:spTree>
    <p:extLst>
      <p:ext uri="{BB962C8B-B14F-4D97-AF65-F5344CB8AC3E}">
        <p14:creationId xmlns:p14="http://schemas.microsoft.com/office/powerpoint/2010/main" val="30793350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ilver metal newtons cradle">
            <a:extLst>
              <a:ext uri="{FF2B5EF4-FFF2-40B4-BE49-F238E27FC236}">
                <a16:creationId xmlns:a16="http://schemas.microsoft.com/office/drawing/2014/main" id="{1278D7BD-5BEF-025D-95EA-9E70AE685CA5}"/>
              </a:ext>
            </a:extLst>
          </p:cNvPr>
          <p:cNvPicPr>
            <a:picLocks noChangeAspect="1"/>
          </p:cNvPicPr>
          <p:nvPr/>
        </p:nvPicPr>
        <p:blipFill rotWithShape="1">
          <a:blip r:embed="rId3"/>
          <a:srcRect t="17183" b="3312"/>
          <a:stretch/>
        </p:blipFill>
        <p:spPr>
          <a:xfrm>
            <a:off x="-32" y="10"/>
            <a:ext cx="12192031" cy="6857990"/>
          </a:xfrm>
          <a:prstGeom prst="rect">
            <a:avLst/>
          </a:prstGeom>
        </p:spPr>
      </p:pic>
      <p:sp>
        <p:nvSpPr>
          <p:cNvPr id="2" name="Title 1">
            <a:extLst>
              <a:ext uri="{FF2B5EF4-FFF2-40B4-BE49-F238E27FC236}">
                <a16:creationId xmlns:a16="http://schemas.microsoft.com/office/drawing/2014/main" id="{90BACB17-F41B-B21E-147E-47560CFDCA2A}"/>
              </a:ext>
            </a:extLst>
          </p:cNvPr>
          <p:cNvSpPr>
            <a:spLocks noGrp="1"/>
          </p:cNvSpPr>
          <p:nvPr>
            <p:ph type="title"/>
          </p:nvPr>
        </p:nvSpPr>
        <p:spPr>
          <a:xfrm>
            <a:off x="828675" y="5120639"/>
            <a:ext cx="7137263" cy="1280161"/>
          </a:xfrm>
        </p:spPr>
        <p:txBody>
          <a:bodyPr vert="horz" lIns="91440" tIns="45720" rIns="91440" bIns="45720" rtlCol="0" anchor="ctr">
            <a:normAutofit/>
          </a:bodyPr>
          <a:lstStyle/>
          <a:p>
            <a:pPr algn="r"/>
            <a:r>
              <a:rPr lang="en-US" sz="4800" dirty="0">
                <a:solidFill>
                  <a:schemeClr val="tx1"/>
                </a:solidFill>
              </a:rPr>
              <a:t>Ethics</a:t>
            </a:r>
          </a:p>
        </p:txBody>
      </p:sp>
      <p:sp>
        <p:nvSpPr>
          <p:cNvPr id="4" name="TextBox 3">
            <a:extLst>
              <a:ext uri="{FF2B5EF4-FFF2-40B4-BE49-F238E27FC236}">
                <a16:creationId xmlns:a16="http://schemas.microsoft.com/office/drawing/2014/main" id="{7FD29612-BD5F-090E-F8BC-6744A57E02A8}"/>
              </a:ext>
            </a:extLst>
          </p:cNvPr>
          <p:cNvSpPr txBox="1"/>
          <p:nvPr/>
        </p:nvSpPr>
        <p:spPr>
          <a:xfrm>
            <a:off x="404161" y="4958833"/>
            <a:ext cx="7986289" cy="369332"/>
          </a:xfrm>
          <a:prstGeom prst="rect">
            <a:avLst/>
          </a:prstGeom>
          <a:noFill/>
        </p:spPr>
        <p:txBody>
          <a:bodyPr wrap="none" rtlCol="0">
            <a:spAutoFit/>
          </a:bodyPr>
          <a:lstStyle/>
          <a:p>
            <a:r>
              <a:rPr lang="en-GB" dirty="0"/>
              <a:t>   </a:t>
            </a:r>
            <a:r>
              <a:rPr lang="en-GB" dirty="0">
                <a:hlinkClick r:id="rId4"/>
              </a:rPr>
              <a:t>Creating ethical cultures in business: Brooke </a:t>
            </a:r>
            <a:r>
              <a:rPr lang="en-GB" dirty="0" err="1">
                <a:hlinkClick r:id="rId4"/>
              </a:rPr>
              <a:t>Deterline</a:t>
            </a:r>
            <a:r>
              <a:rPr lang="en-GB" dirty="0">
                <a:hlinkClick r:id="rId4"/>
              </a:rPr>
              <a:t> at </a:t>
            </a:r>
            <a:r>
              <a:rPr lang="en-GB" dirty="0" err="1">
                <a:hlinkClick r:id="rId4"/>
              </a:rPr>
              <a:t>TEDxPresidio</a:t>
            </a:r>
            <a:r>
              <a:rPr lang="en-GB" dirty="0">
                <a:hlinkClick r:id="rId4"/>
              </a:rPr>
              <a:t> - YouTube</a:t>
            </a:r>
            <a:endParaRPr lang="en-GB" dirty="0"/>
          </a:p>
        </p:txBody>
      </p:sp>
    </p:spTree>
    <p:extLst>
      <p:ext uri="{BB962C8B-B14F-4D97-AF65-F5344CB8AC3E}">
        <p14:creationId xmlns:p14="http://schemas.microsoft.com/office/powerpoint/2010/main" val="14696399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B3582-A047-21A9-A8C9-C34109730A1C}"/>
              </a:ext>
            </a:extLst>
          </p:cNvPr>
          <p:cNvSpPr>
            <a:spLocks noGrp="1"/>
          </p:cNvSpPr>
          <p:nvPr>
            <p:ph type="title"/>
          </p:nvPr>
        </p:nvSpPr>
        <p:spPr/>
        <p:txBody>
          <a:bodyPr/>
          <a:lstStyle/>
          <a:p>
            <a:r>
              <a:rPr lang="en-GB" dirty="0"/>
              <a:t>Ethical Leadership</a:t>
            </a:r>
          </a:p>
        </p:txBody>
      </p:sp>
      <p:sp>
        <p:nvSpPr>
          <p:cNvPr id="3" name="Content Placeholder 2">
            <a:extLst>
              <a:ext uri="{FF2B5EF4-FFF2-40B4-BE49-F238E27FC236}">
                <a16:creationId xmlns:a16="http://schemas.microsoft.com/office/drawing/2014/main" id="{88729134-3AC1-6C10-6FCB-346D4581DFCB}"/>
              </a:ext>
            </a:extLst>
          </p:cNvPr>
          <p:cNvSpPr>
            <a:spLocks noGrp="1"/>
          </p:cNvSpPr>
          <p:nvPr>
            <p:ph idx="1"/>
          </p:nvPr>
        </p:nvSpPr>
        <p:spPr/>
        <p:txBody>
          <a:bodyPr>
            <a:normAutofit/>
          </a:bodyPr>
          <a:lstStyle/>
          <a:p>
            <a:r>
              <a:rPr lang="en-GB" sz="3200" dirty="0">
                <a:latin typeface="Arial" panose="020B0604020202020204" pitchFamily="34" charset="0"/>
                <a:cs typeface="Arial" panose="020B0604020202020204" pitchFamily="34" charset="0"/>
              </a:rPr>
              <a:t>Intensions</a:t>
            </a:r>
          </a:p>
          <a:p>
            <a:r>
              <a:rPr lang="en-GB" sz="3200" dirty="0">
                <a:latin typeface="Arial" panose="020B0604020202020204" pitchFamily="34" charset="0"/>
                <a:cs typeface="Arial" panose="020B0604020202020204" pitchFamily="34" charset="0"/>
              </a:rPr>
              <a:t>Rational</a:t>
            </a:r>
          </a:p>
          <a:p>
            <a:r>
              <a:rPr lang="en-GB" sz="3200" dirty="0">
                <a:latin typeface="Arial" panose="020B0604020202020204" pitchFamily="34" charset="0"/>
                <a:cs typeface="Arial" panose="020B0604020202020204" pitchFamily="34" charset="0"/>
              </a:rPr>
              <a:t>The Ends</a:t>
            </a:r>
          </a:p>
        </p:txBody>
      </p:sp>
      <p:pic>
        <p:nvPicPr>
          <p:cNvPr id="4" name="Picture 3">
            <a:extLst>
              <a:ext uri="{FF2B5EF4-FFF2-40B4-BE49-F238E27FC236}">
                <a16:creationId xmlns:a16="http://schemas.microsoft.com/office/drawing/2014/main" id="{0624985F-C414-A40F-44C8-C49A1FDB269D}"/>
              </a:ext>
            </a:extLst>
          </p:cNvPr>
          <p:cNvPicPr>
            <a:picLocks noChangeAspect="1"/>
          </p:cNvPicPr>
          <p:nvPr/>
        </p:nvPicPr>
        <p:blipFill>
          <a:blip r:embed="rId3"/>
          <a:stretch>
            <a:fillRect/>
          </a:stretch>
        </p:blipFill>
        <p:spPr>
          <a:xfrm>
            <a:off x="4635260" y="1916008"/>
            <a:ext cx="6817127" cy="4295011"/>
          </a:xfrm>
          <a:prstGeom prst="rect">
            <a:avLst/>
          </a:prstGeom>
        </p:spPr>
      </p:pic>
    </p:spTree>
    <p:extLst>
      <p:ext uri="{BB962C8B-B14F-4D97-AF65-F5344CB8AC3E}">
        <p14:creationId xmlns:p14="http://schemas.microsoft.com/office/powerpoint/2010/main" val="8357330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B44FFE-0F04-5F31-5415-5C76B9DBDDE9}"/>
              </a:ext>
            </a:extLst>
          </p:cNvPr>
          <p:cNvSpPr>
            <a:spLocks noGrp="1"/>
          </p:cNvSpPr>
          <p:nvPr>
            <p:ph type="title"/>
          </p:nvPr>
        </p:nvSpPr>
        <p:spPr/>
        <p:txBody>
          <a:bodyPr/>
          <a:lstStyle/>
          <a:p>
            <a:r>
              <a:rPr lang="en-GB" dirty="0"/>
              <a:t>Next Week</a:t>
            </a:r>
          </a:p>
        </p:txBody>
      </p:sp>
      <p:sp>
        <p:nvSpPr>
          <p:cNvPr id="3" name="Content Placeholder 2">
            <a:extLst>
              <a:ext uri="{FF2B5EF4-FFF2-40B4-BE49-F238E27FC236}">
                <a16:creationId xmlns:a16="http://schemas.microsoft.com/office/drawing/2014/main" id="{ABAB1226-C867-A098-3E5A-4B99F2846BED}"/>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Is Reading Week</a:t>
            </a:r>
          </a:p>
          <a:p>
            <a:r>
              <a:rPr lang="en-GB" dirty="0">
                <a:latin typeface="Arial" panose="020B0604020202020204" pitchFamily="34" charset="0"/>
                <a:cs typeface="Arial" panose="020B0604020202020204" pitchFamily="34" charset="0"/>
              </a:rPr>
              <a:t>Articles related to the assignment and guidance notes will be uploaded to Moodle/Teams on Friday.  </a:t>
            </a: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One to one sessions will also be available upon request. </a:t>
            </a:r>
          </a:p>
        </p:txBody>
      </p:sp>
    </p:spTree>
    <p:extLst>
      <p:ext uri="{BB962C8B-B14F-4D97-AF65-F5344CB8AC3E}">
        <p14:creationId xmlns:p14="http://schemas.microsoft.com/office/powerpoint/2010/main" val="2098016134"/>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webextensions/_rels/webextension1.xml.rels><?xml version="1.0" encoding="UTF-8" standalone="yes"?>
<Relationships xmlns="http://schemas.openxmlformats.org/package/2006/relationships"><Relationship Id="rId1" Type="http://schemas.openxmlformats.org/officeDocument/2006/relationships/image" Target="../media/image9.png"/></Relationships>
</file>

<file path=ppt/webextensions/_rels/webextension2.xml.rels><?xml version="1.0" encoding="UTF-8" standalone="yes"?>
<Relationships xmlns="http://schemas.openxmlformats.org/package/2006/relationships"><Relationship Id="rId1" Type="http://schemas.openxmlformats.org/officeDocument/2006/relationships/image" Target="../media/image16.png"/></Relationships>
</file>

<file path=ppt/webextensions/webextension1.xml><?xml version="1.0" encoding="utf-8"?>
<we:webextension xmlns:we="http://schemas.microsoft.com/office/webextensions/webextension/2010/11" id="{FD9A1BB9-F724-43A4-9F36-A33313340BF3}">
  <we:reference id="wa104218073" version="2.1.0.0" store="en-US" storeType="OMEX"/>
  <we:alternateReferences>
    <we:reference id="WA104218073" version="2.1.0.0" store="WA104218073" storeType="OMEX"/>
  </we:alternateReferences>
  <we:properties>
    <we:property name="appSlideData" value="{&quot;slideId&quot;:441,&quot;confidenceLevel&quot;:2}"/>
    <we:property name="url" value="&quot;free_text_poll/Nm65pfBdxAXmN1WBtdo7Z&quot;"/>
  </we:properties>
  <we:bindings/>
  <we:snapshot xmlns:r="http://schemas.openxmlformats.org/officeDocument/2006/relationships" r:embed="rId1"/>
</we:webextension>
</file>

<file path=ppt/webextensions/webextension2.xml><?xml version="1.0" encoding="utf-8"?>
<we:webextension xmlns:we="http://schemas.microsoft.com/office/webextensions/webextension/2010/11" id="{99766648-ED8A-4601-8163-9265584C68A0}">
  <we:reference id="wa104218073" version="2.1.0.0" store="en-US" storeType="OMEX"/>
  <we:alternateReferences>
    <we:reference id="WA104218073" version="2.1.0.0" store="WA104218073" storeType="OMEX"/>
  </we:alternateReferences>
  <we:properties>
    <we:property name="appSlideData" value="{&quot;slideId&quot;:320,&quot;confidenceLevel&quot;:2}"/>
    <we:property name="url" value="&quot;free_text_poll/PI3r9KuJm4TgKavwMlmWv&quot;"/>
  </we:properties>
  <we:bindings/>
  <we:snapshot xmlns:r="http://schemas.openxmlformats.org/officeDocument/2006/relationships" r:embed="rId1"/>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1F006B4-A9E1-4F39-85C8-FB836F9193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{022A5961-2CB7-4143-AC94-A2557CF9500B}tf11437505_win32</Template>
  <TotalTime>0</TotalTime>
  <Words>645</Words>
  <Application>Microsoft Office PowerPoint</Application>
  <PresentationFormat>Widescreen</PresentationFormat>
  <Paragraphs>104</Paragraphs>
  <Slides>21</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21</vt:i4>
      </vt:variant>
    </vt:vector>
  </HeadingPairs>
  <TitlesOfParts>
    <vt:vector size="30" baseType="lpstr">
      <vt:lpstr>Monotype Sorts</vt:lpstr>
      <vt:lpstr>Arial</vt:lpstr>
      <vt:lpstr>Calibri</vt:lpstr>
      <vt:lpstr>Georgia Pro Cond Light</vt:lpstr>
      <vt:lpstr>Helvetica</vt:lpstr>
      <vt:lpstr>Roboto</vt:lpstr>
      <vt:lpstr>Speak Pro</vt:lpstr>
      <vt:lpstr>Times New Roman</vt:lpstr>
      <vt:lpstr>RetrospectVTI</vt:lpstr>
      <vt:lpstr>Contemporary Themes in Management and Leadership</vt:lpstr>
      <vt:lpstr>Previously we have looked at…..</vt:lpstr>
      <vt:lpstr>Ethics  Sustainable Leadership  Leadership Processes  </vt:lpstr>
      <vt:lpstr>What is Leadership for?</vt:lpstr>
      <vt:lpstr>PowerPoint Presentation</vt:lpstr>
      <vt:lpstr>Sustainability</vt:lpstr>
      <vt:lpstr>IKEA – SUSTAINBILITY HAS GONE FROM NICE TO NECESSARY</vt:lpstr>
      <vt:lpstr>Innovative Sustainability Ideas</vt:lpstr>
      <vt:lpstr>Can Plastic Roads Save the Planet? </vt:lpstr>
      <vt:lpstr>The roads are also paved with….</vt:lpstr>
      <vt:lpstr>Leadership for Sustainability</vt:lpstr>
      <vt:lpstr>Sustainable Development Goals</vt:lpstr>
      <vt:lpstr>Everyone can be a Sustainable Leader</vt:lpstr>
      <vt:lpstr>Leaders and Followers</vt:lpstr>
      <vt:lpstr>Path-goal Theory of Leadership</vt:lpstr>
      <vt:lpstr>Leaders and Followers</vt:lpstr>
      <vt:lpstr>Leaders and Followers</vt:lpstr>
      <vt:lpstr>PowerPoint Presentation</vt:lpstr>
      <vt:lpstr>Ethics</vt:lpstr>
      <vt:lpstr>Ethical Leadership</vt:lpstr>
      <vt:lpstr>Next Week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Marie Pitson</dc:creator>
  <cp:lastModifiedBy>Marie Pitson</cp:lastModifiedBy>
  <cp:revision>17</cp:revision>
  <dcterms:created xsi:type="dcterms:W3CDTF">2022-10-18T12:25:16Z</dcterms:created>
  <dcterms:modified xsi:type="dcterms:W3CDTF">2022-11-08T08:23:10Z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