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8" r:id="rId3"/>
    <p:sldId id="269" r:id="rId4"/>
    <p:sldId id="268" r:id="rId5"/>
    <p:sldId id="259" r:id="rId6"/>
    <p:sldId id="270" r:id="rId7"/>
    <p:sldId id="260" r:id="rId8"/>
    <p:sldId id="279" r:id="rId9"/>
    <p:sldId id="277" r:id="rId10"/>
    <p:sldId id="278" r:id="rId11"/>
    <p:sldId id="271" r:id="rId12"/>
    <p:sldId id="285" r:id="rId13"/>
    <p:sldId id="286" r:id="rId14"/>
    <p:sldId id="262" r:id="rId15"/>
    <p:sldId id="263" r:id="rId16"/>
    <p:sldId id="264" r:id="rId17"/>
    <p:sldId id="274" r:id="rId18"/>
    <p:sldId id="282" r:id="rId19"/>
    <p:sldId id="281" r:id="rId20"/>
    <p:sldId id="265" r:id="rId21"/>
    <p:sldId id="283" r:id="rId22"/>
    <p:sldId id="284" r:id="rId23"/>
    <p:sldId id="266" r:id="rId24"/>
    <p:sldId id="275" r:id="rId25"/>
    <p:sldId id="267" r:id="rId26"/>
    <p:sldId id="272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34A750-19EA-5FAE-379F-96C291DACE9C}" v="314" dt="2026-07-22T20:39:52.7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4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6B391C-5101-471D-BE67-F5F44773071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4B480A-9241-414A-92F4-F2408A751AC2}">
      <dgm:prSet/>
      <dgm:spPr/>
      <dgm:t>
        <a:bodyPr/>
        <a:lstStyle/>
        <a:p>
          <a:r>
            <a:rPr lang="en-GB"/>
            <a:t>In academic and clinical contexts, transgender refers to individuals whose gender identity differs from the sex they were assigned at birth (Sequeira &amp; Dayton, 2019).</a:t>
          </a:r>
          <a:endParaRPr lang="en-US"/>
        </a:p>
      </dgm:t>
    </dgm:pt>
    <dgm:pt modelId="{48BCD9F5-CCF1-42CD-970D-222DC7AA4495}" type="parTrans" cxnId="{87AD908F-ECD0-4DD5-80D9-AC74DB88F881}">
      <dgm:prSet/>
      <dgm:spPr/>
      <dgm:t>
        <a:bodyPr/>
        <a:lstStyle/>
        <a:p>
          <a:endParaRPr lang="en-US"/>
        </a:p>
      </dgm:t>
    </dgm:pt>
    <dgm:pt modelId="{5BEB839E-93ED-4C9E-BEB3-F935FCC44304}" type="sibTrans" cxnId="{87AD908F-ECD0-4DD5-80D9-AC74DB88F881}">
      <dgm:prSet/>
      <dgm:spPr/>
      <dgm:t>
        <a:bodyPr/>
        <a:lstStyle/>
        <a:p>
          <a:endParaRPr lang="en-US"/>
        </a:p>
      </dgm:t>
    </dgm:pt>
    <dgm:pt modelId="{BAD6C8D0-8928-4DA9-9196-23A3C07F6926}">
      <dgm:prSet/>
      <dgm:spPr/>
      <dgm:t>
        <a:bodyPr/>
        <a:lstStyle/>
        <a:p>
          <a:r>
            <a:rPr lang="en-GB"/>
            <a:t>Gender identity is a person’s deeply felt sense of being male, female, both, neither, or another gender.</a:t>
          </a:r>
          <a:endParaRPr lang="en-US"/>
        </a:p>
      </dgm:t>
    </dgm:pt>
    <dgm:pt modelId="{DE2D1121-DF2E-463B-8FCD-5E0365A0743F}" type="parTrans" cxnId="{58AE5FCD-1573-49BF-9176-A3B690BFABF3}">
      <dgm:prSet/>
      <dgm:spPr/>
      <dgm:t>
        <a:bodyPr/>
        <a:lstStyle/>
        <a:p>
          <a:endParaRPr lang="en-US"/>
        </a:p>
      </dgm:t>
    </dgm:pt>
    <dgm:pt modelId="{40C8A68B-2FF2-422C-947B-EA7270D9D549}" type="sibTrans" cxnId="{58AE5FCD-1573-49BF-9176-A3B690BFABF3}">
      <dgm:prSet/>
      <dgm:spPr/>
      <dgm:t>
        <a:bodyPr/>
        <a:lstStyle/>
        <a:p>
          <a:endParaRPr lang="en-US"/>
        </a:p>
      </dgm:t>
    </dgm:pt>
    <dgm:pt modelId="{919EFA07-8565-46EB-8C94-DD2F79577A77}">
      <dgm:prSet/>
      <dgm:spPr/>
      <dgm:t>
        <a:bodyPr/>
        <a:lstStyle/>
        <a:p>
          <a:r>
            <a:rPr lang="en-GB"/>
            <a:t>Transgender is an umbrella term that includes trans men, trans women, and non-binary or gender-diverse identities (AAMFT, 2026).</a:t>
          </a:r>
          <a:endParaRPr lang="en-US"/>
        </a:p>
      </dgm:t>
    </dgm:pt>
    <dgm:pt modelId="{893CD35C-56BC-4299-B08F-14158417FEB9}" type="parTrans" cxnId="{C2B849AB-32ED-43F1-9EF7-AE62CF1F7317}">
      <dgm:prSet/>
      <dgm:spPr/>
      <dgm:t>
        <a:bodyPr/>
        <a:lstStyle/>
        <a:p>
          <a:endParaRPr lang="en-US"/>
        </a:p>
      </dgm:t>
    </dgm:pt>
    <dgm:pt modelId="{3AABB619-E718-4FB2-95C2-6EC41F2623F9}" type="sibTrans" cxnId="{C2B849AB-32ED-43F1-9EF7-AE62CF1F7317}">
      <dgm:prSet/>
      <dgm:spPr/>
      <dgm:t>
        <a:bodyPr/>
        <a:lstStyle/>
        <a:p>
          <a:endParaRPr lang="en-US"/>
        </a:p>
      </dgm:t>
    </dgm:pt>
    <dgm:pt modelId="{977F81C1-99DA-45F9-8F65-047D31B0D3AD}" type="pres">
      <dgm:prSet presAssocID="{866B391C-5101-471D-BE67-F5F44773071D}" presName="linear" presStyleCnt="0">
        <dgm:presLayoutVars>
          <dgm:animLvl val="lvl"/>
          <dgm:resizeHandles val="exact"/>
        </dgm:presLayoutVars>
      </dgm:prSet>
      <dgm:spPr/>
    </dgm:pt>
    <dgm:pt modelId="{A4F037AE-02A3-4E3B-ADAC-94056598A3DE}" type="pres">
      <dgm:prSet presAssocID="{E54B480A-9241-414A-92F4-F2408A751AC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CBE2ED-4873-4F6F-9D2C-AC60E2EC8F71}" type="pres">
      <dgm:prSet presAssocID="{5BEB839E-93ED-4C9E-BEB3-F935FCC44304}" presName="spacer" presStyleCnt="0"/>
      <dgm:spPr/>
    </dgm:pt>
    <dgm:pt modelId="{425381A2-38AD-4983-AC74-3A68824534A8}" type="pres">
      <dgm:prSet presAssocID="{BAD6C8D0-8928-4DA9-9196-23A3C07F692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CD3FF20-38C8-4BBE-B57A-BA97D36F980D}" type="pres">
      <dgm:prSet presAssocID="{40C8A68B-2FF2-422C-947B-EA7270D9D549}" presName="spacer" presStyleCnt="0"/>
      <dgm:spPr/>
    </dgm:pt>
    <dgm:pt modelId="{149B673C-58DF-4C12-AF58-3E7DB9611815}" type="pres">
      <dgm:prSet presAssocID="{919EFA07-8565-46EB-8C94-DD2F79577A7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8D74F0B-879E-4B50-A672-3F4FC196B0EA}" type="presOf" srcId="{919EFA07-8565-46EB-8C94-DD2F79577A77}" destId="{149B673C-58DF-4C12-AF58-3E7DB9611815}" srcOrd="0" destOrd="0" presId="urn:microsoft.com/office/officeart/2005/8/layout/vList2"/>
    <dgm:cxn modelId="{64A05F74-196E-4D21-A527-AA8CE2131F12}" type="presOf" srcId="{866B391C-5101-471D-BE67-F5F44773071D}" destId="{977F81C1-99DA-45F9-8F65-047D31B0D3AD}" srcOrd="0" destOrd="0" presId="urn:microsoft.com/office/officeart/2005/8/layout/vList2"/>
    <dgm:cxn modelId="{87AD908F-ECD0-4DD5-80D9-AC74DB88F881}" srcId="{866B391C-5101-471D-BE67-F5F44773071D}" destId="{E54B480A-9241-414A-92F4-F2408A751AC2}" srcOrd="0" destOrd="0" parTransId="{48BCD9F5-CCF1-42CD-970D-222DC7AA4495}" sibTransId="{5BEB839E-93ED-4C9E-BEB3-F935FCC44304}"/>
    <dgm:cxn modelId="{C2B849AB-32ED-43F1-9EF7-AE62CF1F7317}" srcId="{866B391C-5101-471D-BE67-F5F44773071D}" destId="{919EFA07-8565-46EB-8C94-DD2F79577A77}" srcOrd="2" destOrd="0" parTransId="{893CD35C-56BC-4299-B08F-14158417FEB9}" sibTransId="{3AABB619-E718-4FB2-95C2-6EC41F2623F9}"/>
    <dgm:cxn modelId="{0A25E0AC-1C27-497D-89A2-21156B3FA3FE}" type="presOf" srcId="{E54B480A-9241-414A-92F4-F2408A751AC2}" destId="{A4F037AE-02A3-4E3B-ADAC-94056598A3DE}" srcOrd="0" destOrd="0" presId="urn:microsoft.com/office/officeart/2005/8/layout/vList2"/>
    <dgm:cxn modelId="{58AE5FCD-1573-49BF-9176-A3B690BFABF3}" srcId="{866B391C-5101-471D-BE67-F5F44773071D}" destId="{BAD6C8D0-8928-4DA9-9196-23A3C07F6926}" srcOrd="1" destOrd="0" parTransId="{DE2D1121-DF2E-463B-8FCD-5E0365A0743F}" sibTransId="{40C8A68B-2FF2-422C-947B-EA7270D9D549}"/>
    <dgm:cxn modelId="{0FFEE6F1-8A15-4A36-B654-80CD4FE18087}" type="presOf" srcId="{BAD6C8D0-8928-4DA9-9196-23A3C07F6926}" destId="{425381A2-38AD-4983-AC74-3A68824534A8}" srcOrd="0" destOrd="0" presId="urn:microsoft.com/office/officeart/2005/8/layout/vList2"/>
    <dgm:cxn modelId="{8DF3C2FC-D5AB-4456-9508-C5EDB633DD5D}" type="presParOf" srcId="{977F81C1-99DA-45F9-8F65-047D31B0D3AD}" destId="{A4F037AE-02A3-4E3B-ADAC-94056598A3DE}" srcOrd="0" destOrd="0" presId="urn:microsoft.com/office/officeart/2005/8/layout/vList2"/>
    <dgm:cxn modelId="{CB296A6B-8C60-4F14-898B-F9FDE15B645E}" type="presParOf" srcId="{977F81C1-99DA-45F9-8F65-047D31B0D3AD}" destId="{52CBE2ED-4873-4F6F-9D2C-AC60E2EC8F71}" srcOrd="1" destOrd="0" presId="urn:microsoft.com/office/officeart/2005/8/layout/vList2"/>
    <dgm:cxn modelId="{B64A0E6F-44DB-4242-885C-08BDA7C7587E}" type="presParOf" srcId="{977F81C1-99DA-45F9-8F65-047D31B0D3AD}" destId="{425381A2-38AD-4983-AC74-3A68824534A8}" srcOrd="2" destOrd="0" presId="urn:microsoft.com/office/officeart/2005/8/layout/vList2"/>
    <dgm:cxn modelId="{C39D528F-23F7-4C06-8081-297180A6E917}" type="presParOf" srcId="{977F81C1-99DA-45F9-8F65-047D31B0D3AD}" destId="{3CD3FF20-38C8-4BBE-B57A-BA97D36F980D}" srcOrd="3" destOrd="0" presId="urn:microsoft.com/office/officeart/2005/8/layout/vList2"/>
    <dgm:cxn modelId="{8D7C0574-5EE2-4D25-8488-BD79B843E14B}" type="presParOf" srcId="{977F81C1-99DA-45F9-8F65-047D31B0D3AD}" destId="{149B673C-58DF-4C12-AF58-3E7DB96118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F037AE-02A3-4E3B-ADAC-94056598A3DE}">
      <dsp:nvSpPr>
        <dsp:cNvPr id="0" name=""/>
        <dsp:cNvSpPr/>
      </dsp:nvSpPr>
      <dsp:spPr>
        <a:xfrm>
          <a:off x="0" y="4184"/>
          <a:ext cx="6692813" cy="15607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academic and clinical contexts, transgender refers to individuals whose gender identity differs from the sex they were assigned at birth (Sequeira &amp; Dayton, 2019).</a:t>
          </a:r>
          <a:endParaRPr lang="en-US" sz="2300" kern="1200"/>
        </a:p>
      </dsp:txBody>
      <dsp:txXfrm>
        <a:off x="76191" y="80375"/>
        <a:ext cx="6540431" cy="1408398"/>
      </dsp:txXfrm>
    </dsp:sp>
    <dsp:sp modelId="{425381A2-38AD-4983-AC74-3A68824534A8}">
      <dsp:nvSpPr>
        <dsp:cNvPr id="0" name=""/>
        <dsp:cNvSpPr/>
      </dsp:nvSpPr>
      <dsp:spPr>
        <a:xfrm>
          <a:off x="0" y="1631205"/>
          <a:ext cx="6692813" cy="1560780"/>
        </a:xfrm>
        <a:prstGeom prst="roundRect">
          <a:avLst/>
        </a:prstGeom>
        <a:gradFill rotWithShape="0">
          <a:gsLst>
            <a:gs pos="0">
              <a:schemeClr val="accent2">
                <a:hueOff val="-9688523"/>
                <a:satOff val="11169"/>
                <a:lumOff val="3725"/>
                <a:alphaOff val="0"/>
                <a:tint val="96000"/>
                <a:lumMod val="100000"/>
              </a:schemeClr>
            </a:gs>
            <a:gs pos="78000">
              <a:schemeClr val="accent2">
                <a:hueOff val="-9688523"/>
                <a:satOff val="11169"/>
                <a:lumOff val="3725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Gender identity is a person’s deeply felt sense of being male, female, both, neither, or another gender.</a:t>
          </a:r>
          <a:endParaRPr lang="en-US" sz="2300" kern="1200"/>
        </a:p>
      </dsp:txBody>
      <dsp:txXfrm>
        <a:off x="76191" y="1707396"/>
        <a:ext cx="6540431" cy="1408398"/>
      </dsp:txXfrm>
    </dsp:sp>
    <dsp:sp modelId="{149B673C-58DF-4C12-AF58-3E7DB9611815}">
      <dsp:nvSpPr>
        <dsp:cNvPr id="0" name=""/>
        <dsp:cNvSpPr/>
      </dsp:nvSpPr>
      <dsp:spPr>
        <a:xfrm>
          <a:off x="0" y="3258225"/>
          <a:ext cx="6692813" cy="1560780"/>
        </a:xfrm>
        <a:prstGeom prst="roundRect">
          <a:avLst/>
        </a:prstGeom>
        <a:gradFill rotWithShape="0">
          <a:gsLst>
            <a:gs pos="0">
              <a:schemeClr val="accent2">
                <a:hueOff val="-19377047"/>
                <a:satOff val="22338"/>
                <a:lumOff val="7450"/>
                <a:alphaOff val="0"/>
                <a:tint val="96000"/>
                <a:lumMod val="100000"/>
              </a:schemeClr>
            </a:gs>
            <a:gs pos="78000">
              <a:schemeClr val="accent2">
                <a:hueOff val="-19377047"/>
                <a:satOff val="22338"/>
                <a:lumOff val="745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Transgender is an umbrella term that includes trans men, trans women, and non-binary or gender-diverse identities (AAMFT, 2026).</a:t>
          </a:r>
          <a:endParaRPr lang="en-US" sz="2300" kern="1200"/>
        </a:p>
      </dsp:txBody>
      <dsp:txXfrm>
        <a:off x="76191" y="3334416"/>
        <a:ext cx="6540431" cy="14083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447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579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792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801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572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244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371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7/23/2026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209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583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923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31064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598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2954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397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638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14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709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jackbrummet.blogspot.com/search/label/jai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ypr.co.za/revolutionising-healthcare-the-power-of-medical-software-solutions/2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ojnews.com/Section-politics-3/299591-political-and-media-reforms-will-be-implemented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equality.org/sites/default/files/docs/usts/USTS-Full-Report-Dec17.pdf" TargetMode="External"/><Relationship Id="rId3" Type="http://schemas.openxmlformats.org/officeDocument/2006/relationships/hyperlink" Target="https://bjs.ojp.gov/content/pub/pdf/svpjri1112.pdf" TargetMode="External"/><Relationship Id="rId7" Type="http://schemas.openxmlformats.org/officeDocument/2006/relationships/hyperlink" Target="https://link.springer.com/article/10.1007/s10805-025-09605-3" TargetMode="External"/><Relationship Id="rId2" Type="http://schemas.openxmlformats.org/officeDocument/2006/relationships/hyperlink" Target="https://www.aamft.org/AAMFT/Consumer_Updates/Gender_Identity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imeandjustice.org.uk/sites/default/files/PSJ%20233%2C%20Transgender%20prisoners.pdf" TargetMode="External"/><Relationship Id="rId5" Type="http://schemas.openxmlformats.org/officeDocument/2006/relationships/hyperlink" Target="https://research.birmingham.ac.uk/files/185168091/Submitted_Manuscript_Updated.pdf" TargetMode="External"/><Relationship Id="rId10" Type="http://schemas.openxmlformats.org/officeDocument/2006/relationships/hyperlink" Target="https://doi.org/10.1108/JPH-03-2019-0011" TargetMode="External"/><Relationship Id="rId4" Type="http://schemas.openxmlformats.org/officeDocument/2006/relationships/hyperlink" Target="https://www.ncbi.nlm.nih.gov/pmc/articles/PMC6913601/" TargetMode="External"/><Relationship Id="rId9" Type="http://schemas.openxmlformats.org/officeDocument/2006/relationships/hyperlink" Target="https://doi.org/10.2105/AJPH.2018.304894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researchonline.ljmu.ac.uk/id/eprint/14302/" TargetMode="External"/><Relationship Id="rId3" Type="http://schemas.openxmlformats.org/officeDocument/2006/relationships/hyperlink" Target="https://ajph.aphapublications.org/doi/10.2105/AJPH.2016.303406" TargetMode="External"/><Relationship Id="rId7" Type="http://schemas.openxmlformats.org/officeDocument/2006/relationships/hyperlink" Target="https://doi.org/10.1111/lsi.12193" TargetMode="External"/><Relationship Id="rId2" Type="http://schemas.openxmlformats.org/officeDocument/2006/relationships/hyperlink" Target="https://www.medicalnewstoday.com/articles/2323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amanetwork.com/journals/jamapediatrics/fullarticle/2780234" TargetMode="External"/><Relationship Id="rId5" Type="http://schemas.openxmlformats.org/officeDocument/2006/relationships/hyperlink" Target="https://doi.org/10.1037/cou0000074" TargetMode="External"/><Relationship Id="rId4" Type="http://schemas.openxmlformats.org/officeDocument/2006/relationships/hyperlink" Target="https://www.gov.uk/government/publications/the-care-and-management-of-individuals-who-are-transgender" TargetMode="External"/><Relationship Id="rId9" Type="http://schemas.openxmlformats.org/officeDocument/2006/relationships/hyperlink" Target="https://www.wpath.org/publications/so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260" y="2009624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Transgender </a:t>
            </a:r>
            <a:r>
              <a:rPr lang="en-GB"/>
              <a:t>individuals in the prison </a:t>
            </a:r>
            <a:r>
              <a:rPr lang="en-GB" err="1"/>
              <a:t>system</a:t>
            </a:r>
            <a:endParaRPr lang="en-GB"/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849" y="4384915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By Ethan Howells (2308529)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09B7E24-271E-4A3A-9D65-EE95ED972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5C59434-03B2-4F06-8362-A01DD785E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FDF3815-C9F7-4B9E-A371-DE71C4E9D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4C30A41-6D9F-42F2-BE4A-B6D2E4400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8577AE11-EC00-4E67-9DDD-624E9DA12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06A24DE-7A6F-4459-9A79-712243D2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EBE697-7D77-4AC8-8E68-0483B47D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9FC7B15-C721-4A23-8F6A-2CFA77C61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64E8ACB-FC50-451D-AF0A-879ABC6EA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5F354A0-F0C9-4254-A913-DD68E78161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9B01B525-8D81-44A3-BC1F-C711B89D2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1E22AC-3BE3-3449-9450-FC04D6AE5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Calibri"/>
                <a:ea typeface="Calibri"/>
                <a:cs typeface="Calibri"/>
              </a:rPr>
              <a:t>Aim of the </a:t>
            </a:r>
            <a:r>
              <a:rPr lang="en-US" sz="5400">
                <a:latin typeface="Calibri"/>
                <a:ea typeface="Calibri"/>
                <a:cs typeface="Calibri"/>
              </a:rPr>
              <a:t>presentation</a:t>
            </a:r>
            <a:r>
              <a:rPr lang="en-US" sz="5400"/>
              <a:t> 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Graphic 5" descr="Bullseye">
            <a:extLst>
              <a:ext uri="{FF2B5EF4-FFF2-40B4-BE49-F238E27FC236}">
                <a16:creationId xmlns:a16="http://schemas.microsoft.com/office/drawing/2014/main" id="{A2A31FF4-A09F-DB47-D6EE-06438171DF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90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0265050-FD84-47EF-A163-6A481836C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A11B064D-F4EB-4312-AEEA-6AFDB257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E7041201-C3DD-4181-B0E0-5C960FFE5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29A678F-8D0F-4F98-85A6-797199C55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82463FFC-4B08-4AF2-AC5A-F681CE977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87C110A9-8F54-42F4-9B19-8D33F94DE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9F5AD5FC-19DB-4C66-BDDA-043A6AAC9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7">
              <a:extLst>
                <a:ext uri="{FF2B5EF4-FFF2-40B4-BE49-F238E27FC236}">
                  <a16:creationId xmlns:a16="http://schemas.microsoft.com/office/drawing/2014/main" id="{352A3EAD-426D-4399-B7E0-81D26F700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F842EF93-A507-4796-A726-0D0A9B751C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9">
              <a:extLst>
                <a:ext uri="{FF2B5EF4-FFF2-40B4-BE49-F238E27FC236}">
                  <a16:creationId xmlns:a16="http://schemas.microsoft.com/office/drawing/2014/main" id="{24F1410B-DBCE-471A-97C3-B96C0A7BB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0BBC8502-8D68-4CE4-B690-2EBB6BCC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421E78-85C9-BC8D-88CB-BF89D349C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>
                <a:latin typeface="Calibri"/>
                <a:ea typeface="Calibri"/>
                <a:cs typeface="Calibri"/>
              </a:rPr>
              <a:t>What does transgender mean?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DE77CD7A-FE9E-475D-BF9C-78183B0B1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B55B9D6B-909E-89E9-0F85-E3F97FD632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014348"/>
              </p:ext>
            </p:extLst>
          </p:nvPr>
        </p:nvGraphicFramePr>
        <p:xfrm>
          <a:off x="4852543" y="944564"/>
          <a:ext cx="6692814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6695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F82F7-91C4-FEDF-D6FB-D917052A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identity and </a:t>
            </a:r>
            <a:r>
              <a:rPr lang="en-GB"/>
              <a:t>biological sex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30B6-97A7-1BA5-1FA4-330DDFEAA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6471"/>
            <a:ext cx="8596668" cy="388077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Gender identity is a person’s deeply felt sense of being male, female, both, neither, </a:t>
            </a:r>
            <a:r>
              <a:rPr lang="en-GB">
                <a:latin typeface="Calibri"/>
                <a:ea typeface="Calibri"/>
                <a:cs typeface="Calibri"/>
              </a:rPr>
              <a:t>or another</a:t>
            </a:r>
            <a:r>
              <a:rPr lang="en-GB" dirty="0">
                <a:latin typeface="Calibri"/>
                <a:ea typeface="Calibri"/>
                <a:cs typeface="Calibri"/>
              </a:rPr>
              <a:t> gender.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Biological sex refers to the physical and physiological characteristics used to classify individuals as male, female, or intersex (Medical News Today, 2025).</a:t>
            </a:r>
          </a:p>
          <a:p>
            <a:pPr>
              <a:buClr>
                <a:srgbClr val="EB3D9F"/>
              </a:buClr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Gender identity refers to a person’s internal and deeply felt sense of their own gender (Gribble et al, 2025).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It is a psychological and social aspect of identity that may or may not align with biological sex.</a:t>
            </a:r>
          </a:p>
          <a:p>
            <a:pPr>
              <a:buClr>
                <a:srgbClr val="EB3D9F"/>
              </a:buClr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Individuals whose gender identity differs from their assigned sex may identify as transgender or non-binary (Gribble et al, 2025).</a:t>
            </a:r>
            <a:endParaRPr lang="en-GB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875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Content Placeholder 5" descr="A close up of a fence&#10;&#10;AI-generated content may be incorrect.">
            <a:extLst>
              <a:ext uri="{FF2B5EF4-FFF2-40B4-BE49-F238E27FC236}">
                <a16:creationId xmlns:a16="http://schemas.microsoft.com/office/drawing/2014/main" id="{B7F4C225-577C-0EA0-81D0-90B6C63C8D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8053" b="5338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6023515E-A695-47F8-A1D7-6FBC5C0ED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Parallelogram 36">
            <a:extLst>
              <a:ext uri="{FF2B5EF4-FFF2-40B4-BE49-F238E27FC236}">
                <a16:creationId xmlns:a16="http://schemas.microsoft.com/office/drawing/2014/main" id="{63558CD2-30CF-4237-B530-8AACD9583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E9F106-7CBF-402A-A9B7-8EC58D4B5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37D6E0D2-3C3D-4C0E-A18E-08A1D2A2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ectangle 23">
            <a:extLst>
              <a:ext uri="{FF2B5EF4-FFF2-40B4-BE49-F238E27FC236}">
                <a16:creationId xmlns:a16="http://schemas.microsoft.com/office/drawing/2014/main" id="{4167283E-EB76-403A-BC80-285DBD4C3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25">
            <a:extLst>
              <a:ext uri="{FF2B5EF4-FFF2-40B4-BE49-F238E27FC236}">
                <a16:creationId xmlns:a16="http://schemas.microsoft.com/office/drawing/2014/main" id="{1ADF407D-FE97-417A-A0A3-42CA84250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5EF9B0C7-0806-4738-B48B-4D9D41B54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D2B6A-4004-7F93-F2D9-A5B3F4244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/>
              <a:t>Overview of the Prison system</a:t>
            </a:r>
          </a:p>
        </p:txBody>
      </p:sp>
      <p:sp>
        <p:nvSpPr>
          <p:cNvPr id="49" name="Rectangle 27">
            <a:extLst>
              <a:ext uri="{FF2B5EF4-FFF2-40B4-BE49-F238E27FC236}">
                <a16:creationId xmlns:a16="http://schemas.microsoft.com/office/drawing/2014/main" id="{1DE42225-CC3C-4C3D-9B80-F36262C2C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28">
            <a:extLst>
              <a:ext uri="{FF2B5EF4-FFF2-40B4-BE49-F238E27FC236}">
                <a16:creationId xmlns:a16="http://schemas.microsoft.com/office/drawing/2014/main" id="{DC75266A-36BA-4E57-B491-517652DB1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Rectangle 29">
            <a:extLst>
              <a:ext uri="{FF2B5EF4-FFF2-40B4-BE49-F238E27FC236}">
                <a16:creationId xmlns:a16="http://schemas.microsoft.com/office/drawing/2014/main" id="{AD3AB97B-33BC-46A1-93A3-B668C176E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CF29053C-B6DD-465F-8E05-BDACB3CF0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446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Free Images : architecture, wood, building, alley, subway, hall, usa ...">
            <a:extLst>
              <a:ext uri="{FF2B5EF4-FFF2-40B4-BE49-F238E27FC236}">
                <a16:creationId xmlns:a16="http://schemas.microsoft.com/office/drawing/2014/main" id="{B99B6DCB-CAAA-AB06-A948-1245CBD7797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19712" b="381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21823-F77E-A489-AEB8-03A36F05D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820" y="1877560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Most prison systems worldwide are segregated by sex assigned at birth, meaning male and female prisoners are housed separately (</a:t>
            </a:r>
            <a:r>
              <a:rPr lang="en-GB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Brömdal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et al., 2019).</a:t>
            </a: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Placement decisions are largely based on biological sex rather than self-identified gender (Brooke, 2022).</a:t>
            </a:r>
          </a:p>
          <a:p>
            <a:pPr>
              <a:buClr>
                <a:srgbClr val="EB3D9F"/>
              </a:buClr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Gender identity is often not formally recognised in prison records (</a:t>
            </a:r>
            <a:r>
              <a:rPr lang="en-GB" dirty="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Brömdal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et al 2019)</a:t>
            </a: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Research shows that prison policies are often inadequate in protecting gender-diverse individuals (Crime and Justice Studies, 2020).</a:t>
            </a: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As a result, transgender prisoners may face unsafe housing, limited access to appropriate healthcare, and increased risk of harm (Crime and Justice Studies, 2020).</a:t>
            </a:r>
          </a:p>
          <a:p>
            <a:pPr>
              <a:buClr>
                <a:srgbClr val="EB3D9F"/>
              </a:buClr>
            </a:pPr>
            <a:endParaRPr lang="en-GB">
              <a:solidFill>
                <a:srgbClr val="FFFFFF"/>
              </a:solidFill>
            </a:endParaRPr>
          </a:p>
          <a:p>
            <a:pPr>
              <a:buClr>
                <a:srgbClr val="EB3D9F"/>
              </a:buClr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0308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D698934-8BEF-3EE4-B909-462083FC1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Housing and </a:t>
            </a:r>
            <a:r>
              <a:rPr lang="en-GB"/>
              <a:t>placement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08D09-2D51-5C8B-3C67-F10A18721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0752" y="1208524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Brooke (2022) explains that prisons continue to operate as sex-segregated institutions, where housing decisions are primarily based on biological sex rather than self-identified gender. As a result, transgender women are frequently placed in men’s prisons under this system.</a:t>
            </a:r>
          </a:p>
          <a:p>
            <a:pPr>
              <a:buClr>
                <a:srgbClr val="EB3D9F"/>
              </a:buClr>
            </a:pPr>
            <a:endParaRPr lang="en-GB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724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9B0CB8F5-B87D-8A7E-85F1-12C852A39A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36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45C891-7220-B497-8AFA-0E965DFC6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000" dirty="0"/>
              <a:t>Reasons against allowing transgender individuals in their </a:t>
            </a:r>
            <a:r>
              <a:rPr lang="en-US" sz="3000"/>
              <a:t>identifying gender </a:t>
            </a:r>
            <a:r>
              <a:rPr lang="en-US" sz="3000" dirty="0"/>
              <a:t>prison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474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59DB82-E478-58F0-22DD-DAD4D3BDD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Safety Concerns for Female Prisoners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C0C21-7BAF-BD34-9E2C-0DCC4A2BD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Some argue that housing transgender women who retain male anatomy in women's prisons may increase the perceived or actual risk to female prisoners. </a:t>
            </a: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These concerns are particularly relevant for women who have experienced previous sexual or domestic abuse. 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Many women in prison have histories of trauma, making privacy, safety, and security important considerations (Ministry of Justice, 2023).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 dirty="0">
              <a:solidFill>
                <a:srgbClr val="FFFFFF"/>
              </a:solidFill>
            </a:endParaRPr>
          </a:p>
          <a:p>
            <a:pPr>
              <a:buClr>
                <a:srgbClr val="EB3D9F"/>
              </a:buClr>
            </a:pP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3337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A9227C-4B41-49D6-1485-ADF62CA4C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 marL="342900" indent="-342900">
              <a:spcBef>
                <a:spcPts val="1000"/>
              </a:spcBef>
            </a:pPr>
            <a:endParaRPr lang="en-GB"/>
          </a:p>
          <a:p>
            <a:pPr marL="342900" indent="-342900">
              <a:spcBef>
                <a:spcPts val="1000"/>
              </a:spcBef>
            </a:pPr>
            <a:r>
              <a:rPr lang="en-GB"/>
              <a:t>Differences in Physical Strength</a:t>
            </a:r>
          </a:p>
          <a:p>
            <a:pPr marL="342900" indent="-342900">
              <a:spcBef>
                <a:spcPts val="1000"/>
              </a:spcBef>
            </a:pPr>
            <a:endParaRPr lang="en-GB"/>
          </a:p>
          <a:p>
            <a:pPr marL="342900" indent="-342900">
              <a:spcBef>
                <a:spcPts val="1000"/>
              </a:spcBef>
            </a:pPr>
            <a:endParaRPr lang="en-GB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906F2-07D1-41C6-FBC2-E76C464CC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537960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Some researchers suggest that individuals who have experienced male puberty may retain physical advantages, such as greater strength, height, and bone density, even after hormone therapy. </a:t>
            </a:r>
          </a:p>
          <a:p>
            <a:pPr>
              <a:buClr>
                <a:srgbClr val="EB3D9F"/>
              </a:buClr>
            </a:pPr>
            <a:r>
              <a:rPr lang="en-US">
                <a:latin typeface="Calibri"/>
                <a:ea typeface="Calibri"/>
                <a:cs typeface="Calibri"/>
              </a:rPr>
              <a:t>Prison authorities may take these physical differences into account when assessing potential risks to other prisoners.</a:t>
            </a:r>
          </a:p>
          <a:p>
            <a:pPr>
              <a:buClr>
                <a:srgbClr val="EB3D9F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0505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61FDB3C4-274F-737B-CE26-EDCA4E70A2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76" t="6376" r="26699" b="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CBBD8B-F3B2-3AE4-34DE-2557CE19A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/>
              <a:t>What are the effects of this?</a:t>
            </a:r>
          </a:p>
        </p:txBody>
      </p:sp>
    </p:spTree>
    <p:extLst>
      <p:ext uri="{BB962C8B-B14F-4D97-AF65-F5344CB8AC3E}">
        <p14:creationId xmlns:p14="http://schemas.microsoft.com/office/powerpoint/2010/main" val="19111160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F7904B-9FD8-17B3-9F01-B5617325C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Sexual Victimisation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3DD7C-5595-7616-1C1D-3625CC791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b="1" u="sng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Research shows that transgender prisoners experience significantly higher rates of physical and sexual violence compared to cisgender inmates.</a:t>
            </a: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Research also shows that transgender prisoners were far more likely to report sexual victimisation by both other inmates and staff (Beck et al., 2013).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9543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86D4E2-64C2-FCFD-B165-39F31B392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Assault and Reporting Barriers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EF8B-6B16-2E01-0BB8-449CFF3C8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 3,sans-serif" charset="2"/>
            </a:pPr>
            <a:endParaRPr lang="en-GB" b="1" u="sng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latin typeface="Calibri"/>
                <a:ea typeface="Calibri"/>
                <a:cs typeface="Calibri"/>
              </a:rPr>
              <a:t>Research found that formerly incarcerated transgender individuals reported high levels of harassment, assault, and denial of medical care (James et al., 2016).</a:t>
            </a:r>
            <a:endParaRPr lang="en-US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latin typeface="Calibri"/>
                <a:ea typeface="Calibri"/>
                <a:cs typeface="Calibri"/>
              </a:rPr>
              <a:t>These findings highlight the heightened vulnerability of transgender prisoners within correctional institutions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 dirty="0">
                <a:latin typeface="Calibri"/>
                <a:ea typeface="Calibri"/>
                <a:cs typeface="Calibri"/>
              </a:rPr>
              <a:t>Research on the Prison Rape Elimination Act (PREA) shows that many transgender prisoners </a:t>
            </a:r>
            <a:r>
              <a:rPr lang="en-GB">
                <a:latin typeface="Calibri"/>
                <a:ea typeface="Calibri"/>
                <a:cs typeface="Calibri"/>
              </a:rPr>
              <a:t>are reluctant</a:t>
            </a:r>
            <a:r>
              <a:rPr lang="en-GB" dirty="0">
                <a:latin typeface="Calibri"/>
                <a:ea typeface="Calibri"/>
                <a:cs typeface="Calibri"/>
              </a:rPr>
              <a:t> to report abuse due to fear of retaliation or further harm (Meyer et al., 2017).</a:t>
            </a: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latin typeface="Calibri"/>
                <a:ea typeface="Calibri"/>
                <a:cs typeface="Calibri"/>
              </a:rPr>
              <a:t>This reluctance contributes to underreporting and inadequate responses to abuse.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48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43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350942-9CBC-54CA-236D-F389F204514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450" r="643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AD866A-8809-479E-B305-1F95BDA9E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Health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D686B-43D6-C364-3AA3-444FD48E5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96132"/>
            <a:ext cx="8930496" cy="434523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Access to adequate healthcare is a major concern for transgender prisoners.</a:t>
            </a:r>
          </a:p>
          <a:p>
            <a:pPr>
              <a:lnSpc>
                <a:spcPct val="90000"/>
              </a:lnSpc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Research shows that they often face barriers to medically necessary care, particularly hormone therapy and gender-affirming treatment.</a:t>
            </a:r>
          </a:p>
          <a:p>
            <a:pPr>
              <a:lnSpc>
                <a:spcPct val="90000"/>
              </a:lnSpc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 common issue in prisons is the interruption or denial of hormone therapy (HT).</a:t>
            </a:r>
          </a:p>
          <a:p>
            <a:pPr>
              <a:lnSpc>
                <a:spcPct val="90000"/>
              </a:lnSpc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Studies show that transgender prisoners who were receiving hormones before incarceration often experience delays, reduced dosages, or complete discontinuation upon entry into prison (Reisner et al., 2014).</a:t>
            </a:r>
          </a:p>
          <a:p>
            <a:pPr>
              <a:lnSpc>
                <a:spcPct val="90000"/>
              </a:lnSpc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Abrupt withdrawal of hormone therapy can cause serious psychological and physical effects, including depression, anxiety, and emotional instability.</a:t>
            </a:r>
          </a:p>
          <a:p>
            <a:pPr>
              <a:lnSpc>
                <a:spcPct val="90000"/>
              </a:lnSpc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Hormone therapy is recognised as medically necessary treatment for many transgender individuals, and denying it may constitute harmful medical neglect (Kendig, 2019).</a:t>
            </a:r>
          </a:p>
          <a:p>
            <a:pPr>
              <a:lnSpc>
                <a:spcPct val="90000"/>
              </a:lnSpc>
              <a:buClr>
                <a:srgbClr val="EB3D9F"/>
              </a:buClr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Clr>
                <a:srgbClr val="EB3D9F"/>
              </a:buClr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  <a:buClr>
                <a:srgbClr val="EB3D9F"/>
              </a:buClr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677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ental Health Images | Free Medical Background Photos, PNG &amp; PSD ...">
            <a:extLst>
              <a:ext uri="{FF2B5EF4-FFF2-40B4-BE49-F238E27FC236}">
                <a16:creationId xmlns:a16="http://schemas.microsoft.com/office/drawing/2014/main" id="{2FAC177B-06A5-57AD-09FE-89379A63218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F3C96A-CB6B-53F0-864E-CCB6FB284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Mental hea</a:t>
            </a:r>
            <a:r>
              <a:rPr lang="en-GB"/>
              <a:t>lth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1F4B2-3533-34CF-CBEF-FEEA0AD7C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7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Research shows that transgender prisoners report higher levels of depression, anxiety, and post-traumatic stress compared to cisgender inmates (Reisner et al,2014).</a:t>
            </a:r>
          </a:p>
          <a:p>
            <a:pPr>
              <a:buClr>
                <a:srgbClr val="EB3D9F"/>
              </a:buClr>
            </a:pPr>
            <a:r>
              <a:rPr lang="en-GB" sz="17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These mental health difficulties are often linked to discrimination, victimisation, and lack of gender-affirming care (Reisner et al, 2014).</a:t>
            </a:r>
          </a:p>
          <a:p>
            <a:pPr>
              <a:buClr>
                <a:srgbClr val="EB3D9F"/>
              </a:buClr>
            </a:pPr>
            <a:r>
              <a:rPr lang="en-GB" sz="17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 prison environment can worsen these conditions due to fear of assault, isolation, and stigma (McCorkel &amp; Harris, 2019).</a:t>
            </a:r>
          </a:p>
          <a:p>
            <a:pPr>
              <a:buClr>
                <a:srgbClr val="EB3D9F"/>
              </a:buClr>
            </a:pPr>
            <a:r>
              <a:rPr lang="en-GB" sz="17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Transgender prisoners face a significantly increased risk of self-harm and suicidal behaviour.</a:t>
            </a:r>
          </a:p>
          <a:p>
            <a:pPr>
              <a:buClr>
                <a:srgbClr val="EB3D9F"/>
              </a:buClr>
            </a:pPr>
            <a:r>
              <a:rPr lang="en-GB" sz="17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Incarceration is associated with elevated rates of suicidal ideation and self-harm, particularly where supportive healthcare and protective policies are lacking (James et al, 2016).</a:t>
            </a:r>
          </a:p>
          <a:p>
            <a:pPr>
              <a:buClr>
                <a:srgbClr val="EB3D9F"/>
              </a:buClr>
            </a:pPr>
            <a:r>
              <a:rPr lang="en-GB" sz="17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Restrictive housing and denial of gender-affirming care can further increase the risk of self-injurious behaviour (Meyer et al, 2017).</a:t>
            </a:r>
          </a:p>
          <a:p>
            <a:pPr>
              <a:buClr>
                <a:srgbClr val="EB3D9F"/>
              </a:buClr>
            </a:pPr>
            <a:endParaRPr lang="en-GB" sz="1700">
              <a:solidFill>
                <a:srgbClr val="FFFFFF"/>
              </a:solidFill>
            </a:endParaRPr>
          </a:p>
          <a:p>
            <a:pPr>
              <a:buClr>
                <a:srgbClr val="EB3D9F"/>
              </a:buClr>
            </a:pPr>
            <a:endParaRPr lang="en-GB" sz="1700">
              <a:solidFill>
                <a:srgbClr val="FFFFFF"/>
              </a:solidFill>
            </a:endParaRPr>
          </a:p>
          <a:p>
            <a:endParaRPr lang="en-GB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608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50F51251-81D2-37BE-1530-C02EA6699D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3" r="50106" b="9098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6BD43-DF63-A3EB-1740-6F38E19C8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000"/>
              <a:t>How can we tackle these problems?</a:t>
            </a:r>
          </a:p>
        </p:txBody>
      </p:sp>
    </p:spTree>
    <p:extLst>
      <p:ext uri="{BB962C8B-B14F-4D97-AF65-F5344CB8AC3E}">
        <p14:creationId xmlns:p14="http://schemas.microsoft.com/office/powerpoint/2010/main" val="17116551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roup 48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Isosceles Triangle 53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Isosceles Triangle 58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AB551091-EB7B-6543-C634-856019B7F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998" r="8218" b="1869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18C8B5-16E3-1FFD-585D-698EDE6FC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Policy reforms 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5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7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9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1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5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437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36E3A0-F9F6-9C10-7744-DEF2C0CC2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individualised housing assessments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1DF5A-D421-DFDA-295E-7A91078A5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 key recommended reform is individualised housing assessments.</a:t>
            </a:r>
            <a:endParaRPr lang="en-US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Instead of automatic placement based on sex assigned at birth, prisons should consider gender identity, safety needs, risk of victimisation, and healthcare access (VanHout, 2021).</a:t>
            </a:r>
            <a:endParaRPr lang="en-US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Case by case assessments can reduce violence, improve mental health outcomes, and prioritise both safety and dignity.</a:t>
            </a:r>
            <a:endParaRPr lang="en-US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This approach is also recommended under PREA guidelines to prevent abuse and harassment (Meyer et al, 2017).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230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4FDE9-4638-EB8A-FB52-C0CF787BA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anti-discrimination policies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C4449-0AE5-CA97-C6B0-2E8DF39F2C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Another important reform is implementing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anti-discrimination policies 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in prisons.</a:t>
            </a: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These policies should prohibit harassment based on gender identity, ensure staff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training, and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provide safe reporting mechanisms.</a:t>
            </a:r>
          </a:p>
          <a:p>
            <a:pPr>
              <a:buClr>
                <a:srgbClr val="EB3D9F"/>
              </a:buClr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Research shows that clear policies combined with staff training reduce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victimisation and improve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 mental health outcomes (Sumner &amp; Sexton, 2016, Kendig, 2019).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245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Isosceles Triangle 34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Isosceles Triangle 35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2" name="Picture 21" descr="People holding hands">
            <a:extLst>
              <a:ext uri="{FF2B5EF4-FFF2-40B4-BE49-F238E27FC236}">
                <a16:creationId xmlns:a16="http://schemas.microsoft.com/office/drawing/2014/main" id="{CCEF9013-C537-96AC-0983-FB8C3E20BF6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</a:blip>
          <a:srcRect l="25619" t="9090" r="11544" b="9"/>
          <a:stretch>
            <a:fillRect/>
          </a:stretch>
        </p:blipFill>
        <p:spPr>
          <a:xfrm>
            <a:off x="5086350" y="-1"/>
            <a:ext cx="7102474" cy="6858001"/>
          </a:xfrm>
          <a:custGeom>
            <a:avLst/>
            <a:gdLst/>
            <a:ahLst/>
            <a:cxnLst/>
            <a:rect l="l" t="t" r="r" b="b"/>
            <a:pathLst>
              <a:path w="7102474" h="6858001">
                <a:moveTo>
                  <a:pt x="417180" y="0"/>
                </a:moveTo>
                <a:lnTo>
                  <a:pt x="7102474" y="0"/>
                </a:lnTo>
                <a:lnTo>
                  <a:pt x="7102474" y="6858001"/>
                </a:lnTo>
                <a:lnTo>
                  <a:pt x="65002" y="6858001"/>
                </a:lnTo>
                <a:lnTo>
                  <a:pt x="1840421" y="4521201"/>
                </a:lnTo>
                <a:close/>
                <a:moveTo>
                  <a:pt x="0" y="0"/>
                </a:moveTo>
                <a:lnTo>
                  <a:pt x="417180" y="0"/>
                </a:lnTo>
                <a:lnTo>
                  <a:pt x="0" y="44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955B60-AEA2-C8F5-DF89-2908E1A0C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6" y="1678666"/>
            <a:ext cx="5123515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Healthcare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D2D849-17D8-45A4-9FB8-B955CD22B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A0A4A95-757B-4092-A077-CA7C3ADE4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 23">
            <a:extLst>
              <a:ext uri="{FF2B5EF4-FFF2-40B4-BE49-F238E27FC236}">
                <a16:creationId xmlns:a16="http://schemas.microsoft.com/office/drawing/2014/main" id="{2D2FAE71-B8B1-4745-A59A-A88D3FE48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5">
            <a:extLst>
              <a:ext uri="{FF2B5EF4-FFF2-40B4-BE49-F238E27FC236}">
                <a16:creationId xmlns:a16="http://schemas.microsoft.com/office/drawing/2014/main" id="{E4C67344-C816-4380-85F7-CCFD7F8BA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Isosceles Triangle 24">
            <a:extLst>
              <a:ext uri="{FF2B5EF4-FFF2-40B4-BE49-F238E27FC236}">
                <a16:creationId xmlns:a16="http://schemas.microsoft.com/office/drawing/2014/main" id="{5A0B04CD-E5BD-4922-BE66-2D5B3A0DE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Rectangle 27">
            <a:extLst>
              <a:ext uri="{FF2B5EF4-FFF2-40B4-BE49-F238E27FC236}">
                <a16:creationId xmlns:a16="http://schemas.microsoft.com/office/drawing/2014/main" id="{CF4C9BE8-5C78-476D-9042-ECD8BE635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0" name="Rectangle 28">
            <a:extLst>
              <a:ext uri="{FF2B5EF4-FFF2-40B4-BE49-F238E27FC236}">
                <a16:creationId xmlns:a16="http://schemas.microsoft.com/office/drawing/2014/main" id="{7D6A31B3-BF49-4DB2-8306-DD2E4B889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2" name="Rectangle 29">
            <a:extLst>
              <a:ext uri="{FF2B5EF4-FFF2-40B4-BE49-F238E27FC236}">
                <a16:creationId xmlns:a16="http://schemas.microsoft.com/office/drawing/2014/main" id="{A903E87B-DD97-4095-B106-3218D6AF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4" name="Isosceles Triangle 29">
            <a:extLst>
              <a:ext uri="{FF2B5EF4-FFF2-40B4-BE49-F238E27FC236}">
                <a16:creationId xmlns:a16="http://schemas.microsoft.com/office/drawing/2014/main" id="{954CB26F-45F0-4288-A3B1-32535127B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561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14335-5235-11A1-229B-98CA334DF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Continuation of Hormone Therapy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B96CB-87ED-6E7D-B03C-6A444F8CE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,sans-serif" charset="2"/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Continuing hormone therapy (HT) in custody reduces the psychological and physical harm caused by abrupt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withdrawal, such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as depression, anxiety, and dysphoria (Reisner et al, 2014).</a:t>
            </a: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Maintaining prescribed HT supports mental stability, lowers self-harm risk, and recognises transgender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prisoner's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identities (Kendig, 2019).</a:t>
            </a: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This approach aligns with medical standards that recognise HT as medically necessary treatment (WPATH, 2022).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348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33DFB-6D54-8BA3-A022-C7F8C6E8E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>
                    <a:lumMod val="85000"/>
                    <a:lumOff val="15000"/>
                  </a:schemeClr>
                </a:solidFill>
                <a:latin typeface="Calibri"/>
                <a:ea typeface="Calibri"/>
                <a:cs typeface="Calibri"/>
              </a:rPr>
              <a:t>Access to Trained Professionals and Mental Health Support</a:t>
            </a:r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4E761-0BF8-06D2-5747-5D0450D1F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b="1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Providing access to clinicians trained in transgender healthcare ensures evidence-based treatment for gender dysphoria (Reisner et al, 2014, Van Hout, 2021).</a:t>
            </a:r>
            <a:endParaRPr lang="en-US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Transgender prisoners treated by trained professionals report reduced distress and improved engagement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with healthcare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.</a:t>
            </a: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Dedicated mental health services, including counselling and psychiatric support, can reduce depression, anxiety, </a:t>
            </a: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and self-harm risk (James et al, </a:t>
            </a:r>
            <a:r>
              <a:rPr lang="en-GB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2016).</a:t>
            </a: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,sans-serif" charset="2"/>
            </a:pPr>
            <a:r>
              <a:rPr lang="en-GB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Tailored support helps individuals cope with discrimination, isolation, and trauma experienced in custody (Meyer et al, 2017).</a:t>
            </a: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8285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09B7E24-271E-4A3A-9D65-EE95ED972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5C59434-03B2-4F06-8362-A01DD785E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FDF3815-C9F7-4B9E-A371-DE71C4E9D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4C30A41-6D9F-42F2-BE4A-B6D2E4400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8577AE11-EC00-4E67-9DDD-624E9DA12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06A24DE-7A6F-4459-9A79-712243D2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EBE697-7D77-4AC8-8E68-0483B47D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9FC7B15-C721-4A23-8F6A-2CFA77C61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64E8ACB-FC50-451D-AF0A-879ABC6EA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5F354A0-F0C9-4254-A913-DD68E78161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9B01B525-8D81-44A3-BC1F-C711B89D2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AC4169-4492-AA2E-F8C5-3F17FE2EF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Graphic 5" descr="Gavel">
            <a:extLst>
              <a:ext uri="{FF2B5EF4-FFF2-40B4-BE49-F238E27FC236}">
                <a16:creationId xmlns:a16="http://schemas.microsoft.com/office/drawing/2014/main" id="{7DA9EA83-8096-1738-6B11-06BB101C0EF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1660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337DC-77C0-1AA4-67F1-C96630ECD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timeline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0F2920-1372-7A92-9CEA-ADFB3498F423}"/>
              </a:ext>
            </a:extLst>
          </p:cNvPr>
          <p:cNvSpPr/>
          <p:nvPr/>
        </p:nvSpPr>
        <p:spPr>
          <a:xfrm>
            <a:off x="4981582" y="1495277"/>
            <a:ext cx="2791591" cy="8595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400" dirty="0"/>
              <a:t>Background reading: To do background reading </a:t>
            </a:r>
            <a:r>
              <a:rPr lang="en-GB" sz="1400" dirty="0" err="1"/>
              <a:t>i</a:t>
            </a:r>
            <a:r>
              <a:rPr lang="en-GB" sz="1400" dirty="0"/>
              <a:t> accessed academic reading from google </a:t>
            </a:r>
            <a:r>
              <a:rPr lang="en-GB" sz="1400"/>
              <a:t>scholar and books </a:t>
            </a:r>
            <a:endParaRPr lang="en-GB" sz="16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FC71DE-8014-F7AC-F24A-353962DFF59A}"/>
              </a:ext>
            </a:extLst>
          </p:cNvPr>
          <p:cNvSpPr/>
          <p:nvPr/>
        </p:nvSpPr>
        <p:spPr>
          <a:xfrm>
            <a:off x="4978709" y="2699226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Planning: to decide which reading was relevant I chose the literature which was </a:t>
            </a:r>
            <a:r>
              <a:rPr lang="en-GB" sz="1200" dirty="0" err="1"/>
              <a:t>reliablde</a:t>
            </a:r>
            <a:r>
              <a:rPr lang="en-GB" sz="1200" dirty="0"/>
              <a:t> and related to the topic of discussion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319327-107A-C768-CE93-8D0AB58CE086}"/>
              </a:ext>
            </a:extLst>
          </p:cNvPr>
          <p:cNvSpPr/>
          <p:nvPr/>
        </p:nvSpPr>
        <p:spPr>
          <a:xfrm>
            <a:off x="5012327" y="3752579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50" dirty="0">
                <a:latin typeface="Calibri"/>
                <a:ea typeface="Calibri"/>
                <a:cs typeface="Calibri"/>
              </a:rPr>
              <a:t>Structure: I structured the </a:t>
            </a:r>
            <a:r>
              <a:rPr lang="en-GB" sz="1050" dirty="0" err="1">
                <a:latin typeface="Calibri"/>
                <a:ea typeface="Calibri"/>
                <a:cs typeface="Calibri"/>
              </a:rPr>
              <a:t>presenation</a:t>
            </a:r>
            <a:r>
              <a:rPr lang="en-GB" sz="1050" dirty="0">
                <a:latin typeface="Calibri"/>
                <a:ea typeface="Calibri"/>
                <a:cs typeface="Calibri"/>
              </a:rPr>
              <a:t> by giving a firm understanding on the processes and </a:t>
            </a:r>
            <a:r>
              <a:rPr lang="en-GB" sz="1050" dirty="0" err="1">
                <a:latin typeface="Calibri"/>
                <a:ea typeface="Calibri"/>
                <a:cs typeface="Calibri"/>
              </a:rPr>
              <a:t>defintions</a:t>
            </a:r>
            <a:r>
              <a:rPr lang="en-GB" sz="1050" dirty="0">
                <a:latin typeface="Calibri"/>
                <a:ea typeface="Calibri"/>
                <a:cs typeface="Calibri"/>
              </a:rPr>
              <a:t> at the start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ED8E84-1BE5-15CF-C287-C7ACD05D146B}"/>
              </a:ext>
            </a:extLst>
          </p:cNvPr>
          <p:cNvSpPr/>
          <p:nvPr/>
        </p:nvSpPr>
        <p:spPr>
          <a:xfrm>
            <a:off x="4978708" y="4671461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latin typeface="Calibri"/>
                <a:ea typeface="Calibri"/>
                <a:cs typeface="Calibri"/>
              </a:rPr>
              <a:t>Wider reading: Throughout creating the presentation I found more information and done more research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323338-173C-6593-3FB7-090B25968DE4}"/>
              </a:ext>
            </a:extLst>
          </p:cNvPr>
          <p:cNvSpPr/>
          <p:nvPr/>
        </p:nvSpPr>
        <p:spPr>
          <a:xfrm>
            <a:off x="4978709" y="5769638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dirty="0">
                <a:latin typeface="Calibri"/>
                <a:ea typeface="Calibri"/>
                <a:cs typeface="Calibri"/>
              </a:rPr>
              <a:t>Reflection: The challenges I faced was unfamiliarity as I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hadnt</a:t>
            </a:r>
            <a:r>
              <a:rPr lang="en-GB" sz="1100" dirty="0">
                <a:latin typeface="Calibri"/>
                <a:ea typeface="Calibri"/>
                <a:cs typeface="Calibri"/>
              </a:rPr>
              <a:t> done much research or have general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knoewledge</a:t>
            </a:r>
            <a:r>
              <a:rPr lang="en-GB" sz="1100" dirty="0">
                <a:latin typeface="Calibri"/>
                <a:ea typeface="Calibri"/>
                <a:cs typeface="Calibri"/>
              </a:rPr>
              <a:t> surrounding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th</a:t>
            </a:r>
            <a:r>
              <a:rPr lang="en-GB" sz="1100" dirty="0">
                <a:latin typeface="Calibri"/>
                <a:ea typeface="Calibri"/>
                <a:cs typeface="Calibri"/>
              </a:rPr>
              <a:t>is topic</a:t>
            </a:r>
          </a:p>
        </p:txBody>
      </p:sp>
    </p:spTree>
    <p:extLst>
      <p:ext uri="{BB962C8B-B14F-4D97-AF65-F5344CB8AC3E}">
        <p14:creationId xmlns:p14="http://schemas.microsoft.com/office/powerpoint/2010/main" val="1248745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2CA6-7CB4-44B3-209F-E7B2389FD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r>
              <a:rPr lang="en-GB"/>
              <a:t>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0E754-7B3B-90E4-B8B1-F704503B2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236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latin typeface="Calibri"/>
                <a:ea typeface="Calibri"/>
                <a:cs typeface="Calibri"/>
              </a:rPr>
              <a:t>American Association for Marriage and Family Therapy (2026) </a:t>
            </a:r>
            <a:r>
              <a:rPr lang="en-GB" sz="1200" i="1">
                <a:latin typeface="Calibri"/>
                <a:ea typeface="Calibri"/>
                <a:cs typeface="Calibri"/>
              </a:rPr>
              <a:t>Gender Identity</a:t>
            </a:r>
            <a:r>
              <a:rPr lang="en-GB" sz="120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2"/>
              </a:rPr>
              <a:t>https://www.aamft.org/AAMFT/Consumer_Updates/Gender_Identity.aspx</a:t>
            </a:r>
            <a:r>
              <a:rPr lang="en-GB" sz="1200">
                <a:latin typeface="Calibri"/>
                <a:ea typeface="Calibri"/>
                <a:cs typeface="Calibri"/>
              </a:rPr>
              <a:t> (Accessed: 22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 dirty="0">
                <a:latin typeface="Calibri"/>
                <a:ea typeface="Calibri"/>
                <a:cs typeface="Calibri"/>
              </a:rPr>
              <a:t>Beck, A.J., </a:t>
            </a:r>
            <a:r>
              <a:rPr lang="en-GB" sz="1200" dirty="0" err="1">
                <a:latin typeface="Calibri"/>
                <a:ea typeface="Calibri"/>
                <a:cs typeface="Calibri"/>
              </a:rPr>
              <a:t>Berzofsky</a:t>
            </a:r>
            <a:r>
              <a:rPr lang="en-GB" sz="1200" dirty="0">
                <a:latin typeface="Calibri"/>
                <a:ea typeface="Calibri"/>
                <a:cs typeface="Calibri"/>
              </a:rPr>
              <a:t>, M., Caspar, R. and Krebs, C. (2013)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Sexual victimization in prisons and jails reported by inmates, 2011–12</a:t>
            </a:r>
            <a:r>
              <a:rPr lang="en-GB" sz="1200" dirty="0">
                <a:latin typeface="Calibri"/>
                <a:ea typeface="Calibri"/>
                <a:cs typeface="Calibri"/>
              </a:rPr>
              <a:t>. U.S. Department of Justice.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3"/>
              </a:rPr>
              <a:t>https://bjs.ojp.gov/content/pub/pdf/svpjri1112.pdf</a:t>
            </a:r>
            <a:r>
              <a:rPr lang="en-GB" sz="1200" dirty="0">
                <a:latin typeface="Calibri"/>
                <a:ea typeface="Calibri"/>
                <a:cs typeface="Calibri"/>
              </a:rPr>
              <a:t> (Accessed: 24 February 2026).</a:t>
            </a:r>
          </a:p>
          <a:p>
            <a:pPr>
              <a:buClr>
                <a:srgbClr val="EB3D9F"/>
              </a:buClr>
            </a:pPr>
            <a:r>
              <a:rPr lang="en-GB" sz="1200" dirty="0" err="1">
                <a:latin typeface="Calibri"/>
                <a:ea typeface="Calibri"/>
                <a:cs typeface="Calibri"/>
              </a:rPr>
              <a:t>Brömdal</a:t>
            </a:r>
            <a:r>
              <a:rPr lang="en-GB" sz="1200" dirty="0">
                <a:latin typeface="Calibri"/>
                <a:ea typeface="Calibri"/>
                <a:cs typeface="Calibri"/>
              </a:rPr>
              <a:t>, A., Phillips, A.B. and Gow, J. (2019) ‘Whole-incarceration-setting approaches to supporting and protecting transgender prisoners’,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International Journal of Environmental Research and Public Health</a:t>
            </a:r>
            <a:r>
              <a:rPr lang="en-GB" sz="12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4"/>
              </a:rPr>
              <a:t>https://www.ncbi.nlm.nih.gov/pmc/articles/PMC6913601/</a:t>
            </a:r>
            <a:r>
              <a:rPr lang="en-GB" sz="1200" dirty="0">
                <a:latin typeface="Calibri"/>
                <a:ea typeface="Calibri"/>
                <a:cs typeface="Calibri"/>
              </a:rPr>
              <a:t> (Accessed: 21 February 2026).</a:t>
            </a: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Brooke, J.M. (2022) </a:t>
            </a:r>
            <a:r>
              <a:rPr lang="en-GB" sz="1200" i="1">
                <a:latin typeface="Calibri"/>
                <a:ea typeface="Calibri"/>
                <a:cs typeface="Calibri"/>
              </a:rPr>
              <a:t>The experience of transgender women prisoners serving a sentence in a male prison estate</a:t>
            </a:r>
            <a:r>
              <a:rPr lang="en-GB" sz="1200">
                <a:latin typeface="Calibri"/>
                <a:ea typeface="Calibri"/>
                <a:cs typeface="Calibri"/>
              </a:rPr>
              <a:t>. University of Birmingham.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5"/>
              </a:rPr>
              <a:t>https://research.birmingham.ac.uk/files/185168091/Submitted_Manuscript_Updated.pdf</a:t>
            </a:r>
            <a:r>
              <a:rPr lang="en-GB" sz="1200" dirty="0">
                <a:latin typeface="Calibri"/>
                <a:ea typeface="Calibri"/>
                <a:cs typeface="Calibri"/>
              </a:rPr>
              <a:t> </a:t>
            </a:r>
            <a:r>
              <a:rPr lang="en-GB" sz="1200">
                <a:latin typeface="Calibri"/>
                <a:ea typeface="Calibri"/>
                <a:cs typeface="Calibri"/>
              </a:rPr>
              <a:t>(Accessed: 26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Crime and Justice Studies (2020) </a:t>
            </a:r>
            <a:r>
              <a:rPr lang="en-GB" sz="1200" i="1">
                <a:latin typeface="Calibri"/>
                <a:ea typeface="Calibri"/>
                <a:cs typeface="Calibri"/>
              </a:rPr>
              <a:t>A literature review of transgender people in prison</a:t>
            </a:r>
            <a:r>
              <a:rPr lang="en-GB" sz="120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6"/>
              </a:rPr>
              <a:t>https://www.crimeandjustice.org.uk/sites/default/files/PSJ%20233%2C%20Transgender%20prisoners.pdf</a:t>
            </a:r>
            <a:r>
              <a:rPr lang="en-GB" sz="1200">
                <a:latin typeface="Calibri"/>
                <a:ea typeface="Calibri"/>
                <a:cs typeface="Calibri"/>
              </a:rPr>
              <a:t> (Accessed: 23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Gribble, J.N., et al. (2025) ‘Sex and gender identity: Data collection and language considerations for human research ethics committees and researchers’, </a:t>
            </a:r>
            <a:r>
              <a:rPr lang="en-GB" sz="1200" i="1">
                <a:latin typeface="Calibri"/>
                <a:ea typeface="Calibri"/>
                <a:cs typeface="Calibri"/>
              </a:rPr>
              <a:t>Journal of Academic Ethics</a:t>
            </a:r>
            <a:r>
              <a:rPr lang="en-GB" sz="120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7"/>
              </a:rPr>
              <a:t>https://link.springer.com/article/10.1007/s10805-025-09605-3</a:t>
            </a:r>
            <a:r>
              <a:rPr lang="en-GB" sz="1200">
                <a:latin typeface="Calibri"/>
                <a:ea typeface="Calibri"/>
                <a:cs typeface="Calibri"/>
              </a:rPr>
              <a:t> (Accessed: 27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 dirty="0">
                <a:latin typeface="Calibri"/>
                <a:ea typeface="Calibri"/>
                <a:cs typeface="Calibri"/>
              </a:rPr>
              <a:t>James, S.E., Herman, J.L., Rankin, S., Keisling, M., Mottet, L. and Anafi, M. (2016)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The report of the 2015 U.S. Transgender Survey</a:t>
            </a:r>
            <a:r>
              <a:rPr lang="en-GB" sz="1200" dirty="0">
                <a:latin typeface="Calibri"/>
                <a:ea typeface="Calibri"/>
                <a:cs typeface="Calibri"/>
              </a:rPr>
              <a:t>. National </a:t>
            </a:r>
            <a:r>
              <a:rPr lang="en-GB" sz="1200" dirty="0" err="1">
                <a:latin typeface="Calibri"/>
                <a:ea typeface="Calibri"/>
                <a:cs typeface="Calibri"/>
              </a:rPr>
              <a:t>Center</a:t>
            </a:r>
            <a:r>
              <a:rPr lang="en-GB" sz="1200" dirty="0">
                <a:latin typeface="Calibri"/>
                <a:ea typeface="Calibri"/>
                <a:cs typeface="Calibri"/>
              </a:rPr>
              <a:t> for Transgender Equality.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8"/>
              </a:rPr>
              <a:t>https://transequality.org/sites/default/files/docs/usts/USTS-Full-Report-Dec17.pdf</a:t>
            </a:r>
            <a:r>
              <a:rPr lang="en-GB" sz="1200" dirty="0">
                <a:latin typeface="Calibri"/>
                <a:ea typeface="Calibri"/>
                <a:cs typeface="Calibri"/>
              </a:rPr>
              <a:t> (Accessed: 25 February 2026).</a:t>
            </a: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Kendig, N.E. (2019) ‘Developing correctional policy, practice, and clinical care for transgender people in prison’, </a:t>
            </a:r>
            <a:r>
              <a:rPr lang="en-GB" sz="1200" i="1">
                <a:latin typeface="Calibri"/>
                <a:ea typeface="Calibri"/>
                <a:cs typeface="Calibri"/>
              </a:rPr>
              <a:t>American Journal of Public Health</a:t>
            </a:r>
            <a:r>
              <a:rPr lang="en-GB" sz="1200">
                <a:latin typeface="Calibri"/>
                <a:ea typeface="Calibri"/>
                <a:cs typeface="Calibri"/>
              </a:rPr>
              <a:t>, 109(3), pp. 380–382.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9"/>
              </a:rPr>
              <a:t>https://doi.org/10.2105/AJPH.2018.304894</a:t>
            </a:r>
            <a:r>
              <a:rPr lang="en-GB" sz="1200">
                <a:latin typeface="Calibri"/>
                <a:ea typeface="Calibri"/>
                <a:cs typeface="Calibri"/>
              </a:rPr>
              <a:t> (Accessed: 28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McCorkel, J.A. and Harris, A. (2019) ‘Transgender experiences in incarceration: A systematic review’, </a:t>
            </a:r>
            <a:r>
              <a:rPr lang="en-GB" sz="1200" i="1">
                <a:latin typeface="Calibri"/>
                <a:ea typeface="Calibri"/>
                <a:cs typeface="Calibri"/>
              </a:rPr>
              <a:t>Journal of Prisoner Health</a:t>
            </a:r>
            <a:r>
              <a:rPr lang="en-GB" sz="1200">
                <a:latin typeface="Calibri"/>
                <a:ea typeface="Calibri"/>
                <a:cs typeface="Calibri"/>
              </a:rPr>
              <a:t>, 5(2), pp. 115–132. Available at: 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0"/>
              </a:rPr>
              <a:t>https://doi.org/10.1108/JPH-03-2019-0011</a:t>
            </a:r>
            <a:r>
              <a:rPr lang="en-GB" sz="1200">
                <a:latin typeface="Calibri"/>
                <a:ea typeface="Calibri"/>
                <a:cs typeface="Calibri"/>
              </a:rPr>
              <a:t> (Accessed: 20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5384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E3208-10B5-CC41-AA94-F4D43303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923" y="390060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EB3D9F"/>
              </a:buClr>
              <a:buNone/>
            </a:pPr>
            <a:endParaRPr lang="en-GB" sz="14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Medical News Today (2025) </a:t>
            </a:r>
            <a:r>
              <a:rPr lang="en-GB" sz="1400" i="1">
                <a:latin typeface="Calibri"/>
                <a:ea typeface="Calibri"/>
                <a:cs typeface="Calibri"/>
              </a:rPr>
              <a:t>Sex and gender: meanings, definition, identity, and expression</a:t>
            </a:r>
            <a:r>
              <a:rPr lang="en-GB" sz="140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https://www.medicalnewstoday.com/articles/232363</a:t>
            </a:r>
            <a:r>
              <a:rPr lang="en-GB" sz="1400" dirty="0">
                <a:latin typeface="Calibri"/>
                <a:ea typeface="Calibri"/>
                <a:cs typeface="Calibri"/>
              </a:rPr>
              <a:t> </a:t>
            </a:r>
            <a:r>
              <a:rPr lang="en-GB" sz="1400">
                <a:latin typeface="Calibri"/>
                <a:ea typeface="Calibri"/>
                <a:cs typeface="Calibri"/>
              </a:rPr>
              <a:t>(Accessed: 21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Meyer, I.H., Flores, A.R., Herman, J.L., Rankin, S., Keisling, M. and Anafi, M. (2017) ‘Incarceration rates and traits of transgender people in the United States’, </a:t>
            </a:r>
            <a:r>
              <a:rPr lang="en-GB" sz="1400" i="1">
                <a:latin typeface="Calibri"/>
                <a:ea typeface="Calibri"/>
                <a:cs typeface="Calibri"/>
              </a:rPr>
              <a:t>American Journal of Public Health</a:t>
            </a:r>
            <a:r>
              <a:rPr lang="en-GB" sz="1400">
                <a:latin typeface="Calibri"/>
                <a:ea typeface="Calibri"/>
                <a:cs typeface="Calibri"/>
              </a:rPr>
              <a:t>, 107(2).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https://ajph.aphapublications.org/doi/10.2105/AJPH.2016.303406</a:t>
            </a:r>
            <a:r>
              <a:rPr lang="en-GB" sz="1400" dirty="0">
                <a:latin typeface="Calibri"/>
                <a:ea typeface="Calibri"/>
                <a:cs typeface="Calibri"/>
              </a:rPr>
              <a:t> </a:t>
            </a:r>
            <a:r>
              <a:rPr lang="en-GB" sz="1400">
                <a:latin typeface="Calibri"/>
                <a:ea typeface="Calibri"/>
                <a:cs typeface="Calibri"/>
              </a:rPr>
              <a:t>(Accessed: 26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Ministry of Justice (2023) </a:t>
            </a:r>
            <a:r>
              <a:rPr lang="en-GB" sz="1400" i="1">
                <a:latin typeface="Calibri"/>
                <a:ea typeface="Calibri"/>
                <a:cs typeface="Calibri"/>
              </a:rPr>
              <a:t>The Care and Management of Individuals Who Are Transgender</a:t>
            </a:r>
            <a:r>
              <a:rPr lang="en-GB" sz="140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latin typeface="Calibri"/>
                <a:ea typeface="Calibri"/>
                <a:cs typeface="Calibri"/>
                <a:hlinkClick r:id="rId4"/>
              </a:rPr>
              <a:t>https://www.gov.uk/government/publications/the-care-and-management-of-individuals-who-are-transgender</a:t>
            </a:r>
            <a:r>
              <a:rPr lang="en-GB" sz="1400" dirty="0">
                <a:latin typeface="Calibri"/>
                <a:ea typeface="Calibri"/>
                <a:cs typeface="Calibri"/>
              </a:rPr>
              <a:t> </a:t>
            </a:r>
            <a:r>
              <a:rPr lang="en-GB" sz="1400">
                <a:latin typeface="Calibri"/>
                <a:ea typeface="Calibri"/>
                <a:cs typeface="Calibri"/>
              </a:rPr>
              <a:t>(Accessed: 25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Reisner, S.L., White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Hughto</a:t>
            </a:r>
            <a:r>
              <a:rPr lang="en-GB" sz="1400" dirty="0">
                <a:latin typeface="Calibri"/>
                <a:ea typeface="Calibri"/>
                <a:cs typeface="Calibri"/>
              </a:rPr>
              <a:t>, J.M.,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Gamarel</a:t>
            </a:r>
            <a:r>
              <a:rPr lang="en-GB" sz="1400" dirty="0">
                <a:latin typeface="Calibri"/>
                <a:ea typeface="Calibri"/>
                <a:cs typeface="Calibri"/>
              </a:rPr>
              <a:t>, K.E.,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Keuroghlian</a:t>
            </a:r>
            <a:r>
              <a:rPr lang="en-GB" sz="1400" dirty="0">
                <a:latin typeface="Calibri"/>
                <a:ea typeface="Calibri"/>
                <a:cs typeface="Calibri"/>
              </a:rPr>
              <a:t>, A.S.,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Mizock</a:t>
            </a:r>
            <a:r>
              <a:rPr lang="en-GB" sz="1400" dirty="0">
                <a:latin typeface="Calibri"/>
                <a:ea typeface="Calibri"/>
                <a:cs typeface="Calibri"/>
              </a:rPr>
              <a:t>, L.,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Pachankis</a:t>
            </a:r>
            <a:r>
              <a:rPr lang="en-GB" sz="1400" dirty="0">
                <a:latin typeface="Calibri"/>
                <a:ea typeface="Calibri"/>
                <a:cs typeface="Calibri"/>
              </a:rPr>
              <a:t>, J.E. and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Safren</a:t>
            </a:r>
            <a:r>
              <a:rPr lang="en-GB" sz="1400" dirty="0">
                <a:latin typeface="Calibri"/>
                <a:ea typeface="Calibri"/>
                <a:cs typeface="Calibri"/>
              </a:rPr>
              <a:t>, S.A. (2014) ‘Discriminatory experiences associated with posttraumatic stress disorder symptoms among transgender adults’,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Journal of </a:t>
            </a:r>
            <a:r>
              <a:rPr lang="en-GB" sz="1400" i="1" dirty="0" err="1">
                <a:latin typeface="Calibri"/>
                <a:ea typeface="Calibri"/>
                <a:cs typeface="Calibri"/>
              </a:rPr>
              <a:t>Counseling</a:t>
            </a:r>
            <a:r>
              <a:rPr lang="en-GB" sz="1400" i="1" dirty="0">
                <a:latin typeface="Calibri"/>
                <a:ea typeface="Calibri"/>
                <a:cs typeface="Calibri"/>
              </a:rPr>
              <a:t> Psychology</a:t>
            </a:r>
            <a:r>
              <a:rPr lang="en-GB" sz="1400" dirty="0">
                <a:latin typeface="Calibri"/>
                <a:ea typeface="Calibri"/>
                <a:cs typeface="Calibri"/>
              </a:rPr>
              <a:t>, 61(3), pp. 394–404.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https://doi.org/10.1037/cou0000074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22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Sequeira, G.M. and Dayton, K. (2019) ‘Transgender and gender-diverse youth’,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JAMA </a:t>
            </a:r>
            <a:r>
              <a:rPr lang="en-GB" sz="1400" i="1" dirty="0" err="1">
                <a:latin typeface="Calibri"/>
                <a:ea typeface="Calibri"/>
                <a:cs typeface="Calibri"/>
              </a:rPr>
              <a:t>Pediatrics</a:t>
            </a:r>
            <a:r>
              <a:rPr lang="en-GB" sz="1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https://jamanetwork.com/journals/jamapediatrics/fullarticle/2780234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24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Sumner, J. and Sexton, L. (2016) ‘Same Difference: The “Dilemma of Difference” and the incarceration of transgender prisoners’,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Law &amp; Social Inquiry</a:t>
            </a:r>
            <a:r>
              <a:rPr lang="en-GB" sz="1400" dirty="0">
                <a:latin typeface="Calibri"/>
                <a:ea typeface="Calibri"/>
                <a:cs typeface="Calibri"/>
              </a:rPr>
              <a:t>, 41(3), pp. 616–642.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7"/>
              </a:rPr>
              <a:t>https://doi.org/10.1111/lsi.12193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27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Van Hout, M.C. (2021) ‘The double punishment of transgender prisoners: A human rights based commentary on placement and conditions of detention’,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International Journal of Prisoner Health</a:t>
            </a:r>
            <a:r>
              <a:rPr lang="en-GB" sz="1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8"/>
              </a:rPr>
              <a:t>https://researchonline.ljmu.ac.uk/id/eprint/14302/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23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World Professional Association for Transgender Health (2022) </a:t>
            </a:r>
            <a:r>
              <a:rPr lang="en-GB" sz="1400" i="1">
                <a:latin typeface="Calibri"/>
                <a:ea typeface="Calibri"/>
                <a:cs typeface="Calibri"/>
              </a:rPr>
              <a:t>Standards of Care for the Health of Transgender and Gender Diverse People, Version 8</a:t>
            </a:r>
            <a:r>
              <a:rPr lang="en-GB" sz="140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9"/>
              </a:rPr>
              <a:t>https://www.wpath.org/publications/soc</a:t>
            </a:r>
            <a:r>
              <a:rPr lang="en-GB" sz="1400">
                <a:latin typeface="Calibri"/>
                <a:ea typeface="Calibri"/>
                <a:cs typeface="Calibri"/>
              </a:rPr>
              <a:t> (Accessed: 28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6649545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2345</Words>
  <Application>Microsoft Office PowerPoint</Application>
  <PresentationFormat>Widescreen</PresentationFormat>
  <Paragraphs>118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Wingdings 3,sans-serif</vt:lpstr>
      <vt:lpstr>Arial</vt:lpstr>
      <vt:lpstr>Calibri</vt:lpstr>
      <vt:lpstr>Trebuchet MS</vt:lpstr>
      <vt:lpstr>Wingdings 3</vt:lpstr>
      <vt:lpstr>Facet</vt:lpstr>
      <vt:lpstr>Transgender individuals in the prison system </vt:lpstr>
      <vt:lpstr>Aim of the presentation </vt:lpstr>
      <vt:lpstr>What does transgender mean?</vt:lpstr>
      <vt:lpstr>Gender identity and biological sex</vt:lpstr>
      <vt:lpstr>Overview of the Prison system</vt:lpstr>
      <vt:lpstr>PowerPoint Presentation</vt:lpstr>
      <vt:lpstr>Housing and placement issues</vt:lpstr>
      <vt:lpstr>Reasons against allowing transgender individuals in their identifying gender prison</vt:lpstr>
      <vt:lpstr>Safety Concerns for Female Prisoners</vt:lpstr>
      <vt:lpstr> Differences in Physical Strength   </vt:lpstr>
      <vt:lpstr>What are the effects of this?</vt:lpstr>
      <vt:lpstr>Sexual Victimisation</vt:lpstr>
      <vt:lpstr>Assault and Reporting Barriers</vt:lpstr>
      <vt:lpstr>Health care</vt:lpstr>
      <vt:lpstr>Mental health </vt:lpstr>
      <vt:lpstr>How can we tackle these problems?</vt:lpstr>
      <vt:lpstr>Policy reforms </vt:lpstr>
      <vt:lpstr>individualised housing assessments</vt:lpstr>
      <vt:lpstr>anti-discrimination policies</vt:lpstr>
      <vt:lpstr>Healthcare</vt:lpstr>
      <vt:lpstr>Continuation of Hormone Therapy</vt:lpstr>
      <vt:lpstr>Access to Trained Professionals and Mental Health Support</vt:lpstr>
      <vt:lpstr>Conclusion</vt:lpstr>
      <vt:lpstr>Research timeline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Nerys Musgrove</dc:creator>
  <cp:lastModifiedBy>Nerys Musgrove</cp:lastModifiedBy>
  <cp:revision>514</cp:revision>
  <dcterms:created xsi:type="dcterms:W3CDTF">2026-03-03T21:51:58Z</dcterms:created>
  <dcterms:modified xsi:type="dcterms:W3CDTF">2026-07-23T09:36:41Z</dcterms:modified>
</cp:coreProperties>
</file>