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sldIdLst>
    <p:sldId id="256" r:id="rId2"/>
    <p:sldId id="262" r:id="rId3"/>
    <p:sldId id="257" r:id="rId4"/>
    <p:sldId id="265" r:id="rId5"/>
    <p:sldId id="258" r:id="rId6"/>
    <p:sldId id="259" r:id="rId7"/>
    <p:sldId id="261" r:id="rId8"/>
    <p:sldId id="264" r:id="rId9"/>
    <p:sldId id="260" r:id="rId10"/>
    <p:sldId id="263"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0"/>
    <p:restoredTop sz="95833"/>
  </p:normalViewPr>
  <p:slideViewPr>
    <p:cSldViewPr snapToGrid="0">
      <p:cViewPr varScale="1">
        <p:scale>
          <a:sx n="112" d="100"/>
          <a:sy n="112" d="100"/>
        </p:scale>
        <p:origin x="344"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GB"/>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9AB3A824-1A51-4B26-AD58-A6D8E14F6C04}" type="datetimeFigureOut">
              <a:rPr lang="en-US" smtClean="0"/>
              <a:t>11/21/23</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rIns="45720"/>
          <a:lstStyle/>
          <a:p>
            <a:fld id="{6D22F896-40B5-4ADD-8801-0D06FADFA095}" type="slidenum">
              <a:rPr lang="en-US" smtClean="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5727921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7D162C4-EDD9-4389-A98B-B87ECEA2A816}" type="datetimeFigureOut">
              <a:rPr lang="en-US" smtClean="0"/>
              <a:t>11/21/23</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41833261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GB"/>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E5059C3-6A89-4494-99FF-5A4D6FFD50EB}" type="datetimeFigureOut">
              <a:rPr lang="en-US" smtClean="0"/>
              <a:t>11/21/23</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2825008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A954B2F-12DE-47F5-8894-472B206D2E1E}" type="datetimeFigureOut">
              <a:rPr lang="en-US" smtClean="0"/>
              <a:t>11/21/23</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8665474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GB"/>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F30E46F-7819-4ACF-B48B-48222C2ACC88}" type="datetimeFigureOut">
              <a:rPr lang="en-US" smtClean="0"/>
              <a:t>11/21/23</a:t>
            </a:fld>
            <a:endParaRPr lang="en-US" dirty="0"/>
          </a:p>
        </p:txBody>
      </p:sp>
      <p:sp>
        <p:nvSpPr>
          <p:cNvPr id="8" name="Footer Placeholder 7"/>
          <p:cNvSpPr>
            <a:spLocks noGrp="1"/>
          </p:cNvSpPr>
          <p:nvPr>
            <p:ph type="ftr" sz="quarter" idx="11"/>
          </p:nvPr>
        </p:nvSpPr>
        <p:spPr/>
        <p:txBody>
          <a:bodyPr/>
          <a:lstStyle/>
          <a:p>
            <a:r>
              <a:rPr lang="en-US"/>
              <a:t>
              </a:t>
            </a:r>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8689009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FAF3416-4057-4DAA-829D-4CA07428D088}" type="datetimeFigureOut">
              <a:rPr lang="en-US" smtClean="0"/>
              <a:t>11/21/23</a:t>
            </a:fld>
            <a:endParaRPr lang="en-US" dirty="0"/>
          </a:p>
        </p:txBody>
      </p:sp>
      <p:sp>
        <p:nvSpPr>
          <p:cNvPr id="4" name="Footer Placeholder 3"/>
          <p:cNvSpPr>
            <a:spLocks noGrp="1"/>
          </p:cNvSpPr>
          <p:nvPr>
            <p:ph type="ftr" sz="quarter" idx="11"/>
          </p:nvPr>
        </p:nvSpPr>
        <p:spPr/>
        <p:txBody>
          <a:bodyPr/>
          <a:lstStyle/>
          <a:p>
            <a:r>
              <a:rPr lang="en-US"/>
              <a:t>
              </a:t>
            </a:r>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4775505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smtClean="0"/>
              <a:t>11/21/23</a:t>
            </a:fld>
            <a:endParaRPr lang="en-US" dirty="0"/>
          </a:p>
        </p:txBody>
      </p:sp>
      <p:sp>
        <p:nvSpPr>
          <p:cNvPr id="3" name="Footer Placeholder 2"/>
          <p:cNvSpPr>
            <a:spLocks noGrp="1"/>
          </p:cNvSpPr>
          <p:nvPr>
            <p:ph type="ftr" sz="quarter" idx="11"/>
          </p:nvPr>
        </p:nvSpPr>
        <p:spPr/>
        <p:txBody>
          <a:bodyPr/>
          <a:lstStyle/>
          <a:p>
            <a:r>
              <a:rPr lang="en-US"/>
              <a:t>
              </a:t>
            </a:r>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2999922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7D525BB-DA17-4BA0-B3C8-3AC3ABC827E6}" type="datetimeFigureOut">
              <a:rPr lang="en-US" smtClean="0"/>
              <a:t>11/21/23</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3096534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16C4C9A-3960-41CF-A4E9-2A8FB932454B}" type="datetimeFigureOut">
              <a:rPr lang="en-US" smtClean="0"/>
              <a:t>11/21/23</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522606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857E33E-8B18-4087-B112-809917729534}" type="datetimeFigureOut">
              <a:rPr lang="en-US" smtClean="0"/>
              <a:t>11/21/23</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567507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3FFE419-2371-464F-8239-3959401C3561}" type="datetimeFigureOut">
              <a:rPr lang="en-US" smtClean="0"/>
              <a:t>11/21/23</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456213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smtClean="0"/>
              <a:t>11/21/23</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a:t>
              </a:t>
            </a:r>
            <a:endParaRPr lang="en-US" dirty="0"/>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smtClean="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190641771"/>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8.svg"/><Relationship Id="rId13" Type="http://schemas.openxmlformats.org/officeDocument/2006/relationships/image" Target="../media/image13.png"/><Relationship Id="rId3" Type="http://schemas.openxmlformats.org/officeDocument/2006/relationships/image" Target="../media/image2.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1.jpeg"/><Relationship Id="rId16" Type="http://schemas.openxmlformats.org/officeDocument/2006/relationships/image" Target="../media/image16.svg"/><Relationship Id="rId1" Type="http://schemas.openxmlformats.org/officeDocument/2006/relationships/slideLayout" Target="../slideLayouts/slideLayout2.xml"/><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5" Type="http://schemas.openxmlformats.org/officeDocument/2006/relationships/image" Target="../media/image15.png"/><Relationship Id="rId10" Type="http://schemas.openxmlformats.org/officeDocument/2006/relationships/image" Target="../media/image10.svg"/><Relationship Id="rId4" Type="http://schemas.openxmlformats.org/officeDocument/2006/relationships/image" Target="../media/image3.png"/><Relationship Id="rId9" Type="http://schemas.openxmlformats.org/officeDocument/2006/relationships/image" Target="../media/image9.png"/><Relationship Id="rId14" Type="http://schemas.openxmlformats.org/officeDocument/2006/relationships/image" Target="../media/image14.sv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17.jpe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19.jpe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22.sv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20.jpe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0BE3D13-5BE5-4B05-AFCF-2A2E059D2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1AC85C80-0175-4214-A13D-03C224658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124" y="487443"/>
            <a:ext cx="5841548" cy="5841548"/>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1">
                  <a:lumMod val="40000"/>
                  <a:lumOff val="60000"/>
                </a:schemeClr>
              </a:solidFill>
            </a:endParaRPr>
          </a:p>
        </p:txBody>
      </p:sp>
      <p:pic>
        <p:nvPicPr>
          <p:cNvPr id="12" name="Picture 11">
            <a:extLst>
              <a:ext uri="{FF2B5EF4-FFF2-40B4-BE49-F238E27FC236}">
                <a16:creationId xmlns:a16="http://schemas.microsoft.com/office/drawing/2014/main" id="{15ADB788-8569-409E-862D-665AD53C990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 name="Title 1">
            <a:extLst>
              <a:ext uri="{FF2B5EF4-FFF2-40B4-BE49-F238E27FC236}">
                <a16:creationId xmlns:a16="http://schemas.microsoft.com/office/drawing/2014/main" id="{2D1E8191-DEA7-C620-74A3-00871C5E528A}"/>
              </a:ext>
            </a:extLst>
          </p:cNvPr>
          <p:cNvSpPr>
            <a:spLocks noGrp="1"/>
          </p:cNvSpPr>
          <p:nvPr>
            <p:ph type="ctrTitle"/>
          </p:nvPr>
        </p:nvSpPr>
        <p:spPr>
          <a:xfrm>
            <a:off x="7865203" y="3722124"/>
            <a:ext cx="3919576" cy="2797896"/>
          </a:xfrm>
        </p:spPr>
        <p:txBody>
          <a:bodyPr>
            <a:normAutofit fontScale="90000"/>
          </a:bodyPr>
          <a:lstStyle/>
          <a:p>
            <a:pPr>
              <a:lnSpc>
                <a:spcPct val="150000"/>
              </a:lnSpc>
            </a:pPr>
            <a:br>
              <a:rPr lang="en-GB" sz="2000" b="0" i="0" u="none" strike="noStrike" dirty="0">
                <a:solidFill>
                  <a:srgbClr val="000000"/>
                </a:solidFill>
                <a:effectLst/>
                <a:latin typeface="Calibri" panose="020F0502020204030204" pitchFamily="34" charset="0"/>
              </a:rPr>
            </a:br>
            <a:r>
              <a:rPr lang="en-GB" sz="2000" b="0" i="0" u="none" strike="noStrike" dirty="0">
                <a:solidFill>
                  <a:srgbClr val="000000"/>
                </a:solidFill>
                <a:effectLst/>
                <a:latin typeface="Calibri" panose="020F0502020204030204" pitchFamily="34" charset="0"/>
              </a:rPr>
              <a:t> </a:t>
            </a:r>
            <a:br>
              <a:rPr lang="en-GB" sz="2000" b="0" i="0" u="none" strike="noStrike" dirty="0">
                <a:solidFill>
                  <a:srgbClr val="000000"/>
                </a:solidFill>
                <a:effectLst/>
                <a:latin typeface="Calibri" panose="020F0502020204030204" pitchFamily="34" charset="0"/>
              </a:rPr>
            </a:br>
            <a:r>
              <a:rPr lang="en-GB" sz="2000" b="0" i="0" u="none" strike="noStrike" dirty="0">
                <a:solidFill>
                  <a:srgbClr val="000000"/>
                </a:solidFill>
                <a:effectLst/>
                <a:latin typeface="Calibri" panose="020F0502020204030204" pitchFamily="34" charset="0"/>
              </a:rPr>
              <a:t>STUDENT NAME: VASILE ROSCA</a:t>
            </a:r>
            <a:br>
              <a:rPr lang="en-GB" sz="2000" b="0" i="0" u="none" strike="noStrike" dirty="0">
                <a:solidFill>
                  <a:srgbClr val="000000"/>
                </a:solidFill>
                <a:effectLst/>
                <a:latin typeface="Calibri" panose="020F0502020204030204" pitchFamily="34" charset="0"/>
              </a:rPr>
            </a:br>
            <a:r>
              <a:rPr lang="en-GB" sz="2000" b="0" i="0" u="none" strike="noStrike" dirty="0">
                <a:solidFill>
                  <a:srgbClr val="000000"/>
                </a:solidFill>
                <a:effectLst/>
                <a:latin typeface="Calibri" panose="020F0502020204030204" pitchFamily="34" charset="0"/>
              </a:rPr>
              <a:t>STUDENT ID: 2215818</a:t>
            </a:r>
            <a:br>
              <a:rPr lang="en-GB" sz="2000" b="0" i="0" u="none" strike="noStrike" dirty="0">
                <a:solidFill>
                  <a:srgbClr val="000000"/>
                </a:solidFill>
                <a:effectLst/>
                <a:latin typeface="Calibri" panose="020F0502020204030204" pitchFamily="34" charset="0"/>
              </a:rPr>
            </a:br>
            <a:r>
              <a:rPr lang="en-GB" sz="2000" b="0" i="0" u="none" strike="noStrike" dirty="0">
                <a:solidFill>
                  <a:srgbClr val="000000"/>
                </a:solidFill>
                <a:effectLst/>
                <a:latin typeface="Calibri" panose="020F0502020204030204" pitchFamily="34" charset="0"/>
              </a:rPr>
              <a:t>MODULE CODE: LCBB5004</a:t>
            </a:r>
            <a:br>
              <a:rPr lang="en-GB" sz="2000" b="0" i="0" u="none" strike="noStrike" dirty="0">
                <a:solidFill>
                  <a:srgbClr val="000000"/>
                </a:solidFill>
                <a:effectLst/>
                <a:latin typeface="Calibri" panose="020F0502020204030204" pitchFamily="34" charset="0"/>
              </a:rPr>
            </a:br>
            <a:r>
              <a:rPr lang="en-GB" sz="2000" b="0" i="0" u="none" strike="noStrike" dirty="0">
                <a:solidFill>
                  <a:srgbClr val="000000"/>
                </a:solidFill>
                <a:effectLst/>
                <a:latin typeface="Calibri" panose="020F0502020204030204" pitchFamily="34" charset="0"/>
              </a:rPr>
              <a:t>LECTURER NAME: Tanja Nathan</a:t>
            </a:r>
            <a:br>
              <a:rPr lang="en-GB" sz="2000" b="0" i="0" u="none" strike="noStrike" dirty="0">
                <a:solidFill>
                  <a:srgbClr val="000000"/>
                </a:solidFill>
                <a:effectLst/>
                <a:latin typeface="Calibri" panose="020F0502020204030204" pitchFamily="34" charset="0"/>
              </a:rPr>
            </a:br>
            <a:endParaRPr lang="en-US" sz="6600" dirty="0">
              <a:solidFill>
                <a:srgbClr val="1F2D29"/>
              </a:solidFill>
            </a:endParaRPr>
          </a:p>
        </p:txBody>
      </p:sp>
      <p:sp>
        <p:nvSpPr>
          <p:cNvPr id="3" name="Subtitle 2">
            <a:extLst>
              <a:ext uri="{FF2B5EF4-FFF2-40B4-BE49-F238E27FC236}">
                <a16:creationId xmlns:a16="http://schemas.microsoft.com/office/drawing/2014/main" id="{0D415275-C76B-738A-D310-80BB27E1A7A4}"/>
              </a:ext>
            </a:extLst>
          </p:cNvPr>
          <p:cNvSpPr>
            <a:spLocks noGrp="1"/>
          </p:cNvSpPr>
          <p:nvPr>
            <p:ph type="subTitle" idx="1"/>
          </p:nvPr>
        </p:nvSpPr>
        <p:spPr>
          <a:xfrm>
            <a:off x="2097664" y="1740678"/>
            <a:ext cx="5148404" cy="2747469"/>
          </a:xfrm>
        </p:spPr>
        <p:txBody>
          <a:bodyPr>
            <a:noAutofit/>
          </a:bodyPr>
          <a:lstStyle/>
          <a:p>
            <a:pPr algn="l"/>
            <a:r>
              <a:rPr lang="en-GB" sz="7000" b="0" i="0" u="none" strike="noStrike" dirty="0">
                <a:solidFill>
                  <a:srgbClr val="000000"/>
                </a:solidFill>
                <a:effectLst/>
                <a:latin typeface="Segoe UI" panose="020B0502040204020203" pitchFamily="34" charset="0"/>
                <a:cs typeface="Segoe UI" panose="020B0502040204020203" pitchFamily="34" charset="0"/>
              </a:rPr>
              <a:t>MANAGING PEOPLE</a:t>
            </a:r>
            <a:endParaRPr lang="en-US" sz="7000" dirty="0">
              <a:solidFill>
                <a:srgbClr val="1F2D29"/>
              </a:solidFill>
              <a:latin typeface="Segoe UI" panose="020B0502040204020203" pitchFamily="34" charset="0"/>
              <a:cs typeface="Segoe UI" panose="020B0502040204020203" pitchFamily="34" charset="0"/>
            </a:endParaRPr>
          </a:p>
        </p:txBody>
      </p:sp>
      <p:sp>
        <p:nvSpPr>
          <p:cNvPr id="14" name="Rectangle 13">
            <a:extLst>
              <a:ext uri="{FF2B5EF4-FFF2-40B4-BE49-F238E27FC236}">
                <a16:creationId xmlns:a16="http://schemas.microsoft.com/office/drawing/2014/main" id="{76562092-3AA7-4EF0-9007-C44F879A13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rgbClr val="31474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TextBox 15">
            <a:extLst>
              <a:ext uri="{FF2B5EF4-FFF2-40B4-BE49-F238E27FC236}">
                <a16:creationId xmlns:a16="http://schemas.microsoft.com/office/drawing/2014/main" id="{9232A0FC-3B0E-4DD1-9C3E-9C8C8CA6D10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712" y="2388951"/>
            <a:ext cx="849742" cy="461665"/>
          </a:xfrm>
          <a:prstGeom prst="rect">
            <a:avLst/>
          </a:prstGeom>
          <a:noFill/>
        </p:spPr>
        <p:txBody>
          <a:bodyPr wrap="square" rtlCol="0">
            <a:spAutoFit/>
          </a:bodyPr>
          <a:lstStyle/>
          <a:p>
            <a:pPr algn="r"/>
            <a:endParaRPr lang="en-US" sz="2400" dirty="0">
              <a:solidFill>
                <a:srgbClr val="1F2D29"/>
              </a:solidFill>
              <a:latin typeface="MS Shell Dlg 2" panose="020B0604030504040204" pitchFamily="34" charset="0"/>
            </a:endParaRPr>
          </a:p>
        </p:txBody>
      </p:sp>
      <p:pic>
        <p:nvPicPr>
          <p:cNvPr id="5" name="Picture 4" descr="A close up of a sign&#10;&#10;Description automatically generated">
            <a:extLst>
              <a:ext uri="{FF2B5EF4-FFF2-40B4-BE49-F238E27FC236}">
                <a16:creationId xmlns:a16="http://schemas.microsoft.com/office/drawing/2014/main" id="{8665C8D5-8A49-0E22-C1A4-81B8E4E3E569}"/>
              </a:ext>
            </a:extLst>
          </p:cNvPr>
          <p:cNvPicPr>
            <a:picLocks noChangeAspect="1"/>
          </p:cNvPicPr>
          <p:nvPr/>
        </p:nvPicPr>
        <p:blipFill>
          <a:blip r:embed="rId3"/>
          <a:stretch>
            <a:fillRect/>
          </a:stretch>
        </p:blipFill>
        <p:spPr>
          <a:xfrm>
            <a:off x="7733526" y="222366"/>
            <a:ext cx="4182930" cy="1394310"/>
          </a:xfrm>
          <a:prstGeom prst="rect">
            <a:avLst/>
          </a:prstGeom>
        </p:spPr>
      </p:pic>
    </p:spTree>
    <p:extLst>
      <p:ext uri="{BB962C8B-B14F-4D97-AF65-F5344CB8AC3E}">
        <p14:creationId xmlns:p14="http://schemas.microsoft.com/office/powerpoint/2010/main" val="840780302"/>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14" name="Freeform: Shape 13">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6" name="Picture 15">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8" name="Rectangle 17">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Oval 23">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075AF95-EC1C-0483-A465-B0F35CC47FA2}"/>
              </a:ext>
            </a:extLst>
          </p:cNvPr>
          <p:cNvSpPr>
            <a:spLocks noGrp="1"/>
          </p:cNvSpPr>
          <p:nvPr>
            <p:ph idx="1"/>
          </p:nvPr>
        </p:nvSpPr>
        <p:spPr>
          <a:xfrm>
            <a:off x="1082555" y="421698"/>
            <a:ext cx="10959571" cy="6157778"/>
          </a:xfrm>
        </p:spPr>
        <p:txBody>
          <a:bodyPr anchor="t">
            <a:normAutofit/>
          </a:bodyPr>
          <a:lstStyle/>
          <a:p>
            <a:pPr marL="6160" indent="0">
              <a:buNone/>
            </a:pPr>
            <a:r>
              <a:rPr lang="en-US" sz="1400" dirty="0"/>
              <a:t>As a new employee of </a:t>
            </a:r>
            <a:r>
              <a:rPr lang="en-GB" sz="1400" b="0" i="0" u="none" strike="noStrike" dirty="0" err="1">
                <a:effectLst/>
              </a:rPr>
              <a:t>SportsEventPro</a:t>
            </a:r>
            <a:r>
              <a:rPr lang="en-GB" sz="1400" dirty="0"/>
              <a:t>, which </a:t>
            </a:r>
            <a:r>
              <a:rPr lang="en-GB" sz="1400" b="0" i="0" u="none" strike="noStrike" dirty="0">
                <a:effectLst/>
              </a:rPr>
              <a:t>is a dynamic and innovative organisation dedicated to the seamless execution of a wide range of sporting events, </a:t>
            </a:r>
            <a:r>
              <a:rPr lang="en-GB" sz="1400" dirty="0"/>
              <a:t>I had to deliver to the management team a presentation on the impact of technology on learning and development.</a:t>
            </a:r>
          </a:p>
          <a:p>
            <a:pPr marL="6160" indent="0">
              <a:buNone/>
            </a:pPr>
            <a:r>
              <a:rPr lang="en-GB" sz="1200" b="0" i="0" u="none" strike="noStrike" dirty="0" err="1">
                <a:effectLst/>
              </a:rPr>
              <a:t>SportsEventPro</a:t>
            </a:r>
            <a:r>
              <a:rPr lang="en-GB" sz="1200" b="0" i="0" u="none" strike="noStrike" dirty="0">
                <a:effectLst/>
              </a:rPr>
              <a:t> specializes in organising diverse sporting events, ranging from major international championships to grassroots community tournaments. The organisation’s portfolio includes events across various sports, catering to a wide audience.</a:t>
            </a:r>
            <a:r>
              <a:rPr lang="en-GB" sz="1200" b="0" i="0" u="none" strike="noStrike" dirty="0">
                <a:solidFill>
                  <a:srgbClr val="000000"/>
                </a:solidFill>
                <a:effectLst/>
              </a:rPr>
              <a:t> </a:t>
            </a:r>
            <a:r>
              <a:rPr lang="en-GB" sz="1200" b="0" i="0" u="none" strike="noStrike" dirty="0">
                <a:effectLst/>
              </a:rPr>
              <a:t>Embracing the latest technological advancements, </a:t>
            </a:r>
            <a:r>
              <a:rPr lang="en-GB" sz="1200" b="0" i="0" u="none" strike="noStrike" dirty="0" err="1">
                <a:effectLst/>
              </a:rPr>
              <a:t>SportsEventPro</a:t>
            </a:r>
            <a:r>
              <a:rPr lang="en-GB" sz="1200" b="0" i="0" u="none" strike="noStrike" dirty="0">
                <a:effectLst/>
              </a:rPr>
              <a:t> employs cutting-edge solutions for event planning, ticketing, live streaming, and fan engagement. </a:t>
            </a:r>
          </a:p>
          <a:p>
            <a:pPr marL="6160" indent="0">
              <a:buNone/>
            </a:pPr>
            <a:r>
              <a:rPr lang="en-GB" sz="1200" i="0" u="none" strike="noStrike" dirty="0">
                <a:effectLst/>
              </a:rPr>
              <a:t>For </a:t>
            </a:r>
            <a:r>
              <a:rPr lang="en-GB" sz="1200" i="0" u="none" strike="noStrike" dirty="0" err="1">
                <a:effectLst/>
              </a:rPr>
              <a:t>SportsEventPro</a:t>
            </a:r>
            <a:r>
              <a:rPr lang="en-GB" sz="1200" i="0" u="none" strike="noStrike" dirty="0">
                <a:effectLst/>
              </a:rPr>
              <a:t>, the integration of technology in training and development is instrumental in enhancing various aspects of their operations and achieving organisational objectives. The importance of technology in this context can be summarised as follows:</a:t>
            </a:r>
            <a:endParaRPr lang="en-GB" sz="1200" dirty="0"/>
          </a:p>
          <a:p>
            <a:r>
              <a:rPr lang="en-GB" sz="1200" i="0" u="none" strike="noStrike" dirty="0">
                <a:effectLst/>
              </a:rPr>
              <a:t>Global Access and Collaboration</a:t>
            </a:r>
          </a:p>
          <a:p>
            <a:r>
              <a:rPr lang="en-GB" sz="1200" i="0" u="none" strike="noStrike" dirty="0">
                <a:effectLst/>
              </a:rPr>
              <a:t>Event Simulation and Planning</a:t>
            </a:r>
          </a:p>
          <a:p>
            <a:r>
              <a:rPr lang="en-GB" sz="1200" i="0" u="none" strike="noStrike" dirty="0">
                <a:effectLst/>
              </a:rPr>
              <a:t>Fan Engagement and Marketing</a:t>
            </a:r>
          </a:p>
          <a:p>
            <a:r>
              <a:rPr lang="en-GB" sz="1200" i="0" u="none" strike="noStrike" dirty="0">
                <a:effectLst/>
              </a:rPr>
              <a:t>Efficient Logistics and Operations</a:t>
            </a:r>
          </a:p>
          <a:p>
            <a:r>
              <a:rPr lang="en-GB" sz="1200" i="0" u="none" strike="noStrike" dirty="0">
                <a:effectLst/>
              </a:rPr>
              <a:t>Sustainability Practices</a:t>
            </a:r>
          </a:p>
          <a:p>
            <a:r>
              <a:rPr lang="en-GB" sz="1200" i="0" u="none" strike="noStrike" dirty="0">
                <a:effectLst/>
              </a:rPr>
              <a:t>Continuous Professional Development</a:t>
            </a:r>
          </a:p>
          <a:p>
            <a:r>
              <a:rPr lang="en-GB" sz="1200" i="0" u="none" strike="noStrike" dirty="0">
                <a:effectLst/>
              </a:rPr>
              <a:t>Data-Driven Decision Making</a:t>
            </a:r>
          </a:p>
          <a:p>
            <a:pPr marL="6160" indent="0">
              <a:buNone/>
            </a:pPr>
            <a:endParaRPr lang="en-GB" sz="1200" dirty="0"/>
          </a:p>
          <a:p>
            <a:pPr marL="6160" indent="0">
              <a:buNone/>
            </a:pPr>
            <a:r>
              <a:rPr lang="en-GB" sz="1200" b="1" dirty="0"/>
              <a:t>T</a:t>
            </a:r>
            <a:r>
              <a:rPr lang="en-GB" sz="1200" b="1" i="0" u="none" strike="noStrike" dirty="0">
                <a:effectLst/>
              </a:rPr>
              <a:t>he strategic integration of technology in training and development empowers </a:t>
            </a:r>
            <a:r>
              <a:rPr lang="en-GB" sz="1200" b="1" i="0" u="none" strike="noStrike" dirty="0" err="1">
                <a:effectLst/>
              </a:rPr>
              <a:t>SportsEventPro</a:t>
            </a:r>
            <a:r>
              <a:rPr lang="en-GB" sz="1200" b="1" i="0" u="none" strike="noStrike" dirty="0">
                <a:effectLst/>
              </a:rPr>
              <a:t> to operate efficiently, stay innovative in event management practices, engage fans effectively, and uphold sustainability standards. By embracing technology, </a:t>
            </a:r>
            <a:r>
              <a:rPr lang="en-GB" sz="1200" b="1" i="0" u="none" strike="noStrike" dirty="0" err="1">
                <a:effectLst/>
              </a:rPr>
              <a:t>SportsEventPro</a:t>
            </a:r>
            <a:r>
              <a:rPr lang="en-GB" sz="1200" b="1" i="0" u="none" strike="noStrike" dirty="0">
                <a:effectLst/>
              </a:rPr>
              <a:t> can continue to evolve and deliver world-class sporting events in an ever-changing landscape.</a:t>
            </a:r>
            <a:endParaRPr lang="en-GB" sz="1200" dirty="0"/>
          </a:p>
        </p:txBody>
      </p:sp>
      <p:pic>
        <p:nvPicPr>
          <p:cNvPr id="23" name="Graphic 22" descr="Football outline">
            <a:extLst>
              <a:ext uri="{FF2B5EF4-FFF2-40B4-BE49-F238E27FC236}">
                <a16:creationId xmlns:a16="http://schemas.microsoft.com/office/drawing/2014/main" id="{10FB49BE-41F0-84C1-8E84-2370598EEA63}"/>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638800" y="2971800"/>
            <a:ext cx="914400" cy="914400"/>
          </a:xfrm>
          <a:prstGeom prst="rect">
            <a:avLst/>
          </a:prstGeom>
        </p:spPr>
      </p:pic>
      <p:pic>
        <p:nvPicPr>
          <p:cNvPr id="26" name="Graphic 25" descr="Tennis with solid fill">
            <a:extLst>
              <a:ext uri="{FF2B5EF4-FFF2-40B4-BE49-F238E27FC236}">
                <a16:creationId xmlns:a16="http://schemas.microsoft.com/office/drawing/2014/main" id="{0E7C5241-CDFE-30DB-5BF8-2786DC71291A}"/>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424612" y="3986083"/>
            <a:ext cx="914400" cy="914400"/>
          </a:xfrm>
          <a:prstGeom prst="rect">
            <a:avLst/>
          </a:prstGeom>
        </p:spPr>
      </p:pic>
      <p:pic>
        <p:nvPicPr>
          <p:cNvPr id="28" name="Graphic 27" descr="Swimming outline">
            <a:extLst>
              <a:ext uri="{FF2B5EF4-FFF2-40B4-BE49-F238E27FC236}">
                <a16:creationId xmlns:a16="http://schemas.microsoft.com/office/drawing/2014/main" id="{70B6A1DF-5811-1A97-E1A4-EB8B287D48A1}"/>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8574439" y="4096104"/>
            <a:ext cx="914400" cy="914400"/>
          </a:xfrm>
          <a:prstGeom prst="rect">
            <a:avLst/>
          </a:prstGeom>
        </p:spPr>
      </p:pic>
      <p:pic>
        <p:nvPicPr>
          <p:cNvPr id="30" name="Graphic 29" descr="Cricket with solid fill">
            <a:extLst>
              <a:ext uri="{FF2B5EF4-FFF2-40B4-BE49-F238E27FC236}">
                <a16:creationId xmlns:a16="http://schemas.microsoft.com/office/drawing/2014/main" id="{129FA7ED-62B2-6CDE-3B0A-E2209B5F9BE4}"/>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7660039" y="3005185"/>
            <a:ext cx="914400" cy="914400"/>
          </a:xfrm>
          <a:prstGeom prst="rect">
            <a:avLst/>
          </a:prstGeom>
        </p:spPr>
      </p:pic>
      <p:pic>
        <p:nvPicPr>
          <p:cNvPr id="32" name="Graphic 31" descr="Skipping Rope outline">
            <a:extLst>
              <a:ext uri="{FF2B5EF4-FFF2-40B4-BE49-F238E27FC236}">
                <a16:creationId xmlns:a16="http://schemas.microsoft.com/office/drawing/2014/main" id="{4F97AB2C-F68C-259E-8A86-1C6CB3BA50D0}"/>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9595260" y="2971799"/>
            <a:ext cx="914400" cy="914400"/>
          </a:xfrm>
          <a:prstGeom prst="rect">
            <a:avLst/>
          </a:prstGeom>
        </p:spPr>
      </p:pic>
      <p:pic>
        <p:nvPicPr>
          <p:cNvPr id="36" name="Graphic 35" descr="Yoga with solid fill">
            <a:extLst>
              <a:ext uri="{FF2B5EF4-FFF2-40B4-BE49-F238E27FC236}">
                <a16:creationId xmlns:a16="http://schemas.microsoft.com/office/drawing/2014/main" id="{E4F4A0A1-D013-36C4-4206-CCDDAFBD1864}"/>
              </a:ext>
            </a:extLst>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10645316" y="3986083"/>
            <a:ext cx="914400" cy="914400"/>
          </a:xfrm>
          <a:prstGeom prst="rect">
            <a:avLst/>
          </a:prstGeom>
        </p:spPr>
      </p:pic>
    </p:spTree>
    <p:extLst>
      <p:ext uri="{BB962C8B-B14F-4D97-AF65-F5344CB8AC3E}">
        <p14:creationId xmlns:p14="http://schemas.microsoft.com/office/powerpoint/2010/main" val="20695127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25" name="Freeform: Shape 24">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27" name="Picture 26">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9" name="Rectangle 28">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Oval 34">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2C9651-4AD2-6FCD-8994-16FD283473E9}"/>
              </a:ext>
            </a:extLst>
          </p:cNvPr>
          <p:cNvSpPr>
            <a:spLocks noGrp="1"/>
          </p:cNvSpPr>
          <p:nvPr>
            <p:ph type="title"/>
          </p:nvPr>
        </p:nvSpPr>
        <p:spPr>
          <a:xfrm>
            <a:off x="2558072" y="454993"/>
            <a:ext cx="8381238" cy="1077229"/>
          </a:xfrm>
        </p:spPr>
        <p:txBody>
          <a:bodyPr>
            <a:normAutofit/>
          </a:bodyPr>
          <a:lstStyle/>
          <a:p>
            <a:pPr algn="l"/>
            <a:r>
              <a:rPr lang="en-GB" b="1" i="0" u="none" strike="noStrike" dirty="0">
                <a:effectLst/>
                <a:latin typeface="+mn-lt"/>
              </a:rPr>
              <a:t>The importance of technology in   training and development</a:t>
            </a:r>
            <a:endParaRPr lang="en-US" dirty="0">
              <a:latin typeface="+mn-lt"/>
            </a:endParaRPr>
          </a:p>
        </p:txBody>
      </p:sp>
      <p:sp>
        <p:nvSpPr>
          <p:cNvPr id="3" name="Content Placeholder 2">
            <a:extLst>
              <a:ext uri="{FF2B5EF4-FFF2-40B4-BE49-F238E27FC236}">
                <a16:creationId xmlns:a16="http://schemas.microsoft.com/office/drawing/2014/main" id="{01D97ADF-8DE6-A00F-6081-A2AD5D9EAFF7}"/>
              </a:ext>
            </a:extLst>
          </p:cNvPr>
          <p:cNvSpPr>
            <a:spLocks noGrp="1"/>
          </p:cNvSpPr>
          <p:nvPr>
            <p:ph idx="1"/>
          </p:nvPr>
        </p:nvSpPr>
        <p:spPr>
          <a:xfrm>
            <a:off x="1463012" y="2050162"/>
            <a:ext cx="9469214" cy="4161452"/>
          </a:xfrm>
        </p:spPr>
        <p:txBody>
          <a:bodyPr anchor="t">
            <a:normAutofit fontScale="92500" lnSpcReduction="10000"/>
          </a:bodyPr>
          <a:lstStyle/>
          <a:p>
            <a:pPr marL="0" indent="0">
              <a:lnSpc>
                <a:spcPct val="110000"/>
              </a:lnSpc>
              <a:buNone/>
            </a:pPr>
            <a:r>
              <a:rPr lang="en-GB" sz="1500" b="1" i="0" u="none" strike="noStrike" dirty="0">
                <a:effectLst/>
                <a:cs typeface="Calibri" panose="020F0502020204030204" pitchFamily="34" charset="0"/>
              </a:rPr>
              <a:t>Technology plays a crucial role</a:t>
            </a:r>
            <a:r>
              <a:rPr lang="en-GB" sz="1500" b="0" i="0" u="none" strike="noStrike" dirty="0">
                <a:effectLst/>
                <a:cs typeface="Calibri" panose="020F0502020204030204" pitchFamily="34" charset="0"/>
              </a:rPr>
              <a:t> in training and development, significantly transforming the way individuals acquire knowledge and skills in various fields. Here are key aspects highlighting the importance of technology in training and development (</a:t>
            </a:r>
            <a:r>
              <a:rPr lang="en-GB" sz="1500" b="0" i="0" u="none" strike="noStrike" dirty="0" err="1">
                <a:effectLst/>
                <a:cs typeface="Calibri" panose="020F0502020204030204" pitchFamily="34" charset="0"/>
              </a:rPr>
              <a:t>Glenister</a:t>
            </a:r>
            <a:r>
              <a:rPr lang="en-GB" sz="1500" b="0" i="0" u="none" strike="noStrike" dirty="0">
                <a:effectLst/>
                <a:cs typeface="Calibri" panose="020F0502020204030204" pitchFamily="34" charset="0"/>
              </a:rPr>
              <a:t> N ,2020):</a:t>
            </a:r>
          </a:p>
          <a:p>
            <a:pPr marL="0" indent="0">
              <a:lnSpc>
                <a:spcPct val="110000"/>
              </a:lnSpc>
              <a:buNone/>
            </a:pPr>
            <a:endParaRPr lang="en-GB" sz="1500" b="0" i="0" u="none" strike="noStrike" dirty="0">
              <a:effectLst/>
              <a:cs typeface="Calibri" panose="020F0502020204030204" pitchFamily="34" charset="0"/>
            </a:endParaRPr>
          </a:p>
          <a:p>
            <a:pPr marL="112712" indent="0">
              <a:lnSpc>
                <a:spcPct val="110000"/>
              </a:lnSpc>
              <a:buNone/>
            </a:pPr>
            <a:r>
              <a:rPr lang="en-GB" sz="1300" b="0" i="0" u="none" strike="noStrike" dirty="0">
                <a:effectLst/>
                <a:cs typeface="Calibri" panose="020F0502020204030204" pitchFamily="34" charset="0"/>
              </a:rPr>
              <a:t>Accessibility and Flexibility:</a:t>
            </a:r>
          </a:p>
          <a:p>
            <a:pPr marL="914400">
              <a:lnSpc>
                <a:spcPct val="110000"/>
              </a:lnSpc>
              <a:buFont typeface="Arial" panose="020B0604020202020204" pitchFamily="34" charset="0"/>
              <a:buChar char="•"/>
            </a:pPr>
            <a:r>
              <a:rPr lang="en-GB" sz="1300" b="0" i="0" u="none" strike="noStrike" dirty="0">
                <a:effectLst/>
                <a:cs typeface="Calibri" panose="020F0502020204030204" pitchFamily="34" charset="0"/>
              </a:rPr>
              <a:t>Technology enables the creation of online learning platforms, making training materials accessible to a global audience. This accessibility allows individuals to learn at their own pace and from anywhere with an internet connection, promoting flexibility in training schedules.</a:t>
            </a:r>
          </a:p>
          <a:p>
            <a:pPr marL="112712" indent="0">
              <a:lnSpc>
                <a:spcPct val="110000"/>
              </a:lnSpc>
              <a:buNone/>
            </a:pPr>
            <a:r>
              <a:rPr lang="en-GB" sz="1300" b="0" i="0" u="none" strike="noStrike" dirty="0">
                <a:effectLst/>
              </a:rPr>
              <a:t>Adaptability to Changing Needs:</a:t>
            </a:r>
          </a:p>
          <a:p>
            <a:pPr marL="914400">
              <a:lnSpc>
                <a:spcPct val="110000"/>
              </a:lnSpc>
              <a:buFont typeface="Arial" panose="020B0604020202020204" pitchFamily="34" charset="0"/>
              <a:buChar char="•"/>
            </a:pPr>
            <a:r>
              <a:rPr lang="en-GB" sz="1300" b="0" i="0" u="none" strike="noStrike" dirty="0">
                <a:effectLst/>
              </a:rPr>
              <a:t>Rapid advancements in technology require employees to adapt to new tools and processes. Technology-based training ensures that employees stay current with industry trends and evolving job requirements, helping organizations remain competitive in a fast-paced business environment</a:t>
            </a:r>
            <a:r>
              <a:rPr lang="en-GB" sz="1300" dirty="0"/>
              <a:t> (Khadim B, 2021)</a:t>
            </a:r>
            <a:endParaRPr lang="en-GB" sz="1300" b="0" i="0" u="none" strike="noStrike" dirty="0">
              <a:effectLst/>
            </a:endParaRPr>
          </a:p>
          <a:p>
            <a:pPr marL="112712" indent="0">
              <a:lnSpc>
                <a:spcPct val="110000"/>
              </a:lnSpc>
              <a:buNone/>
            </a:pPr>
            <a:r>
              <a:rPr lang="en-GB" sz="1300" b="0" i="0" u="none" strike="noStrike" dirty="0">
                <a:effectLst/>
              </a:rPr>
              <a:t>Employee Engagement and Retention:</a:t>
            </a:r>
          </a:p>
          <a:p>
            <a:pPr marL="914400">
              <a:lnSpc>
                <a:spcPct val="110000"/>
              </a:lnSpc>
              <a:buFont typeface="Arial" panose="020B0604020202020204" pitchFamily="34" charset="0"/>
              <a:buChar char="•"/>
            </a:pPr>
            <a:r>
              <a:rPr lang="en-GB" sz="1300" b="0" i="0" u="none" strike="noStrike" dirty="0">
                <a:effectLst/>
              </a:rPr>
              <a:t>Engaging and relevant training programs contribute to employee satisfaction and retention. Technology enhances the overall training experience, making it more enjoyable and aligned with the preferences of the modern workforce.</a:t>
            </a:r>
          </a:p>
          <a:p>
            <a:pPr marL="914400">
              <a:lnSpc>
                <a:spcPct val="110000"/>
              </a:lnSpc>
              <a:buFont typeface="Arial" panose="020B0604020202020204" pitchFamily="34" charset="0"/>
              <a:buChar char="•"/>
            </a:pPr>
            <a:endParaRPr lang="en-GB" sz="1000" b="0" i="0" u="none" strike="noStrike" dirty="0">
              <a:effectLst/>
              <a:cs typeface="Calibri" panose="020F0502020204030204" pitchFamily="34" charset="0"/>
            </a:endParaRPr>
          </a:p>
          <a:p>
            <a:pPr marL="0" indent="0">
              <a:lnSpc>
                <a:spcPct val="110000"/>
              </a:lnSpc>
              <a:buNone/>
            </a:pPr>
            <a:endParaRPr lang="en-US" sz="1000" dirty="0"/>
          </a:p>
        </p:txBody>
      </p:sp>
    </p:spTree>
    <p:extLst>
      <p:ext uri="{BB962C8B-B14F-4D97-AF65-F5344CB8AC3E}">
        <p14:creationId xmlns:p14="http://schemas.microsoft.com/office/powerpoint/2010/main" val="20553973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14" name="Freeform: Shape 13">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6" name="Picture 15">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8" name="Rectangle 17">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Oval 23">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4A2A7B8-D25E-4391-133A-62DEB821F1A6}"/>
              </a:ext>
            </a:extLst>
          </p:cNvPr>
          <p:cNvSpPr>
            <a:spLocks noGrp="1"/>
          </p:cNvSpPr>
          <p:nvPr>
            <p:ph idx="1"/>
          </p:nvPr>
        </p:nvSpPr>
        <p:spPr>
          <a:xfrm>
            <a:off x="1624710" y="1388846"/>
            <a:ext cx="9702164" cy="4309139"/>
          </a:xfrm>
        </p:spPr>
        <p:txBody>
          <a:bodyPr anchor="t">
            <a:normAutofit fontScale="85000" lnSpcReduction="20000"/>
          </a:bodyPr>
          <a:lstStyle/>
          <a:p>
            <a:pPr marL="118872" indent="0" algn="l">
              <a:buNone/>
            </a:pPr>
            <a:r>
              <a:rPr lang="en-GB" sz="1500" b="0" i="0" u="none" strike="noStrike" dirty="0">
                <a:effectLst/>
              </a:rPr>
              <a:t>Continuous Learning and Microlearning:</a:t>
            </a:r>
          </a:p>
          <a:p>
            <a:pPr marL="914400" algn="l">
              <a:buFont typeface="Arial" panose="020B0604020202020204" pitchFamily="34" charset="0"/>
              <a:buChar char="•"/>
            </a:pPr>
            <a:r>
              <a:rPr lang="en-GB" sz="1500" b="0" i="0" u="none" strike="noStrike" dirty="0">
                <a:effectLst/>
              </a:rPr>
              <a:t>Technology supports the concept of continuous learning by offering bite-sized, easily digestible content through microlearning modules. This approach allows employees to acquire new skills incrementally, fitting seamlessly into their busy schedules.</a:t>
            </a:r>
          </a:p>
          <a:p>
            <a:pPr marL="118872" indent="0" algn="l">
              <a:buNone/>
            </a:pPr>
            <a:r>
              <a:rPr lang="en-GB" sz="1500" b="0" i="0" u="none" strike="noStrike" dirty="0">
                <a:effectLst/>
              </a:rPr>
              <a:t>Engagement and Interactivity:</a:t>
            </a:r>
          </a:p>
          <a:p>
            <a:pPr marL="914400" algn="l">
              <a:buFont typeface="Arial" panose="020B0604020202020204" pitchFamily="34" charset="0"/>
              <a:buChar char="•"/>
            </a:pPr>
            <a:r>
              <a:rPr lang="en-GB" sz="1500" b="0" i="0" u="none" strike="noStrike" dirty="0">
                <a:effectLst/>
              </a:rPr>
              <a:t>Interactive multimedia elements, simulations, virtual reality (VR), and augmented reality (AR) contribute to more engaging and immersive learning experiences. Interactive content enhances retention and understanding by actively involving learners in the training process.</a:t>
            </a:r>
          </a:p>
          <a:p>
            <a:pPr marL="112712" indent="0">
              <a:lnSpc>
                <a:spcPct val="110000"/>
              </a:lnSpc>
              <a:buNone/>
            </a:pPr>
            <a:r>
              <a:rPr lang="en-GB" sz="1500" b="0" i="0" u="none" strike="noStrike" dirty="0">
                <a:effectLst/>
                <a:cs typeface="Calibri" panose="020F0502020204030204" pitchFamily="34" charset="0"/>
              </a:rPr>
              <a:t>Real-Time Feedback:</a:t>
            </a:r>
          </a:p>
          <a:p>
            <a:pPr marL="914400">
              <a:lnSpc>
                <a:spcPct val="110000"/>
              </a:lnSpc>
              <a:buFont typeface="Arial" panose="020B0604020202020204" pitchFamily="34" charset="0"/>
              <a:buChar char="•"/>
            </a:pPr>
            <a:r>
              <a:rPr lang="en-GB" sz="1500" b="0" i="0" u="none" strike="noStrike" dirty="0">
                <a:effectLst/>
                <a:cs typeface="Calibri" panose="020F0502020204030204" pitchFamily="34" charset="0"/>
              </a:rPr>
              <a:t>Technology allows for the immediate assessment of performance through quizzes, assessments, and simulations. Learners receive real-time feedback, enabling them to identify areas of improvement and adjust their approach, fostering a continuous learning cycle.</a:t>
            </a:r>
          </a:p>
          <a:p>
            <a:pPr marL="112712" indent="0">
              <a:lnSpc>
                <a:spcPct val="110000"/>
              </a:lnSpc>
              <a:buNone/>
            </a:pPr>
            <a:r>
              <a:rPr lang="en-GB" sz="1500" b="0" i="0" u="none" strike="noStrike" dirty="0">
                <a:effectLst/>
                <a:cs typeface="Calibri" panose="020F0502020204030204" pitchFamily="34" charset="0"/>
              </a:rPr>
              <a:t>Cost-Effective Training:</a:t>
            </a:r>
          </a:p>
          <a:p>
            <a:pPr marL="914400">
              <a:lnSpc>
                <a:spcPct val="110000"/>
              </a:lnSpc>
              <a:buFont typeface="Arial" panose="020B0604020202020204" pitchFamily="34" charset="0"/>
              <a:buChar char="•"/>
            </a:pPr>
            <a:r>
              <a:rPr lang="en-GB" sz="1500" b="0" i="0" u="none" strike="noStrike" dirty="0">
                <a:effectLst/>
                <a:cs typeface="Calibri" panose="020F0502020204030204" pitchFamily="34" charset="0"/>
              </a:rPr>
              <a:t>Virtual training programs and e-learning modules reduce the need for physical resources, travel, and printed materials. This cost-effectiveness makes training and development more accessible to organizations with limited budgets and allows them to allocate resources efficiently.</a:t>
            </a:r>
          </a:p>
          <a:p>
            <a:pPr marL="914400" algn="l">
              <a:buFont typeface="Arial" panose="020B0604020202020204" pitchFamily="34" charset="0"/>
              <a:buChar char="•"/>
            </a:pPr>
            <a:endParaRPr lang="en-GB" sz="1200" b="0" i="0" u="none" strike="noStrike" dirty="0">
              <a:effectLst/>
            </a:endParaRPr>
          </a:p>
          <a:p>
            <a:pPr marL="914400" algn="l">
              <a:buFont typeface="Arial" panose="020B0604020202020204" pitchFamily="34" charset="0"/>
              <a:buChar char="•"/>
            </a:pPr>
            <a:endParaRPr lang="en-GB" sz="1800" b="0" i="0" u="none" strike="noStrike" dirty="0">
              <a:solidFill>
                <a:srgbClr val="000000"/>
              </a:solidFill>
              <a:effectLst/>
              <a:latin typeface="Arial" panose="020B0604020202020204" pitchFamily="34" charset="0"/>
            </a:endParaRPr>
          </a:p>
          <a:p>
            <a:endParaRPr lang="en-US" sz="1600" dirty="0"/>
          </a:p>
        </p:txBody>
      </p:sp>
    </p:spTree>
    <p:extLst>
      <p:ext uri="{BB962C8B-B14F-4D97-AF65-F5344CB8AC3E}">
        <p14:creationId xmlns:p14="http://schemas.microsoft.com/office/powerpoint/2010/main" val="26167873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34" name="Rectangle 18">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20">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7" name="Picture 22">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38" name="Freeform: Shape 24">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39" name="Picture 26">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40" name="Rectangle 28">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30">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Oval 34">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D8FB8D5-48B4-BD4D-0EA4-69B402A6F281}"/>
              </a:ext>
            </a:extLst>
          </p:cNvPr>
          <p:cNvSpPr>
            <a:spLocks noGrp="1"/>
          </p:cNvSpPr>
          <p:nvPr>
            <p:ph idx="1"/>
          </p:nvPr>
        </p:nvSpPr>
        <p:spPr>
          <a:xfrm>
            <a:off x="1423524" y="832489"/>
            <a:ext cx="10348218" cy="5838230"/>
          </a:xfrm>
        </p:spPr>
        <p:txBody>
          <a:bodyPr anchor="t">
            <a:normAutofit fontScale="77500" lnSpcReduction="20000"/>
          </a:bodyPr>
          <a:lstStyle/>
          <a:p>
            <a:pPr marL="112712" indent="0">
              <a:lnSpc>
                <a:spcPct val="110000"/>
              </a:lnSpc>
              <a:buNone/>
            </a:pPr>
            <a:r>
              <a:rPr lang="en-GB" sz="1900" b="0" i="0" u="none" strike="noStrike" dirty="0">
                <a:effectLst/>
                <a:cs typeface="Calibri" panose="020F0502020204030204" pitchFamily="34" charset="0"/>
              </a:rPr>
              <a:t>Global Collaboration:</a:t>
            </a:r>
          </a:p>
          <a:p>
            <a:pPr marL="914400">
              <a:lnSpc>
                <a:spcPct val="110000"/>
              </a:lnSpc>
              <a:buFont typeface="Arial" panose="020B0604020202020204" pitchFamily="34" charset="0"/>
              <a:buChar char="•"/>
            </a:pPr>
            <a:r>
              <a:rPr lang="en-GB" sz="1900" b="0" i="0" u="none" strike="noStrike" dirty="0">
                <a:effectLst/>
                <a:cs typeface="Calibri" panose="020F0502020204030204" pitchFamily="34" charset="0"/>
              </a:rPr>
              <a:t>Technology facilitates collaboration among geographically dispersed teams. Virtual classrooms, webinars, and collaborative online platforms enable employees from different locations to participate in the same training programs simultaneously, fostering a sense of unity and shared learning.</a:t>
            </a:r>
          </a:p>
          <a:p>
            <a:pPr marL="112712" indent="0">
              <a:lnSpc>
                <a:spcPct val="110000"/>
              </a:lnSpc>
              <a:buNone/>
            </a:pPr>
            <a:r>
              <a:rPr lang="en-GB" sz="1900" b="0" i="0" u="none" strike="noStrike" dirty="0">
                <a:effectLst/>
              </a:rPr>
              <a:t>Data Analytics for Performance Measurement:</a:t>
            </a:r>
          </a:p>
          <a:p>
            <a:pPr marL="914400">
              <a:lnSpc>
                <a:spcPct val="110000"/>
              </a:lnSpc>
              <a:buFont typeface="Arial" panose="020B0604020202020204" pitchFamily="34" charset="0"/>
              <a:buChar char="•"/>
            </a:pPr>
            <a:r>
              <a:rPr lang="en-GB" sz="1900" b="0" i="0" u="none" strike="noStrike" dirty="0">
                <a:effectLst/>
              </a:rPr>
              <a:t>Learning analytics tools provide valuable insights into the effectiveness of training programs. Organizations can track learner progress, identify areas of improvement, and measure the impact of training on overall performance, enabling data-driven decision-making in the development of future programs.</a:t>
            </a:r>
          </a:p>
          <a:p>
            <a:pPr marL="118872" indent="0" algn="l">
              <a:buNone/>
            </a:pPr>
            <a:r>
              <a:rPr lang="en-GB" sz="1900" b="0" i="0" u="none" strike="noStrike" dirty="0">
                <a:effectLst/>
              </a:rPr>
              <a:t>Employee Engagement and Retention:</a:t>
            </a:r>
          </a:p>
          <a:p>
            <a:pPr marL="914400" algn="l">
              <a:buFont typeface="Arial" panose="020B0604020202020204" pitchFamily="34" charset="0"/>
              <a:buChar char="•"/>
            </a:pPr>
            <a:r>
              <a:rPr lang="en-GB" sz="1900" b="0" i="0" u="none" strike="noStrike" dirty="0">
                <a:effectLst/>
              </a:rPr>
              <a:t>Engaging and relevant training programs contribute to employee satisfaction and retention (Purdue University 2018). Technology enhances the overall training experience, making it more enjoyable and aligned with the preferences of the modern workforce.</a:t>
            </a:r>
          </a:p>
          <a:p>
            <a:pPr marL="576072" indent="0" algn="l">
              <a:buNone/>
            </a:pPr>
            <a:endParaRPr lang="en-GB" sz="1900" b="0" i="0" u="none" strike="noStrike" dirty="0">
              <a:effectLst/>
            </a:endParaRPr>
          </a:p>
          <a:p>
            <a:pPr marL="6160" indent="0" algn="l">
              <a:buNone/>
            </a:pPr>
            <a:r>
              <a:rPr lang="en-GB" sz="2200" b="0" i="0" u="none" strike="noStrike" dirty="0">
                <a:effectLst/>
              </a:rPr>
              <a:t>In summary, technology in training and development not only facilitates learning but also enhances its effectiveness, accessibility, and relevance. </a:t>
            </a:r>
            <a:r>
              <a:rPr lang="en-GB" sz="2200" dirty="0"/>
              <a:t>According to </a:t>
            </a:r>
            <a:r>
              <a:rPr lang="en-GB" sz="2200" b="0" i="0" u="none" strike="noStrike" dirty="0">
                <a:effectLst/>
              </a:rPr>
              <a:t>Copyright The Chartered Institute of Personnel and Development 2023, </a:t>
            </a:r>
            <a:r>
              <a:rPr lang="en-GB" sz="2200" dirty="0"/>
              <a:t>e</a:t>
            </a:r>
            <a:r>
              <a:rPr lang="en-GB" sz="2200" b="0" i="0" u="none" strike="noStrike" dirty="0">
                <a:effectLst/>
              </a:rPr>
              <a:t>mbracing technological advancements ensures that organizations can build and sustain a skilled and adaptable workforce in an ever-evolving professional landscape.</a:t>
            </a:r>
          </a:p>
          <a:p>
            <a:pPr marL="6160" indent="0">
              <a:buNone/>
            </a:pPr>
            <a:br>
              <a:rPr lang="en-GB" sz="1200" dirty="0"/>
            </a:br>
            <a:endParaRPr lang="en-GB" sz="1200" b="0" i="0" u="none" strike="noStrike" dirty="0">
              <a:effectLst/>
            </a:endParaRPr>
          </a:p>
          <a:p>
            <a:pPr marL="914400">
              <a:lnSpc>
                <a:spcPct val="110000"/>
              </a:lnSpc>
              <a:buFont typeface="Arial" panose="020B0604020202020204" pitchFamily="34" charset="0"/>
              <a:buChar char="•"/>
            </a:pPr>
            <a:endParaRPr lang="en-GB" sz="900" b="0" i="0" u="none" strike="noStrike" dirty="0">
              <a:effectLst/>
              <a:cs typeface="Calibri" panose="020F0502020204030204" pitchFamily="34" charset="0"/>
            </a:endParaRPr>
          </a:p>
          <a:p>
            <a:pPr marL="0" indent="0">
              <a:lnSpc>
                <a:spcPct val="110000"/>
              </a:lnSpc>
              <a:buNone/>
            </a:pPr>
            <a:endParaRPr lang="en-US" sz="900" dirty="0"/>
          </a:p>
        </p:txBody>
      </p:sp>
    </p:spTree>
    <p:extLst>
      <p:ext uri="{BB962C8B-B14F-4D97-AF65-F5344CB8AC3E}">
        <p14:creationId xmlns:p14="http://schemas.microsoft.com/office/powerpoint/2010/main" val="15181431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3" name="Picture 42">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45" name="Freeform: Shape 44">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47" name="Picture 46">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49" name="Rectangle 48">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Freeform: Shape 50">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53" name="Rectangle 52">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5" name="Oval 54">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EC42C4-3A9C-E565-919B-AB2784CD2706}"/>
              </a:ext>
            </a:extLst>
          </p:cNvPr>
          <p:cNvSpPr>
            <a:spLocks noGrp="1"/>
          </p:cNvSpPr>
          <p:nvPr>
            <p:ph type="title"/>
          </p:nvPr>
        </p:nvSpPr>
        <p:spPr>
          <a:xfrm>
            <a:off x="2514715" y="306259"/>
            <a:ext cx="8381238" cy="1077229"/>
          </a:xfrm>
        </p:spPr>
        <p:txBody>
          <a:bodyPr vert="horz" lIns="91440" tIns="45720" rIns="91440" bIns="45720" rtlCol="0" anchor="t">
            <a:normAutofit/>
          </a:bodyPr>
          <a:lstStyle/>
          <a:p>
            <a:pPr algn="l"/>
            <a:r>
              <a:rPr lang="en-US" u="none" strike="noStrike" dirty="0">
                <a:latin typeface="+mn-lt"/>
              </a:rPr>
              <a:t>The benefits of technology-based training </a:t>
            </a:r>
            <a:r>
              <a:rPr lang="en-US" u="none" strike="noStrike" dirty="0" err="1">
                <a:latin typeface="+mn-lt"/>
              </a:rPr>
              <a:t>programmes</a:t>
            </a:r>
            <a:r>
              <a:rPr lang="en-US" u="none" strike="noStrike" dirty="0">
                <a:latin typeface="+mn-lt"/>
              </a:rPr>
              <a:t> for employees</a:t>
            </a:r>
            <a:endParaRPr lang="en-US" dirty="0">
              <a:latin typeface="+mn-lt"/>
            </a:endParaRPr>
          </a:p>
        </p:txBody>
      </p:sp>
      <p:sp>
        <p:nvSpPr>
          <p:cNvPr id="4" name="TextBox 3">
            <a:extLst>
              <a:ext uri="{FF2B5EF4-FFF2-40B4-BE49-F238E27FC236}">
                <a16:creationId xmlns:a16="http://schemas.microsoft.com/office/drawing/2014/main" id="{A53D6064-DD28-548F-D981-15E72C7E59A7}"/>
              </a:ext>
            </a:extLst>
          </p:cNvPr>
          <p:cNvSpPr txBox="1"/>
          <p:nvPr/>
        </p:nvSpPr>
        <p:spPr>
          <a:xfrm>
            <a:off x="809345" y="2646258"/>
            <a:ext cx="5760720" cy="4399331"/>
          </a:xfrm>
          <a:prstGeom prst="rect">
            <a:avLst/>
          </a:prstGeom>
        </p:spPr>
        <p:txBody>
          <a:bodyPr vert="horz" lIns="91440" tIns="45720" rIns="91440" bIns="45720" rtlCol="0" anchor="t">
            <a:normAutofit/>
          </a:bodyPr>
          <a:lstStyle/>
          <a:p>
            <a:pPr marL="118872" defTabSz="914400">
              <a:lnSpc>
                <a:spcPct val="110000"/>
              </a:lnSpc>
              <a:spcBef>
                <a:spcPts val="500"/>
              </a:spcBef>
              <a:spcAft>
                <a:spcPts val="600"/>
              </a:spcAft>
              <a:buClr>
                <a:schemeClr val="accent6"/>
              </a:buClr>
              <a:buSzPct val="90000"/>
            </a:pPr>
            <a:r>
              <a:rPr lang="en-US" sz="1400" b="1" i="0" u="none" strike="noStrike" dirty="0"/>
              <a:t>    IBM's Digital Learning Platform</a:t>
            </a:r>
          </a:p>
          <a:p>
            <a:pPr marL="576072" defTabSz="914400">
              <a:lnSpc>
                <a:spcPct val="110000"/>
              </a:lnSpc>
              <a:spcBef>
                <a:spcPts val="500"/>
              </a:spcBef>
              <a:spcAft>
                <a:spcPts val="600"/>
              </a:spcAft>
              <a:buClr>
                <a:schemeClr val="accent6"/>
              </a:buClr>
              <a:buSzPct val="90000"/>
            </a:pPr>
            <a:r>
              <a:rPr lang="en-US" sz="1200" b="1" i="1" u="none" strike="noStrike" dirty="0"/>
              <a:t>Example:</a:t>
            </a:r>
            <a:r>
              <a:rPr lang="en-US" sz="1200" b="1" i="0" u="none" strike="noStrike" dirty="0"/>
              <a:t> </a:t>
            </a:r>
            <a:r>
              <a:rPr lang="en-US" sz="1200" b="0" i="0" u="none" strike="noStrike" dirty="0"/>
              <a:t>IBM has developed a comprehensive digital learning platform that provides employees with access to a wide range of training modules, including technical skills, leadership development, and industry-specific knowledge (IBM Learning Subscription 2020).</a:t>
            </a:r>
          </a:p>
          <a:p>
            <a:pPr marL="576072" defTabSz="914400">
              <a:lnSpc>
                <a:spcPct val="110000"/>
              </a:lnSpc>
              <a:spcBef>
                <a:spcPts val="500"/>
              </a:spcBef>
              <a:spcAft>
                <a:spcPts val="600"/>
              </a:spcAft>
              <a:buClr>
                <a:schemeClr val="accent6"/>
              </a:buClr>
              <a:buSzPct val="90000"/>
            </a:pPr>
            <a:r>
              <a:rPr lang="en-US" sz="1200" b="1" i="1" u="none" strike="noStrike" dirty="0"/>
              <a:t>Benefits:</a:t>
            </a:r>
            <a:endParaRPr lang="en-US" sz="1200" b="0" i="0" u="none" strike="noStrike" dirty="0"/>
          </a:p>
          <a:p>
            <a:pPr marL="1371600" indent="-338328" defTabSz="914400">
              <a:lnSpc>
                <a:spcPct val="110000"/>
              </a:lnSpc>
              <a:spcBef>
                <a:spcPts val="500"/>
              </a:spcBef>
              <a:spcAft>
                <a:spcPts val="600"/>
              </a:spcAft>
              <a:buClr>
                <a:schemeClr val="accent6"/>
              </a:buClr>
              <a:buSzPct val="90000"/>
              <a:buFont typeface="Wingdings" panose="05000000000000000000" pitchFamily="2" charset="2"/>
              <a:buChar char="§"/>
            </a:pPr>
            <a:r>
              <a:rPr lang="en-US" sz="1200" b="0" i="0" u="none" strike="noStrike" dirty="0"/>
              <a:t>Personalized Learning Paths: Employees can create personalized learning paths based on their career goals and job responsibilities.</a:t>
            </a:r>
          </a:p>
          <a:p>
            <a:pPr marL="1371600" indent="-338328" defTabSz="914400">
              <a:lnSpc>
                <a:spcPct val="110000"/>
              </a:lnSpc>
              <a:spcBef>
                <a:spcPts val="500"/>
              </a:spcBef>
              <a:spcAft>
                <a:spcPts val="600"/>
              </a:spcAft>
              <a:buClr>
                <a:schemeClr val="accent6"/>
              </a:buClr>
              <a:buSzPct val="90000"/>
              <a:buFont typeface="Wingdings" panose="05000000000000000000" pitchFamily="2" charset="2"/>
              <a:buChar char="§"/>
            </a:pPr>
            <a:r>
              <a:rPr lang="en-US" sz="1200" b="0" i="0" u="none" strike="noStrike" dirty="0"/>
              <a:t>Real-Time Assessments: The platform offers real-time assessments and feedback, allowing employees to gauge their progress and address knowledge gaps promptly.</a:t>
            </a:r>
          </a:p>
          <a:p>
            <a:pPr marL="1371600" indent="-338328" defTabSz="914400">
              <a:lnSpc>
                <a:spcPct val="110000"/>
              </a:lnSpc>
              <a:spcBef>
                <a:spcPts val="500"/>
              </a:spcBef>
              <a:spcAft>
                <a:spcPts val="600"/>
              </a:spcAft>
              <a:buClr>
                <a:schemeClr val="accent6"/>
              </a:buClr>
              <a:buSzPct val="90000"/>
              <a:buFont typeface="Wingdings" panose="05000000000000000000" pitchFamily="2" charset="2"/>
              <a:buChar char="§"/>
            </a:pPr>
            <a:r>
              <a:rPr lang="en-US" sz="1200" b="0" i="0" u="none" strike="noStrike" dirty="0"/>
              <a:t>Global Accessibility: IBM's platform is accessible globally, fostering a culture of continuous learning among its diverse workforce.</a:t>
            </a:r>
          </a:p>
          <a:p>
            <a:pPr indent="-338328" defTabSz="914400">
              <a:lnSpc>
                <a:spcPct val="110000"/>
              </a:lnSpc>
              <a:spcBef>
                <a:spcPts val="500"/>
              </a:spcBef>
              <a:spcAft>
                <a:spcPts val="600"/>
              </a:spcAft>
              <a:buClr>
                <a:schemeClr val="accent6"/>
              </a:buClr>
              <a:buSzPct val="90000"/>
              <a:buFont typeface="Wingdings" panose="05000000000000000000" pitchFamily="2" charset="2"/>
              <a:buChar char="§"/>
            </a:pPr>
            <a:endParaRPr lang="en-US" sz="1100" dirty="0"/>
          </a:p>
        </p:txBody>
      </p:sp>
      <p:sp>
        <p:nvSpPr>
          <p:cNvPr id="6" name="TextBox 5">
            <a:extLst>
              <a:ext uri="{FF2B5EF4-FFF2-40B4-BE49-F238E27FC236}">
                <a16:creationId xmlns:a16="http://schemas.microsoft.com/office/drawing/2014/main" id="{B4C3E726-F8B6-4FC0-541D-D3BA7DBA263F}"/>
              </a:ext>
            </a:extLst>
          </p:cNvPr>
          <p:cNvSpPr txBox="1"/>
          <p:nvPr/>
        </p:nvSpPr>
        <p:spPr>
          <a:xfrm>
            <a:off x="994579" y="1614666"/>
            <a:ext cx="10835640" cy="1107996"/>
          </a:xfrm>
          <a:prstGeom prst="rect">
            <a:avLst/>
          </a:prstGeom>
          <a:noFill/>
        </p:spPr>
        <p:txBody>
          <a:bodyPr wrap="square" rtlCol="0">
            <a:spAutoFit/>
          </a:bodyPr>
          <a:lstStyle/>
          <a:p>
            <a:pPr algn="ctr"/>
            <a:r>
              <a:rPr lang="en-US" sz="1600" b="0" i="0" u="none" strike="noStrike" dirty="0"/>
              <a:t>Technology-based training programs offer a variety of benefits for employees, contributing to their professional development and overall job performance (Lockett B, 2020). Here are four examples from different organizations, illustrating the advantages of technology-based training:</a:t>
            </a:r>
          </a:p>
          <a:p>
            <a:endParaRPr lang="en-US" dirty="0"/>
          </a:p>
        </p:txBody>
      </p:sp>
      <p:pic>
        <p:nvPicPr>
          <p:cNvPr id="11" name="Picture 10" descr="Several devices with a website on them&#10;&#10;Description automatically generated">
            <a:extLst>
              <a:ext uri="{FF2B5EF4-FFF2-40B4-BE49-F238E27FC236}">
                <a16:creationId xmlns:a16="http://schemas.microsoft.com/office/drawing/2014/main" id="{5EC66770-D855-E043-1657-D68A8BDC5434}"/>
              </a:ext>
            </a:extLst>
          </p:cNvPr>
          <p:cNvPicPr>
            <a:picLocks noChangeAspect="1"/>
          </p:cNvPicPr>
          <p:nvPr/>
        </p:nvPicPr>
        <p:blipFill>
          <a:blip r:embed="rId5"/>
          <a:stretch>
            <a:fillRect/>
          </a:stretch>
        </p:blipFill>
        <p:spPr>
          <a:xfrm>
            <a:off x="6839966" y="2953840"/>
            <a:ext cx="5080000" cy="3086100"/>
          </a:xfrm>
          <a:prstGeom prst="rect">
            <a:avLst/>
          </a:prstGeom>
        </p:spPr>
      </p:pic>
    </p:spTree>
    <p:extLst>
      <p:ext uri="{BB962C8B-B14F-4D97-AF65-F5344CB8AC3E}">
        <p14:creationId xmlns:p14="http://schemas.microsoft.com/office/powerpoint/2010/main" val="37970456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14" name="Freeform: Shape 13">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6" name="Picture 15">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8" name="Rectangle 17">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Oval 23">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20E77F3-720D-CF64-1C9B-1CEB480C51C6}"/>
              </a:ext>
            </a:extLst>
          </p:cNvPr>
          <p:cNvSpPr>
            <a:spLocks noGrp="1"/>
          </p:cNvSpPr>
          <p:nvPr>
            <p:ph idx="1"/>
          </p:nvPr>
        </p:nvSpPr>
        <p:spPr>
          <a:xfrm>
            <a:off x="1179773" y="329968"/>
            <a:ext cx="9120365" cy="3307138"/>
          </a:xfrm>
        </p:spPr>
        <p:txBody>
          <a:bodyPr anchor="t">
            <a:normAutofit/>
          </a:bodyPr>
          <a:lstStyle/>
          <a:p>
            <a:pPr marL="118872" indent="0" algn="l">
              <a:buNone/>
            </a:pPr>
            <a:r>
              <a:rPr lang="en-GB" sz="1600" b="1" i="0" u="none" strike="noStrike" dirty="0">
                <a:effectLst/>
              </a:rPr>
              <a:t>                      Cisco's Social Learning Platform</a:t>
            </a:r>
            <a:endParaRPr lang="en-GB" sz="1600" dirty="0"/>
          </a:p>
          <a:p>
            <a:pPr marL="576072" indent="0" algn="l">
              <a:buNone/>
            </a:pPr>
            <a:r>
              <a:rPr lang="en-GB" sz="1300" b="1" i="1" u="none" strike="noStrike" dirty="0">
                <a:effectLst/>
              </a:rPr>
              <a:t>Example: </a:t>
            </a:r>
            <a:r>
              <a:rPr lang="en-GB" sz="1300" i="0" u="none" strike="noStrike" dirty="0">
                <a:effectLst/>
              </a:rPr>
              <a:t>Cisco utilizes a social learning platform that combines traditional training content with social features, allowing employees to collaborate, share knowledge, and learn from each other (Network Academy 2019).</a:t>
            </a:r>
          </a:p>
          <a:p>
            <a:pPr marL="576072" indent="0" algn="l">
              <a:buNone/>
            </a:pPr>
            <a:r>
              <a:rPr lang="en-GB" sz="1300" b="1" i="1" u="none" strike="noStrike" dirty="0">
                <a:effectLst/>
              </a:rPr>
              <a:t>Benefits for Employers:</a:t>
            </a:r>
            <a:endParaRPr lang="en-GB" sz="1300" b="1" dirty="0"/>
          </a:p>
          <a:p>
            <a:pPr marL="918972" indent="-342900"/>
            <a:r>
              <a:rPr lang="en-GB" sz="1300" i="0" u="none" strike="noStrike" dirty="0">
                <a:effectLst/>
              </a:rPr>
              <a:t>Knowledge Sharing: The platform facilitates the sharing of knowledge and best practices among employees, promoting a culture of continuous learning.</a:t>
            </a:r>
          </a:p>
          <a:p>
            <a:pPr marL="918972" indent="-342900"/>
            <a:r>
              <a:rPr lang="en-GB" sz="1300" i="0" u="none" strike="noStrike" dirty="0">
                <a:effectLst/>
              </a:rPr>
              <a:t>Increased Employee Engagement: Social learning enhances employee engagement by providing a collaborative and interactive learning environment.</a:t>
            </a:r>
          </a:p>
          <a:p>
            <a:pPr marL="918972" indent="-342900"/>
            <a:r>
              <a:rPr lang="en-GB" sz="1300" i="0" u="none" strike="noStrike" dirty="0">
                <a:effectLst/>
              </a:rPr>
              <a:t>Cost-Effective Learning: The platform leverages peer-to-peer learning, reducing the need for extensive training materials and external resources.</a:t>
            </a:r>
          </a:p>
          <a:p>
            <a:endParaRPr lang="en-US" sz="1600" dirty="0"/>
          </a:p>
        </p:txBody>
      </p:sp>
      <p:pic>
        <p:nvPicPr>
          <p:cNvPr id="5" name="Picture 4" descr="A computer with a screen showing a person's face&#10;&#10;Description automatically generated">
            <a:extLst>
              <a:ext uri="{FF2B5EF4-FFF2-40B4-BE49-F238E27FC236}">
                <a16:creationId xmlns:a16="http://schemas.microsoft.com/office/drawing/2014/main" id="{CE400C50-5D69-7C62-49BE-BC7291985045}"/>
              </a:ext>
            </a:extLst>
          </p:cNvPr>
          <p:cNvPicPr>
            <a:picLocks noChangeAspect="1"/>
          </p:cNvPicPr>
          <p:nvPr/>
        </p:nvPicPr>
        <p:blipFill>
          <a:blip r:embed="rId5"/>
          <a:stretch>
            <a:fillRect/>
          </a:stretch>
        </p:blipFill>
        <p:spPr>
          <a:xfrm>
            <a:off x="4421059" y="3772784"/>
            <a:ext cx="4408396" cy="2755248"/>
          </a:xfrm>
          <a:prstGeom prst="rect">
            <a:avLst/>
          </a:prstGeom>
        </p:spPr>
      </p:pic>
    </p:spTree>
    <p:extLst>
      <p:ext uri="{BB962C8B-B14F-4D97-AF65-F5344CB8AC3E}">
        <p14:creationId xmlns:p14="http://schemas.microsoft.com/office/powerpoint/2010/main" val="23516452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14" name="Freeform: Shape 13">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6" name="Picture 15">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8" name="Rectangle 17">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Oval 23">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CA74563E-9AEE-74F2-E1E7-B2EAA5382AAA}"/>
              </a:ext>
            </a:extLst>
          </p:cNvPr>
          <p:cNvSpPr txBox="1"/>
          <p:nvPr/>
        </p:nvSpPr>
        <p:spPr>
          <a:xfrm>
            <a:off x="547277" y="421698"/>
            <a:ext cx="7875912" cy="3801041"/>
          </a:xfrm>
          <a:prstGeom prst="rect">
            <a:avLst/>
          </a:prstGeom>
          <a:noFill/>
        </p:spPr>
        <p:txBody>
          <a:bodyPr wrap="square" rtlCol="0">
            <a:spAutoFit/>
          </a:bodyPr>
          <a:lstStyle/>
          <a:p>
            <a:pPr marL="457200" algn="l"/>
            <a:r>
              <a:rPr lang="en-GB" sz="1400" b="1" i="0" u="none" strike="noStrike" dirty="0">
                <a:effectLst/>
              </a:rPr>
              <a:t>                                                Walmart's VR Training</a:t>
            </a:r>
          </a:p>
          <a:p>
            <a:pPr marL="457200" algn="l"/>
            <a:endParaRPr lang="en-GB" sz="1400" b="1" i="0" u="none" strike="noStrike" dirty="0">
              <a:effectLst/>
            </a:endParaRPr>
          </a:p>
          <a:p>
            <a:pPr marL="914400" algn="l"/>
            <a:r>
              <a:rPr lang="en-GB" sz="1300" b="1" i="1" u="none" strike="noStrike" dirty="0">
                <a:effectLst/>
              </a:rPr>
              <a:t>Example:</a:t>
            </a:r>
            <a:r>
              <a:rPr lang="en-GB" sz="1300" b="1" i="0" u="none" strike="noStrike" dirty="0">
                <a:effectLst/>
              </a:rPr>
              <a:t> Walmart employs virtual reality (VR) training programs for employees, such as using VR simulations to prepare associates for scenarios like Black Friday sales or customer interactions.</a:t>
            </a:r>
          </a:p>
          <a:p>
            <a:pPr marL="914400" algn="l"/>
            <a:endParaRPr lang="en-GB" sz="1300" b="0" i="0" u="none" strike="noStrike" dirty="0">
              <a:effectLst/>
            </a:endParaRPr>
          </a:p>
          <a:p>
            <a:pPr marL="914400" algn="l"/>
            <a:r>
              <a:rPr lang="en-GB" sz="1300" b="1" u="none" strike="noStrike" dirty="0">
                <a:effectLst/>
              </a:rPr>
              <a:t>Benefits for Employers:</a:t>
            </a:r>
          </a:p>
          <a:p>
            <a:pPr marL="914400" algn="l"/>
            <a:endParaRPr lang="en-GB" sz="1300" b="1" u="none" strike="noStrike" dirty="0">
              <a:effectLst/>
            </a:endParaRPr>
          </a:p>
          <a:p>
            <a:pPr marL="1371600" algn="l">
              <a:buFont typeface="Arial" panose="020B0604020202020204" pitchFamily="34" charset="0"/>
              <a:buChar char="•"/>
            </a:pPr>
            <a:r>
              <a:rPr lang="en-GB" sz="1300" b="0" i="0" u="none" strike="noStrike" dirty="0">
                <a:effectLst/>
              </a:rPr>
              <a:t>Realistic Simulations: VR training provides realistic simulations, allowing employees to experience various work scenarios in a controlled environment (</a:t>
            </a:r>
            <a:r>
              <a:rPr lang="en-GB" sz="1300" b="0" i="0" u="none" strike="noStrike" dirty="0" err="1">
                <a:effectLst/>
              </a:rPr>
              <a:t>Stivr</a:t>
            </a:r>
            <a:r>
              <a:rPr lang="en-GB" sz="1300" b="0" i="0" u="none" strike="noStrike" dirty="0">
                <a:effectLst/>
              </a:rPr>
              <a:t> L, 2019).</a:t>
            </a:r>
          </a:p>
          <a:p>
            <a:pPr marL="1371600" algn="l"/>
            <a:endParaRPr lang="en-GB" sz="1300" b="0" i="0" u="none" strike="noStrike" dirty="0">
              <a:effectLst/>
            </a:endParaRPr>
          </a:p>
          <a:p>
            <a:pPr marL="1371600" algn="l">
              <a:buFont typeface="Arial" panose="020B0604020202020204" pitchFamily="34" charset="0"/>
              <a:buChar char="•"/>
            </a:pPr>
            <a:r>
              <a:rPr lang="en-GB" sz="1300" b="0" i="0" u="none" strike="noStrike" dirty="0">
                <a:effectLst/>
              </a:rPr>
              <a:t>Improved Onboarding: VR training enhances the onboarding process by immersing new hires in lifelike situations, accelerating their learning curve.</a:t>
            </a:r>
          </a:p>
          <a:p>
            <a:pPr marL="1371600" algn="l"/>
            <a:endParaRPr lang="en-GB" sz="1300" b="0" i="0" u="none" strike="noStrike" dirty="0">
              <a:effectLst/>
            </a:endParaRPr>
          </a:p>
          <a:p>
            <a:pPr marL="1371600" algn="l">
              <a:buFont typeface="Arial" panose="020B0604020202020204" pitchFamily="34" charset="0"/>
              <a:buChar char="•"/>
            </a:pPr>
            <a:r>
              <a:rPr lang="en-GB" sz="1300" b="0" i="0" u="none" strike="noStrike" dirty="0">
                <a:effectLst/>
              </a:rPr>
              <a:t>Cost-Efficiency: While the initial investment in VR technology may be substantial, it can be cost-effective in the long run by reducing the need for physical training spaces and materials.</a:t>
            </a:r>
          </a:p>
          <a:p>
            <a:endParaRPr lang="en-US" dirty="0"/>
          </a:p>
        </p:txBody>
      </p:sp>
      <p:pic>
        <p:nvPicPr>
          <p:cNvPr id="5" name="Picture 4" descr="A person in a red shirt&#10;&#10;Description automatically generated">
            <a:extLst>
              <a:ext uri="{FF2B5EF4-FFF2-40B4-BE49-F238E27FC236}">
                <a16:creationId xmlns:a16="http://schemas.microsoft.com/office/drawing/2014/main" id="{A19679D2-1C47-BE43-6363-731018F9E894}"/>
              </a:ext>
            </a:extLst>
          </p:cNvPr>
          <p:cNvPicPr>
            <a:picLocks noChangeAspect="1"/>
          </p:cNvPicPr>
          <p:nvPr/>
        </p:nvPicPr>
        <p:blipFill>
          <a:blip r:embed="rId5"/>
          <a:stretch>
            <a:fillRect/>
          </a:stretch>
        </p:blipFill>
        <p:spPr>
          <a:xfrm>
            <a:off x="5437409" y="3991906"/>
            <a:ext cx="6397240" cy="2282652"/>
          </a:xfrm>
          <a:prstGeom prst="rect">
            <a:avLst/>
          </a:prstGeom>
        </p:spPr>
      </p:pic>
    </p:spTree>
    <p:extLst>
      <p:ext uri="{BB962C8B-B14F-4D97-AF65-F5344CB8AC3E}">
        <p14:creationId xmlns:p14="http://schemas.microsoft.com/office/powerpoint/2010/main" val="27066466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36" name="Rectangle 7">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9">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8" name="Picture 11">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39" name="Freeform: Shape 13">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40" name="Picture 15">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41" name="Rectangle 17">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19">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43" name="Rectangle 21">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4" name="Oval 23">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81A2260-FDD5-AE95-B01C-424A3C01CEC9}"/>
              </a:ext>
            </a:extLst>
          </p:cNvPr>
          <p:cNvSpPr>
            <a:spLocks noGrp="1"/>
          </p:cNvSpPr>
          <p:nvPr>
            <p:ph idx="1"/>
          </p:nvPr>
        </p:nvSpPr>
        <p:spPr>
          <a:xfrm>
            <a:off x="960082" y="440118"/>
            <a:ext cx="6041849" cy="4360114"/>
          </a:xfrm>
        </p:spPr>
        <p:txBody>
          <a:bodyPr anchor="t">
            <a:normAutofit fontScale="92500"/>
          </a:bodyPr>
          <a:lstStyle/>
          <a:p>
            <a:pPr marL="118872" indent="0" algn="l">
              <a:buNone/>
            </a:pPr>
            <a:r>
              <a:rPr lang="en-GB" sz="1500" b="1" i="0" u="none" strike="noStrike" dirty="0">
                <a:effectLst/>
              </a:rPr>
              <a:t>                                    AT&amp;T's T University</a:t>
            </a:r>
          </a:p>
          <a:p>
            <a:pPr marL="576072" indent="0" algn="l">
              <a:buNone/>
            </a:pPr>
            <a:r>
              <a:rPr lang="en-GB" sz="1300" b="1" u="none" strike="noStrike" dirty="0">
                <a:effectLst/>
              </a:rPr>
              <a:t>Example: </a:t>
            </a:r>
            <a:r>
              <a:rPr lang="en-GB" sz="1300" i="0" u="none" strike="noStrike" dirty="0">
                <a:effectLst/>
              </a:rPr>
              <a:t>AT&amp;T's T University is an online learning platform that offers a wide range of courses for employees, covering topics such as leadership development, technical skills, and industry-specific knowledge (Group Culture, 2021)</a:t>
            </a:r>
          </a:p>
          <a:p>
            <a:pPr marL="576072" indent="0" algn="l">
              <a:buNone/>
            </a:pPr>
            <a:r>
              <a:rPr lang="en-GB" sz="1300" b="1" i="1" u="none" strike="noStrike" dirty="0">
                <a:effectLst/>
              </a:rPr>
              <a:t>Benefits for Employers:</a:t>
            </a:r>
          </a:p>
          <a:p>
            <a:pPr marL="1371600" algn="l">
              <a:buFont typeface="Arial" panose="020B0604020202020204" pitchFamily="34" charset="0"/>
              <a:buChar char="•"/>
            </a:pPr>
            <a:r>
              <a:rPr lang="en-GB" sz="1300" b="0" i="0" u="none" strike="noStrike" dirty="0">
                <a:effectLst/>
              </a:rPr>
              <a:t>Skill Development for Job Roles: T University enables employees to acquire the specific skills required for their roles, contributing to improved job performance.</a:t>
            </a:r>
          </a:p>
          <a:p>
            <a:pPr marL="1371600" algn="l">
              <a:buFont typeface="Arial" panose="020B0604020202020204" pitchFamily="34" charset="0"/>
              <a:buChar char="•"/>
            </a:pPr>
            <a:r>
              <a:rPr lang="en-GB" sz="1300" b="0" i="0" u="none" strike="noStrike" dirty="0">
                <a:effectLst/>
              </a:rPr>
              <a:t>Talent Retention: Offering diverse learning opportunities enhances employee satisfaction and can contribute to talent retention.</a:t>
            </a:r>
          </a:p>
          <a:p>
            <a:pPr marL="1371600" algn="l">
              <a:buFont typeface="Arial" panose="020B0604020202020204" pitchFamily="34" charset="0"/>
              <a:buChar char="•"/>
            </a:pPr>
            <a:r>
              <a:rPr lang="en-GB" sz="1300" b="0" i="0" u="none" strike="noStrike" dirty="0">
                <a:effectLst/>
              </a:rPr>
              <a:t>Adaptability to Technological Changes: Technology-focused courses on the platform ensure that employees stay abreast of technological advancements, aligning their skills with the company's evolving needs.</a:t>
            </a:r>
          </a:p>
          <a:p>
            <a:endParaRPr lang="en-US" sz="1600" dirty="0"/>
          </a:p>
        </p:txBody>
      </p:sp>
      <p:sp>
        <p:nvSpPr>
          <p:cNvPr id="5" name="TextBox 4">
            <a:extLst>
              <a:ext uri="{FF2B5EF4-FFF2-40B4-BE49-F238E27FC236}">
                <a16:creationId xmlns:a16="http://schemas.microsoft.com/office/drawing/2014/main" id="{535A43C3-7FC3-6766-D6CB-49F563571DB4}"/>
              </a:ext>
            </a:extLst>
          </p:cNvPr>
          <p:cNvSpPr txBox="1"/>
          <p:nvPr/>
        </p:nvSpPr>
        <p:spPr>
          <a:xfrm>
            <a:off x="1345548" y="5098187"/>
            <a:ext cx="10504170" cy="1169551"/>
          </a:xfrm>
          <a:prstGeom prst="rect">
            <a:avLst/>
          </a:prstGeom>
          <a:noFill/>
        </p:spPr>
        <p:txBody>
          <a:bodyPr wrap="square" rtlCol="0">
            <a:spAutoFit/>
          </a:bodyPr>
          <a:lstStyle/>
          <a:p>
            <a:pPr algn="ctr"/>
            <a:r>
              <a:rPr lang="en-GB" sz="1400" b="0" i="0" u="none" strike="noStrike" dirty="0">
                <a:effectLst/>
              </a:rPr>
              <a:t>In summary, technology-based training programs benefit employers by promoting employee well-being, facilitating knowledge sharing, enhancing employee engagement, providing cost-effective learning solutions, supporting skill development for specific roles, contributing to talent retention, fostering adaptability to technological changes, improving onboarding processes, and offering realistic simulations for effective training </a:t>
            </a:r>
            <a:r>
              <a:rPr lang="en-US" sz="1400" b="0" i="0" u="none" strike="noStrike" dirty="0"/>
              <a:t>(Lockett B, 2020)</a:t>
            </a:r>
            <a:r>
              <a:rPr lang="en-GB" sz="1400" b="0" i="0" u="none" strike="noStrike" dirty="0">
                <a:effectLst/>
              </a:rPr>
              <a:t>. These examples showcase how organizations leverage technology to strengthen their workforce and stay competitive in dynamic business environments.</a:t>
            </a:r>
            <a:endParaRPr lang="en-US" sz="1400" dirty="0"/>
          </a:p>
        </p:txBody>
      </p:sp>
      <p:pic>
        <p:nvPicPr>
          <p:cNvPr id="9" name="Picture 8" descr="A blue and white banner with a building&#10;&#10;Description automatically generated">
            <a:extLst>
              <a:ext uri="{FF2B5EF4-FFF2-40B4-BE49-F238E27FC236}">
                <a16:creationId xmlns:a16="http://schemas.microsoft.com/office/drawing/2014/main" id="{27EFA41D-ACE4-EFAF-7D2E-F8506A454F20}"/>
              </a:ext>
            </a:extLst>
          </p:cNvPr>
          <p:cNvPicPr>
            <a:picLocks noChangeAspect="1"/>
          </p:cNvPicPr>
          <p:nvPr/>
        </p:nvPicPr>
        <p:blipFill>
          <a:blip r:embed="rId5"/>
          <a:stretch>
            <a:fillRect/>
          </a:stretch>
        </p:blipFill>
        <p:spPr>
          <a:xfrm>
            <a:off x="7478529" y="1025783"/>
            <a:ext cx="3876820" cy="2907615"/>
          </a:xfrm>
          <a:prstGeom prst="rect">
            <a:avLst/>
          </a:prstGeom>
        </p:spPr>
      </p:pic>
      <p:pic>
        <p:nvPicPr>
          <p:cNvPr id="13" name="Graphic 12" descr="Lights On outline">
            <a:extLst>
              <a:ext uri="{FF2B5EF4-FFF2-40B4-BE49-F238E27FC236}">
                <a16:creationId xmlns:a16="http://schemas.microsoft.com/office/drawing/2014/main" id="{C1312476-3B28-8A73-2FD8-6529CD4AA664}"/>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258738" y="4441375"/>
            <a:ext cx="1402342" cy="1402342"/>
          </a:xfrm>
          <a:prstGeom prst="rect">
            <a:avLst/>
          </a:prstGeom>
        </p:spPr>
      </p:pic>
    </p:spTree>
    <p:extLst>
      <p:ext uri="{BB962C8B-B14F-4D97-AF65-F5344CB8AC3E}">
        <p14:creationId xmlns:p14="http://schemas.microsoft.com/office/powerpoint/2010/main" val="32585277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14" name="Freeform: Shape 13">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6" name="Picture 15">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8" name="Rectangle 17">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Oval 23">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D4CC66-C58D-36BD-3F87-D18D0C59F6F7}"/>
              </a:ext>
            </a:extLst>
          </p:cNvPr>
          <p:cNvSpPr>
            <a:spLocks noGrp="1"/>
          </p:cNvSpPr>
          <p:nvPr>
            <p:ph type="title"/>
          </p:nvPr>
        </p:nvSpPr>
        <p:spPr>
          <a:xfrm>
            <a:off x="1754561" y="643252"/>
            <a:ext cx="8381238" cy="1077229"/>
          </a:xfrm>
        </p:spPr>
        <p:txBody>
          <a:bodyPr>
            <a:normAutofit fontScale="90000"/>
          </a:bodyPr>
          <a:lstStyle/>
          <a:p>
            <a:pPr algn="l"/>
            <a:r>
              <a:rPr lang="en-US" sz="4800" dirty="0"/>
              <a:t>Reference list:</a:t>
            </a:r>
            <a:br>
              <a:rPr lang="en-US" sz="4800" dirty="0"/>
            </a:br>
            <a:endParaRPr lang="en-US" sz="4800" dirty="0"/>
          </a:p>
        </p:txBody>
      </p:sp>
      <p:sp>
        <p:nvSpPr>
          <p:cNvPr id="3" name="Content Placeholder 2">
            <a:extLst>
              <a:ext uri="{FF2B5EF4-FFF2-40B4-BE49-F238E27FC236}">
                <a16:creationId xmlns:a16="http://schemas.microsoft.com/office/drawing/2014/main" id="{91A33FDA-2314-6C7D-BE1B-08DBF140C1CF}"/>
              </a:ext>
            </a:extLst>
          </p:cNvPr>
          <p:cNvSpPr>
            <a:spLocks noGrp="1"/>
          </p:cNvSpPr>
          <p:nvPr>
            <p:ph idx="1"/>
          </p:nvPr>
        </p:nvSpPr>
        <p:spPr>
          <a:xfrm>
            <a:off x="1547567" y="1568477"/>
            <a:ext cx="9859574" cy="5047456"/>
          </a:xfrm>
        </p:spPr>
        <p:txBody>
          <a:bodyPr anchor="t">
            <a:normAutofit fontScale="55000" lnSpcReduction="20000"/>
          </a:bodyPr>
          <a:lstStyle/>
          <a:p>
            <a:r>
              <a:rPr lang="en-GB" sz="2200" dirty="0">
                <a:effectLst/>
              </a:rPr>
              <a:t>Academy, Networking. “Cisco Networking Academy Builds IT Skills &amp; Education for Future Careers.” </a:t>
            </a:r>
            <a:r>
              <a:rPr lang="en-GB" sz="2200" i="1" dirty="0" err="1">
                <a:effectLst/>
              </a:rPr>
              <a:t>Www.netacad.com</a:t>
            </a:r>
            <a:r>
              <a:rPr lang="en-GB" sz="2200" dirty="0">
                <a:effectLst/>
              </a:rPr>
              <a:t>, 27 Feb. 2019, </a:t>
            </a:r>
            <a:r>
              <a:rPr lang="en-GB" sz="2200" dirty="0" err="1">
                <a:effectLst/>
              </a:rPr>
              <a:t>www.netacad.com</a:t>
            </a:r>
            <a:r>
              <a:rPr lang="en-GB" sz="2200" dirty="0">
                <a:effectLst/>
              </a:rPr>
              <a:t>. Accessed 21 Nov. 2023.</a:t>
            </a:r>
          </a:p>
          <a:p>
            <a:r>
              <a:rPr lang="en-GB" sz="2200" dirty="0" err="1">
                <a:effectLst/>
              </a:rPr>
              <a:t>Batti</a:t>
            </a:r>
            <a:r>
              <a:rPr lang="en-GB" sz="2200" dirty="0">
                <a:effectLst/>
              </a:rPr>
              <a:t>, Khadim. “Council Post: Three Ways Technology Can Enhance Employee Training.” </a:t>
            </a:r>
            <a:r>
              <a:rPr lang="en-GB" sz="2200" i="1" dirty="0">
                <a:effectLst/>
              </a:rPr>
              <a:t>Forbes</a:t>
            </a:r>
            <a:r>
              <a:rPr lang="en-GB" sz="2200" dirty="0">
                <a:effectLst/>
              </a:rPr>
              <a:t>, 13 Oct. 2021, </a:t>
            </a:r>
            <a:r>
              <a:rPr lang="en-GB" sz="2200" dirty="0" err="1">
                <a:effectLst/>
              </a:rPr>
              <a:t>www.forbes.com</a:t>
            </a:r>
            <a:r>
              <a:rPr lang="en-GB" sz="2200" dirty="0">
                <a:effectLst/>
              </a:rPr>
              <a:t>/sites/</a:t>
            </a:r>
            <a:r>
              <a:rPr lang="en-GB" sz="2200" dirty="0" err="1">
                <a:effectLst/>
              </a:rPr>
              <a:t>forbestechcouncil</a:t>
            </a:r>
            <a:r>
              <a:rPr lang="en-GB" sz="2200" dirty="0">
                <a:effectLst/>
              </a:rPr>
              <a:t>/2021/09/30/three-ways-technology-can-enhance-employee-training/?</a:t>
            </a:r>
            <a:r>
              <a:rPr lang="en-GB" sz="2200" dirty="0" err="1">
                <a:effectLst/>
              </a:rPr>
              <a:t>sh</a:t>
            </a:r>
            <a:r>
              <a:rPr lang="en-GB" sz="2200" dirty="0">
                <a:effectLst/>
              </a:rPr>
              <a:t>=2021e8a645f2. Accessed 21 Nov. 2023.</a:t>
            </a:r>
          </a:p>
          <a:p>
            <a:r>
              <a:rPr lang="en-GB" sz="2200" dirty="0">
                <a:effectLst/>
              </a:rPr>
              <a:t>Copyright The Chartered Institute of Personnel and Development . “CIPD | the Future of Technology and Learning.” </a:t>
            </a:r>
            <a:r>
              <a:rPr lang="en-GB" sz="2200" i="1" dirty="0">
                <a:effectLst/>
              </a:rPr>
              <a:t>CIPD</a:t>
            </a:r>
            <a:r>
              <a:rPr lang="en-GB" sz="2200" dirty="0">
                <a:effectLst/>
              </a:rPr>
              <a:t>, </a:t>
            </a:r>
            <a:r>
              <a:rPr lang="en-GB" sz="2200" dirty="0" err="1">
                <a:effectLst/>
              </a:rPr>
              <a:t>www.cipd.org</a:t>
            </a:r>
            <a:r>
              <a:rPr lang="en-GB" sz="2200" dirty="0">
                <a:effectLst/>
              </a:rPr>
              <a:t>/</a:t>
            </a:r>
            <a:r>
              <a:rPr lang="en-GB" sz="2200" dirty="0" err="1">
                <a:effectLst/>
              </a:rPr>
              <a:t>uk</a:t>
            </a:r>
            <a:r>
              <a:rPr lang="en-GB" sz="2200" dirty="0">
                <a:effectLst/>
              </a:rPr>
              <a:t>/knowledge/reports/future-technology-learning/. Accessed 21 Nov. 2023.</a:t>
            </a:r>
          </a:p>
          <a:p>
            <a:r>
              <a:rPr lang="en-GB" sz="2200" dirty="0">
                <a:effectLst/>
              </a:rPr>
              <a:t>Design Group, Culture. “AT&amp;T.” </a:t>
            </a:r>
            <a:r>
              <a:rPr lang="en-GB" sz="2200" i="1" dirty="0" err="1">
                <a:effectLst/>
              </a:rPr>
              <a:t>Gapingvoid</a:t>
            </a:r>
            <a:r>
              <a:rPr lang="en-GB" sz="2200" dirty="0">
                <a:effectLst/>
              </a:rPr>
              <a:t>, 2 Nov. 2021, </a:t>
            </a:r>
            <a:r>
              <a:rPr lang="en-GB" sz="2200" dirty="0" err="1">
                <a:effectLst/>
              </a:rPr>
              <a:t>www.gapingvoid.com</a:t>
            </a:r>
            <a:r>
              <a:rPr lang="en-GB" sz="2200" dirty="0">
                <a:effectLst/>
              </a:rPr>
              <a:t>/client/</a:t>
            </a:r>
            <a:r>
              <a:rPr lang="en-GB" sz="2200" dirty="0" err="1">
                <a:effectLst/>
              </a:rPr>
              <a:t>att</a:t>
            </a:r>
            <a:r>
              <a:rPr lang="en-GB" sz="2200" dirty="0">
                <a:effectLst/>
              </a:rPr>
              <a:t>/. Accessed 21 Nov. 2023.</a:t>
            </a:r>
          </a:p>
          <a:p>
            <a:r>
              <a:rPr lang="en-GB" sz="2200" dirty="0" err="1">
                <a:effectLst/>
              </a:rPr>
              <a:t>Glenister</a:t>
            </a:r>
            <a:r>
              <a:rPr lang="en-GB" sz="2200" dirty="0">
                <a:effectLst/>
              </a:rPr>
              <a:t>, Neil. “9 Reasons to Use More Technologies in Learning and Development.” </a:t>
            </a:r>
            <a:r>
              <a:rPr lang="en-GB" sz="2200" i="1" dirty="0" err="1">
                <a:effectLst/>
              </a:rPr>
              <a:t>ELearning</a:t>
            </a:r>
            <a:r>
              <a:rPr lang="en-GB" sz="2200" i="1" dirty="0">
                <a:effectLst/>
              </a:rPr>
              <a:t> Industry</a:t>
            </a:r>
            <a:r>
              <a:rPr lang="en-GB" sz="2200" dirty="0">
                <a:effectLst/>
              </a:rPr>
              <a:t>, 28 Oct. 2020, </a:t>
            </a:r>
            <a:r>
              <a:rPr lang="en-GB" sz="2200" dirty="0" err="1">
                <a:effectLst/>
              </a:rPr>
              <a:t>elearningindustry.com</a:t>
            </a:r>
            <a:r>
              <a:rPr lang="en-GB" sz="2200" dirty="0">
                <a:effectLst/>
              </a:rPr>
              <a:t>/reasons-use-more-technologies-in-learning-and-development. Accessed 2 Nov. 2023.</a:t>
            </a:r>
          </a:p>
          <a:p>
            <a:r>
              <a:rPr lang="en-GB" sz="2200" dirty="0">
                <a:effectLst/>
              </a:rPr>
              <a:t>Learning Subscription, IBM. “IBM Digital Learning Subscription.” </a:t>
            </a:r>
            <a:r>
              <a:rPr lang="en-GB" sz="2200" i="1" dirty="0" err="1">
                <a:effectLst/>
              </a:rPr>
              <a:t>Www.ibm.com</a:t>
            </a:r>
            <a:r>
              <a:rPr lang="en-GB" sz="2200" dirty="0">
                <a:effectLst/>
              </a:rPr>
              <a:t>, 22 Sept. 2020, </a:t>
            </a:r>
            <a:r>
              <a:rPr lang="en-GB" sz="2200" dirty="0" err="1">
                <a:effectLst/>
              </a:rPr>
              <a:t>www.ibm.com</a:t>
            </a:r>
            <a:r>
              <a:rPr lang="en-GB" sz="2200" dirty="0">
                <a:effectLst/>
              </a:rPr>
              <a:t>/products/digital-learning-subscription. Accessed 9 Nov. 2023.</a:t>
            </a:r>
          </a:p>
          <a:p>
            <a:r>
              <a:rPr lang="en-GB" sz="2200" dirty="0">
                <a:effectLst/>
              </a:rPr>
              <a:t>Lockett, Bob. “Elevating the Role of Technology in Training and Development.” </a:t>
            </a:r>
            <a:r>
              <a:rPr lang="en-GB" sz="2200" i="1" dirty="0">
                <a:effectLst/>
              </a:rPr>
              <a:t>Spark</a:t>
            </a:r>
            <a:r>
              <a:rPr lang="en-GB" sz="2200" dirty="0">
                <a:effectLst/>
              </a:rPr>
              <a:t>, 7 Oct. 2020, </a:t>
            </a:r>
            <a:r>
              <a:rPr lang="en-GB" sz="2200" dirty="0" err="1">
                <a:effectLst/>
              </a:rPr>
              <a:t>www.adp.com</a:t>
            </a:r>
            <a:r>
              <a:rPr lang="en-GB" sz="2200" dirty="0">
                <a:effectLst/>
              </a:rPr>
              <a:t>/spark/articles/2020/10/elevating-the-role-of-technology-in-training-and-development.aspx. Accessed 23 Oct. 2023.</a:t>
            </a:r>
          </a:p>
          <a:p>
            <a:r>
              <a:rPr lang="en-GB" sz="2200" dirty="0" err="1">
                <a:effectLst/>
              </a:rPr>
              <a:t>Strivr</a:t>
            </a:r>
            <a:r>
              <a:rPr lang="en-GB" sz="2200" dirty="0">
                <a:effectLst/>
              </a:rPr>
              <a:t> , Labs. “How Walmart Embraces Immersive Learning | </a:t>
            </a:r>
            <a:r>
              <a:rPr lang="en-GB" sz="2200" dirty="0" err="1">
                <a:effectLst/>
              </a:rPr>
              <a:t>Strivr</a:t>
            </a:r>
            <a:r>
              <a:rPr lang="en-GB" sz="2200" dirty="0">
                <a:effectLst/>
              </a:rPr>
              <a:t> Testimonial.” </a:t>
            </a:r>
            <a:r>
              <a:rPr lang="en-GB" sz="2200" i="1" dirty="0" err="1">
                <a:effectLst/>
              </a:rPr>
              <a:t>Strivr</a:t>
            </a:r>
            <a:r>
              <a:rPr lang="en-GB" sz="2200" dirty="0">
                <a:effectLst/>
              </a:rPr>
              <a:t>, 20 May 2019, </a:t>
            </a:r>
            <a:r>
              <a:rPr lang="en-GB" sz="2200" dirty="0" err="1">
                <a:effectLst/>
              </a:rPr>
              <a:t>www.strivr.com</a:t>
            </a:r>
            <a:r>
              <a:rPr lang="en-GB" sz="2200" dirty="0">
                <a:effectLst/>
              </a:rPr>
              <a:t>/customers/</a:t>
            </a:r>
            <a:r>
              <a:rPr lang="en-GB" sz="2200" dirty="0" err="1">
                <a:effectLst/>
              </a:rPr>
              <a:t>walmart</a:t>
            </a:r>
            <a:r>
              <a:rPr lang="en-GB" sz="2200" dirty="0">
                <a:effectLst/>
              </a:rPr>
              <a:t>/. Accessed 26 Oct. 2023.</a:t>
            </a:r>
          </a:p>
          <a:p>
            <a:r>
              <a:rPr lang="en-GB" sz="2200" dirty="0">
                <a:effectLst/>
              </a:rPr>
              <a:t>University, Purdue. “Enhancing Corporate Training with Technology | Purdue Online.” </a:t>
            </a:r>
            <a:r>
              <a:rPr lang="en-GB" sz="2200" i="1" dirty="0">
                <a:effectLst/>
              </a:rPr>
              <a:t>Purdue University Online</a:t>
            </a:r>
            <a:r>
              <a:rPr lang="en-GB" sz="2200" dirty="0">
                <a:effectLst/>
              </a:rPr>
              <a:t>, 1 Sept. 2018, </a:t>
            </a:r>
            <a:r>
              <a:rPr lang="en-GB" sz="2200" dirty="0" err="1">
                <a:effectLst/>
              </a:rPr>
              <a:t>online.purdue.edu</a:t>
            </a:r>
            <a:r>
              <a:rPr lang="en-GB" sz="2200" dirty="0">
                <a:effectLst/>
              </a:rPr>
              <a:t>/blog/education/enhancing-corporate-training-with-technology. Accessed 22 Nov. 2023.</a:t>
            </a:r>
          </a:p>
          <a:p>
            <a:endParaRPr lang="en-US" sz="1600" dirty="0"/>
          </a:p>
        </p:txBody>
      </p:sp>
    </p:spTree>
    <p:extLst>
      <p:ext uri="{BB962C8B-B14F-4D97-AF65-F5344CB8AC3E}">
        <p14:creationId xmlns:p14="http://schemas.microsoft.com/office/powerpoint/2010/main" val="292939679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82E"/>
      </a:dk2>
      <a:lt2>
        <a:srgbClr val="C2F5FC"/>
      </a:lt2>
      <a:accent1>
        <a:srgbClr val="4091F3"/>
      </a:accent1>
      <a:accent2>
        <a:srgbClr val="8BBCF1"/>
      </a:accent2>
      <a:accent3>
        <a:srgbClr val="CB6A6A"/>
      </a:accent3>
      <a:accent4>
        <a:srgbClr val="C567AF"/>
      </a:accent4>
      <a:accent5>
        <a:srgbClr val="A684F9"/>
      </a:accent5>
      <a:accent6>
        <a:srgbClr val="A9ACEE"/>
      </a:accent6>
      <a:hlink>
        <a:srgbClr val="6D9CC5"/>
      </a:hlink>
      <a:folHlink>
        <a:srgbClr val="6D82A0"/>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178B2DAB-5DDE-4060-A857-D2E1CDA9250F}"/>
    </a:ext>
  </a:extLst>
</a:theme>
</file>

<file path=docProps/app.xml><?xml version="1.0" encoding="utf-8"?>
<Properties xmlns="http://schemas.openxmlformats.org/officeDocument/2006/extended-properties" xmlns:vt="http://schemas.openxmlformats.org/officeDocument/2006/docPropsVTypes">
  <Template>{F063280C-2ABC-2547-AC17-FFAA8B5BB47F}tf16401378</Template>
  <TotalTime>241</TotalTime>
  <Words>1732</Words>
  <Application>Microsoft Macintosh PowerPoint</Application>
  <PresentationFormat>Widescreen</PresentationFormat>
  <Paragraphs>83</Paragraphs>
  <Slides>10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MS Shell Dlg 2</vt:lpstr>
      <vt:lpstr>Segoe UI</vt:lpstr>
      <vt:lpstr>Wingdings</vt:lpstr>
      <vt:lpstr>Wingdings 3</vt:lpstr>
      <vt:lpstr>Madison</vt:lpstr>
      <vt:lpstr>   STUDENT NAME: VASILE ROSCA STUDENT ID: 2215818 MODULE CODE: LCBB5004 LECTURER NAME: Tanja Nathan </vt:lpstr>
      <vt:lpstr>PowerPoint Presentation</vt:lpstr>
      <vt:lpstr>The importance of technology in   training and development</vt:lpstr>
      <vt:lpstr>PowerPoint Presentation</vt:lpstr>
      <vt:lpstr>PowerPoint Presentation</vt:lpstr>
      <vt:lpstr>The benefits of technology-based training programmes for employees</vt:lpstr>
      <vt:lpstr>PowerPoint Presentation</vt:lpstr>
      <vt:lpstr>PowerPoint Presentation</vt:lpstr>
      <vt:lpstr>PowerPoint Presentation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Doina Proca</dc:creator>
  <cp:lastModifiedBy>Doina Proca</cp:lastModifiedBy>
  <cp:revision>9</cp:revision>
  <dcterms:created xsi:type="dcterms:W3CDTF">2023-11-21T20:03:16Z</dcterms:created>
  <dcterms:modified xsi:type="dcterms:W3CDTF">2023-11-22T00:04:42Z</dcterms:modified>
</cp:coreProperties>
</file>