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4"/>
  </p:notesMasterIdLst>
  <p:handoutMasterIdLst>
    <p:handoutMasterId r:id="rId15"/>
  </p:handoutMasterIdLst>
  <p:sldIdLst>
    <p:sldId id="257" r:id="rId5"/>
    <p:sldId id="389" r:id="rId6"/>
    <p:sldId id="317" r:id="rId7"/>
    <p:sldId id="277" r:id="rId8"/>
    <p:sldId id="384" r:id="rId9"/>
    <p:sldId id="393" r:id="rId10"/>
    <p:sldId id="321" r:id="rId11"/>
    <p:sldId id="391" r:id="rId12"/>
    <p:sldId id="392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25" autoAdjust="0"/>
  </p:normalViewPr>
  <p:slideViewPr>
    <p:cSldViewPr snapToGrid="0">
      <p:cViewPr varScale="1">
        <p:scale>
          <a:sx n="77" d="100"/>
          <a:sy n="77" d="100"/>
        </p:scale>
        <p:origin x="912" y="67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30/11/2024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30/11/2024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30/11/2024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30/11/2024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30/11/2024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0D2D7-C33C-454C-BB95-A55C1C66958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7C383082-EA5C-4909-9BC1-11E6110F3D9A}" type="datetime1">
              <a:rPr lang="en-GB" smtClean="0"/>
              <a:t>30/11/2024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wrap="square" rtlCol="0">
            <a:normAutofit/>
          </a:bodyPr>
          <a:lstStyle/>
          <a:p>
            <a:pPr rt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Kirsty Truslove</a:t>
            </a:r>
          </a:p>
          <a:p>
            <a:pPr rt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– 0902265</a:t>
            </a:r>
          </a:p>
          <a:p>
            <a:pPr rt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BMSP4015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8" name="Picture 2" descr="Image result for collaberative learning">
            <a:extLst>
              <a:ext uri="{FF2B5EF4-FFF2-40B4-BE49-F238E27FC236}">
                <a16:creationId xmlns:a16="http://schemas.microsoft.com/office/drawing/2014/main" id="{40C27A0F-AAC6-A0AA-A299-83DBDD30E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01" b="26923"/>
          <a:stretch/>
        </p:blipFill>
        <p:spPr bwMode="auto">
          <a:xfrm>
            <a:off x="6556248" y="548640"/>
            <a:ext cx="5084064" cy="288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learning collaboartion">
            <a:extLst>
              <a:ext uri="{FF2B5EF4-FFF2-40B4-BE49-F238E27FC236}">
                <a16:creationId xmlns:a16="http://schemas.microsoft.com/office/drawing/2014/main" id="{868FB75D-22DA-4D00-20C6-C0A0159EA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80" b="11738"/>
          <a:stretch/>
        </p:blipFill>
        <p:spPr bwMode="auto">
          <a:xfrm>
            <a:off x="6556248" y="3429000"/>
            <a:ext cx="5084064" cy="288036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33858482-E458-2042-8F82-6EA79DF18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46776-D731-3277-610F-FD6C00915E19}"/>
              </a:ext>
            </a:extLst>
          </p:cNvPr>
          <p:cNvSpPr/>
          <p:nvPr/>
        </p:nvSpPr>
        <p:spPr>
          <a:xfrm>
            <a:off x="775283" y="843677"/>
            <a:ext cx="4647426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</a:t>
            </a:r>
          </a:p>
          <a:p>
            <a:pPr algn="ctr"/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</a:t>
            </a:r>
          </a:p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39891"/>
            <a:ext cx="3565524" cy="814960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7082389" cy="3415519"/>
          </a:xfrm>
        </p:spPr>
        <p:txBody>
          <a:bodyPr rtlCol="0"/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0FB849-D8C7-1A4F-9C3B-DD1233A69BC5}"/>
              </a:ext>
            </a:extLst>
          </p:cNvPr>
          <p:cNvSpPr txBox="1"/>
          <p:nvPr/>
        </p:nvSpPr>
        <p:spPr>
          <a:xfrm>
            <a:off x="550863" y="1703578"/>
            <a:ext cx="506387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Collaborative learning?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educational approach where students work in groups to accomplish a common goal by enhancing skills through social communications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Teamwork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Sharing of ideas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2" descr="What is Collaborative Learning? (Benefits, Strategies, Theories, and ...">
            <a:extLst>
              <a:ext uri="{FF2B5EF4-FFF2-40B4-BE49-F238E27FC236}">
                <a16:creationId xmlns:a16="http://schemas.microsoft.com/office/drawing/2014/main" id="{19774F26-3BF5-DEA5-C93F-D648416B9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791" y="2180663"/>
            <a:ext cx="4993348" cy="249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B20216C-A6CB-3551-E6CC-42F0AF17F770}"/>
              </a:ext>
            </a:extLst>
          </p:cNvPr>
          <p:cNvSpPr txBox="1"/>
          <p:nvPr/>
        </p:nvSpPr>
        <p:spPr>
          <a:xfrm>
            <a:off x="8928082" y="4850319"/>
            <a:ext cx="2713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(Hedge, 2023)</a:t>
            </a:r>
          </a:p>
        </p:txBody>
      </p:sp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8" name="Picture Placeholder 7" descr="Data Points Digital background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4816"/>
            <a:ext cx="12192000" cy="6858000"/>
          </a:xfr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DE4F68-2F21-5FD0-7A9F-738F1B26820F}"/>
              </a:ext>
            </a:extLst>
          </p:cNvPr>
          <p:cNvSpPr txBox="1"/>
          <p:nvPr/>
        </p:nvSpPr>
        <p:spPr>
          <a:xfrm>
            <a:off x="234540" y="1020134"/>
            <a:ext cx="567308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 Theory of Learning Collaboration – 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“He believed that community was an important factor in the process of creating meaning and knowledge.” (Andreev, 2022)</a:t>
            </a:r>
          </a:p>
          <a:p>
            <a:endParaRPr lang="en-GB" sz="2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Interaction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Knowledgeable Other (MKO)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Scaffolding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(McLeod, 2024 &amp; Cherry, 2024)</a:t>
            </a:r>
          </a:p>
          <a:p>
            <a:endParaRPr lang="en-GB" sz="2400" b="0" i="0" dirty="0">
              <a:effectLst/>
              <a:latin typeface="DM Sans" pitchFamily="2" charset="0"/>
            </a:endParaRPr>
          </a:p>
          <a:p>
            <a:endParaRPr lang="en-GB" sz="2400" dirty="0">
              <a:latin typeface="DM Sans" pitchFamily="2" charset="0"/>
            </a:endParaRPr>
          </a:p>
          <a:p>
            <a:endParaRPr lang="en-GB" sz="2400" dirty="0"/>
          </a:p>
        </p:txBody>
      </p:sp>
      <p:pic>
        <p:nvPicPr>
          <p:cNvPr id="4098" name="Picture 2" descr="All images">
            <a:extLst>
              <a:ext uri="{FF2B5EF4-FFF2-40B4-BE49-F238E27FC236}">
                <a16:creationId xmlns:a16="http://schemas.microsoft.com/office/drawing/2014/main" id="{727807E1-7634-981A-EB0B-4267B5E4B3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351" y="5287687"/>
            <a:ext cx="2184326" cy="140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Image result for jean piaget">
            <a:extLst>
              <a:ext uri="{FF2B5EF4-FFF2-40B4-BE49-F238E27FC236}">
                <a16:creationId xmlns:a16="http://schemas.microsoft.com/office/drawing/2014/main" id="{954F6606-E1FB-7EE6-9167-6F0541E3D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751" y="2091902"/>
            <a:ext cx="2486025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194BC3D-87B4-FB9E-32BF-465998B57B33}"/>
              </a:ext>
            </a:extLst>
          </p:cNvPr>
          <p:cNvSpPr/>
          <p:nvPr/>
        </p:nvSpPr>
        <p:spPr>
          <a:xfrm>
            <a:off x="463137" y="322594"/>
            <a:ext cx="107574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Collaborative Learning Theorists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C4737F-45E9-7965-D8D0-8A95A61A80E1}"/>
              </a:ext>
            </a:extLst>
          </p:cNvPr>
          <p:cNvSpPr txBox="1"/>
          <p:nvPr/>
        </p:nvSpPr>
        <p:spPr>
          <a:xfrm>
            <a:off x="5640456" y="324015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BBC7E9-04F1-5A1A-AE4F-F61CE158985F}"/>
              </a:ext>
            </a:extLst>
          </p:cNvPr>
          <p:cNvSpPr txBox="1"/>
          <p:nvPr/>
        </p:nvSpPr>
        <p:spPr>
          <a:xfrm>
            <a:off x="8686800" y="1731966"/>
            <a:ext cx="30612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Jean Piaget’s Theory –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Jean Piaget had a theory that concentrated on how people gained knowledge via independent interaction with their surroundings.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Piaget’s theory is well known for its phases of cognitive development, that meaning, as children get older, they go through a number of common stages.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(Simply Psychology, 2024)</a:t>
            </a:r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C33DF-36C9-49E9-B48D-A320B179C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D15F08-9088-C405-F70D-31ABDBCE5665}"/>
              </a:ext>
            </a:extLst>
          </p:cNvPr>
          <p:cNvSpPr txBox="1"/>
          <p:nvPr/>
        </p:nvSpPr>
        <p:spPr>
          <a:xfrm>
            <a:off x="516616" y="1091328"/>
            <a:ext cx="522798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level of thinking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student - peer interaction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Diverse Perspectives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Forming more supportive networks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responsibility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engagement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 communication skills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C05929-6A66-D044-6D7C-47EDDE359FD2}"/>
              </a:ext>
            </a:extLst>
          </p:cNvPr>
          <p:cNvSpPr txBox="1"/>
          <p:nvPr/>
        </p:nvSpPr>
        <p:spPr>
          <a:xfrm>
            <a:off x="6096000" y="1522216"/>
            <a:ext cx="566199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Introverts may struggle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together is slower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Unequal participation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conflicts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Dependency on others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(Drew, 2024)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8F83D65-2420-7C13-F43E-7875ABEB7A17}"/>
              </a:ext>
            </a:extLst>
          </p:cNvPr>
          <p:cNvSpPr/>
          <p:nvPr/>
        </p:nvSpPr>
        <p:spPr>
          <a:xfrm>
            <a:off x="810396" y="323526"/>
            <a:ext cx="34547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E300AE-8EC8-8496-8666-FF7A52804749}"/>
              </a:ext>
            </a:extLst>
          </p:cNvPr>
          <p:cNvSpPr/>
          <p:nvPr/>
        </p:nvSpPr>
        <p:spPr>
          <a:xfrm>
            <a:off x="5861186" y="323526"/>
            <a:ext cx="4224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</a:p>
        </p:txBody>
      </p:sp>
    </p:spTree>
    <p:extLst>
      <p:ext uri="{BB962C8B-B14F-4D97-AF65-F5344CB8AC3E}">
        <p14:creationId xmlns:p14="http://schemas.microsoft.com/office/powerpoint/2010/main" val="374028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056" y="3225108"/>
            <a:ext cx="7166270" cy="3435992"/>
          </a:xfrm>
        </p:spPr>
        <p:txBody>
          <a:bodyPr wrap="square" rtlCol="0" anchor="b">
            <a:normAutofit fontScale="90000"/>
          </a:bodyPr>
          <a:lstStyle/>
          <a:p>
            <a:pPr rtl="0"/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businesses will benefit from having an enthusiastic workplace!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of higher-level thinking 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Problem-solving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Objectives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 Development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Supportive Leadership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Diverse Teams 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Stronger Relationships</a:t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(Andreev, 2022 &amp;  Laal &amp;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Ghodsi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br>
              <a:rPr lang="en-GB" sz="1600" dirty="0"/>
            </a:br>
            <a:endParaRPr lang="en-GB" sz="1600" dirty="0"/>
          </a:p>
        </p:txBody>
      </p:sp>
      <p:pic>
        <p:nvPicPr>
          <p:cNvPr id="18" name="Picture Placeholder 17" descr="A group of people sitting at a table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46" r="2" b="4005"/>
          <a:stretch/>
        </p:blipFill>
        <p:spPr>
          <a:xfrm>
            <a:off x="6712750" y="1842855"/>
            <a:ext cx="4244007" cy="4244007"/>
          </a:xfr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372CD0-48AD-E291-CD6C-CB304794780B}"/>
              </a:ext>
            </a:extLst>
          </p:cNvPr>
          <p:cNvSpPr/>
          <p:nvPr/>
        </p:nvSpPr>
        <p:spPr>
          <a:xfrm>
            <a:off x="1638819" y="346129"/>
            <a:ext cx="75969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Business and Collaborative Learning…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41B857-D2A2-7F8A-289A-7AE4A5F7F2E8}"/>
              </a:ext>
            </a:extLst>
          </p:cNvPr>
          <p:cNvSpPr txBox="1"/>
          <p:nvPr/>
        </p:nvSpPr>
        <p:spPr>
          <a:xfrm>
            <a:off x="5640456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7DCA87-B6F9-032B-01A1-C84F323AC766}"/>
              </a:ext>
            </a:extLst>
          </p:cNvPr>
          <p:cNvSpPr txBox="1"/>
          <p:nvPr/>
        </p:nvSpPr>
        <p:spPr>
          <a:xfrm>
            <a:off x="5640456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642605-DB1B-97BE-0E92-33F5DD825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6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EC73D03-7443-598A-B150-9FBF1610A020}"/>
              </a:ext>
            </a:extLst>
          </p:cNvPr>
          <p:cNvSpPr/>
          <p:nvPr/>
        </p:nvSpPr>
        <p:spPr>
          <a:xfrm>
            <a:off x="1199228" y="196900"/>
            <a:ext cx="952619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The Future for Collaborative</a:t>
            </a:r>
          </a:p>
          <a:p>
            <a:pPr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Learning</a:t>
            </a:r>
            <a:endParaRPr lang="en-GB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21D7576-0008-7E3C-950A-8826B1085C2C}"/>
              </a:ext>
            </a:extLst>
          </p:cNvPr>
          <p:cNvSpPr txBox="1"/>
          <p:nvPr/>
        </p:nvSpPr>
        <p:spPr>
          <a:xfrm>
            <a:off x="874643" y="2037522"/>
            <a:ext cx="1086347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Incorporation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Learning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Connectivity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Based Learning Environments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Inton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future of collaborative learning is about adopting new technology, nurturing global relationships and creating research-based learning environments to make learning more enjoyable.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(The Future of Learning: AI Is Revolutionizing Education 4.0, 2024)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80CB9E-AB04-415E-7692-CBEBF8B91BDA}"/>
              </a:ext>
            </a:extLst>
          </p:cNvPr>
          <p:cNvSpPr/>
          <p:nvPr/>
        </p:nvSpPr>
        <p:spPr>
          <a:xfrm rot="20201136">
            <a:off x="419583" y="1488814"/>
            <a:ext cx="367464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Dynamic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51A3E71-8674-D012-B200-DC48A018256C}"/>
              </a:ext>
            </a:extLst>
          </p:cNvPr>
          <p:cNvSpPr/>
          <p:nvPr/>
        </p:nvSpPr>
        <p:spPr>
          <a:xfrm rot="1170977">
            <a:off x="8700932" y="1515878"/>
            <a:ext cx="18063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Promising</a:t>
            </a:r>
          </a:p>
        </p:txBody>
      </p:sp>
      <p:pic>
        <p:nvPicPr>
          <p:cNvPr id="1026" name="Picture 2" descr="Image result for ai">
            <a:extLst>
              <a:ext uri="{FF2B5EF4-FFF2-40B4-BE49-F238E27FC236}">
                <a16:creationId xmlns:a16="http://schemas.microsoft.com/office/drawing/2014/main" id="{8A422F4E-8FAD-C37C-1B35-C1C82B6C3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188" y="2238531"/>
            <a:ext cx="3533775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943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learning collaboartion">
            <a:extLst>
              <a:ext uri="{FF2B5EF4-FFF2-40B4-BE49-F238E27FC236}">
                <a16:creationId xmlns:a16="http://schemas.microsoft.com/office/drawing/2014/main" id="{1CD41C86-5DE1-D0F9-DC51-E0536345D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750060"/>
            <a:ext cx="5249246" cy="367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77F689-6FE7-8CAA-9404-63D83E782BFF}"/>
              </a:ext>
            </a:extLst>
          </p:cNvPr>
          <p:cNvSpPr txBox="1"/>
          <p:nvPr/>
        </p:nvSpPr>
        <p:spPr>
          <a:xfrm>
            <a:off x="550863" y="1133062"/>
            <a:ext cx="4627424" cy="4959764"/>
          </a:xfrm>
          <a:prstGeom prst="rect">
            <a:avLst/>
          </a:prstGeom>
        </p:spPr>
        <p:txBody>
          <a:bodyPr vert="horz" wrap="square" lIns="0" tIns="0" rIns="0" bIns="0" rtlCol="0">
            <a:normAutofit fontScale="92500" lnSpcReduction="10000"/>
          </a:bodyPr>
          <a:lstStyle/>
          <a:p>
            <a:pPr>
              <a:spcBef>
                <a:spcPts val="1000"/>
              </a:spcBef>
              <a:spcAft>
                <a:spcPts val="800"/>
              </a:spcAft>
            </a:pPr>
            <a:endParaRPr lang="en-GB" sz="2200" kern="1200" dirty="0">
              <a:solidFill>
                <a:schemeClr val="tx1">
                  <a:alpha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spcAft>
                <a:spcPts val="800"/>
              </a:spcAft>
            </a:pPr>
            <a:r>
              <a:rPr lang="en-GB" sz="2200" kern="12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learning changes the way we teach and learn. It helps students with many things, including - helping to </a:t>
            </a:r>
            <a:r>
              <a:rPr lang="en-GB" sz="22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</a:t>
            </a:r>
            <a:r>
              <a:rPr lang="en-GB" sz="2200" kern="12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critical thinking, learning and sharing of new ideas, problem solving, creativity and communication to be able </a:t>
            </a:r>
            <a:r>
              <a:rPr lang="en-GB" sz="22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</a:t>
            </a:r>
            <a:r>
              <a:rPr lang="en-GB" sz="2200" kern="12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their subject better. (Hedge, 2023)</a:t>
            </a:r>
            <a:endParaRPr lang="en-GB" sz="2200" b="0" i="0" kern="1200" dirty="0">
              <a:solidFill>
                <a:schemeClr val="tx1">
                  <a:alpha val="6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spcAft>
                <a:spcPts val="800"/>
              </a:spcAft>
            </a:pPr>
            <a:r>
              <a:rPr lang="en-GB" sz="2200" b="0" i="0" kern="1200" dirty="0">
                <a:solidFill>
                  <a:schemeClr val="tx1">
                    <a:alpha val="6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</a:t>
            </a:r>
            <a:r>
              <a:rPr lang="en-GB" sz="2200" kern="1200" dirty="0">
                <a:solidFill>
                  <a:schemeClr val="tx1">
                    <a:alpha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increases students' communication skills and builds a sense of community which prepares them for real world tasks while making learning more enjoyable. </a:t>
            </a:r>
          </a:p>
          <a:p>
            <a:pPr>
              <a:spcBef>
                <a:spcPts val="1000"/>
              </a:spcBef>
              <a:spcAft>
                <a:spcPts val="800"/>
              </a:spcAft>
            </a:pPr>
            <a:r>
              <a:rPr lang="en-GB" sz="1600" kern="1200" dirty="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endParaRPr lang="en-GB" sz="1600" b="0" i="0" kern="1200" dirty="0">
              <a:solidFill>
                <a:schemeClr val="tx1">
                  <a:alpha val="60000"/>
                </a:schemeClr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spcBef>
                <a:spcPts val="1000"/>
              </a:spcBef>
              <a:spcAft>
                <a:spcPts val="800"/>
              </a:spcAft>
            </a:pPr>
            <a:endParaRPr lang="en-GB" sz="1600" kern="1200" dirty="0">
              <a:solidFill>
                <a:schemeClr val="tx1">
                  <a:alpha val="6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DEEEB3-8BD7-CC85-59D5-CCC7F34B312C}"/>
              </a:ext>
            </a:extLst>
          </p:cNvPr>
          <p:cNvSpPr/>
          <p:nvPr/>
        </p:nvSpPr>
        <p:spPr>
          <a:xfrm>
            <a:off x="808836" y="373083"/>
            <a:ext cx="34932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ubtitle 22">
            <a:extLst>
              <a:ext uri="{FF2B5EF4-FFF2-40B4-BE49-F238E27FC236}">
                <a16:creationId xmlns:a16="http://schemas.microsoft.com/office/drawing/2014/main" id="{8E5E4638-9BCB-4C2E-914F-CC868E2020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/>
          <a:lstStyle/>
          <a:p>
            <a:pPr rtl="0"/>
            <a:endParaRPr lang="en-GB" dirty="0"/>
          </a:p>
          <a:p>
            <a:pPr rtl="0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pic>
        <p:nvPicPr>
          <p:cNvPr id="27" name="Picture Placeholder 26" descr="Data Points Digital background">
            <a:extLst>
              <a:ext uri="{FF2B5EF4-FFF2-40B4-BE49-F238E27FC236}">
                <a16:creationId xmlns:a16="http://schemas.microsoft.com/office/drawing/2014/main" id="{9E660784-34E2-4CDA-926A-DDD6AAF3504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56248" y="548640"/>
            <a:ext cx="5084064" cy="2880360"/>
          </a:xfrm>
        </p:spPr>
      </p:pic>
      <p:pic>
        <p:nvPicPr>
          <p:cNvPr id="33" name="Picture Placeholder 32" descr="Data Points Digital background">
            <a:extLst>
              <a:ext uri="{FF2B5EF4-FFF2-40B4-BE49-F238E27FC236}">
                <a16:creationId xmlns:a16="http://schemas.microsoft.com/office/drawing/2014/main" id="{48106962-23C6-4DFE-BB3A-E5FFF03F38C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56248" y="3429000"/>
            <a:ext cx="5084064" cy="288036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0F23-FB58-4EF8-82FD-E86CED25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7E94C7-7929-F9D5-C555-627B892F3666}"/>
              </a:ext>
            </a:extLst>
          </p:cNvPr>
          <p:cNvSpPr/>
          <p:nvPr/>
        </p:nvSpPr>
        <p:spPr>
          <a:xfrm>
            <a:off x="1270486" y="607230"/>
            <a:ext cx="3627916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Thank-you 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</a:p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Time! </a:t>
            </a: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DB85101-735C-9442-4335-51CC963021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417095"/>
            <a:ext cx="11090274" cy="5675731"/>
          </a:xfrm>
        </p:spPr>
        <p:txBody>
          <a:bodyPr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Andreev, I. (2022, March 2).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collaborative learning?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Valamis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https://www.valamis.com/hub/collaborative-learning#:~:text=Jean%20Piagetset%20out%20to%20understand%20how%20infants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Cherry, K. (2024). What is Sociocultural Theory?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Developmental Psychology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https://www.verywellmind.com/what-is-sociocultural-theory-2795088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Drew, C. (2024, May 29). Collaborative Learning: Pros &amp; Cons. 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Helpful Professor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https://helpfulprofessor.com/collaborative -learning/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Hedge, A. (2023, May 18).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Collaborative Learning? (Benefits, Strategies, Theories, and Examples)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Erp-Information. https://www.erp-information.com/collaborative-learning</a:t>
            </a:r>
          </a:p>
          <a:p>
            <a:r>
              <a:rPr lang="en-GB" sz="12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Inton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 (2024, June 18).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Future of Collaborative Learning: Trends and Innovations Shaping Business Education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Business Intelligence. https://www.officefinder.com/officeblog/future-collaborative-learning-trends-innovations-shaping-business-education/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Laal, M., &amp; </a:t>
            </a:r>
            <a:r>
              <a:rPr lang="en-GB" sz="12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Ghodsi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(2012). Benefits of collaborative learning.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Procedia - Social and Behavioural Challenges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(31), 486-490. https://doi.org/10.1016/j.sbspro.2011.12.091</a:t>
            </a:r>
          </a:p>
          <a:p>
            <a:r>
              <a:rPr lang="en-GB" sz="12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Mcleod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(2024). Vygotsky’s Theory of Cognitive Development.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Simply Psychology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(31), 486-490. https://www.simplypsychology.org/vygotsky.html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Simply Psychology. (2024, March 13). Vygotsky vs. Piaget: A Paradigm Shift. https://www.simplypsychology.org/piaget-vs-vygotsky.html</a:t>
            </a:r>
          </a:p>
          <a:p>
            <a:r>
              <a:rPr lang="en-GB" sz="12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The future of learning: AI is revolutionizing education 4.0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. (2024, September 12). World Economic Forum. https://www.weforum.org/stories/2024/04/future-learning-ai-revolutionizing-education-4-0/</a:t>
            </a:r>
          </a:p>
          <a:p>
            <a:endParaRPr lang="en-GB" sz="1200" b="0" i="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4CFFFDA-DA89-9816-36BE-F6D42184D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9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4493C5B-7C6B-5042-9A4E-9A2F7D6E2C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36267"/>
            <a:ext cx="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920147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{146EF400-EC1F-486F-B062-06E71E1B7019}tf33713516_win32</Template>
  <TotalTime>528</TotalTime>
  <Words>742</Words>
  <Application>Microsoft Office PowerPoint</Application>
  <PresentationFormat>Widescreen</PresentationFormat>
  <Paragraphs>105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DM Sans</vt:lpstr>
      <vt:lpstr>Gill Sans MT</vt:lpstr>
      <vt:lpstr>Times New Roman</vt:lpstr>
      <vt:lpstr>Walbaum Display</vt:lpstr>
      <vt:lpstr>3DFloatVTI</vt:lpstr>
      <vt:lpstr>PowerPoint Presentation</vt:lpstr>
      <vt:lpstr>Introduction </vt:lpstr>
      <vt:lpstr>PowerPoint Presentation</vt:lpstr>
      <vt:lpstr>PowerPoint Presentation</vt:lpstr>
      <vt:lpstr>  All businesses will benefit from having an enthusiastic workplace!  Growth of higher-level thinking   Better Problem-solving  Clear Objectives  Skill Development  Supportive Leadership  Diverse Teams   Stronger Relationships  (Andreev, 2022 &amp;  Laal &amp; Ghodsi, 2012)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Kirsty Truslove</dc:creator>
  <cp:lastModifiedBy>Kirsty Truslove</cp:lastModifiedBy>
  <cp:revision>24</cp:revision>
  <dcterms:created xsi:type="dcterms:W3CDTF">2024-10-21T11:25:07Z</dcterms:created>
  <dcterms:modified xsi:type="dcterms:W3CDTF">2024-11-30T22:18:42Z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