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0" name="Shape 170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457200">
              <a:buSzTx/>
              <a:buFontTx/>
              <a:buNone/>
              <a:defRPr b="1" sz="2400"/>
            </a:lvl2pPr>
            <a:lvl3pPr marL="0" indent="914400">
              <a:buSzTx/>
              <a:buFontTx/>
              <a:buNone/>
              <a:defRPr b="1" sz="2400"/>
            </a:lvl3pPr>
            <a:lvl4pPr marL="0" indent="1371600">
              <a:buSzTx/>
              <a:buFontTx/>
              <a:buNone/>
              <a:defRPr b="1" sz="2400"/>
            </a:lvl4pPr>
            <a:lvl5pPr marL="0" indent="182880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 sz="2400"/>
            </a:pPr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3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94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5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6" name="Slide Number"/>
          <p:cNvSpPr txBox="1"/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05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06" name="Body Level One…"/>
          <p:cNvSpPr txBox="1"/>
          <p:nvPr>
            <p:ph type="body" sz="half" idx="1"/>
          </p:nvPr>
        </p:nvSpPr>
        <p:spPr>
          <a:xfrm>
            <a:off x="5183187" y="987427"/>
            <a:ext cx="6172201" cy="4873626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Text Placeholder 3"/>
          <p:cNvSpPr/>
          <p:nvPr>
            <p:ph type="body" sz="quarter" idx="2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xfrm>
            <a:off x="0" y="0"/>
            <a:ext cx="335866" cy="333088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6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17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18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9" name="Slide Number"/>
          <p:cNvSpPr txBox="1"/>
          <p:nvPr>
            <p:ph type="sldNum" sz="quarter" idx="2"/>
          </p:nvPr>
        </p:nvSpPr>
        <p:spPr>
          <a:xfrm>
            <a:off x="0" y="0"/>
            <a:ext cx="335866" cy="333088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28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9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0" name="Slide Number"/>
          <p:cNvSpPr txBox="1"/>
          <p:nvPr>
            <p:ph type="sldNum" sz="quarter" idx="2"/>
          </p:nvPr>
        </p:nvSpPr>
        <p:spPr>
          <a:xfrm>
            <a:off x="0" y="0"/>
            <a:ext cx="335866" cy="333088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8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39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0" name="Slide Number"/>
          <p:cNvSpPr txBox="1"/>
          <p:nvPr>
            <p:ph type="sldNum" sz="quarter" idx="2"/>
          </p:nvPr>
        </p:nvSpPr>
        <p:spPr>
          <a:xfrm>
            <a:off x="0" y="0"/>
            <a:ext cx="335866" cy="333088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8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49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0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1" name="Slide Number"/>
          <p:cNvSpPr txBox="1"/>
          <p:nvPr>
            <p:ph type="sldNum" sz="quarter" idx="2"/>
          </p:nvPr>
        </p:nvSpPr>
        <p:spPr>
          <a:xfrm>
            <a:off x="0" y="0"/>
            <a:ext cx="335866" cy="333088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Rectangle 7"/>
          <p:cNvSpPr/>
          <p:nvPr/>
        </p:nvSpPr>
        <p:spPr>
          <a:xfrm>
            <a:off x="0" y="-1"/>
            <a:ext cx="12192000" cy="107987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59" name="Picture 10" descr="Picture 1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4445" y="0"/>
            <a:ext cx="1747524" cy="2292095"/>
          </a:xfrm>
          <a:prstGeom prst="rect">
            <a:avLst/>
          </a:prstGeom>
          <a:ln w="12700">
            <a:miter lim="400000"/>
          </a:ln>
        </p:spPr>
      </p:pic>
      <p:sp>
        <p:nvSpPr>
          <p:cNvPr id="160" name="Title Text"/>
          <p:cNvSpPr txBox="1"/>
          <p:nvPr>
            <p:ph type="title"/>
          </p:nvPr>
        </p:nvSpPr>
        <p:spPr>
          <a:xfrm>
            <a:off x="1104900" y="2292094"/>
            <a:ext cx="10096500" cy="2219692"/>
          </a:xfrm>
          <a:prstGeom prst="rect">
            <a:avLst/>
          </a:prstGeom>
        </p:spPr>
        <p:txBody>
          <a:bodyPr/>
          <a:lstStyle>
            <a:lvl1pPr>
              <a:defRPr cap="all"/>
            </a:lvl1pPr>
          </a:lstStyle>
          <a:p>
            <a:pPr/>
            <a:r>
              <a:t>Title Text</a:t>
            </a:r>
          </a:p>
        </p:txBody>
      </p:sp>
      <p:sp>
        <p:nvSpPr>
          <p:cNvPr id="161" name="Body Level One…"/>
          <p:cNvSpPr txBox="1"/>
          <p:nvPr>
            <p:ph type="body" sz="quarter" idx="1"/>
          </p:nvPr>
        </p:nvSpPr>
        <p:spPr>
          <a:xfrm>
            <a:off x="1104897" y="4511783"/>
            <a:ext cx="10096502" cy="955566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1800"/>
            </a:lvl1pPr>
            <a:lvl2pPr marL="0" indent="457200">
              <a:spcBef>
                <a:spcPts val="0"/>
              </a:spcBef>
              <a:buSzTx/>
              <a:buFontTx/>
              <a:buNone/>
              <a:defRPr sz="1800"/>
            </a:lvl2pPr>
            <a:lvl3pPr marL="0" indent="914400">
              <a:spcBef>
                <a:spcPts val="0"/>
              </a:spcBef>
              <a:buSzTx/>
              <a:buFontTx/>
              <a:buNone/>
              <a:defRPr sz="1800"/>
            </a:lvl3pPr>
            <a:lvl4pPr marL="0" indent="1371600">
              <a:spcBef>
                <a:spcPts val="0"/>
              </a:spcBef>
              <a:buSzTx/>
              <a:buFontTx/>
              <a:buNone/>
              <a:defRPr sz="1800"/>
            </a:lvl4pPr>
            <a:lvl5pPr marL="0" indent="1828800">
              <a:spcBef>
                <a:spcPts val="0"/>
              </a:spcBef>
              <a:buSzTx/>
              <a:buFontTx/>
              <a:buNone/>
              <a:defRPr sz="1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2" name="Rectangle 6"/>
          <p:cNvSpPr/>
          <p:nvPr/>
        </p:nvSpPr>
        <p:spPr>
          <a:xfrm>
            <a:off x="0" y="5778124"/>
            <a:ext cx="12192000" cy="10798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3" name="Slide Number"/>
          <p:cNvSpPr txBox="1"/>
          <p:nvPr>
            <p:ph type="sldNum" sz="quarter" idx="2"/>
          </p:nvPr>
        </p:nvSpPr>
        <p:spPr>
          <a:xfrm>
            <a:off x="0" y="0"/>
            <a:ext cx="335866" cy="333088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CCCCCC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hwb.gov.wales/curriculum-for-wales/designing-your-curriculum/pedagogy/" TargetMode="Externa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hwb.gov.wales/curriculum-for-wales/designing-your-curriculum/pedagogy/" TargetMode="Externa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uwtsd.ac.uk/media/uwtsd-website/content-assets/documents/library-and-learning-resources/infoskills/Harvard-cym_v.1.2.pdf" TargetMode="External"/><Relationship Id="rId3" Type="http://schemas.openxmlformats.org/officeDocument/2006/relationships/hyperlink" Target="https://www.uwtsd.ac.uk/media/uwtsd-website/content-assets/documents/library-and-learning-resources/Harvard-en_v.1.3-(V6).pdf" TargetMode="Externa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xerte.bangor.ac.uk/xerte/play.php?template_id=142#page1" TargetMode="External"/><Relationship Id="rId3" Type="http://schemas.openxmlformats.org/officeDocument/2006/relationships/hyperlink" Target="https://www.phrasebank.manchester.ac.uk/being-critical/" TargetMode="Externa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4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5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6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7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8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9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0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1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2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73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1813" t="7556" r="21651" b="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Rectangle 11"/>
          <p:cNvSpPr/>
          <p:nvPr/>
        </p:nvSpPr>
        <p:spPr>
          <a:xfrm>
            <a:off x="-1" y="0"/>
            <a:ext cx="975660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8000"/>
                </a:srgbClr>
              </a:gs>
              <a:gs pos="35000">
                <a:srgbClr val="FFFFFF">
                  <a:alpha val="79000"/>
                </a:srgbClr>
              </a:gs>
              <a:gs pos="58000">
                <a:srgbClr val="FFFFFF"/>
              </a:gs>
              <a:gs pos="100000">
                <a:srgbClr val="FFFFFF"/>
              </a:gs>
            </a:gsLst>
            <a:lin ang="10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75" name="Title 1"/>
          <p:cNvSpPr txBox="1"/>
          <p:nvPr>
            <p:ph type="ctrTitle"/>
          </p:nvPr>
        </p:nvSpPr>
        <p:spPr>
          <a:xfrm>
            <a:off x="477980" y="1122362"/>
            <a:ext cx="4023361" cy="3204136"/>
          </a:xfrm>
          <a:prstGeom prst="rect">
            <a:avLst/>
          </a:prstGeom>
        </p:spPr>
        <p:txBody>
          <a:bodyPr/>
          <a:lstStyle/>
          <a:p>
            <a:pPr algn="l">
              <a:defRPr sz="4400"/>
            </a:pPr>
            <a:r>
              <a:t>Aseiniad            The Assignment</a:t>
            </a:r>
            <a:br/>
            <a:br/>
          </a:p>
        </p:txBody>
      </p:sp>
      <p:sp>
        <p:nvSpPr>
          <p:cNvPr id="176" name="Subtitle 2"/>
          <p:cNvSpPr txBox="1"/>
          <p:nvPr>
            <p:ph type="subTitle" sz="quarter" idx="1"/>
          </p:nvPr>
        </p:nvSpPr>
        <p:spPr>
          <a:xfrm>
            <a:off x="477981" y="4868822"/>
            <a:ext cx="4023361" cy="1208142"/>
          </a:xfrm>
          <a:prstGeom prst="rect">
            <a:avLst/>
          </a:prstGeom>
        </p:spPr>
        <p:txBody>
          <a:bodyPr/>
          <a:lstStyle/>
          <a:p>
            <a:pPr algn="l" defTabSz="896111">
              <a:lnSpc>
                <a:spcPct val="72000"/>
              </a:lnSpc>
              <a:spcBef>
                <a:spcPts val="900"/>
              </a:spcBef>
              <a:defRPr sz="2450"/>
            </a:pPr>
            <a:r>
              <a:t>ECAD4008</a:t>
            </a:r>
            <a:endParaRPr sz="1568"/>
          </a:p>
          <a:p>
            <a:pPr algn="l" defTabSz="896111">
              <a:lnSpc>
                <a:spcPct val="72000"/>
              </a:lnSpc>
              <a:spcBef>
                <a:spcPts val="900"/>
              </a:spcBef>
              <a:defRPr sz="2450"/>
            </a:pPr>
            <a:r>
              <a:t>G Parker</a:t>
            </a:r>
            <a:endParaRPr sz="1568"/>
          </a:p>
          <a:p>
            <a:pPr algn="l" defTabSz="896111">
              <a:lnSpc>
                <a:spcPct val="72000"/>
              </a:lnSpc>
              <a:spcBef>
                <a:spcPts val="900"/>
              </a:spcBef>
              <a:defRPr sz="2450"/>
            </a:pPr>
            <a:r>
              <a:t>F Jones</a:t>
            </a:r>
          </a:p>
        </p:txBody>
      </p:sp>
      <p:sp>
        <p:nvSpPr>
          <p:cNvPr id="177" name="Rectangle 13"/>
          <p:cNvSpPr/>
          <p:nvPr/>
        </p:nvSpPr>
        <p:spPr>
          <a:xfrm rot="5400000">
            <a:off x="759920" y="346790"/>
            <a:ext cx="146306" cy="704089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78" name="Rectangle 15"/>
          <p:cNvSpPr/>
          <p:nvPr/>
        </p:nvSpPr>
        <p:spPr>
          <a:xfrm>
            <a:off x="481028" y="4546920"/>
            <a:ext cx="3977642" cy="18289"/>
          </a:xfrm>
          <a:prstGeom prst="rect">
            <a:avLst/>
          </a:prstGeom>
          <a:solidFill>
            <a:srgbClr val="D5D5D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Content Placeholder 2"/>
          <p:cNvSpPr txBox="1"/>
          <p:nvPr>
            <p:ph type="body" idx="1"/>
          </p:nvPr>
        </p:nvSpPr>
        <p:spPr>
          <a:xfrm>
            <a:off x="3291840" y="457199"/>
            <a:ext cx="7895144" cy="5474045"/>
          </a:xfrm>
          <a:prstGeom prst="rect">
            <a:avLst/>
          </a:prstGeom>
        </p:spPr>
        <p:txBody>
          <a:bodyPr/>
          <a:lstStyle/>
          <a:p>
            <a:pPr marL="0" indent="0" algn="ctr">
              <a:buSzTx/>
              <a:buNone/>
            </a:pPr>
            <a:r>
              <a:t>The Assignment</a:t>
            </a:r>
          </a:p>
          <a:p>
            <a:pPr marL="0" indent="0" algn="ctr">
              <a:buSzTx/>
              <a:buNone/>
              <a:defRPr b="1" sz="2000">
                <a:solidFill>
                  <a:srgbClr val="FF0000"/>
                </a:solidFill>
              </a:defRPr>
            </a:pPr>
            <a:r>
              <a:t>18</a:t>
            </a:r>
            <a:r>
              <a:rPr baseline="30000"/>
              <a:t>th</a:t>
            </a:r>
            <a:r>
              <a:t> March 2024 </a:t>
            </a:r>
            <a:r>
              <a:rPr sz="1600"/>
              <a:t>via Turnitin</a:t>
            </a:r>
            <a:endParaRPr sz="1600"/>
          </a:p>
          <a:p>
            <a:pPr marL="0" indent="0">
              <a:buSzTx/>
              <a:buNone/>
              <a:defRPr sz="1600">
                <a:solidFill>
                  <a:srgbClr val="FF0000"/>
                </a:solidFill>
              </a:defRPr>
            </a:pPr>
          </a:p>
          <a:p>
            <a:pPr marL="0" indent="0">
              <a:buSzTx/>
              <a:buNone/>
              <a:defRPr b="1" sz="1600">
                <a:solidFill>
                  <a:srgbClr val="FF0000"/>
                </a:solidFill>
              </a:defRPr>
            </a:pPr>
            <a:r>
              <a:t>TITLE:</a:t>
            </a:r>
            <a:br/>
          </a:p>
          <a:p>
            <a:pPr marL="0" indent="0">
              <a:buSzTx/>
              <a:buNone/>
              <a:defRPr sz="1600"/>
            </a:pPr>
            <a:r>
              <a:t>Good teaching and learning means employing a blend of approaches including direct teaching.</a:t>
            </a:r>
          </a:p>
          <a:p>
            <a:pPr marL="0" indent="0">
              <a:buSzTx/>
              <a:buNone/>
              <a:defRPr sz="1600"/>
            </a:pPr>
            <a:r>
              <a:t>Good teaching and learning sets tasks and selects resources that build on previous knowledge and experience and engage interest.</a:t>
            </a:r>
          </a:p>
          <a:p>
            <a:pPr marL="0" indent="0">
              <a:buSzTx/>
              <a:buNone/>
              <a:defRPr sz="1600"/>
            </a:pPr>
            <a:r>
              <a:t>Good teaching and learning ranges within and across Areas of Learning and Experience.</a:t>
            </a:r>
          </a:p>
          <a:p>
            <a:pPr marL="0" indent="228600">
              <a:buSzTx/>
              <a:buNone/>
              <a:defRPr b="1" sz="1600"/>
            </a:pPr>
            <a:r>
              <a:t>                                                              </a:t>
            </a:r>
            <a:r>
              <a:rPr b="0"/>
              <a:t> (</a:t>
            </a:r>
            <a:r>
              <a:rPr b="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Pedagogy - Hwb (gov.wales)</a:t>
            </a:r>
          </a:p>
          <a:p>
            <a:pPr marL="0" indent="228600">
              <a:buSzTx/>
              <a:buNone/>
              <a:defRPr b="1" sz="1600"/>
            </a:pPr>
            <a:r>
              <a:t>Consider the 3 pedagogic principles outlined above. Discuss these principles in relation to practices in education, showing secure understanding, identifying strengths and areas for development for each principle.</a:t>
            </a:r>
          </a:p>
          <a:p>
            <a:pPr marL="0" indent="228600">
              <a:buSzTx/>
              <a:buNone/>
              <a:defRPr b="1" sz="1300">
                <a:latin typeface="Cambria"/>
                <a:ea typeface="Cambria"/>
                <a:cs typeface="Cambria"/>
                <a:sym typeface="Cambria"/>
              </a:defRPr>
            </a:pPr>
          </a:p>
          <a:p>
            <a:pPr marL="0" indent="228600">
              <a:buSzTx/>
              <a:buNone/>
              <a:defRPr b="1" sz="1300">
                <a:solidFill>
                  <a:srgbClr val="0070C0"/>
                </a:solidFill>
                <a:latin typeface="Cambria"/>
                <a:ea typeface="Cambria"/>
                <a:cs typeface="Cambria"/>
                <a:sym typeface="Cambria"/>
              </a:defRPr>
            </a:pPr>
            <a:r>
              <a:t>(3,000 words)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1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1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3" fill="hold"/>
                                        <p:tgtEl>
                                          <p:spTgt spid="1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18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3" fill="hold"/>
                                        <p:tgtEl>
                                          <p:spTgt spid="18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80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Content Placeholder 2"/>
          <p:cNvSpPr txBox="1"/>
          <p:nvPr>
            <p:ph type="body" idx="1"/>
          </p:nvPr>
        </p:nvSpPr>
        <p:spPr>
          <a:xfrm>
            <a:off x="3331597" y="457200"/>
            <a:ext cx="7855385" cy="5720963"/>
          </a:xfrm>
          <a:prstGeom prst="rect">
            <a:avLst/>
          </a:prstGeom>
        </p:spPr>
        <p:txBody>
          <a:bodyPr/>
          <a:lstStyle/>
          <a:p>
            <a:pPr marL="0" indent="0" algn="ctr">
              <a:buSzTx/>
              <a:buNone/>
            </a:pPr>
            <a:r>
              <a:t>Aseiniad ECAD4008</a:t>
            </a:r>
          </a:p>
          <a:p>
            <a:pPr marL="0" indent="0" algn="ctr">
              <a:buSzTx/>
              <a:buNone/>
              <a:defRPr b="1" sz="2000">
                <a:solidFill>
                  <a:srgbClr val="FF0000"/>
                </a:solidFill>
              </a:defRPr>
            </a:pPr>
            <a:r>
              <a:t>18fed o Fawrth 2024 </a:t>
            </a:r>
            <a:r>
              <a:rPr sz="1600"/>
              <a:t>via Turnitin</a:t>
            </a:r>
            <a:endParaRPr sz="1600"/>
          </a:p>
          <a:p>
            <a:pPr marL="0" indent="0">
              <a:buSzTx/>
              <a:buNone/>
              <a:defRPr sz="1600">
                <a:solidFill>
                  <a:srgbClr val="FF0000"/>
                </a:solidFill>
              </a:defRPr>
            </a:pPr>
          </a:p>
          <a:p>
            <a:pPr marL="0" indent="0">
              <a:buSzTx/>
              <a:buNone/>
              <a:defRPr b="1" sz="1600">
                <a:solidFill>
                  <a:srgbClr val="FF0000"/>
                </a:solidFill>
              </a:defRPr>
            </a:pPr>
            <a:r>
              <a:t>TEITL:</a:t>
            </a:r>
          </a:p>
          <a:p>
            <a:pPr marL="0" indent="0">
              <a:buSzTx/>
              <a:buNone/>
              <a:defRPr sz="1600"/>
            </a:pPr>
            <a:r>
              <a:t>Mae addysgu a dysgu da yn galw am ddefnyddio cymysgedd o ddulliau sy’n cynnwys addysgu uniongyrchol.</a:t>
            </a:r>
          </a:p>
          <a:p>
            <a:pPr marL="0" indent="0">
              <a:buSzTx/>
              <a:buNone/>
              <a:defRPr sz="1600"/>
            </a:pPr>
            <a:r>
              <a:t>Mae addysgu a dysgu da yn golygu gosod tasgau a dewis adnoddau sy’n adeiladu ar wybodaeth a phrofiad blaenorol ac yn ennyn diddordeb.</a:t>
            </a:r>
          </a:p>
          <a:p>
            <a:pPr marL="0" indent="0">
              <a:buSzTx/>
              <a:buNone/>
              <a:defRPr sz="1600"/>
            </a:pPr>
            <a:r>
              <a:t>Mae addysgu a dysgu da yn ymestyn oddi mewn ac ar draws Meysydd Dysgu a Phrofiad.</a:t>
            </a:r>
          </a:p>
          <a:p>
            <a:pPr marL="0" indent="0">
              <a:buSzTx/>
              <a:buNone/>
              <a:defRPr sz="1600"/>
            </a:pPr>
            <a:r>
              <a:t>                                                                              (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Pedagogy - Hwb (gov.wales)</a:t>
            </a:r>
            <a:br/>
          </a:p>
          <a:p>
            <a:pPr marL="0" indent="0">
              <a:buSzTx/>
              <a:buNone/>
              <a:defRPr sz="1600"/>
            </a:pPr>
            <a:r>
              <a:t>Ystyriwch y 3 egwyddor addysgegol a amlinellir uchod. Trafodwch yr egwyddorion hyn mewn perthynas ag arferion mewn addysg, gan ddangos dealltwriaeth gadarn, nodi cryfderau a meysydd i’w datblygu ar gyfer pob egwyddor.</a:t>
            </a:r>
          </a:p>
          <a:p>
            <a:pPr marL="0" indent="228600">
              <a:buSzTx/>
              <a:buNone/>
              <a:defRPr b="1" sz="1300">
                <a:solidFill>
                  <a:srgbClr val="0070C0"/>
                </a:solidFill>
                <a:latin typeface="Cambria"/>
                <a:ea typeface="Cambria"/>
                <a:cs typeface="Cambria"/>
                <a:sym typeface="Cambria"/>
              </a:defRPr>
            </a:pPr>
            <a:r>
              <a:t>(3,000 gair)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Class="entr" nodeType="with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Class="entr" nodeType="after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/>
                                        <p:tgtEl>
                                          <p:spTgt spid="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3" fill="hold"/>
                                        <p:tgtEl>
                                          <p:spTgt spid="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1" animBg="1" rev="0" advAuto="0" spid="18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" name="Table 1"/>
          <p:cNvGraphicFramePr/>
          <p:nvPr/>
        </p:nvGraphicFramePr>
        <p:xfrm>
          <a:off x="3116910" y="413468"/>
          <a:ext cx="8206381" cy="5355487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4103189"/>
                <a:gridCol w="4103189"/>
              </a:tblGrid>
              <a:tr h="705438">
                <a:tc>
                  <a:txBody>
                    <a:bodyPr/>
                    <a:lstStyle/>
                    <a:p>
                      <a:pPr algn="l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2800">
                          <a:solidFill>
                            <a:srgbClr val="FF0000"/>
                          </a:solidFill>
                        </a:rPr>
                        <a:t>Cynllun (3,000 gair) </a:t>
                      </a:r>
                    </a:p>
                  </a:txBody>
                  <a:tcPr marL="45720" marR="45720" marT="45720" marB="4572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2800">
                          <a:solidFill>
                            <a:srgbClr val="FF0000"/>
                          </a:solidFill>
                        </a:rPr>
                        <a:t>Plan (3,000 words)</a:t>
                      </a:r>
                    </a:p>
                  </a:txBody>
                  <a:tcPr marL="45720" marR="45720" marT="45720" marB="45720" anchor="t" anchorCtr="0" horzOverflow="overflow"/>
                </a:tc>
              </a:tr>
              <a:tr h="705438"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Cyflwyniad</a:t>
                      </a:r>
                      <a:r>
                        <a:rPr b="0"/>
                        <a:t> (+/- 400)</a:t>
                      </a:r>
                      <a:endParaRPr b="0"/>
                    </a:p>
                    <a:p>
                      <a:pPr algn="l">
                        <a:defRPr sz="1800"/>
                      </a:pPr>
                      <a:r>
                        <a:t>Eich bwriad/ cyd-destun/diffinio termau</a:t>
                      </a:r>
                    </a:p>
                  </a:txBody>
                  <a:tcPr marL="45720" marR="45720" marT="45720" marB="45720" anchor="t" anchorCtr="0" horzOverflow="overflow"/>
                </a:tc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Introduction </a:t>
                      </a:r>
                      <a:r>
                        <a:rPr b="0"/>
                        <a:t>(+/- 400)</a:t>
                      </a:r>
                      <a:endParaRPr b="0"/>
                    </a:p>
                    <a:p>
                      <a:pPr algn="l">
                        <a:defRPr sz="1800"/>
                      </a:pPr>
                      <a:r>
                        <a:t>Your intention/context/define terms</a:t>
                      </a:r>
                    </a:p>
                  </a:txBody>
                  <a:tcPr marL="45720" marR="45720" marT="45720" marB="45720" anchor="t" anchorCtr="0" horzOverflow="overflow"/>
                </a:tc>
              </a:tr>
              <a:tr h="1828295"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Prif ran </a:t>
                      </a:r>
                    </a:p>
                    <a:p>
                      <a:pPr algn="l">
                        <a:defRPr b="1" sz="1800"/>
                      </a:pPr>
                      <a:r>
                        <a:t>Egwyddor 1af </a:t>
                      </a:r>
                      <a:r>
                        <a:rPr b="0"/>
                        <a:t>(+/-700) – trafod arferion add. o un MDaPh – dangos dealltwriaeth / adfyfyrio /amlinell cryfderau a meysydd datblygu (safbwynt bersonal)</a:t>
                      </a:r>
                    </a:p>
                  </a:txBody>
                  <a:tcPr marL="45720" marR="45720" marT="45720" marB="45720" anchor="t" anchorCtr="0" horzOverflow="overflow"/>
                </a:tc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Main part</a:t>
                      </a:r>
                    </a:p>
                    <a:p>
                      <a:pPr algn="l">
                        <a:defRPr b="1" sz="1800"/>
                      </a:pPr>
                      <a:r>
                        <a:t>1</a:t>
                      </a:r>
                      <a:r>
                        <a:rPr baseline="30000"/>
                        <a:t>St</a:t>
                      </a:r>
                      <a:r>
                        <a:t> Principle </a:t>
                      </a:r>
                      <a:r>
                        <a:rPr b="0"/>
                        <a:t>(+/-700) – discuss ed. Practices from an AoLE – demonstrate understanding/ reflection – outline strengths and areas for development (personal stance)</a:t>
                      </a:r>
                    </a:p>
                  </a:txBody>
                  <a:tcPr marL="45720" marR="45720" marT="45720" marB="45720" anchor="t" anchorCtr="0" horzOverflow="overflow"/>
                </a:tc>
              </a:tr>
              <a:tr h="705438"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2il Egwyddor </a:t>
                      </a:r>
                      <a:r>
                        <a:rPr b="0"/>
                        <a:t>(+/-700)</a:t>
                      </a:r>
                    </a:p>
                  </a:txBody>
                  <a:tcPr marL="45720" marR="45720" marT="45720" marB="45720" anchor="t" anchorCtr="0" horzOverflow="overflow"/>
                </a:tc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2</a:t>
                      </a:r>
                      <a:r>
                        <a:rPr baseline="30000"/>
                        <a:t>nd</a:t>
                      </a:r>
                      <a:r>
                        <a:t> Principle </a:t>
                      </a:r>
                      <a:r>
                        <a:rPr b="0"/>
                        <a:t>(+/-700)</a:t>
                      </a:r>
                    </a:p>
                  </a:txBody>
                  <a:tcPr marL="45720" marR="45720" marT="45720" marB="45720" anchor="t" anchorCtr="0" horzOverflow="overflow"/>
                </a:tc>
              </a:tr>
              <a:tr h="705438"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3ydd Egwyddor </a:t>
                      </a:r>
                      <a:r>
                        <a:rPr b="0"/>
                        <a:t>(+/-700)</a:t>
                      </a:r>
                    </a:p>
                  </a:txBody>
                  <a:tcPr marL="45720" marR="45720" marT="45720" marB="45720" anchor="t" anchorCtr="0" horzOverflow="overflow"/>
                </a:tc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3</a:t>
                      </a:r>
                      <a:r>
                        <a:rPr baseline="30000"/>
                        <a:t>rd</a:t>
                      </a:r>
                      <a:r>
                        <a:t> Principle </a:t>
                      </a:r>
                      <a:r>
                        <a:rPr b="0"/>
                        <a:t>(+/-700)</a:t>
                      </a:r>
                    </a:p>
                  </a:txBody>
                  <a:tcPr marL="45720" marR="45720" marT="45720" marB="45720" anchor="t" anchorCtr="0" horzOverflow="overflow"/>
                </a:tc>
              </a:tr>
              <a:tr h="705438"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Casglaid</a:t>
                      </a:r>
                      <a:r>
                        <a:rPr b="0"/>
                        <a:t> (+/- 500)</a:t>
                      </a:r>
                    </a:p>
                  </a:txBody>
                  <a:tcPr marL="45720" marR="45720" marT="45720" marB="45720" anchor="t" anchorCtr="0" horzOverflow="overflow"/>
                </a:tc>
                <a:tc>
                  <a:txBody>
                    <a:bodyPr/>
                    <a:lstStyle/>
                    <a:p>
                      <a:pPr algn="ctr">
                        <a:defRPr b="1" sz="1800"/>
                      </a:pPr>
                      <a:r>
                        <a:t>Conclusion</a:t>
                      </a:r>
                      <a:r>
                        <a:rPr b="0"/>
                        <a:t> (+/- 500)</a:t>
                      </a:r>
                    </a:p>
                  </a:txBody>
                  <a:tcPr marL="45720" marR="45720" marT="45720" marB="45720" anchor="t" anchorCtr="0" horzOverflow="overflow"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Content Placeholder 2"/>
          <p:cNvSpPr txBox="1"/>
          <p:nvPr>
            <p:ph type="body" sz="half" idx="1"/>
          </p:nvPr>
        </p:nvSpPr>
        <p:spPr>
          <a:xfrm>
            <a:off x="3315694" y="465151"/>
            <a:ext cx="4134678" cy="6221896"/>
          </a:xfrm>
          <a:prstGeom prst="rect">
            <a:avLst/>
          </a:prstGeom>
        </p:spPr>
        <p:txBody>
          <a:bodyPr/>
          <a:lstStyle/>
          <a:p>
            <a:pPr defTabSz="457200">
              <a:lnSpc>
                <a:spcPct val="96000"/>
              </a:lnSpc>
              <a:spcBef>
                <a:spcPts val="0"/>
              </a:spcBef>
              <a:defRPr sz="1600"/>
            </a:pPr>
            <a:r>
              <a:t>Sicrhewch eich bod yn canolbwyntio eich darllen ar lenyddiaeth academaidd e.e. llyfrau, erthyglau a dogfennau sy’n trafod addysgu a dysgu effeithiol. </a:t>
            </a:r>
            <a:endParaRPr sz="800"/>
          </a:p>
          <a:p>
            <a:pPr defTabSz="457200">
              <a:lnSpc>
                <a:spcPct val="96000"/>
              </a:lnSpc>
              <a:spcBef>
                <a:spcPts val="0"/>
              </a:spcBef>
              <a:defRPr sz="1600"/>
            </a:pPr>
            <a:r>
              <a:t>Sicrhewch fod yr egwyddorion addysgegol a amlygir yn cael eu cynnwys a’u hesbonio.</a:t>
            </a:r>
            <a:endParaRPr sz="800"/>
          </a:p>
          <a:p>
            <a:pPr lvl="1" marL="0" indent="457200" defTabSz="457200">
              <a:lnSpc>
                <a:spcPct val="96000"/>
              </a:lnSpc>
              <a:spcBef>
                <a:spcPts val="0"/>
              </a:spcBef>
              <a:buSzTx/>
              <a:buNone/>
              <a:defRPr i="1" sz="1500"/>
            </a:pPr>
            <a:r>
              <a:t> </a:t>
            </a:r>
            <a:r>
              <a:rPr sz="1400"/>
              <a:t>(Mae’r llawlyfr modwl yn cynnwys eich rhestr ddarllen gychwynnol, fodd bynnag cewch hefyd gynnwys ffynonellau Llywodraeth Cymru, adroddiadau thematig Estyn neu drafodaeth ymarferydd o’ch ymweliadau neu flogiau addysgol (e.g. BERA)).</a:t>
            </a:r>
            <a:endParaRPr sz="700"/>
          </a:p>
          <a:p>
            <a:pPr defTabSz="457200">
              <a:lnSpc>
                <a:spcPct val="96000"/>
              </a:lnSpc>
              <a:spcBef>
                <a:spcPts val="0"/>
              </a:spcBef>
              <a:defRPr sz="1600"/>
            </a:pPr>
            <a:r>
              <a:t>Ceisiwch gynnwys amrywiaeth o ffynonellau dibynadwy gan osgoi gorddibyniaeth ar un ffynhonnell benodol. </a:t>
            </a:r>
            <a:endParaRPr sz="800"/>
          </a:p>
          <a:p>
            <a:pPr defTabSz="457200">
              <a:lnSpc>
                <a:spcPct val="96000"/>
              </a:lnSpc>
              <a:spcBef>
                <a:spcPts val="0"/>
              </a:spcBef>
              <a:defRPr sz="1600"/>
            </a:pPr>
            <a:r>
              <a:t>Cesisio datblygu trafodaeth o ansawdd yn hytrach na’i maint. Sicrhewch eich bod yn cynnwys rhestr gyfeirnodi ar ddiwedd eich ysgrifennu, yn dilyn y canllaw yn llawlyfr Cyfeirnodi Harvard Y Drindod Dewi Sant.</a:t>
            </a:r>
            <a:r>
              <a:rPr b="1" i="1"/>
              <a:t> </a:t>
            </a:r>
            <a:r>
              <a:rPr sz="18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Harvard-cym_v.1.2.pdf (uwtsd.ac.uk)</a:t>
            </a:r>
          </a:p>
        </p:txBody>
      </p:sp>
      <p:sp>
        <p:nvSpPr>
          <p:cNvPr id="187" name="TextBox 4"/>
          <p:cNvSpPr txBox="1"/>
          <p:nvPr/>
        </p:nvSpPr>
        <p:spPr>
          <a:xfrm>
            <a:off x="7830047" y="322027"/>
            <a:ext cx="3627782" cy="55527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285750" indent="-285750" defTabSz="457200">
              <a:buSzPct val="100000"/>
              <a:buFont typeface="Arial"/>
              <a:buChar char="•"/>
              <a:defRPr sz="1600"/>
            </a:pPr>
            <a:r>
              <a:t>Ensure you focus your reading on academic literature e.g. books, articles and documents that discuss effective teaching and learning.</a:t>
            </a:r>
          </a:p>
          <a:p>
            <a:pPr marL="285750" indent="-285750" defTabSz="457200">
              <a:buSzPct val="100000"/>
              <a:buFont typeface="Arial"/>
              <a:buChar char="•"/>
              <a:defRPr sz="1600"/>
            </a:pPr>
            <a:r>
              <a:t> Ensure that the pedagogical principles highlighted are included and explained.</a:t>
            </a:r>
          </a:p>
          <a:p>
            <a:pPr lvl="1" defTabSz="457200">
              <a:defRPr i="1" sz="1400"/>
            </a:pPr>
            <a:r>
              <a:t>(The module handbook includes your initial reading list, however you may also include Welsh Government sources, Estyn thematic reports or practitioner discussion from your visits or educational blogs (e.g.BERA)). </a:t>
            </a:r>
          </a:p>
          <a:p>
            <a:pPr marL="285750" indent="-285750" defTabSz="457200">
              <a:buSzPct val="100000"/>
              <a:buFont typeface="Arial"/>
              <a:buChar char="•"/>
              <a:defRPr sz="1600"/>
            </a:pPr>
            <a:r>
              <a:t>Aim to include a variety of reliable sources avoiding over reliance one particular source. </a:t>
            </a:r>
          </a:p>
          <a:p>
            <a:pPr marL="285750" indent="-285750" defTabSz="457200">
              <a:buSzPct val="100000"/>
              <a:buFont typeface="Arial"/>
              <a:buChar char="•"/>
              <a:defRPr sz="1600"/>
            </a:pPr>
            <a:r>
              <a:t>Aim to develop the quality of discussion rather than the quantity. Ensure you include a reference list at the end of your writing, following the guidance within the UWTSD Harvard Referencing handbook</a:t>
            </a:r>
            <a:r>
              <a:rPr b="1" i="1"/>
              <a:t>. </a:t>
            </a:r>
            <a:r>
              <a:rPr sz="18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Harvard Ref (uwtsd.ac.uk)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Class="entr" nodeType="with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Class="entr" nodeType="with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1" animBg="1" rev="0" advAuto="0" spid="18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Content Placeholder 2"/>
          <p:cNvSpPr txBox="1"/>
          <p:nvPr>
            <p:ph type="body" sz="half" idx="1"/>
          </p:nvPr>
        </p:nvSpPr>
        <p:spPr>
          <a:xfrm>
            <a:off x="2854518" y="457201"/>
            <a:ext cx="4540196" cy="6078773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8000"/>
              </a:lnSpc>
              <a:defRPr sz="1800"/>
            </a:pPr>
            <a:r>
              <a:t>Bydd eich ymateb yn dangos eich gwybodaeth a’ch dealltwriaeth o’r egwyddorion addysgegol trwy eich trafodaeth a’ch adfyfyrio, ac yn yr argymhellion, a wnewch i sicrhau cynnydd.</a:t>
            </a:r>
            <a:endParaRPr sz="2200"/>
          </a:p>
          <a:p>
            <a:pPr>
              <a:lnSpc>
                <a:spcPct val="88000"/>
              </a:lnSpc>
              <a:defRPr sz="1800"/>
            </a:pPr>
            <a:r>
              <a:t> Bydd cynnwys eich dealltwriaeth o’r cyd-destun y mae’r egwyddorion addysgegol yn ymwneud â nhw, a’r hyn a allai fod wedi’u hysbysu, yn cryfhau’r drafodaeth. </a:t>
            </a:r>
            <a:endParaRPr sz="2200"/>
          </a:p>
          <a:p>
            <a:pPr>
              <a:lnSpc>
                <a:spcPct val="88000"/>
              </a:lnSpc>
              <a:defRPr sz="1800"/>
            </a:pPr>
            <a:r>
              <a:t>Ystyriwch safbwyntiau gwrthgyferbyniol a allai bodoli mewn perthynas â’r egwyddorion addysgegol a’u cynnwys neu beidio mewn cwricwlwm arfaethedig. </a:t>
            </a:r>
            <a:endParaRPr sz="2600" u="sng"/>
          </a:p>
          <a:p>
            <a:pPr marL="0" indent="0">
              <a:lnSpc>
                <a:spcPct val="88000"/>
              </a:lnSpc>
              <a:buSzTx/>
              <a:buNone/>
              <a:defRPr sz="2200" u="sng"/>
            </a:pP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Banc 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Brawddegau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 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Cymraeg:Adroddiad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 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Ymchwil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 - Banc 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Brawddegau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 Cymraeg: 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Adroddiad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 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Ymchwil</a:t>
            </a: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 (bangor.ac.uk)</a:t>
            </a:r>
            <a:endParaRPr sz="2600"/>
          </a:p>
          <a:p>
            <a:pPr marL="0" indent="0">
              <a:lnSpc>
                <a:spcPct val="88000"/>
              </a:lnSpc>
              <a:buSzTx/>
              <a:buNone/>
              <a:defRPr sz="1800"/>
            </a:pPr>
            <a:r>
              <a:t> </a:t>
            </a:r>
          </a:p>
        </p:txBody>
      </p:sp>
      <p:sp>
        <p:nvSpPr>
          <p:cNvPr id="190" name="TextBox 4"/>
          <p:cNvSpPr txBox="1"/>
          <p:nvPr/>
        </p:nvSpPr>
        <p:spPr>
          <a:xfrm>
            <a:off x="7369534" y="457201"/>
            <a:ext cx="4553448" cy="51224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42900" indent="-342900" defTabSz="457200">
              <a:buSzPct val="100000"/>
              <a:buFont typeface="Arial"/>
              <a:buChar char="•"/>
            </a:pPr>
            <a:r>
              <a:t>Your response will demonstrate your knowledge and understanding of the pedagogical principles through your discussion and reflection, and in the recommendations, you make to ensure progress. </a:t>
            </a:r>
          </a:p>
          <a:p>
            <a:pPr marL="342900" indent="-342900" defTabSz="457200">
              <a:buSzPct val="100000"/>
              <a:buFont typeface="Arial"/>
              <a:buChar char="•"/>
            </a:pPr>
            <a:r>
              <a:t>Including your understanding of the context which the pedagogical principles relate to and what that might have informed them would strengthen the discussion. </a:t>
            </a:r>
          </a:p>
          <a:p>
            <a:pPr marL="342900" indent="-342900" defTabSz="457200">
              <a:buSzPct val="100000"/>
              <a:buFont typeface="Arial"/>
              <a:buChar char="•"/>
            </a:pPr>
            <a:r>
              <a:t>Consider opposing views that may exist in relation to the pedagogical principles and their inclusion within a proposed curriculum.</a:t>
            </a:r>
          </a:p>
          <a:p>
            <a:pPr defTabSz="457200">
              <a:defRPr sz="2200"/>
            </a:pPr>
            <a:r>
              <a:t> </a:t>
            </a:r>
            <a:r>
              <a:rPr sz="18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Academic Phrasebank | Being critical (manchester.ac.uk)</a:t>
            </a:r>
          </a:p>
          <a:p>
            <a:pPr defTabSz="457200">
              <a:defRPr sz="2200"/>
            </a:pPr>
            <a:r>
              <a:t>  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Class="entr" nodeType="with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1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1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1" animBg="1" rev="0" advAuto="0" spid="18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Content Placeholder 2"/>
          <p:cNvSpPr txBox="1"/>
          <p:nvPr>
            <p:ph type="body" sz="half" idx="1"/>
          </p:nvPr>
        </p:nvSpPr>
        <p:spPr>
          <a:xfrm>
            <a:off x="6966669" y="874641"/>
            <a:ext cx="4063116" cy="6078773"/>
          </a:xfrm>
          <a:prstGeom prst="rect">
            <a:avLst/>
          </a:prstGeom>
        </p:spPr>
        <p:txBody>
          <a:bodyPr/>
          <a:lstStyle>
            <a:lvl1pPr marL="0" indent="0">
              <a:buSzTx/>
              <a:buNone/>
              <a:defRPr i="1" sz="1800"/>
            </a:lvl1pPr>
          </a:lstStyle>
          <a:p>
            <a:pPr/>
            <a:r>
              <a:t>Effective communication, the use of professional academic language, appropriate vocabulary and the correct use of punctuation are aspects that will be an expectation within the response.</a:t>
            </a:r>
          </a:p>
        </p:txBody>
      </p:sp>
      <p:sp>
        <p:nvSpPr>
          <p:cNvPr id="193" name="TextBox 5"/>
          <p:cNvSpPr txBox="1"/>
          <p:nvPr/>
        </p:nvSpPr>
        <p:spPr>
          <a:xfrm>
            <a:off x="3506525" y="794640"/>
            <a:ext cx="3262023" cy="15014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defRPr i="1"/>
            </a:lvl1pPr>
          </a:lstStyle>
          <a:p>
            <a:pPr/>
            <a:r>
              <a:t>Bydd disgwyl cyfathrebu effeithiol, y defnydd o iaith academaidd broffesiynol, geirfa addas a’r defnydd cywir o atalnodi yn yr ymateb.</a:t>
            </a:r>
          </a:p>
        </p:txBody>
      </p:sp>
      <p:sp>
        <p:nvSpPr>
          <p:cNvPr id="194" name="Content Placeholder 3"/>
          <p:cNvSpPr txBox="1"/>
          <p:nvPr/>
        </p:nvSpPr>
        <p:spPr>
          <a:xfrm>
            <a:off x="7599961" y="2495360"/>
            <a:ext cx="4092595" cy="3880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 marL="339470" indent="-339470" defTabSz="905255">
              <a:lnSpc>
                <a:spcPct val="81000"/>
              </a:lnSpc>
              <a:spcBef>
                <a:spcPts val="900"/>
              </a:spcBef>
              <a:buSzPct val="100000"/>
              <a:buFont typeface="Arial"/>
              <a:buChar char="•"/>
              <a:defRPr sz="2178"/>
            </a:pPr>
            <a:r>
              <a:t>Targets from previous assignment</a:t>
            </a:r>
          </a:p>
          <a:p>
            <a:pPr marL="339470" indent="-339470" defTabSz="905255">
              <a:lnSpc>
                <a:spcPct val="81000"/>
              </a:lnSpc>
              <a:spcBef>
                <a:spcPts val="900"/>
              </a:spcBef>
              <a:buSzPct val="100000"/>
              <a:buFont typeface="Arial"/>
              <a:buChar char="•"/>
              <a:defRPr sz="2178"/>
            </a:pPr>
            <a:r>
              <a:t>A clear understanding of the FL philosophy</a:t>
            </a:r>
          </a:p>
          <a:p>
            <a:pPr marL="339470" indent="-339470" defTabSz="905255">
              <a:lnSpc>
                <a:spcPct val="81000"/>
              </a:lnSpc>
              <a:spcBef>
                <a:spcPts val="900"/>
              </a:spcBef>
              <a:buSzPct val="100000"/>
              <a:buFont typeface="Arial"/>
              <a:buChar char="•"/>
              <a:defRPr sz="2178"/>
            </a:pPr>
            <a:r>
              <a:t>Support with evidence from research / various texts</a:t>
            </a:r>
          </a:p>
          <a:p>
            <a:pPr marL="339470" indent="-339470" defTabSz="905255">
              <a:lnSpc>
                <a:spcPct val="81000"/>
              </a:lnSpc>
              <a:spcBef>
                <a:spcPts val="900"/>
              </a:spcBef>
              <a:buSzPct val="100000"/>
              <a:buFont typeface="Arial"/>
              <a:buChar char="•"/>
              <a:defRPr sz="2178"/>
            </a:pPr>
            <a:r>
              <a:t>Draw on experiences (lectures, reading, bridging, school visits etc.)</a:t>
            </a:r>
            <a:endParaRPr sz="1584"/>
          </a:p>
          <a:p>
            <a:pPr marL="339470" indent="-339470" defTabSz="905255">
              <a:lnSpc>
                <a:spcPct val="81000"/>
              </a:lnSpc>
              <a:spcBef>
                <a:spcPts val="900"/>
              </a:spcBef>
              <a:buSzPct val="100000"/>
              <a:buFont typeface="Arial"/>
              <a:buChar char="•"/>
              <a:defRPr sz="2178"/>
            </a:pPr>
            <a:r>
              <a:t>Correct referencing</a:t>
            </a:r>
          </a:p>
          <a:p>
            <a:pPr marL="339470" indent="-339470" defTabSz="905255">
              <a:lnSpc>
                <a:spcPct val="81000"/>
              </a:lnSpc>
              <a:spcBef>
                <a:spcPts val="900"/>
              </a:spcBef>
              <a:buSzPct val="100000"/>
              <a:buFont typeface="Arial"/>
              <a:buChar char="•"/>
              <a:defRPr sz="2178"/>
            </a:pPr>
            <a:r>
              <a:t>Language – formal &amp; academic</a:t>
            </a:r>
          </a:p>
        </p:txBody>
      </p:sp>
      <p:sp>
        <p:nvSpPr>
          <p:cNvPr id="195" name="Content Placeholder 2"/>
          <p:cNvSpPr txBox="1"/>
          <p:nvPr/>
        </p:nvSpPr>
        <p:spPr>
          <a:xfrm>
            <a:off x="3179034" y="2578093"/>
            <a:ext cx="4092595" cy="3880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 marL="219455" indent="-219455" defTabSz="877823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2112"/>
            </a:pPr>
            <a:r>
              <a:t>Targedau o’r aseiniad diwethaf</a:t>
            </a:r>
          </a:p>
          <a:p>
            <a:pPr marL="219455" indent="-219455" defTabSz="877823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2112"/>
            </a:pPr>
            <a:r>
              <a:t>Dealltwriaeth gref o athroniaeth y Cyfnod Sylfaen</a:t>
            </a:r>
          </a:p>
          <a:p>
            <a:pPr marL="219455" indent="-219455" defTabSz="877823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2112"/>
            </a:pPr>
            <a:r>
              <a:t>Cefnogi gyda thystiolaeth o ymchwil / amrywiaeth o destunau</a:t>
            </a:r>
          </a:p>
          <a:p>
            <a:pPr marL="219455" indent="-219455" defTabSz="877823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2112"/>
            </a:pPr>
            <a:r>
              <a:t>Galw ar brofiadau (darlithoedd, darllen, pontio, ymweliadau ag ysgolion a.y.b)</a:t>
            </a:r>
          </a:p>
          <a:p>
            <a:pPr marL="219455" indent="-219455" defTabSz="877823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2112"/>
            </a:pPr>
            <a:r>
              <a:t>Cyfeirnodi cywir</a:t>
            </a:r>
          </a:p>
          <a:p>
            <a:pPr marL="219455" indent="-219455" defTabSz="877823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2112"/>
            </a:pPr>
            <a:r>
              <a:t>Iaith safonol – cynnil ac academaidd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Picture 6" descr="Picture 6"/>
          <p:cNvPicPr>
            <a:picLocks noChangeAspect="1"/>
          </p:cNvPicPr>
          <p:nvPr/>
        </p:nvPicPr>
        <p:blipFill>
          <a:blip r:embed="rId2">
            <a:extLst/>
          </a:blip>
          <a:srcRect l="0" t="0" r="0" b="19"/>
          <a:stretch>
            <a:fillRect/>
          </a:stretch>
        </p:blipFill>
        <p:spPr>
          <a:xfrm>
            <a:off x="19" y="1282"/>
            <a:ext cx="12191981" cy="6856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Content Placeholder 4" descr="Content Placeholder 4"/>
          <p:cNvPicPr>
            <a:picLocks noChangeAspect="1"/>
          </p:cNvPicPr>
          <p:nvPr/>
        </p:nvPicPr>
        <p:blipFill>
          <a:blip r:embed="rId2">
            <a:extLst/>
          </a:blip>
          <a:srcRect l="0" t="19" r="0" b="0"/>
          <a:stretch>
            <a:fillRect/>
          </a:stretch>
        </p:blipFill>
        <p:spPr>
          <a:xfrm>
            <a:off x="19" y="1282"/>
            <a:ext cx="12191981" cy="6856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Content Placeholder 4" descr="Content Placeholder 4"/>
          <p:cNvPicPr>
            <a:picLocks noChangeAspect="1"/>
          </p:cNvPicPr>
          <p:nvPr/>
        </p:nvPicPr>
        <p:blipFill>
          <a:blip r:embed="rId2">
            <a:extLst/>
          </a:blip>
          <a:srcRect l="0" t="0" r="0" b="19"/>
          <a:stretch>
            <a:fillRect/>
          </a:stretch>
        </p:blipFill>
        <p:spPr>
          <a:xfrm>
            <a:off x="19" y="1282"/>
            <a:ext cx="12191981" cy="6856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Content Placeholder 4" descr="Content Placeholder 4"/>
          <p:cNvPicPr>
            <a:picLocks noChangeAspect="1"/>
          </p:cNvPicPr>
          <p:nvPr/>
        </p:nvPicPr>
        <p:blipFill>
          <a:blip r:embed="rId2">
            <a:extLst/>
          </a:blip>
          <a:srcRect l="0" t="0" r="0" b="19"/>
          <a:stretch>
            <a:fillRect/>
          </a:stretch>
        </p:blipFill>
        <p:spPr>
          <a:xfrm>
            <a:off x="19" y="1282"/>
            <a:ext cx="12191981" cy="6856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Screenshot 2024-03-06 at 15.33.40.png" descr="Screenshot 2024-03-06 at 15.33.4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85945" y="799228"/>
            <a:ext cx="8067809" cy="56196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Screenshot 2024-03-06 at 15.35.24.png" descr="Screenshot 2024-03-06 at 15.35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30060" y="1732752"/>
            <a:ext cx="8402890" cy="28682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Screenshot 2024-03-06 at 15.36.26.png" descr="Screenshot 2024-03-06 at 15.36.2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92005" y="1312156"/>
            <a:ext cx="8277149" cy="37099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Screenshot 2024-03-06 at 15.38.48.png" descr="Screenshot 2024-03-06 at 15.38.4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40530" y="1118461"/>
            <a:ext cx="8177252" cy="443558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Screenshot 2024-03-06 at 15.39.57.png" descr="Screenshot 2024-03-06 at 15.39.5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52462" y="1674532"/>
            <a:ext cx="9221591" cy="30117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