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3"/>
  </p:notesMasterIdLst>
  <p:sldIdLst>
    <p:sldId id="719" r:id="rId6"/>
    <p:sldId id="756" r:id="rId7"/>
    <p:sldId id="757" r:id="rId8"/>
    <p:sldId id="740" r:id="rId9"/>
    <p:sldId id="773" r:id="rId10"/>
    <p:sldId id="758" r:id="rId11"/>
    <p:sldId id="77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95" autoAdjust="0"/>
  </p:normalViewPr>
  <p:slideViewPr>
    <p:cSldViewPr snapToGrid="0">
      <p:cViewPr varScale="1">
        <p:scale>
          <a:sx n="109" d="100"/>
          <a:sy n="109" d="100"/>
        </p:scale>
        <p:origin x="148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23C7249-EE61-4D86-A91F-AACEF3306E2F}"/>
    <pc:docChg chg="delSld modSld">
      <pc:chgData name="Jenifer Prince Devaraj" userId="c3fb109c-09d1-42a6-93f4-69472d709861" providerId="ADAL" clId="{523C7249-EE61-4D86-A91F-AACEF3306E2F}" dt="2025-10-02T16:59:48.249" v="3" actId="20577"/>
      <pc:docMkLst>
        <pc:docMk/>
      </pc:docMkLst>
      <pc:sldChg chg="modSp mod">
        <pc:chgData name="Jenifer Prince Devaraj" userId="c3fb109c-09d1-42a6-93f4-69472d709861" providerId="ADAL" clId="{523C7249-EE61-4D86-A91F-AACEF3306E2F}" dt="2025-10-02T16:59:48.249" v="3" actId="20577"/>
        <pc:sldMkLst>
          <pc:docMk/>
          <pc:sldMk cId="1744577022" sldId="773"/>
        </pc:sldMkLst>
        <pc:spChg chg="mod">
          <ac:chgData name="Jenifer Prince Devaraj" userId="c3fb109c-09d1-42a6-93f4-69472d709861" providerId="ADAL" clId="{523C7249-EE61-4D86-A91F-AACEF3306E2F}" dt="2025-10-02T16:59:48.249" v="3" actId="20577"/>
          <ac:spMkLst>
            <pc:docMk/>
            <pc:sldMk cId="1744577022" sldId="773"/>
            <ac:spMk id="3" creationId="{B888E1B8-BF9E-856E-5076-6806CBC4354F}"/>
          </ac:spMkLst>
        </pc:spChg>
      </pc:sldChg>
      <pc:sldChg chg="del">
        <pc:chgData name="Jenifer Prince Devaraj" userId="c3fb109c-09d1-42a6-93f4-69472d709861" providerId="ADAL" clId="{523C7249-EE61-4D86-A91F-AACEF3306E2F}" dt="2025-10-01T15:43:41.991" v="0" actId="47"/>
        <pc:sldMkLst>
          <pc:docMk/>
          <pc:sldMk cId="1910272227" sldId="777"/>
        </pc:sldMkLst>
      </pc:sldChg>
      <pc:sldChg chg="del">
        <pc:chgData name="Jenifer Prince Devaraj" userId="c3fb109c-09d1-42a6-93f4-69472d709861" providerId="ADAL" clId="{523C7249-EE61-4D86-A91F-AACEF3306E2F}" dt="2025-10-01T15:43:43.293" v="1" actId="47"/>
        <pc:sldMkLst>
          <pc:docMk/>
          <pc:sldMk cId="3970052552" sldId="77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49BC-DC49-49A9-AE7C-2A4A48C2AA91}" type="datetime1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2941394" y="1973979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Module Name: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Module Code:  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– 1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13ADB3-AA02-F486-4530-DFEADA5A3811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Programme 		: </a:t>
            </a:r>
            <a:r>
              <a:rPr lang="en-US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HN/BEng Embedded Electronic Systems</a:t>
            </a: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Module Name 	: Electronic I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Module Code 	: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ACDB5002</a:t>
            </a:r>
          </a:p>
          <a:p>
            <a:pPr marL="0" indent="0" rtl="0"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Credits 		: 20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Level 			: 5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33B47A1-3F11-4FCA-CECD-38F8280FA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CC689E-1CAA-177E-CD47-369FBCA2BA0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  <a:endParaRPr lang="en-GB" sz="800" b="1" i="1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29E9E2A-D866-D00D-4948-FE65283FE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ACDB</a:t>
            </a:r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5002- Electronics I</a:t>
            </a:r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19333-4DA2-CEEF-5087-F41131497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ACDB</a:t>
            </a:r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5002- Electronics I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0AFFF-79FD-603E-07AC-E287FA8D4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z="2400" smtClean="0">
                <a:latin typeface="Cambria" panose="02040503050406030204" pitchFamily="18" charset="0"/>
                <a:ea typeface="Cambria" panose="02040503050406030204" pitchFamily="18" charset="0"/>
              </a:rPr>
              <a:t>3</a:t>
            </a:fld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92D4E65E-FD21-92F3-18B0-519070C0AF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1750692"/>
              </p:ext>
            </p:extLst>
          </p:nvPr>
        </p:nvGraphicFramePr>
        <p:xfrm>
          <a:off x="683173" y="2189384"/>
          <a:ext cx="5937979" cy="3025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9068">
                  <a:extLst>
                    <a:ext uri="{9D8B030D-6E8A-4147-A177-3AD203B41FA5}">
                      <a16:colId xmlns:a16="http://schemas.microsoft.com/office/drawing/2014/main" val="1368794323"/>
                    </a:ext>
                  </a:extLst>
                </a:gridCol>
                <a:gridCol w="1609162">
                  <a:extLst>
                    <a:ext uri="{9D8B030D-6E8A-4147-A177-3AD203B41FA5}">
                      <a16:colId xmlns:a16="http://schemas.microsoft.com/office/drawing/2014/main" val="2241486194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360811781"/>
                    </a:ext>
                  </a:extLst>
                </a:gridCol>
                <a:gridCol w="1627582">
                  <a:extLst>
                    <a:ext uri="{9D8B030D-6E8A-4147-A177-3AD203B41FA5}">
                      <a16:colId xmlns:a16="http://schemas.microsoft.com/office/drawing/2014/main" val="1566428793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244175276"/>
                    </a:ext>
                  </a:extLst>
                </a:gridCol>
                <a:gridCol w="1625609">
                  <a:extLst>
                    <a:ext uri="{9D8B030D-6E8A-4147-A177-3AD203B41FA5}">
                      <a16:colId xmlns:a16="http://schemas.microsoft.com/office/drawing/2014/main" val="1874795072"/>
                    </a:ext>
                  </a:extLst>
                </a:gridCol>
              </a:tblGrid>
              <a:tr h="30257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☒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22006730"/>
                  </a:ext>
                </a:extLst>
              </a:tr>
            </a:tbl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959AB497-A617-2885-F51E-607CFA3737DB}"/>
              </a:ext>
            </a:extLst>
          </p:cNvPr>
          <p:cNvSpPr txBox="1"/>
          <p:nvPr/>
        </p:nvSpPr>
        <p:spPr>
          <a:xfrm>
            <a:off x="683171" y="1125363"/>
            <a:ext cx="6164316" cy="10338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Assessment Component 1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A2986E49-93CB-0C10-4047-246614AE2D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6410351"/>
              </p:ext>
            </p:extLst>
          </p:nvPr>
        </p:nvGraphicFramePr>
        <p:xfrm>
          <a:off x="635691" y="2720150"/>
          <a:ext cx="5959550" cy="7823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96574">
                  <a:extLst>
                    <a:ext uri="{9D8B030D-6E8A-4147-A177-3AD203B41FA5}">
                      <a16:colId xmlns:a16="http://schemas.microsoft.com/office/drawing/2014/main" val="3636741921"/>
                    </a:ext>
                  </a:extLst>
                </a:gridCol>
                <a:gridCol w="1618593">
                  <a:extLst>
                    <a:ext uri="{9D8B030D-6E8A-4147-A177-3AD203B41FA5}">
                      <a16:colId xmlns:a16="http://schemas.microsoft.com/office/drawing/2014/main" val="3646749052"/>
                    </a:ext>
                  </a:extLst>
                </a:gridCol>
                <a:gridCol w="1844383">
                  <a:extLst>
                    <a:ext uri="{9D8B030D-6E8A-4147-A177-3AD203B41FA5}">
                      <a16:colId xmlns:a16="http://schemas.microsoft.com/office/drawing/2014/main" val="2289569994"/>
                    </a:ext>
                  </a:extLst>
                </a:gridCol>
              </a:tblGrid>
              <a:tr h="398720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Mode of assessment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Volume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Weighting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82793279"/>
                  </a:ext>
                </a:extLst>
              </a:tr>
              <a:tr h="383628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Assignment 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2500 Words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60%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77403304"/>
                  </a:ext>
                </a:extLst>
              </a:tr>
            </a:tbl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2B518D91-9012-9916-EB49-53F07944DCE5}"/>
              </a:ext>
            </a:extLst>
          </p:cNvPr>
          <p:cNvSpPr txBox="1"/>
          <p:nvPr/>
        </p:nvSpPr>
        <p:spPr>
          <a:xfrm>
            <a:off x="609600" y="4107536"/>
            <a:ext cx="61643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Assessment Component 2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1EDB6B4F-31C7-B9DA-CCCD-DA3D15E204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6401819"/>
              </p:ext>
            </p:extLst>
          </p:nvPr>
        </p:nvGraphicFramePr>
        <p:xfrm>
          <a:off x="684231" y="4593428"/>
          <a:ext cx="5911008" cy="3096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6665">
                  <a:extLst>
                    <a:ext uri="{9D8B030D-6E8A-4147-A177-3AD203B41FA5}">
                      <a16:colId xmlns:a16="http://schemas.microsoft.com/office/drawing/2014/main" val="1220260973"/>
                    </a:ext>
                  </a:extLst>
                </a:gridCol>
                <a:gridCol w="1603671">
                  <a:extLst>
                    <a:ext uri="{9D8B030D-6E8A-4147-A177-3AD203B41FA5}">
                      <a16:colId xmlns:a16="http://schemas.microsoft.com/office/drawing/2014/main" val="4180628425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73630595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4021538221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346243457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3187113032"/>
                    </a:ext>
                  </a:extLst>
                </a:gridCol>
              </a:tblGrid>
              <a:tr h="30964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☒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1051961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6457AB67-3352-986C-B45E-05105C0452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123540"/>
              </p:ext>
            </p:extLst>
          </p:nvPr>
        </p:nvGraphicFramePr>
        <p:xfrm>
          <a:off x="683171" y="5170885"/>
          <a:ext cx="5911007" cy="5772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5187">
                  <a:extLst>
                    <a:ext uri="{9D8B030D-6E8A-4147-A177-3AD203B41FA5}">
                      <a16:colId xmlns:a16="http://schemas.microsoft.com/office/drawing/2014/main" val="957231625"/>
                    </a:ext>
                  </a:extLst>
                </a:gridCol>
                <a:gridCol w="2081132">
                  <a:extLst>
                    <a:ext uri="{9D8B030D-6E8A-4147-A177-3AD203B41FA5}">
                      <a16:colId xmlns:a16="http://schemas.microsoft.com/office/drawing/2014/main" val="4057845403"/>
                    </a:ext>
                  </a:extLst>
                </a:gridCol>
                <a:gridCol w="1354688">
                  <a:extLst>
                    <a:ext uri="{9D8B030D-6E8A-4147-A177-3AD203B41FA5}">
                      <a16:colId xmlns:a16="http://schemas.microsoft.com/office/drawing/2014/main" val="1358357267"/>
                    </a:ext>
                  </a:extLst>
                </a:gridCol>
              </a:tblGrid>
              <a:tr h="145171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Mode of assessment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Volume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Weighting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2190102"/>
                  </a:ext>
                </a:extLst>
              </a:tr>
              <a:tr h="21995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Timed Lab exercise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2 hr timed session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40%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7677670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8C50064F-CD24-6774-9432-074A1AB5B0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216319"/>
              </p:ext>
            </p:extLst>
          </p:nvPr>
        </p:nvGraphicFramePr>
        <p:xfrm>
          <a:off x="7496491" y="2992238"/>
          <a:ext cx="3764544" cy="1443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5679">
                  <a:extLst>
                    <a:ext uri="{9D8B030D-6E8A-4147-A177-3AD203B41FA5}">
                      <a16:colId xmlns:a16="http://schemas.microsoft.com/office/drawing/2014/main" val="1486601478"/>
                    </a:ext>
                  </a:extLst>
                </a:gridCol>
                <a:gridCol w="1358865">
                  <a:extLst>
                    <a:ext uri="{9D8B030D-6E8A-4147-A177-3AD203B41FA5}">
                      <a16:colId xmlns:a16="http://schemas.microsoft.com/office/drawing/2014/main" val="1048552779"/>
                    </a:ext>
                  </a:extLst>
                </a:gridCol>
              </a:tblGrid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Activity type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Percentage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0450813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0%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6929037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60%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053732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40%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473740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TOTAL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100%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9254264"/>
                  </a:ext>
                </a:extLst>
              </a:tr>
            </a:tbl>
          </a:graphicData>
        </a:graphic>
      </p:graphicFrame>
      <p:sp>
        <p:nvSpPr>
          <p:cNvPr id="25" name="Rectangle 3">
            <a:extLst>
              <a:ext uri="{FF2B5EF4-FFF2-40B4-BE49-F238E27FC236}">
                <a16:creationId xmlns:a16="http://schemas.microsoft.com/office/drawing/2014/main" id="{9FD9FC0D-6669-C1D0-265D-F6064C74B3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05469" y="2458697"/>
            <a:ext cx="440642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Low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C7F02DC-6936-DA46-6901-138633B2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9037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0769" y="1856667"/>
            <a:ext cx="10277062" cy="50246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 hangingPunc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effectLst/>
                <a:latin typeface="Cambria"/>
                <a:ea typeface="Times New Roman" panose="02020603050405020304" pitchFamily="18" charset="0"/>
                <a:cs typeface="Times New Roman"/>
              </a:rPr>
              <a:t>Upon successful completion of this module, the student should be able to:</a:t>
            </a: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/>
            </a:endParaRPr>
          </a:p>
          <a:p>
            <a:pPr marL="625475" indent="0" algn="just" hangingPunct="0">
              <a:lnSpc>
                <a:spcPct val="150000"/>
              </a:lnSpc>
              <a:spcBef>
                <a:spcPts val="1200"/>
              </a:spcBef>
              <a:buNone/>
            </a:pPr>
            <a:r>
              <a:rPr lang="en-GB" sz="2400" dirty="0">
                <a:effectLst/>
                <a:latin typeface="Cambria"/>
                <a:ea typeface="Calibri" panose="020F0502020204030204" pitchFamily="34" charset="0"/>
                <a:cs typeface="Times New Roman"/>
              </a:rPr>
              <a:t>- Demonstrate and critically analyse the deployment of discrete components and microcontrollers in the design of functional building blocks and complete circuits.</a:t>
            </a: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/>
            </a:endParaRPr>
          </a:p>
          <a:p>
            <a:pPr marL="625475" indent="0" algn="just" hangingPunct="0">
              <a:lnSpc>
                <a:spcPct val="150000"/>
              </a:lnSpc>
              <a:spcBef>
                <a:spcPts val="1200"/>
              </a:spcBef>
              <a:buNone/>
            </a:pPr>
            <a:r>
              <a:rPr lang="en-GB" sz="2400" dirty="0">
                <a:effectLst/>
                <a:latin typeface="Cambria"/>
                <a:ea typeface="Calibri" panose="020F0502020204030204" pitchFamily="34" charset="0"/>
                <a:cs typeface="Times New Roman"/>
              </a:rPr>
              <a:t>- Critically analyse and demonstrate an understanding of existing hardware designs and software-based design tools.</a:t>
            </a: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/>
            </a:endParaRPr>
          </a:p>
          <a:p>
            <a:pPr marL="719138" indent="-630238"/>
            <a:endParaRPr lang="en-GB" sz="4000" b="1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34354B42-CD9D-879A-518F-C925E2D5D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10A133-35A7-4D51-694C-27B68242B7BA}"/>
              </a:ext>
            </a:extLst>
          </p:cNvPr>
          <p:cNvSpPr txBox="1"/>
          <p:nvPr/>
        </p:nvSpPr>
        <p:spPr>
          <a:xfrm>
            <a:off x="140390" y="1360293"/>
            <a:ext cx="6172200" cy="489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OUTCOMES</a:t>
            </a:r>
            <a:endParaRPr lang="en-US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E18CE82-CA34-921B-23DB-88CFAF4CA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497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ACDB</a:t>
            </a:r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5002- Electronics I</a:t>
            </a:r>
          </a:p>
        </p:txBody>
      </p:sp>
    </p:spTree>
    <p:extLst>
      <p:ext uri="{BB962C8B-B14F-4D97-AF65-F5344CB8AC3E}">
        <p14:creationId xmlns:p14="http://schemas.microsoft.com/office/powerpoint/2010/main" val="33021053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8E1B8-BF9E-856E-5076-6806CBC43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Focused Areas</a:t>
            </a: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Power Supplies</a:t>
            </a:r>
          </a:p>
          <a:p>
            <a:pPr marL="457200" indent="-457200"/>
            <a:r>
              <a:rPr lang="en-US" sz="240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Input 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and Output Devices – Sensors, Switches, LED, Buzzer, etc..</a:t>
            </a: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Microcontroller Based Experiments – PIC 16/18f for Practice.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D7612E-C3C9-6EDB-3107-3707CB69C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87E8DF3F-CD71-4DAC-6D5F-C5ECD57E1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9DFD079-8C3D-0920-094F-75479411B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ACDB</a:t>
            </a:r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5002- Electronics I</a:t>
            </a:r>
          </a:p>
        </p:txBody>
      </p:sp>
    </p:spTree>
    <p:extLst>
      <p:ext uri="{BB962C8B-B14F-4D97-AF65-F5344CB8AC3E}">
        <p14:creationId xmlns:p14="http://schemas.microsoft.com/office/powerpoint/2010/main" val="1744577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4C362-5A4C-F965-FC11-7667B37A9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432865"/>
            <a:ext cx="11594969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Cambria" panose="02040503050406030204" pitchFamily="18" charset="0"/>
                <a:ea typeface="Cambria" panose="02040503050406030204" pitchFamily="18" charset="0"/>
              </a:rPr>
              <a:t>Essential Books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343523F-0443-2573-31E3-3B996B0737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4960514"/>
              </p:ext>
            </p:extLst>
          </p:nvPr>
        </p:nvGraphicFramePr>
        <p:xfrm>
          <a:off x="412792" y="2430187"/>
          <a:ext cx="11594969" cy="160470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32676">
                  <a:extLst>
                    <a:ext uri="{9D8B030D-6E8A-4147-A177-3AD203B41FA5}">
                      <a16:colId xmlns:a16="http://schemas.microsoft.com/office/drawing/2014/main" val="976374493"/>
                    </a:ext>
                  </a:extLst>
                </a:gridCol>
                <a:gridCol w="962293">
                  <a:extLst>
                    <a:ext uri="{9D8B030D-6E8A-4147-A177-3AD203B41FA5}">
                      <a16:colId xmlns:a16="http://schemas.microsoft.com/office/drawing/2014/main" val="3809481800"/>
                    </a:ext>
                  </a:extLst>
                </a:gridCol>
              </a:tblGrid>
              <a:tr h="7124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Horowitz, P. and Hill, W. (2015) The Art of Electronics, 3rd ed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Cambridge: Cambridge University Press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12122745"/>
                  </a:ext>
                </a:extLst>
              </a:tr>
              <a:tr h="6644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 err="1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Scherz</a:t>
                      </a: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, P. and, Monk, S. (2016) Practical Electronics for Inventors, New York: McGraw Hill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29061084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48756C-2305-7315-792E-7C0B29974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5CF6343-22F2-0F5C-C65B-3E47482394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0757199"/>
              </p:ext>
            </p:extLst>
          </p:nvPr>
        </p:nvGraphicFramePr>
        <p:xfrm>
          <a:off x="334272" y="4838873"/>
          <a:ext cx="11594968" cy="125320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05452">
                  <a:extLst>
                    <a:ext uri="{9D8B030D-6E8A-4147-A177-3AD203B41FA5}">
                      <a16:colId xmlns:a16="http://schemas.microsoft.com/office/drawing/2014/main" val="1373587819"/>
                    </a:ext>
                  </a:extLst>
                </a:gridCol>
                <a:gridCol w="789516">
                  <a:extLst>
                    <a:ext uri="{9D8B030D-6E8A-4147-A177-3AD203B41FA5}">
                      <a16:colId xmlns:a16="http://schemas.microsoft.com/office/drawing/2014/main" val="1672294227"/>
                    </a:ext>
                  </a:extLst>
                </a:gridCol>
              </a:tblGrid>
              <a:tr h="9004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Embedded Control Handbook – Microchip Technologies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http://ww1.microchip.com/downloads/cn/devicedoc/cn_00711a.pdf 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23419781"/>
                  </a:ext>
                </a:extLst>
              </a:tr>
              <a:tr h="3179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 err="1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Elektor</a:t>
                      </a: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 – Electronics Design Magazine. UWTSD Owen Library.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45580274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319F47B7-C1CD-37E1-662D-35BDD11A7472}"/>
              </a:ext>
            </a:extLst>
          </p:cNvPr>
          <p:cNvSpPr txBox="1">
            <a:spLocks/>
          </p:cNvSpPr>
          <p:nvPr/>
        </p:nvSpPr>
        <p:spPr>
          <a:xfrm>
            <a:off x="334271" y="3908975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Cambria" panose="02040503050406030204" pitchFamily="18" charset="0"/>
                <a:ea typeface="Cambria" panose="02040503050406030204" pitchFamily="18" charset="0"/>
              </a:rPr>
              <a:t>Further Books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D69DF71-3C10-D598-04A8-35B523DAB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6B21685-8A39-1200-2A9A-5FA7D092D251}"/>
              </a:ext>
            </a:extLst>
          </p:cNvPr>
          <p:cNvSpPr txBox="1">
            <a:spLocks/>
          </p:cNvSpPr>
          <p:nvPr/>
        </p:nvSpPr>
        <p:spPr>
          <a:xfrm>
            <a:off x="3560782" y="0"/>
            <a:ext cx="725773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ACDB 5002- Electronics I</a:t>
            </a:r>
            <a:endParaRPr lang="en-GB" sz="24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30650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123495" y="330029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Thank You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9429567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394</Words>
  <Application>Microsoft Office PowerPoint</Application>
  <PresentationFormat>Widescreen</PresentationFormat>
  <Paragraphs>98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Cambria</vt:lpstr>
      <vt:lpstr>UWTSD 200_Title Page 2</vt:lpstr>
      <vt:lpstr>UWTSD 200_Text 4</vt:lpstr>
      <vt:lpstr>PowerPoint Presentation</vt:lpstr>
      <vt:lpstr>ACDB 5002- Electronics I</vt:lpstr>
      <vt:lpstr>ACDB 5002- Electronics I</vt:lpstr>
      <vt:lpstr>ACDB 5002- Electronics I</vt:lpstr>
      <vt:lpstr>ACDB 5002- Electronics I</vt:lpstr>
      <vt:lpstr>Essential Books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326</cp:revision>
  <dcterms:created xsi:type="dcterms:W3CDTF">2021-03-09T15:35:42Z</dcterms:created>
  <dcterms:modified xsi:type="dcterms:W3CDTF">2025-10-02T16:59:50Z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