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1"/>
  </p:sldMasterIdLst>
  <p:sldIdLst>
    <p:sldId id="256" r:id="rId2"/>
    <p:sldId id="259" r:id="rId3"/>
    <p:sldId id="258" r:id="rId4"/>
    <p:sldId id="261" r:id="rId5"/>
    <p:sldId id="271" r:id="rId6"/>
    <p:sldId id="262" r:id="rId7"/>
    <p:sldId id="264" r:id="rId8"/>
    <p:sldId id="263" r:id="rId9"/>
    <p:sldId id="265" r:id="rId10"/>
    <p:sldId id="272" r:id="rId11"/>
    <p:sldId id="273" r:id="rId12"/>
    <p:sldId id="268" r:id="rId13"/>
    <p:sldId id="269" r:id="rId14"/>
    <p:sldId id="274" r:id="rId15"/>
    <p:sldId id="275" r:id="rId16"/>
    <p:sldId id="260"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3907" autoAdjust="0"/>
    <p:restoredTop sz="94660"/>
  </p:normalViewPr>
  <p:slideViewPr>
    <p:cSldViewPr snapToGrid="0">
      <p:cViewPr varScale="1">
        <p:scale>
          <a:sx n="69" d="100"/>
          <a:sy n="69" d="100"/>
        </p:scale>
        <p:origin x="414" y="4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smtClean="0"/>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7A046A21-7A9A-4198-A189-BA98FEA5CB78}" type="datetimeFigureOut">
              <a:rPr lang="en-US" smtClean="0"/>
              <a:t>10/22/2023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35F3B27-2865-4419-B53A-60AA46160E7D}" type="slidenum">
              <a:rPr lang="en-US" smtClean="0"/>
              <a:t>‹#›</a:t>
            </a:fld>
            <a:endParaRPr lang="en-US"/>
          </a:p>
        </p:txBody>
      </p:sp>
    </p:spTree>
    <p:extLst>
      <p:ext uri="{BB962C8B-B14F-4D97-AF65-F5344CB8AC3E}">
        <p14:creationId xmlns:p14="http://schemas.microsoft.com/office/powerpoint/2010/main" val="39976679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3"/>
          <p:cNvSpPr>
            <a:spLocks noGrp="1"/>
          </p:cNvSpPr>
          <p:nvPr>
            <p:ph type="dt" sz="half" idx="10"/>
          </p:nvPr>
        </p:nvSpPr>
        <p:spPr/>
        <p:txBody>
          <a:bodyPr/>
          <a:lstStyle/>
          <a:p>
            <a:fld id="{7A046A21-7A9A-4198-A189-BA98FEA5CB78}" type="datetimeFigureOut">
              <a:rPr lang="en-US" smtClean="0"/>
              <a:t>10/22/2023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35F3B27-2865-4419-B53A-60AA46160E7D}" type="slidenum">
              <a:rPr lang="en-US" smtClean="0"/>
              <a:t>‹#›</a:t>
            </a:fld>
            <a:endParaRPr lang="en-US"/>
          </a:p>
        </p:txBody>
      </p:sp>
    </p:spTree>
    <p:extLst>
      <p:ext uri="{BB962C8B-B14F-4D97-AF65-F5344CB8AC3E}">
        <p14:creationId xmlns:p14="http://schemas.microsoft.com/office/powerpoint/2010/main" val="8450549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7A046A21-7A9A-4198-A189-BA98FEA5CB78}" type="datetimeFigureOut">
              <a:rPr lang="en-US" smtClean="0"/>
              <a:t>10/22/2023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35F3B27-2865-4419-B53A-60AA46160E7D}" type="slidenum">
              <a:rPr lang="en-US" smtClean="0"/>
              <a:t>‹#›</a:t>
            </a:fld>
            <a:endParaRPr lang="en-US"/>
          </a:p>
        </p:txBody>
      </p:sp>
    </p:spTree>
    <p:extLst>
      <p:ext uri="{BB962C8B-B14F-4D97-AF65-F5344CB8AC3E}">
        <p14:creationId xmlns:p14="http://schemas.microsoft.com/office/powerpoint/2010/main" val="360509870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7A046A21-7A9A-4198-A189-BA98FEA5CB78}" type="datetimeFigureOut">
              <a:rPr lang="en-US" smtClean="0"/>
              <a:t>10/22/2023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35F3B27-2865-4419-B53A-60AA46160E7D}" type="slidenum">
              <a:rPr lang="en-US" smtClean="0"/>
              <a:t>‹#›</a:t>
            </a:fld>
            <a:endParaRPr lang="en-US"/>
          </a:p>
        </p:txBody>
      </p:sp>
    </p:spTree>
    <p:extLst>
      <p:ext uri="{BB962C8B-B14F-4D97-AF65-F5344CB8AC3E}">
        <p14:creationId xmlns:p14="http://schemas.microsoft.com/office/powerpoint/2010/main" val="81847652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7A046A21-7A9A-4198-A189-BA98FEA5CB78}" type="datetimeFigureOut">
              <a:rPr lang="en-US" smtClean="0"/>
              <a:t>10/22/2023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935F3B27-2865-4419-B53A-60AA46160E7D}" type="slidenum">
              <a:rPr lang="en-US" smtClean="0"/>
              <a:t>‹#›</a:t>
            </a:fld>
            <a:endParaRPr lang="en-US"/>
          </a:p>
        </p:txBody>
      </p:sp>
    </p:spTree>
    <p:extLst>
      <p:ext uri="{BB962C8B-B14F-4D97-AF65-F5344CB8AC3E}">
        <p14:creationId xmlns:p14="http://schemas.microsoft.com/office/powerpoint/2010/main" val="142777229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7" name="Date Placeholder 2"/>
          <p:cNvSpPr>
            <a:spLocks noGrp="1"/>
          </p:cNvSpPr>
          <p:nvPr>
            <p:ph type="dt" sz="half" idx="10"/>
          </p:nvPr>
        </p:nvSpPr>
        <p:spPr/>
        <p:txBody>
          <a:bodyPr/>
          <a:lstStyle/>
          <a:p>
            <a:fld id="{7A046A21-7A9A-4198-A189-BA98FEA5CB78}" type="datetimeFigureOut">
              <a:rPr lang="en-US" smtClean="0"/>
              <a:t>10/22/2023</a:t>
            </a:fld>
            <a:endParaRPr lang="en-US"/>
          </a:p>
        </p:txBody>
      </p:sp>
      <p:sp>
        <p:nvSpPr>
          <p:cNvPr id="5" name="Footer Placeholder 3"/>
          <p:cNvSpPr>
            <a:spLocks noGrp="1"/>
          </p:cNvSpPr>
          <p:nvPr>
            <p:ph type="ftr" sz="quarter" idx="11"/>
          </p:nvPr>
        </p:nvSpPr>
        <p:spPr/>
        <p:txBody>
          <a:bodyPr/>
          <a:lstStyle/>
          <a:p>
            <a:endParaRPr lang="en-US"/>
          </a:p>
        </p:txBody>
      </p:sp>
      <p:sp>
        <p:nvSpPr>
          <p:cNvPr id="6" name="Slide Number Placeholder 4"/>
          <p:cNvSpPr>
            <a:spLocks noGrp="1"/>
          </p:cNvSpPr>
          <p:nvPr>
            <p:ph type="sldNum" sz="quarter" idx="12"/>
          </p:nvPr>
        </p:nvSpPr>
        <p:spPr/>
        <p:txBody>
          <a:bodyPr/>
          <a:lstStyle/>
          <a:p>
            <a:fld id="{935F3B27-2865-4419-B53A-60AA46160E7D}" type="slidenum">
              <a:rPr lang="en-US" smtClean="0"/>
              <a:t>‹#›</a:t>
            </a:fld>
            <a:endParaRPr lang="en-US"/>
          </a:p>
        </p:txBody>
      </p:sp>
    </p:spTree>
    <p:extLst>
      <p:ext uri="{BB962C8B-B14F-4D97-AF65-F5344CB8AC3E}">
        <p14:creationId xmlns:p14="http://schemas.microsoft.com/office/powerpoint/2010/main" val="42668415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7A046A21-7A9A-4198-A189-BA98FEA5CB78}" type="datetimeFigureOut">
              <a:rPr lang="en-US" smtClean="0"/>
              <a:t>10/22/2023</a:t>
            </a:fld>
            <a:endParaRPr lang="en-US"/>
          </a:p>
        </p:txBody>
      </p:sp>
      <p:sp>
        <p:nvSpPr>
          <p:cNvPr id="5" name="Footer Placeholder 2"/>
          <p:cNvSpPr>
            <a:spLocks noGrp="1"/>
          </p:cNvSpPr>
          <p:nvPr>
            <p:ph type="ftr" sz="quarter" idx="11"/>
          </p:nvPr>
        </p:nvSpPr>
        <p:spPr/>
        <p:txBody>
          <a:bodyPr/>
          <a:lstStyle/>
          <a:p>
            <a:endParaRPr lang="en-US"/>
          </a:p>
        </p:txBody>
      </p:sp>
      <p:sp>
        <p:nvSpPr>
          <p:cNvPr id="6" name="Slide Number Placeholder 3"/>
          <p:cNvSpPr>
            <a:spLocks noGrp="1"/>
          </p:cNvSpPr>
          <p:nvPr>
            <p:ph type="sldNum" sz="quarter" idx="12"/>
          </p:nvPr>
        </p:nvSpPr>
        <p:spPr/>
        <p:txBody>
          <a:bodyPr/>
          <a:lstStyle/>
          <a:p>
            <a:fld id="{935F3B27-2865-4419-B53A-60AA46160E7D}" type="slidenum">
              <a:rPr lang="en-US" smtClean="0"/>
              <a:t>‹#›</a:t>
            </a:fld>
            <a:endParaRPr lang="en-US"/>
          </a:p>
        </p:txBody>
      </p:sp>
    </p:spTree>
    <p:extLst>
      <p:ext uri="{BB962C8B-B14F-4D97-AF65-F5344CB8AC3E}">
        <p14:creationId xmlns:p14="http://schemas.microsoft.com/office/powerpoint/2010/main" val="42605629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7" name="Date Placeholder 4"/>
          <p:cNvSpPr>
            <a:spLocks noGrp="1"/>
          </p:cNvSpPr>
          <p:nvPr>
            <p:ph type="dt" sz="half" idx="10"/>
          </p:nvPr>
        </p:nvSpPr>
        <p:spPr/>
        <p:txBody>
          <a:bodyPr/>
          <a:lstStyle/>
          <a:p>
            <a:fld id="{7A046A21-7A9A-4198-A189-BA98FEA5CB78}" type="datetimeFigureOut">
              <a:rPr lang="en-US" smtClean="0"/>
              <a:t>10/22/2023</a:t>
            </a:fld>
            <a:endParaRPr lang="en-US"/>
          </a:p>
        </p:txBody>
      </p:sp>
      <p:sp>
        <p:nvSpPr>
          <p:cNvPr id="5" name="Footer Placeholder 5"/>
          <p:cNvSpPr>
            <a:spLocks noGrp="1"/>
          </p:cNvSpPr>
          <p:nvPr>
            <p:ph type="ftr" sz="quarter" idx="11"/>
          </p:nvPr>
        </p:nvSpPr>
        <p:spPr/>
        <p:txBody>
          <a:bodyPr/>
          <a:lstStyle/>
          <a:p>
            <a:endParaRPr lang="en-US"/>
          </a:p>
        </p:txBody>
      </p:sp>
      <p:sp>
        <p:nvSpPr>
          <p:cNvPr id="6" name="Slide Number Placeholder 6"/>
          <p:cNvSpPr>
            <a:spLocks noGrp="1"/>
          </p:cNvSpPr>
          <p:nvPr>
            <p:ph type="sldNum" sz="quarter" idx="12"/>
          </p:nvPr>
        </p:nvSpPr>
        <p:spPr/>
        <p:txBody>
          <a:bodyPr/>
          <a:lstStyle/>
          <a:p>
            <a:fld id="{935F3B27-2865-4419-B53A-60AA46160E7D}" type="slidenum">
              <a:rPr lang="en-US" smtClean="0"/>
              <a:t>‹#›</a:t>
            </a:fld>
            <a:endParaRPr lang="en-US"/>
          </a:p>
        </p:txBody>
      </p:sp>
    </p:spTree>
    <p:extLst>
      <p:ext uri="{BB962C8B-B14F-4D97-AF65-F5344CB8AC3E}">
        <p14:creationId xmlns:p14="http://schemas.microsoft.com/office/powerpoint/2010/main" val="209230830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7A046A21-7A9A-4198-A189-BA98FEA5CB78}" type="datetimeFigureOut">
              <a:rPr lang="en-US" smtClean="0"/>
              <a:t>10/22/2023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35F3B27-2865-4419-B53A-60AA46160E7D}" type="slidenum">
              <a:rPr lang="en-US" smtClean="0"/>
              <a:t>‹#›</a:t>
            </a:fld>
            <a:endParaRPr lang="en-US"/>
          </a:p>
        </p:txBody>
      </p:sp>
    </p:spTree>
    <p:extLst>
      <p:ext uri="{BB962C8B-B14F-4D97-AF65-F5344CB8AC3E}">
        <p14:creationId xmlns:p14="http://schemas.microsoft.com/office/powerpoint/2010/main" val="39331680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7A046A21-7A9A-4198-A189-BA98FEA5CB78}" type="datetimeFigureOut">
              <a:rPr lang="en-US" smtClean="0"/>
              <a:t>10/22/2023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35F3B27-2865-4419-B53A-60AA46160E7D}" type="slidenum">
              <a:rPr lang="en-US" smtClean="0"/>
              <a:t>‹#›</a:t>
            </a:fld>
            <a:endParaRPr lang="en-US"/>
          </a:p>
        </p:txBody>
      </p:sp>
    </p:spTree>
    <p:extLst>
      <p:ext uri="{BB962C8B-B14F-4D97-AF65-F5344CB8AC3E}">
        <p14:creationId xmlns:p14="http://schemas.microsoft.com/office/powerpoint/2010/main" val="64600052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smtClean="0"/>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4" name="Date Placeholder 3"/>
          <p:cNvSpPr>
            <a:spLocks noGrp="1"/>
          </p:cNvSpPr>
          <p:nvPr>
            <p:ph type="dt" sz="half" idx="10"/>
          </p:nvPr>
        </p:nvSpPr>
        <p:spPr/>
        <p:txBody>
          <a:bodyPr/>
          <a:lstStyle/>
          <a:p>
            <a:fld id="{7A046A21-7A9A-4198-A189-BA98FEA5CB78}" type="datetimeFigureOut">
              <a:rPr lang="en-US" smtClean="0"/>
              <a:t>10/22/2023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35F3B27-2865-4419-B53A-60AA46160E7D}" type="slidenum">
              <a:rPr lang="en-US" smtClean="0"/>
              <a:t>‹#›</a:t>
            </a:fld>
            <a:endParaRPr lang="en-US"/>
          </a:p>
        </p:txBody>
      </p:sp>
    </p:spTree>
    <p:extLst>
      <p:ext uri="{BB962C8B-B14F-4D97-AF65-F5344CB8AC3E}">
        <p14:creationId xmlns:p14="http://schemas.microsoft.com/office/powerpoint/2010/main" val="197733852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smtClean="0"/>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smtClean="0"/>
              <a:t>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4" name="Date Placeholder 3"/>
          <p:cNvSpPr>
            <a:spLocks noGrp="1"/>
          </p:cNvSpPr>
          <p:nvPr>
            <p:ph type="dt" sz="half" idx="10"/>
          </p:nvPr>
        </p:nvSpPr>
        <p:spPr/>
        <p:txBody>
          <a:bodyPr/>
          <a:lstStyle/>
          <a:p>
            <a:fld id="{7A046A21-7A9A-4198-A189-BA98FEA5CB78}" type="datetimeFigureOut">
              <a:rPr lang="en-US" smtClean="0"/>
              <a:t>10/22/2023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35F3B27-2865-4419-B53A-60AA46160E7D}" type="slidenum">
              <a:rPr lang="en-US" smtClean="0"/>
              <a:t>‹#›</a:t>
            </a:fld>
            <a:endParaRPr lang="en-US"/>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244622705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7A046A21-7A9A-4198-A189-BA98FEA5CB78}" type="datetimeFigureOut">
              <a:rPr lang="en-US" smtClean="0"/>
              <a:t>10/22/2023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35F3B27-2865-4419-B53A-60AA46160E7D}" type="slidenum">
              <a:rPr lang="en-US" smtClean="0"/>
              <a:t>‹#›</a:t>
            </a:fld>
            <a:endParaRPr lang="en-US"/>
          </a:p>
        </p:txBody>
      </p:sp>
    </p:spTree>
    <p:extLst>
      <p:ext uri="{BB962C8B-B14F-4D97-AF65-F5344CB8AC3E}">
        <p14:creationId xmlns:p14="http://schemas.microsoft.com/office/powerpoint/2010/main" val="7908651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7A046A21-7A9A-4198-A189-BA98FEA5CB78}" type="datetimeFigureOut">
              <a:rPr lang="en-US" smtClean="0"/>
              <a:t>10/22/2023</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35F3B27-2865-4419-B53A-60AA46160E7D}" type="slidenum">
              <a:rPr lang="en-US" smtClean="0"/>
              <a:t>‹#›</a:t>
            </a:fld>
            <a:endParaRPr lang="en-US"/>
          </a:p>
        </p:txBody>
      </p:sp>
    </p:spTree>
    <p:extLst>
      <p:ext uri="{BB962C8B-B14F-4D97-AF65-F5344CB8AC3E}">
        <p14:creationId xmlns:p14="http://schemas.microsoft.com/office/powerpoint/2010/main" val="199152704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7A046A21-7A9A-4198-A189-BA98FEA5CB78}" type="datetimeFigureOut">
              <a:rPr lang="en-US" smtClean="0"/>
              <a:t>10/22/2023</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35F3B27-2865-4419-B53A-60AA46160E7D}" type="slidenum">
              <a:rPr lang="en-US" smtClean="0"/>
              <a:t>‹#›</a:t>
            </a:fld>
            <a:endParaRPr lang="en-US"/>
          </a:p>
        </p:txBody>
      </p:sp>
    </p:spTree>
    <p:extLst>
      <p:ext uri="{BB962C8B-B14F-4D97-AF65-F5344CB8AC3E}">
        <p14:creationId xmlns:p14="http://schemas.microsoft.com/office/powerpoint/2010/main" val="408034375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7A046A21-7A9A-4198-A189-BA98FEA5CB78}" type="datetimeFigureOut">
              <a:rPr lang="en-US" smtClean="0"/>
              <a:t>10/22/2023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35F3B27-2865-4419-B53A-60AA46160E7D}" type="slidenum">
              <a:rPr lang="en-US" smtClean="0"/>
              <a:t>‹#›</a:t>
            </a:fld>
            <a:endParaRPr lang="en-US"/>
          </a:p>
        </p:txBody>
      </p:sp>
    </p:spTree>
    <p:extLst>
      <p:ext uri="{BB962C8B-B14F-4D97-AF65-F5344CB8AC3E}">
        <p14:creationId xmlns:p14="http://schemas.microsoft.com/office/powerpoint/2010/main" val="399370095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7A046A21-7A9A-4198-A189-BA98FEA5CB78}" type="datetimeFigureOut">
              <a:rPr lang="en-US" smtClean="0"/>
              <a:t>10/22/2023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35F3B27-2865-4419-B53A-60AA46160E7D}" type="slidenum">
              <a:rPr lang="en-US" smtClean="0"/>
              <a:t>‹#›</a:t>
            </a:fld>
            <a:endParaRPr lang="en-US"/>
          </a:p>
        </p:txBody>
      </p:sp>
    </p:spTree>
    <p:extLst>
      <p:ext uri="{BB962C8B-B14F-4D97-AF65-F5344CB8AC3E}">
        <p14:creationId xmlns:p14="http://schemas.microsoft.com/office/powerpoint/2010/main" val="22081898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smtClean="0"/>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7A046A21-7A9A-4198-A189-BA98FEA5CB78}" type="datetimeFigureOut">
              <a:rPr lang="en-US" smtClean="0"/>
              <a:t>10/22/2023</a:t>
            </a:fld>
            <a:endParaRPr lang="en-US"/>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935F3B27-2865-4419-B53A-60AA46160E7D}" type="slidenum">
              <a:rPr lang="en-US" smtClean="0"/>
              <a:t>‹#›</a:t>
            </a:fld>
            <a:endParaRPr lang="en-US"/>
          </a:p>
        </p:txBody>
      </p:sp>
    </p:spTree>
    <p:extLst>
      <p:ext uri="{BB962C8B-B14F-4D97-AF65-F5344CB8AC3E}">
        <p14:creationId xmlns:p14="http://schemas.microsoft.com/office/powerpoint/2010/main" val="3997634528"/>
      </p:ext>
    </p:extLst>
  </p:cSld>
  <p:clrMap bg1="dk1" tx1="lt1" bg2="dk2" tx2="lt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 id="2147483691" r:id="rId13"/>
    <p:sldLayoutId id="2147483692" r:id="rId14"/>
    <p:sldLayoutId id="2147483693" r:id="rId15"/>
    <p:sldLayoutId id="2147483694" r:id="rId16"/>
    <p:sldLayoutId id="2147483695"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1.xml"/></Relationships>
</file>

<file path=ppt/slides/_rels/slide6.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9.xml"/></Relationships>
</file>

<file path=ppt/slides/_rels/slide12.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8.xml"/></Relationships>
</file>

<file path=ppt/slides/_rels/slide15.xml.rels><?xml version="1.0" encoding="UTF-8" standalone="yes"?>
<Relationships xmlns="http://schemas.openxmlformats.org/package/2006/relationships"><Relationship Id="rId2" Type="http://schemas.openxmlformats.org/officeDocument/2006/relationships/image" Target="../media/image17.jp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hyperlink" Target="https://hoteltechreport.com/news/what-is-hospitality" TargetMode="External"/><Relationship Id="rId2" Type="http://schemas.openxmlformats.org/officeDocument/2006/relationships/hyperlink" Target="https://www.marriott.com/culture-and-values/marriott-family-history.mi#:~:text=In%201927%2C%20J" TargetMode="Externa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showMasterSp="0">
  <p:cSld>
    <p:bg>
      <p:bgPr>
        <a:pattFill prst="pct5">
          <a:fgClr>
            <a:schemeClr val="accent1"/>
          </a:fgClr>
          <a:bgClr>
            <a:schemeClr val="bg1"/>
          </a:bgClr>
        </a:patt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sz="4000" dirty="0"/>
              <a:t>BMIH4003  </a:t>
            </a:r>
            <a:br>
              <a:rPr lang="en-US" sz="4000" dirty="0"/>
            </a:br>
            <a:r>
              <a:rPr lang="en-US" sz="4000" dirty="0"/>
              <a:t>Hospitality &amp; Guest Services </a:t>
            </a:r>
          </a:p>
        </p:txBody>
      </p:sp>
      <p:sp>
        <p:nvSpPr>
          <p:cNvPr id="3" name="Subtitle 2"/>
          <p:cNvSpPr>
            <a:spLocks noGrp="1"/>
          </p:cNvSpPr>
          <p:nvPr>
            <p:ph type="subTitle" idx="1"/>
          </p:nvPr>
        </p:nvSpPr>
        <p:spPr/>
        <p:txBody>
          <a:bodyPr>
            <a:noAutofit/>
          </a:bodyPr>
          <a:lstStyle/>
          <a:p>
            <a:r>
              <a:rPr lang="en-US" sz="1600" b="1" dirty="0" smtClean="0">
                <a:solidFill>
                  <a:schemeClr val="tx1"/>
                </a:solidFill>
                <a:latin typeface="+mj-lt"/>
              </a:rPr>
              <a:t>MODULE LEAD: Charlotte </a:t>
            </a:r>
            <a:r>
              <a:rPr lang="en-US" sz="1600" b="1" dirty="0">
                <a:solidFill>
                  <a:schemeClr val="tx1"/>
                </a:solidFill>
                <a:latin typeface="+mj-lt"/>
              </a:rPr>
              <a:t>Joyner </a:t>
            </a:r>
            <a:endParaRPr lang="en-US" sz="1600" b="1" dirty="0" smtClean="0">
              <a:solidFill>
                <a:schemeClr val="tx1"/>
              </a:solidFill>
              <a:latin typeface="+mj-lt"/>
            </a:endParaRPr>
          </a:p>
          <a:p>
            <a:pPr lvl="0" algn="r" defTabSz="914400" eaLnBrk="0" fontAlgn="base" hangingPunct="0">
              <a:spcBef>
                <a:spcPct val="0"/>
              </a:spcBef>
              <a:spcAft>
                <a:spcPct val="0"/>
              </a:spcAft>
              <a:buClrTx/>
              <a:buSzTx/>
            </a:pPr>
            <a:r>
              <a:rPr lang="en-US" altLang="en-US" sz="1600" b="1" dirty="0" smtClean="0">
                <a:solidFill>
                  <a:schemeClr val="tx1"/>
                </a:solidFill>
                <a:latin typeface="+mj-lt"/>
                <a:ea typeface="Times New Roman" panose="02020603050405020304" pitchFamily="18" charset="0"/>
                <a:cs typeface="Times New Roman" panose="02020603050405020304" pitchFamily="18" charset="0"/>
              </a:rPr>
              <a:t>By </a:t>
            </a:r>
          </a:p>
          <a:p>
            <a:pPr lvl="0" algn="r" defTabSz="914400" eaLnBrk="0" fontAlgn="base" hangingPunct="0">
              <a:spcBef>
                <a:spcPct val="0"/>
              </a:spcBef>
              <a:spcAft>
                <a:spcPct val="0"/>
              </a:spcAft>
              <a:buClrTx/>
              <a:buSzTx/>
            </a:pPr>
            <a:r>
              <a:rPr lang="en-US" altLang="en-US" sz="1600" b="1" dirty="0" smtClean="0">
                <a:solidFill>
                  <a:schemeClr val="tx1"/>
                </a:solidFill>
                <a:latin typeface="+mj-lt"/>
                <a:ea typeface="Times New Roman" panose="02020603050405020304" pitchFamily="18" charset="0"/>
                <a:cs typeface="Times New Roman" panose="02020603050405020304" pitchFamily="18" charset="0"/>
              </a:rPr>
              <a:t>CHAUDHRY </a:t>
            </a:r>
            <a:r>
              <a:rPr lang="en-US" altLang="en-US" sz="1600" b="1" dirty="0">
                <a:solidFill>
                  <a:schemeClr val="tx1"/>
                </a:solidFill>
                <a:latin typeface="+mj-lt"/>
                <a:ea typeface="Times New Roman" panose="02020603050405020304" pitchFamily="18" charset="0"/>
                <a:cs typeface="Times New Roman" panose="02020603050405020304" pitchFamily="18" charset="0"/>
              </a:rPr>
              <a:t>MUHAMMAD ASIM</a:t>
            </a:r>
            <a:endParaRPr lang="en-US" altLang="en-US" sz="1600" b="1" dirty="0">
              <a:solidFill>
                <a:schemeClr val="tx1"/>
              </a:solidFill>
              <a:latin typeface="+mj-lt"/>
            </a:endParaRPr>
          </a:p>
          <a:p>
            <a:pPr lvl="0" algn="r" defTabSz="914400" eaLnBrk="0" fontAlgn="base" hangingPunct="0">
              <a:spcBef>
                <a:spcPct val="0"/>
              </a:spcBef>
              <a:spcAft>
                <a:spcPct val="0"/>
              </a:spcAft>
              <a:buClrTx/>
              <a:buSzTx/>
            </a:pPr>
            <a:r>
              <a:rPr lang="en-US" altLang="en-US" sz="1600" b="1" dirty="0">
                <a:solidFill>
                  <a:schemeClr val="tx1"/>
                </a:solidFill>
                <a:latin typeface="+mj-lt"/>
                <a:ea typeface="Times New Roman" panose="02020603050405020304" pitchFamily="18" charset="0"/>
                <a:cs typeface="Arial" panose="020B0604020202020204" pitchFamily="34" charset="0"/>
              </a:rPr>
              <a:t>STUDENT ID: 2246597</a:t>
            </a:r>
            <a:endParaRPr lang="en-US" altLang="en-US" sz="1600" b="1" dirty="0">
              <a:solidFill>
                <a:schemeClr val="tx1"/>
              </a:solidFill>
              <a:latin typeface="+mj-lt"/>
            </a:endParaRPr>
          </a:p>
          <a:p>
            <a:endParaRPr lang="en-US" sz="1600" dirty="0">
              <a:solidFill>
                <a:schemeClr val="tx1"/>
              </a:solidFill>
              <a:latin typeface="+mj-lt"/>
            </a:endParaRPr>
          </a:p>
        </p:txBody>
      </p:sp>
      <p:sp>
        <p:nvSpPr>
          <p:cNvPr id="4" name="Rectangle 1"/>
          <p:cNvSpPr>
            <a:spLocks noChangeArrowheads="1"/>
          </p:cNvSpPr>
          <p:nvPr/>
        </p:nvSpPr>
        <p:spPr bwMode="auto">
          <a:xfrm>
            <a:off x="12007269" y="43934"/>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r"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smtClean="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955476760"/>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sz="3200" b="1" spc="300" dirty="0" smtClean="0">
                <a:solidFill>
                  <a:schemeClr val="accent3">
                    <a:lumMod val="60000"/>
                    <a:lumOff val="40000"/>
                  </a:schemeClr>
                </a:solidFill>
                <a:effectLst>
                  <a:outerShdw blurRad="38100" dist="38100" dir="2700000" algn="tl">
                    <a:srgbClr val="000000">
                      <a:alpha val="43137"/>
                    </a:srgbClr>
                  </a:outerShdw>
                </a:effectLst>
              </a:rPr>
              <a:t>JW MARRIOTT</a:t>
            </a:r>
            <a:endParaRPr lang="en-US" sz="3200" b="1" spc="300" dirty="0">
              <a:solidFill>
                <a:schemeClr val="accent3">
                  <a:lumMod val="60000"/>
                  <a:lumOff val="40000"/>
                </a:schemeClr>
              </a:solidFill>
              <a:effectLst>
                <a:outerShdw blurRad="38100" dist="38100" dir="2700000" algn="tl">
                  <a:srgbClr val="000000">
                    <a:alpha val="43137"/>
                  </a:srgbClr>
                </a:outerShdw>
              </a:effectLst>
            </a:endParaRPr>
          </a:p>
        </p:txBody>
      </p:sp>
      <p:pic>
        <p:nvPicPr>
          <p:cNvPr id="2052" name="Picture 4" descr="No photo description availabl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46111" y="1152983"/>
            <a:ext cx="10904701" cy="5102650"/>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p:cNvSpPr/>
          <p:nvPr/>
        </p:nvSpPr>
        <p:spPr>
          <a:xfrm>
            <a:off x="646111" y="6488668"/>
            <a:ext cx="2839303" cy="369332"/>
          </a:xfrm>
          <a:prstGeom prst="rect">
            <a:avLst/>
          </a:prstGeom>
        </p:spPr>
        <p:txBody>
          <a:bodyPr wrap="none">
            <a:spAutoFit/>
          </a:bodyPr>
          <a:lstStyle/>
          <a:p>
            <a:r>
              <a:rPr lang="en-US" dirty="0">
                <a:latin typeface="Roboto"/>
              </a:rPr>
              <a:t>(www.facebook.com, n.d.)</a:t>
            </a:r>
            <a:endParaRPr lang="en-US" dirty="0"/>
          </a:p>
        </p:txBody>
      </p:sp>
    </p:spTree>
    <p:extLst>
      <p:ext uri="{BB962C8B-B14F-4D97-AF65-F5344CB8AC3E}">
        <p14:creationId xmlns:p14="http://schemas.microsoft.com/office/powerpoint/2010/main" val="3847357798"/>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Box 1"/>
          <p:cNvSpPr txBox="1"/>
          <p:nvPr/>
        </p:nvSpPr>
        <p:spPr>
          <a:xfrm>
            <a:off x="260738" y="399960"/>
            <a:ext cx="10452295" cy="4339650"/>
          </a:xfrm>
          <a:prstGeom prst="rect">
            <a:avLst/>
          </a:prstGeom>
          <a:noFill/>
        </p:spPr>
        <p:txBody>
          <a:bodyPr wrap="square" rtlCol="0">
            <a:spAutoFit/>
          </a:bodyPr>
          <a:lstStyle/>
          <a:p>
            <a:r>
              <a:rPr lang="en-US" sz="2400" b="1" u="sng" spc="300" dirty="0" smtClean="0">
                <a:solidFill>
                  <a:schemeClr val="accent3">
                    <a:lumMod val="60000"/>
                    <a:lumOff val="40000"/>
                  </a:schemeClr>
                </a:solidFill>
              </a:rPr>
              <a:t>Table of Contents:</a:t>
            </a:r>
          </a:p>
          <a:p>
            <a:pPr algn="just"/>
            <a:endParaRPr lang="en-US" b="1" u="sng" dirty="0" smtClean="0"/>
          </a:p>
          <a:p>
            <a:pPr marL="285750" indent="-285750" algn="just">
              <a:buFont typeface="Arial" panose="020B0604020202020204" pitchFamily="34" charset="0"/>
              <a:buChar char="•"/>
            </a:pPr>
            <a:r>
              <a:rPr lang="en-US" dirty="0" smtClean="0"/>
              <a:t>Background </a:t>
            </a:r>
          </a:p>
          <a:p>
            <a:pPr marL="285750" indent="-285750" algn="just">
              <a:buFont typeface="Arial" panose="020B0604020202020204" pitchFamily="34" charset="0"/>
              <a:buChar char="•"/>
            </a:pPr>
            <a:r>
              <a:rPr lang="en-US" dirty="0" smtClean="0"/>
              <a:t>CLIENTELE </a:t>
            </a:r>
          </a:p>
          <a:p>
            <a:pPr marL="285750" indent="-285750" algn="just">
              <a:buFont typeface="Arial" panose="020B0604020202020204" pitchFamily="34" charset="0"/>
              <a:buChar char="•"/>
            </a:pPr>
            <a:r>
              <a:rPr lang="en-US" dirty="0" smtClean="0"/>
              <a:t>SERVICES offered</a:t>
            </a:r>
          </a:p>
          <a:p>
            <a:pPr marL="285750" indent="-285750" algn="just">
              <a:buFont typeface="Arial" panose="020B0604020202020204" pitchFamily="34" charset="0"/>
              <a:buChar char="•"/>
            </a:pPr>
            <a:r>
              <a:rPr lang="en-US" dirty="0" smtClean="0"/>
              <a:t>SCOPE </a:t>
            </a:r>
            <a:r>
              <a:rPr lang="en-US" dirty="0"/>
              <a:t>&amp;</a:t>
            </a:r>
            <a:r>
              <a:rPr lang="en-US" dirty="0" smtClean="0"/>
              <a:t> ROLE (Guest services in general)</a:t>
            </a:r>
          </a:p>
          <a:p>
            <a:pPr marL="285750" indent="-285750" algn="just">
              <a:buFont typeface="Arial" panose="020B0604020202020204" pitchFamily="34" charset="0"/>
              <a:buChar char="•"/>
            </a:pPr>
            <a:r>
              <a:rPr lang="en-US" dirty="0" smtClean="0"/>
              <a:t>My JOB ROLES (As a Guest Services Manager and how much impact the services can have on guests experiences/satisfaction)</a:t>
            </a:r>
          </a:p>
          <a:p>
            <a:pPr marL="285750" indent="-285750" algn="just">
              <a:buFont typeface="Arial" panose="020B0604020202020204" pitchFamily="34" charset="0"/>
              <a:buChar char="•"/>
            </a:pPr>
            <a:r>
              <a:rPr lang="en-US" dirty="0" smtClean="0"/>
              <a:t>APPLICATION of these services </a:t>
            </a:r>
          </a:p>
          <a:p>
            <a:pPr marL="285750" indent="-285750" algn="just">
              <a:buFont typeface="Arial" panose="020B0604020202020204" pitchFamily="34" charset="0"/>
              <a:buChar char="•"/>
            </a:pPr>
            <a:r>
              <a:rPr lang="en-US" dirty="0" smtClean="0"/>
              <a:t>ANALYSIS </a:t>
            </a:r>
          </a:p>
          <a:p>
            <a:pPr marL="285750" indent="-285750" algn="just">
              <a:buFont typeface="Arial" panose="020B0604020202020204" pitchFamily="34" charset="0"/>
              <a:buChar char="•"/>
            </a:pPr>
            <a:r>
              <a:rPr lang="en-US" dirty="0" smtClean="0"/>
              <a:t>IMPORTANCE of the hospitality services </a:t>
            </a:r>
          </a:p>
          <a:p>
            <a:pPr marL="285750" indent="-285750" algn="just">
              <a:buFont typeface="Arial" panose="020B0604020202020204" pitchFamily="34" charset="0"/>
              <a:buChar char="•"/>
            </a:pPr>
            <a:r>
              <a:rPr lang="en-US" dirty="0" smtClean="0"/>
              <a:t>How the hotels EXCEED the expectations of their clients</a:t>
            </a:r>
          </a:p>
          <a:p>
            <a:pPr marL="285750" indent="-285750" algn="just">
              <a:buFont typeface="Arial" panose="020B0604020202020204" pitchFamily="34" charset="0"/>
              <a:buChar char="•"/>
            </a:pPr>
            <a:r>
              <a:rPr lang="en-US" dirty="0" smtClean="0"/>
              <a:t>CONCLUSION</a:t>
            </a:r>
          </a:p>
          <a:p>
            <a:pPr marL="285750" indent="-285750" algn="just">
              <a:buFont typeface="Arial" panose="020B0604020202020204" pitchFamily="34" charset="0"/>
              <a:buChar char="•"/>
            </a:pPr>
            <a:r>
              <a:rPr lang="en-US" dirty="0" smtClean="0"/>
              <a:t>REFERENCES</a:t>
            </a:r>
          </a:p>
          <a:p>
            <a:endParaRPr lang="en-US" dirty="0"/>
          </a:p>
        </p:txBody>
      </p:sp>
    </p:spTree>
    <p:extLst>
      <p:ext uri="{BB962C8B-B14F-4D97-AF65-F5344CB8AC3E}">
        <p14:creationId xmlns:p14="http://schemas.microsoft.com/office/powerpoint/2010/main" val="1295902687"/>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646111" y="452718"/>
            <a:ext cx="7957562" cy="887351"/>
          </a:xfrm>
        </p:spPr>
        <p:txBody>
          <a:bodyPr/>
          <a:lstStyle/>
          <a:p>
            <a:r>
              <a:rPr lang="en-US" sz="2400" b="1" spc="300" dirty="0" smtClean="0">
                <a:solidFill>
                  <a:schemeClr val="accent3">
                    <a:lumMod val="60000"/>
                    <a:lumOff val="40000"/>
                  </a:schemeClr>
                </a:solidFill>
                <a:effectLst>
                  <a:outerShdw blurRad="38100" dist="38100" dir="2700000" algn="tl">
                    <a:srgbClr val="000000">
                      <a:alpha val="43137"/>
                    </a:srgbClr>
                  </a:outerShdw>
                </a:effectLst>
              </a:rPr>
              <a:t>BACKGROUND- JW MARRIOTT</a:t>
            </a:r>
            <a:endParaRPr lang="en-US" sz="2400" b="1" spc="300" dirty="0">
              <a:solidFill>
                <a:schemeClr val="accent3">
                  <a:lumMod val="60000"/>
                  <a:lumOff val="40000"/>
                </a:schemeClr>
              </a:solidFill>
              <a:effectLst>
                <a:outerShdw blurRad="38100" dist="38100" dir="2700000" algn="tl">
                  <a:srgbClr val="000000">
                    <a:alpha val="43137"/>
                  </a:srgbClr>
                </a:outerShdw>
              </a:effectLst>
            </a:endParaRPr>
          </a:p>
        </p:txBody>
      </p:sp>
      <p:sp>
        <p:nvSpPr>
          <p:cNvPr id="3" name="Content Placeholder 2"/>
          <p:cNvSpPr>
            <a:spLocks noGrp="1"/>
          </p:cNvSpPr>
          <p:nvPr>
            <p:ph idx="1"/>
          </p:nvPr>
        </p:nvSpPr>
        <p:spPr>
          <a:xfrm>
            <a:off x="252248" y="1340070"/>
            <a:ext cx="6952593" cy="4908330"/>
          </a:xfrm>
        </p:spPr>
        <p:txBody>
          <a:bodyPr>
            <a:normAutofit/>
          </a:bodyPr>
          <a:lstStyle/>
          <a:p>
            <a:pPr algn="just"/>
            <a:r>
              <a:rPr lang="en-US" sz="1600" dirty="0"/>
              <a:t>First JW Marriott, which opened its doors in Washington, D.C., in 1984, is now part of the upscale Marriott International hotel group. (Marriott International, n.d.) </a:t>
            </a:r>
            <a:endParaRPr lang="en-US" sz="1600" dirty="0" smtClean="0"/>
          </a:p>
          <a:p>
            <a:pPr marL="0" indent="0" algn="just">
              <a:buNone/>
            </a:pPr>
            <a:endParaRPr lang="en-US" sz="1600" dirty="0" smtClean="0"/>
          </a:p>
          <a:p>
            <a:pPr algn="just"/>
            <a:r>
              <a:rPr lang="en-US" sz="1600" dirty="0" smtClean="0"/>
              <a:t>It </a:t>
            </a:r>
            <a:r>
              <a:rPr lang="en-US" sz="1600" dirty="0"/>
              <a:t>was given the John Willard Marriott name because he founded the Marriott Corporation</a:t>
            </a:r>
            <a:r>
              <a:rPr lang="en-US" sz="1600" dirty="0" smtClean="0"/>
              <a:t>. The </a:t>
            </a:r>
            <a:r>
              <a:rPr lang="en-US" sz="1600" dirty="0"/>
              <a:t>company, which provides a persistent levels of luxury and hospitality, has created a global presence in several cities and locations</a:t>
            </a:r>
            <a:r>
              <a:rPr lang="en-US" sz="1600" dirty="0" smtClean="0"/>
              <a:t>.</a:t>
            </a:r>
          </a:p>
          <a:p>
            <a:pPr marL="0" indent="0" algn="just">
              <a:buNone/>
            </a:pPr>
            <a:endParaRPr lang="en-US" sz="1600" dirty="0" smtClean="0"/>
          </a:p>
          <a:p>
            <a:pPr algn="just"/>
            <a:r>
              <a:rPr lang="en-US" sz="1600" dirty="0"/>
              <a:t>Marriott is the largest hotel chain in the world. It offers an incredibly diverse range of products across the globe, including both affordable options and pricey showstoppers. under the 30 Marriott hotel brands, with more than 8,000 properties globally.</a:t>
            </a:r>
            <a:endParaRPr lang="en-US" sz="1600" dirty="0" smtClean="0"/>
          </a:p>
          <a:p>
            <a:pPr marL="0" indent="0" algn="just">
              <a:buNone/>
            </a:pPr>
            <a:r>
              <a:rPr lang="en-US" sz="1400" dirty="0"/>
              <a:t>(Lock, 2022)</a:t>
            </a:r>
          </a:p>
        </p:txBody>
      </p:sp>
      <p:sp>
        <p:nvSpPr>
          <p:cNvPr id="4" name="AutoShape 2" descr="JW Marriott Washington, DC - #TBT 1984: The first JW Marriott, named in  honor of founder J. Willard Marriott, opens downtown Washington, D.C. Learn  more about Our Story: http://www.marriott.com/about/culture-and-values/history.mi  | Facebook"/>
          <p:cNvSpPr>
            <a:spLocks noChangeAspect="1" noChangeArrowheads="1"/>
          </p:cNvSpPr>
          <p:nvPr/>
        </p:nvSpPr>
        <p:spPr bwMode="auto">
          <a:xfrm>
            <a:off x="155574" y="-144463"/>
            <a:ext cx="4668673" cy="4668688"/>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687332" y="1432643"/>
            <a:ext cx="3028950" cy="4321771"/>
          </a:xfrm>
          <a:prstGeom prst="rect">
            <a:avLst/>
          </a:prstGeom>
        </p:spPr>
      </p:pic>
      <p:sp>
        <p:nvSpPr>
          <p:cNvPr id="8" name="Rectangle 7"/>
          <p:cNvSpPr/>
          <p:nvPr/>
        </p:nvSpPr>
        <p:spPr>
          <a:xfrm>
            <a:off x="7687332" y="5879068"/>
            <a:ext cx="3121367" cy="369332"/>
          </a:xfrm>
          <a:prstGeom prst="rect">
            <a:avLst/>
          </a:prstGeom>
        </p:spPr>
        <p:txBody>
          <a:bodyPr wrap="none">
            <a:spAutoFit/>
          </a:bodyPr>
          <a:lstStyle/>
          <a:p>
            <a:r>
              <a:rPr lang="en-US" dirty="0">
                <a:latin typeface="Roboto"/>
              </a:rPr>
              <a:t>(es-la.facebook.com</a:t>
            </a:r>
            <a:r>
              <a:rPr lang="en-US" dirty="0" smtClean="0">
                <a:latin typeface="Roboto"/>
              </a:rPr>
              <a:t>, </a:t>
            </a:r>
            <a:r>
              <a:rPr lang="en-US" dirty="0" err="1" smtClean="0">
                <a:latin typeface="Roboto"/>
              </a:rPr>
              <a:t>n.d</a:t>
            </a:r>
            <a:r>
              <a:rPr lang="en-US" dirty="0" smtClean="0">
                <a:latin typeface="Roboto"/>
              </a:rPr>
              <a:t>)</a:t>
            </a:r>
            <a:r>
              <a:rPr lang="en-US" dirty="0" smtClean="0">
                <a:solidFill>
                  <a:srgbClr val="2C3E50"/>
                </a:solidFill>
                <a:latin typeface="Roboto"/>
              </a:rPr>
              <a:t>.d</a:t>
            </a:r>
            <a:r>
              <a:rPr lang="en-US" dirty="0">
                <a:solidFill>
                  <a:srgbClr val="2C3E50"/>
                </a:solidFill>
                <a:latin typeface="Roboto"/>
              </a:rPr>
              <a:t>.)</a:t>
            </a:r>
            <a:endParaRPr lang="en-US" dirty="0"/>
          </a:p>
        </p:txBody>
      </p:sp>
    </p:spTree>
    <p:extLst>
      <p:ext uri="{BB962C8B-B14F-4D97-AF65-F5344CB8AC3E}">
        <p14:creationId xmlns:p14="http://schemas.microsoft.com/office/powerpoint/2010/main" val="940468168"/>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180109" y="290946"/>
            <a:ext cx="11540835" cy="1593272"/>
          </a:xfrm>
        </p:spPr>
        <p:txBody>
          <a:bodyPr/>
          <a:lstStyle/>
          <a:p>
            <a:r>
              <a:rPr lang="en-US" sz="2400" b="1" spc="300" dirty="0" smtClean="0">
                <a:solidFill>
                  <a:schemeClr val="accent3">
                    <a:lumMod val="60000"/>
                    <a:lumOff val="40000"/>
                  </a:schemeClr>
                </a:solidFill>
                <a:effectLst>
                  <a:outerShdw blurRad="38100" dist="38100" dir="2700000" algn="tl">
                    <a:srgbClr val="000000">
                      <a:alpha val="43137"/>
                    </a:srgbClr>
                  </a:outerShdw>
                </a:effectLst>
              </a:rPr>
              <a:t>CLIENTELE associated with JW Marriott.</a:t>
            </a:r>
            <a:endParaRPr lang="en-US" sz="2400" b="1" spc="300" dirty="0">
              <a:solidFill>
                <a:schemeClr val="accent3">
                  <a:lumMod val="60000"/>
                  <a:lumOff val="40000"/>
                </a:schemeClr>
              </a:solidFill>
              <a:effectLst>
                <a:outerShdw blurRad="38100" dist="38100" dir="2700000" algn="tl">
                  <a:srgbClr val="000000">
                    <a:alpha val="43137"/>
                  </a:srgbClr>
                </a:outerShdw>
              </a:effectLst>
            </a:endParaRPr>
          </a:p>
        </p:txBody>
      </p:sp>
      <p:sp>
        <p:nvSpPr>
          <p:cNvPr id="3" name="Text Placeholder 2"/>
          <p:cNvSpPr>
            <a:spLocks noGrp="1"/>
          </p:cNvSpPr>
          <p:nvPr>
            <p:ph type="body" sz="half" idx="2"/>
          </p:nvPr>
        </p:nvSpPr>
        <p:spPr>
          <a:xfrm>
            <a:off x="346841" y="1166648"/>
            <a:ext cx="5785945" cy="5461594"/>
          </a:xfrm>
        </p:spPr>
        <p:txBody>
          <a:bodyPr>
            <a:normAutofit/>
          </a:bodyPr>
          <a:lstStyle/>
          <a:p>
            <a:pPr marL="285750" indent="-285750" algn="just">
              <a:buFont typeface="Arial" panose="020B0604020202020204" pitchFamily="34" charset="0"/>
              <a:buChar char="•"/>
            </a:pPr>
            <a:r>
              <a:rPr lang="en-US" sz="1400" dirty="0" smtClean="0"/>
              <a:t>The brand JW Marriot is recognized for its top class services, excellent lodging facilities, and superlative amenities, fostering to the needs of its business and leisure clientele.</a:t>
            </a:r>
          </a:p>
          <a:p>
            <a:pPr marL="285750" indent="-285750" algn="just">
              <a:buFont typeface="Arial" panose="020B0604020202020204" pitchFamily="34" charset="0"/>
              <a:buChar char="•"/>
            </a:pPr>
            <a:r>
              <a:rPr lang="en-US" sz="1400" dirty="0" smtClean="0"/>
              <a:t>The brand targets wealthy and frequent travelers searching for high end lodging and finest quality services. </a:t>
            </a:r>
          </a:p>
          <a:p>
            <a:pPr marL="285750" indent="-285750" algn="just">
              <a:buFont typeface="Arial" panose="020B0604020202020204" pitchFamily="34" charset="0"/>
              <a:buChar char="•"/>
            </a:pPr>
            <a:r>
              <a:rPr lang="en-US" sz="1400" dirty="0" smtClean="0"/>
              <a:t>Most of its guests are business and corporate travelers, affluent leisure seeking people. </a:t>
            </a:r>
          </a:p>
          <a:p>
            <a:pPr marL="285750" indent="-285750" algn="just">
              <a:buFont typeface="Arial" panose="020B0604020202020204" pitchFamily="34" charset="0"/>
              <a:buChar char="•"/>
            </a:pPr>
            <a:r>
              <a:rPr lang="en-US" sz="1400" dirty="0" smtClean="0"/>
              <a:t>It also attracts top class event planners who cherish luxury, personalized attention, and comfort.</a:t>
            </a:r>
          </a:p>
          <a:p>
            <a:pPr algn="just"/>
            <a:r>
              <a:rPr lang="en-US" sz="1400" dirty="0" smtClean="0">
                <a:latin typeface="+mn-lt"/>
                <a:cs typeface="Arial" panose="020B0604020202020204" pitchFamily="34" charset="0"/>
              </a:rPr>
              <a:t>(Marriott International, </a:t>
            </a:r>
            <a:r>
              <a:rPr lang="en-US" sz="1400" dirty="0" err="1" smtClean="0">
                <a:latin typeface="+mn-lt"/>
                <a:cs typeface="Arial" panose="020B0604020202020204" pitchFamily="34" charset="0"/>
              </a:rPr>
              <a:t>n.d</a:t>
            </a:r>
            <a:r>
              <a:rPr lang="en-US" sz="1400" dirty="0" smtClean="0">
                <a:latin typeface="+mn-lt"/>
                <a:cs typeface="Arial" panose="020B0604020202020204" pitchFamily="34" charset="0"/>
              </a:rPr>
              <a:t>)</a:t>
            </a:r>
            <a:endParaRPr lang="en-US" sz="1400" dirty="0" smtClean="0">
              <a:latin typeface="+mn-lt"/>
            </a:endParaRPr>
          </a:p>
        </p:txBody>
      </p:sp>
      <p:pic>
        <p:nvPicPr>
          <p:cNvPr id="5" name="Picture 4"/>
          <p:cNvPicPr>
            <a:picLocks noChangeAspect="1"/>
          </p:cNvPicPr>
          <p:nvPr/>
        </p:nvPicPr>
        <p:blipFill>
          <a:blip r:embed="rId2"/>
          <a:stretch>
            <a:fillRect/>
          </a:stretch>
        </p:blipFill>
        <p:spPr>
          <a:xfrm>
            <a:off x="6603124" y="1884218"/>
            <a:ext cx="5117820" cy="4185506"/>
          </a:xfrm>
          <a:prstGeom prst="rect">
            <a:avLst/>
          </a:prstGeom>
        </p:spPr>
      </p:pic>
      <p:sp>
        <p:nvSpPr>
          <p:cNvPr id="6" name="Rectangle 5"/>
          <p:cNvSpPr/>
          <p:nvPr/>
        </p:nvSpPr>
        <p:spPr>
          <a:xfrm>
            <a:off x="5291933" y="3244334"/>
            <a:ext cx="261610" cy="369332"/>
          </a:xfrm>
          <a:prstGeom prst="rect">
            <a:avLst/>
          </a:prstGeom>
        </p:spPr>
        <p:txBody>
          <a:bodyPr wrap="none">
            <a:spAutoFit/>
          </a:bodyPr>
          <a:lstStyle/>
          <a:p>
            <a:r>
              <a:rPr lang="en-US" dirty="0" smtClean="0">
                <a:solidFill>
                  <a:schemeClr val="accent3"/>
                </a:solidFill>
                <a:latin typeface="Roboto"/>
              </a:rPr>
              <a:t>(</a:t>
            </a:r>
            <a:endParaRPr lang="en-US" dirty="0">
              <a:solidFill>
                <a:schemeClr val="accent3"/>
              </a:solidFill>
            </a:endParaRPr>
          </a:p>
        </p:txBody>
      </p:sp>
      <p:sp>
        <p:nvSpPr>
          <p:cNvPr id="7" name="Rectangle 6"/>
          <p:cNvSpPr/>
          <p:nvPr/>
        </p:nvSpPr>
        <p:spPr>
          <a:xfrm>
            <a:off x="6485176" y="6258910"/>
            <a:ext cx="1608133" cy="369332"/>
          </a:xfrm>
          <a:prstGeom prst="rect">
            <a:avLst/>
          </a:prstGeom>
        </p:spPr>
        <p:txBody>
          <a:bodyPr wrap="none">
            <a:spAutoFit/>
          </a:bodyPr>
          <a:lstStyle/>
          <a:p>
            <a:r>
              <a:rPr lang="en-US" dirty="0" smtClean="0">
                <a:solidFill>
                  <a:schemeClr val="accent3"/>
                </a:solidFill>
                <a:latin typeface="Roboto"/>
              </a:rPr>
              <a:t>(</a:t>
            </a:r>
            <a:r>
              <a:rPr lang="en-US" dirty="0" err="1" smtClean="0">
                <a:solidFill>
                  <a:schemeClr val="accent3"/>
                </a:solidFill>
                <a:latin typeface="Roboto"/>
              </a:rPr>
              <a:t>iStock</a:t>
            </a:r>
            <a:r>
              <a:rPr lang="en-US" dirty="0">
                <a:solidFill>
                  <a:schemeClr val="accent3"/>
                </a:solidFill>
                <a:latin typeface="Roboto"/>
              </a:rPr>
              <a:t>, 2014)</a:t>
            </a:r>
            <a:endParaRPr lang="en-US" dirty="0">
              <a:solidFill>
                <a:schemeClr val="accent3"/>
              </a:solidFill>
            </a:endParaRPr>
          </a:p>
        </p:txBody>
      </p:sp>
    </p:spTree>
    <p:extLst>
      <p:ext uri="{BB962C8B-B14F-4D97-AF65-F5344CB8AC3E}">
        <p14:creationId xmlns:p14="http://schemas.microsoft.com/office/powerpoint/2010/main" val="1369072435"/>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2400" b="1" dirty="0" smtClean="0">
                <a:solidFill>
                  <a:schemeClr val="accent3">
                    <a:lumMod val="60000"/>
                    <a:lumOff val="40000"/>
                  </a:schemeClr>
                </a:solidFill>
              </a:rPr>
              <a:t>WHAT IS HOSPITALITY?</a:t>
            </a:r>
            <a:endParaRPr lang="en-US" sz="2400" b="1" dirty="0">
              <a:solidFill>
                <a:schemeClr val="accent3">
                  <a:lumMod val="60000"/>
                  <a:lumOff val="40000"/>
                </a:schemeClr>
              </a:solidFill>
            </a:endParaRPr>
          </a:p>
        </p:txBody>
      </p:sp>
      <p:sp>
        <p:nvSpPr>
          <p:cNvPr id="3" name="Content Placeholder 2"/>
          <p:cNvSpPr>
            <a:spLocks noGrp="1"/>
          </p:cNvSpPr>
          <p:nvPr>
            <p:ph idx="1"/>
          </p:nvPr>
        </p:nvSpPr>
        <p:spPr>
          <a:xfrm>
            <a:off x="6055215" y="1405231"/>
            <a:ext cx="5910919" cy="3100937"/>
          </a:xfrm>
        </p:spPr>
        <p:txBody>
          <a:bodyPr>
            <a:noAutofit/>
          </a:bodyPr>
          <a:lstStyle/>
          <a:p>
            <a:pPr algn="just"/>
            <a:r>
              <a:rPr lang="en-US" sz="1800" dirty="0"/>
              <a:t>It includes all of the components that go into making sure that guests have a good time, such as top-notch customer service, facilities, hygiene, warmth, and a friendly </a:t>
            </a:r>
            <a:r>
              <a:rPr lang="en-US" sz="1800" dirty="0" smtClean="0"/>
              <a:t>atmosphere.(Hollander</a:t>
            </a:r>
            <a:r>
              <a:rPr lang="en-US" sz="1800" dirty="0"/>
              <a:t>, 2019</a:t>
            </a:r>
            <a:r>
              <a:rPr lang="en-US" sz="1800" dirty="0" smtClean="0"/>
              <a:t>)</a:t>
            </a:r>
          </a:p>
          <a:p>
            <a:pPr algn="just"/>
            <a:endParaRPr lang="en-US" sz="1800" dirty="0"/>
          </a:p>
          <a:p>
            <a:pPr algn="just"/>
            <a:endParaRPr lang="en-US" sz="1800" dirty="0" smtClean="0"/>
          </a:p>
          <a:p>
            <a:pPr algn="just"/>
            <a:r>
              <a:rPr lang="en-US" sz="1800" dirty="0"/>
              <a:t>In this context, hospitality is essential for giving visitors a pleasant and fulfilling stay, which promotes customer loyalty and helpful word-of-mouth </a:t>
            </a:r>
            <a:r>
              <a:rPr lang="en-US" sz="1800" dirty="0" smtClean="0"/>
              <a:t>advertising. </a:t>
            </a:r>
            <a:r>
              <a:rPr lang="en-US" sz="1800" dirty="0"/>
              <a:t>(</a:t>
            </a:r>
            <a:r>
              <a:rPr lang="en-US" sz="1800" dirty="0" err="1"/>
              <a:t>Melissen</a:t>
            </a:r>
            <a:r>
              <a:rPr lang="en-US" sz="1800" dirty="0"/>
              <a:t>, 2013)</a:t>
            </a:r>
            <a:endParaRPr lang="en-US" sz="1800" dirty="0" smtClean="0"/>
          </a:p>
          <a:p>
            <a:endParaRPr lang="en-US" sz="1800" dirty="0" smtClean="0"/>
          </a:p>
          <a:p>
            <a:endParaRPr lang="en-US" sz="1800" dirty="0"/>
          </a:p>
        </p:txBody>
      </p:sp>
      <p:pic>
        <p:nvPicPr>
          <p:cNvPr id="2050" name="Picture 2" descr="Thumb"/>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09903" y="1405231"/>
            <a:ext cx="5645312" cy="4928040"/>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285071" y="6333271"/>
            <a:ext cx="3486852" cy="369332"/>
          </a:xfrm>
          <a:prstGeom prst="rect">
            <a:avLst/>
          </a:prstGeom>
        </p:spPr>
        <p:txBody>
          <a:bodyPr wrap="none">
            <a:spAutoFit/>
          </a:bodyPr>
          <a:lstStyle/>
          <a:p>
            <a:r>
              <a:rPr lang="en-US" dirty="0">
                <a:latin typeface="Roboto"/>
              </a:rPr>
              <a:t>(Mendez - +591 78953300, n.d.)</a:t>
            </a:r>
            <a:endParaRPr lang="en-US" dirty="0"/>
          </a:p>
        </p:txBody>
      </p:sp>
    </p:spTree>
    <p:extLst>
      <p:ext uri="{BB962C8B-B14F-4D97-AF65-F5344CB8AC3E}">
        <p14:creationId xmlns:p14="http://schemas.microsoft.com/office/powerpoint/2010/main" val="1278045952"/>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rot="10800000" flipV="1">
            <a:off x="6758322" y="0"/>
            <a:ext cx="5433678" cy="2373002"/>
          </a:xfrm>
        </p:spPr>
        <p:txBody>
          <a:bodyPr/>
          <a:lstStyle/>
          <a:p>
            <a:r>
              <a:rPr lang="en-US" sz="3200" spc="300" dirty="0">
                <a:solidFill>
                  <a:schemeClr val="accent3">
                    <a:lumMod val="60000"/>
                    <a:lumOff val="40000"/>
                  </a:schemeClr>
                </a:solidFill>
                <a:effectLst>
                  <a:outerShdw blurRad="38100" dist="38100" dir="2700000" algn="tl">
                    <a:srgbClr val="000000">
                      <a:alpha val="43137"/>
                    </a:srgbClr>
                  </a:outerShdw>
                </a:effectLst>
              </a:rPr>
              <a:t>SCOPE and the ROLE of guest services in </a:t>
            </a:r>
            <a:r>
              <a:rPr lang="en-US" sz="3200" spc="300" dirty="0" smtClean="0">
                <a:solidFill>
                  <a:schemeClr val="accent3">
                    <a:lumMod val="60000"/>
                    <a:lumOff val="40000"/>
                  </a:schemeClr>
                </a:solidFill>
                <a:effectLst>
                  <a:outerShdw blurRad="38100" dist="38100" dir="2700000" algn="tl">
                    <a:srgbClr val="000000">
                      <a:alpha val="43137"/>
                    </a:srgbClr>
                  </a:outerShdw>
                </a:effectLst>
              </a:rPr>
              <a:t>general.</a:t>
            </a:r>
            <a:r>
              <a:rPr lang="en-US" sz="3200" b="1" spc="300" dirty="0">
                <a:effectLst>
                  <a:outerShdw blurRad="38100" dist="38100" dir="2700000" algn="tl">
                    <a:srgbClr val="000000">
                      <a:alpha val="43137"/>
                    </a:srgbClr>
                  </a:outerShdw>
                </a:effectLst>
              </a:rPr>
              <a:t/>
            </a:r>
            <a:br>
              <a:rPr lang="en-US" sz="3200" b="1" spc="300" dirty="0">
                <a:effectLst>
                  <a:outerShdw blurRad="38100" dist="38100" dir="2700000" algn="tl">
                    <a:srgbClr val="000000">
                      <a:alpha val="43137"/>
                    </a:srgbClr>
                  </a:outerShdw>
                </a:effectLst>
              </a:rPr>
            </a:br>
            <a:endParaRPr lang="en-US" sz="3200" b="1" spc="300" dirty="0">
              <a:solidFill>
                <a:schemeClr val="accent3">
                  <a:lumMod val="60000"/>
                  <a:lumOff val="40000"/>
                </a:schemeClr>
              </a:solidFill>
              <a:effectLst>
                <a:outerShdw blurRad="38100" dist="38100" dir="2700000" algn="tl">
                  <a:srgbClr val="000000">
                    <a:alpha val="43137"/>
                  </a:srgbClr>
                </a:outerShdw>
              </a:effectLst>
            </a:endParaRPr>
          </a:p>
        </p:txBody>
      </p:sp>
      <p:sp>
        <p:nvSpPr>
          <p:cNvPr id="3" name="Text Placeholder 2"/>
          <p:cNvSpPr>
            <a:spLocks noGrp="1"/>
          </p:cNvSpPr>
          <p:nvPr>
            <p:ph type="body" idx="1"/>
          </p:nvPr>
        </p:nvSpPr>
        <p:spPr>
          <a:xfrm>
            <a:off x="157655" y="595745"/>
            <a:ext cx="5675586" cy="5805421"/>
          </a:xfrm>
        </p:spPr>
        <p:txBody>
          <a:bodyPr>
            <a:normAutofit/>
          </a:bodyPr>
          <a:lstStyle/>
          <a:p>
            <a:pPr marL="1257300" lvl="2" indent="-342900">
              <a:buFont typeface="Arial" panose="020B0604020202020204" pitchFamily="34" charset="0"/>
              <a:buChar char="•"/>
            </a:pPr>
            <a:r>
              <a:rPr lang="en-US" sz="1800" dirty="0">
                <a:solidFill>
                  <a:schemeClr val="tx1"/>
                </a:solidFill>
                <a:effectLst>
                  <a:outerShdw blurRad="38100" dist="38100" dir="2700000" algn="tl">
                    <a:srgbClr val="000000">
                      <a:alpha val="43137"/>
                    </a:srgbClr>
                  </a:outerShdw>
                </a:effectLst>
              </a:rPr>
              <a:t>Customer Service Management</a:t>
            </a:r>
            <a:r>
              <a:rPr lang="en-US" sz="1800" dirty="0" smtClean="0">
                <a:solidFill>
                  <a:schemeClr val="tx1"/>
                </a:solidFill>
                <a:effectLst>
                  <a:outerShdw blurRad="38100" dist="38100" dir="2700000" algn="tl">
                    <a:srgbClr val="000000">
                      <a:alpha val="43137"/>
                    </a:srgbClr>
                  </a:outerShdw>
                </a:effectLst>
              </a:rPr>
              <a:t>:</a:t>
            </a:r>
            <a:r>
              <a:rPr lang="en-US" sz="1800" dirty="0">
                <a:solidFill>
                  <a:schemeClr val="tx1"/>
                </a:solidFill>
                <a:effectLst>
                  <a:outerShdw blurRad="38100" dist="38100" dir="2700000" algn="tl">
                    <a:srgbClr val="000000">
                      <a:alpha val="43137"/>
                    </a:srgbClr>
                  </a:outerShdw>
                </a:effectLst>
              </a:rPr>
              <a:t> (Smith, 2017).</a:t>
            </a:r>
            <a:endParaRPr lang="en-US" sz="1800" dirty="0" smtClean="0">
              <a:solidFill>
                <a:schemeClr val="tx1"/>
              </a:solidFill>
              <a:effectLst>
                <a:outerShdw blurRad="38100" dist="38100" dir="2700000" algn="tl">
                  <a:srgbClr val="000000">
                    <a:alpha val="43137"/>
                  </a:srgbClr>
                </a:outerShdw>
              </a:effectLst>
            </a:endParaRPr>
          </a:p>
          <a:p>
            <a:pPr marL="1257300" lvl="2" indent="-342900">
              <a:buFont typeface="Arial" panose="020B0604020202020204" pitchFamily="34" charset="0"/>
              <a:buChar char="•"/>
            </a:pPr>
            <a:r>
              <a:rPr lang="en-US" sz="1800" dirty="0">
                <a:solidFill>
                  <a:schemeClr val="tx1"/>
                </a:solidFill>
                <a:effectLst>
                  <a:outerShdw blurRad="38100" dist="38100" dir="2700000" algn="tl">
                    <a:srgbClr val="000000">
                      <a:alpha val="43137"/>
                    </a:srgbClr>
                  </a:outerShdw>
                </a:effectLst>
              </a:rPr>
              <a:t>Staff Supervision and </a:t>
            </a:r>
            <a:r>
              <a:rPr lang="en-US" sz="1800" dirty="0" smtClean="0">
                <a:solidFill>
                  <a:schemeClr val="tx1"/>
                </a:solidFill>
                <a:effectLst>
                  <a:outerShdw blurRad="38100" dist="38100" dir="2700000" algn="tl">
                    <a:srgbClr val="000000">
                      <a:alpha val="43137"/>
                    </a:srgbClr>
                  </a:outerShdw>
                </a:effectLst>
              </a:rPr>
              <a:t>Training</a:t>
            </a:r>
            <a:r>
              <a:rPr lang="en-US" sz="1800" dirty="0">
                <a:solidFill>
                  <a:schemeClr val="tx1"/>
                </a:solidFill>
                <a:effectLst>
                  <a:outerShdw blurRad="38100" dist="38100" dir="2700000" algn="tl">
                    <a:srgbClr val="000000">
                      <a:alpha val="43137"/>
                    </a:srgbClr>
                  </a:outerShdw>
                </a:effectLst>
              </a:rPr>
              <a:t> (Johnson, 2019)</a:t>
            </a:r>
            <a:endParaRPr lang="en-US" sz="1800" dirty="0" smtClean="0">
              <a:solidFill>
                <a:schemeClr val="tx1"/>
              </a:solidFill>
              <a:effectLst>
                <a:outerShdw blurRad="38100" dist="38100" dir="2700000" algn="tl">
                  <a:srgbClr val="000000">
                    <a:alpha val="43137"/>
                  </a:srgbClr>
                </a:outerShdw>
              </a:effectLst>
            </a:endParaRPr>
          </a:p>
          <a:p>
            <a:pPr marL="1257300" lvl="2" indent="-342900">
              <a:buFont typeface="Arial" panose="020B0604020202020204" pitchFamily="34" charset="0"/>
              <a:buChar char="•"/>
            </a:pPr>
            <a:r>
              <a:rPr lang="en-US" sz="1800" dirty="0">
                <a:solidFill>
                  <a:schemeClr val="tx1"/>
                </a:solidFill>
                <a:effectLst>
                  <a:outerShdw blurRad="38100" dist="38100" dir="2700000" algn="tl">
                    <a:srgbClr val="000000">
                      <a:alpha val="43137"/>
                    </a:srgbClr>
                  </a:outerShdw>
                </a:effectLst>
              </a:rPr>
              <a:t>Operational Coordination</a:t>
            </a:r>
            <a:r>
              <a:rPr lang="en-US" sz="1800" dirty="0" smtClean="0">
                <a:solidFill>
                  <a:schemeClr val="tx1"/>
                </a:solidFill>
                <a:effectLst>
                  <a:outerShdw blurRad="38100" dist="38100" dir="2700000" algn="tl">
                    <a:srgbClr val="000000">
                      <a:alpha val="43137"/>
                    </a:srgbClr>
                  </a:outerShdw>
                </a:effectLst>
              </a:rPr>
              <a:t>:</a:t>
            </a:r>
            <a:r>
              <a:rPr lang="en-US" sz="1800" dirty="0">
                <a:solidFill>
                  <a:schemeClr val="tx1"/>
                </a:solidFill>
                <a:effectLst>
                  <a:outerShdw blurRad="38100" dist="38100" dir="2700000" algn="tl">
                    <a:srgbClr val="000000">
                      <a:alpha val="43137"/>
                    </a:srgbClr>
                  </a:outerShdw>
                </a:effectLst>
              </a:rPr>
              <a:t> (Brown, 2020).</a:t>
            </a:r>
            <a:endParaRPr lang="en-US" sz="1800" dirty="0" smtClean="0">
              <a:solidFill>
                <a:schemeClr val="tx1"/>
              </a:solidFill>
              <a:effectLst>
                <a:outerShdw blurRad="38100" dist="38100" dir="2700000" algn="tl">
                  <a:srgbClr val="000000">
                    <a:alpha val="43137"/>
                  </a:srgbClr>
                </a:outerShdw>
              </a:effectLst>
            </a:endParaRPr>
          </a:p>
          <a:p>
            <a:pPr marL="1257300" lvl="2" indent="-342900">
              <a:buFont typeface="Arial" panose="020B0604020202020204" pitchFamily="34" charset="0"/>
              <a:buChar char="•"/>
            </a:pPr>
            <a:r>
              <a:rPr lang="en-US" sz="1800" dirty="0">
                <a:solidFill>
                  <a:schemeClr val="tx1"/>
                </a:solidFill>
                <a:effectLst>
                  <a:outerShdw blurRad="38100" dist="38100" dir="2700000" algn="tl">
                    <a:srgbClr val="000000">
                      <a:alpha val="43137"/>
                    </a:srgbClr>
                  </a:outerShdw>
                </a:effectLst>
              </a:rPr>
              <a:t>Guest </a:t>
            </a:r>
            <a:r>
              <a:rPr lang="en-US" sz="1800" dirty="0" smtClean="0">
                <a:solidFill>
                  <a:schemeClr val="tx1"/>
                </a:solidFill>
                <a:effectLst>
                  <a:outerShdw blurRad="38100" dist="38100" dir="2700000" algn="tl">
                    <a:srgbClr val="000000">
                      <a:alpha val="43137"/>
                    </a:srgbClr>
                  </a:outerShdw>
                </a:effectLst>
              </a:rPr>
              <a:t>Relations</a:t>
            </a:r>
            <a:r>
              <a:rPr lang="en-US" sz="1800" dirty="0">
                <a:solidFill>
                  <a:schemeClr val="tx1"/>
                </a:solidFill>
                <a:effectLst>
                  <a:outerShdw blurRad="38100" dist="38100" dir="2700000" algn="tl">
                    <a:srgbClr val="000000">
                      <a:alpha val="43137"/>
                    </a:srgbClr>
                  </a:outerShdw>
                </a:effectLst>
              </a:rPr>
              <a:t> (Garcia, 2018).</a:t>
            </a:r>
            <a:endParaRPr lang="en-US" sz="1800" dirty="0" smtClean="0">
              <a:solidFill>
                <a:schemeClr val="tx1"/>
              </a:solidFill>
              <a:effectLst>
                <a:outerShdw blurRad="38100" dist="38100" dir="2700000" algn="tl">
                  <a:srgbClr val="000000">
                    <a:alpha val="43137"/>
                  </a:srgbClr>
                </a:outerShdw>
              </a:effectLst>
            </a:endParaRPr>
          </a:p>
          <a:p>
            <a:pPr marL="1257300" lvl="2" indent="-342900">
              <a:buFont typeface="Arial" panose="020B0604020202020204" pitchFamily="34" charset="0"/>
              <a:buChar char="•"/>
            </a:pPr>
            <a:r>
              <a:rPr lang="en-US" sz="1800" dirty="0">
                <a:solidFill>
                  <a:schemeClr val="tx1"/>
                </a:solidFill>
                <a:effectLst>
                  <a:outerShdw blurRad="38100" dist="38100" dir="2700000" algn="tl">
                    <a:srgbClr val="000000">
                      <a:alpha val="43137"/>
                    </a:srgbClr>
                  </a:outerShdw>
                </a:effectLst>
              </a:rPr>
              <a:t>Budget </a:t>
            </a:r>
            <a:r>
              <a:rPr lang="en-US" sz="1800" dirty="0" smtClean="0">
                <a:solidFill>
                  <a:schemeClr val="tx1"/>
                </a:solidFill>
                <a:effectLst>
                  <a:outerShdw blurRad="38100" dist="38100" dir="2700000" algn="tl">
                    <a:srgbClr val="000000">
                      <a:alpha val="43137"/>
                    </a:srgbClr>
                  </a:outerShdw>
                </a:effectLst>
              </a:rPr>
              <a:t>Management</a:t>
            </a:r>
            <a:r>
              <a:rPr lang="en-US" sz="1800" dirty="0">
                <a:solidFill>
                  <a:schemeClr val="tx1"/>
                </a:solidFill>
                <a:effectLst>
                  <a:outerShdw blurRad="38100" dist="38100" dir="2700000" algn="tl">
                    <a:srgbClr val="000000">
                      <a:alpha val="43137"/>
                    </a:srgbClr>
                  </a:outerShdw>
                </a:effectLst>
              </a:rPr>
              <a:t> </a:t>
            </a:r>
            <a:r>
              <a:rPr lang="en-US" sz="1800" dirty="0" smtClean="0">
                <a:solidFill>
                  <a:schemeClr val="tx1"/>
                </a:solidFill>
                <a:effectLst>
                  <a:outerShdw blurRad="38100" dist="38100" dir="2700000" algn="tl">
                    <a:srgbClr val="000000">
                      <a:alpha val="43137"/>
                    </a:srgbClr>
                  </a:outerShdw>
                </a:effectLst>
              </a:rPr>
              <a:t>Quality </a:t>
            </a:r>
            <a:r>
              <a:rPr lang="en-US" sz="1800" dirty="0">
                <a:solidFill>
                  <a:schemeClr val="tx1"/>
                </a:solidFill>
                <a:effectLst>
                  <a:outerShdw blurRad="38100" dist="38100" dir="2700000" algn="tl">
                    <a:srgbClr val="000000">
                      <a:alpha val="43137"/>
                    </a:srgbClr>
                  </a:outerShdw>
                </a:effectLst>
              </a:rPr>
              <a:t>(Robinson, 2021). </a:t>
            </a:r>
            <a:endParaRPr lang="en-US" sz="1800" dirty="0" smtClean="0">
              <a:solidFill>
                <a:schemeClr val="tx1"/>
              </a:solidFill>
              <a:effectLst>
                <a:outerShdw blurRad="38100" dist="38100" dir="2700000" algn="tl">
                  <a:srgbClr val="000000">
                    <a:alpha val="43137"/>
                  </a:srgbClr>
                </a:outerShdw>
              </a:effectLst>
            </a:endParaRPr>
          </a:p>
          <a:p>
            <a:pPr marL="1257300" lvl="2" indent="-342900">
              <a:buFont typeface="Arial" panose="020B0604020202020204" pitchFamily="34" charset="0"/>
              <a:buChar char="•"/>
            </a:pPr>
            <a:r>
              <a:rPr lang="en-US" sz="1800" dirty="0" smtClean="0">
                <a:solidFill>
                  <a:schemeClr val="tx1"/>
                </a:solidFill>
                <a:effectLst>
                  <a:outerShdw blurRad="38100" dist="38100" dir="2700000" algn="tl">
                    <a:srgbClr val="000000">
                      <a:alpha val="43137"/>
                    </a:srgbClr>
                  </a:outerShdw>
                </a:effectLst>
              </a:rPr>
              <a:t>Assurance </a:t>
            </a:r>
            <a:r>
              <a:rPr lang="en-US" sz="1800" dirty="0">
                <a:solidFill>
                  <a:schemeClr val="tx1"/>
                </a:solidFill>
                <a:effectLst>
                  <a:outerShdw blurRad="38100" dist="38100" dir="2700000" algn="tl">
                    <a:srgbClr val="000000">
                      <a:alpha val="43137"/>
                    </a:srgbClr>
                  </a:outerShdw>
                </a:effectLst>
              </a:rPr>
              <a:t>and Compliance</a:t>
            </a:r>
            <a:r>
              <a:rPr lang="en-US" sz="1800" dirty="0" smtClean="0">
                <a:solidFill>
                  <a:schemeClr val="tx1"/>
                </a:solidFill>
                <a:effectLst>
                  <a:outerShdw blurRad="38100" dist="38100" dir="2700000" algn="tl">
                    <a:srgbClr val="000000">
                      <a:alpha val="43137"/>
                    </a:srgbClr>
                  </a:outerShdw>
                </a:effectLst>
              </a:rPr>
              <a:t>:</a:t>
            </a:r>
            <a:r>
              <a:rPr lang="en-US" sz="1800" dirty="0">
                <a:solidFill>
                  <a:schemeClr val="tx1"/>
                </a:solidFill>
                <a:effectLst>
                  <a:outerShdw blurRad="38100" dist="38100" dir="2700000" algn="tl">
                    <a:srgbClr val="000000">
                      <a:alpha val="43137"/>
                    </a:srgbClr>
                  </a:outerShdw>
                </a:effectLst>
              </a:rPr>
              <a:t>(Miller, 2016).</a:t>
            </a:r>
          </a:p>
          <a:p>
            <a:pPr marL="342900" indent="-342900">
              <a:buFont typeface="Arial" panose="020B0604020202020204" pitchFamily="34" charset="0"/>
              <a:buChar char="•"/>
            </a:pPr>
            <a:endParaRPr lang="en-US" sz="1800" dirty="0" smtClean="0">
              <a:solidFill>
                <a:schemeClr val="accent3">
                  <a:lumMod val="20000"/>
                  <a:lumOff val="80000"/>
                </a:schemeClr>
              </a:solidFill>
              <a:effectLst>
                <a:outerShdw blurRad="38100" dist="38100" dir="2700000" algn="tl">
                  <a:srgbClr val="000000">
                    <a:alpha val="43137"/>
                  </a:srgbClr>
                </a:outerShdw>
              </a:effectLst>
            </a:endParaRPr>
          </a:p>
          <a:p>
            <a:endParaRPr lang="en-US" sz="1800" dirty="0">
              <a:solidFill>
                <a:schemeClr val="accent3">
                  <a:lumMod val="20000"/>
                  <a:lumOff val="80000"/>
                </a:schemeClr>
              </a:solidFill>
              <a:effectLst>
                <a:outerShdw blurRad="38100" dist="38100" dir="2700000" algn="tl">
                  <a:srgbClr val="000000">
                    <a:alpha val="43137"/>
                  </a:srgbClr>
                </a:outerShdw>
              </a:effectLst>
            </a:endParaRPr>
          </a:p>
        </p:txBody>
      </p:sp>
      <p:pic>
        <p:nvPicPr>
          <p:cNvPr id="4" name="Picture 2" descr="David Ellis on The River Restaurant review: Gordon Ramsay leaves innovation  at the door | Evening Standard">
            <a:extLst>
              <a:ext uri="{FF2B5EF4-FFF2-40B4-BE49-F238E27FC236}">
                <a16:creationId xmlns:a16="http://schemas.microsoft.com/office/drawing/2014/main" id="{07EC7CA1-C1AE-4DD0-B3F0-EDC55309CA2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909801" y="1904728"/>
            <a:ext cx="5264629" cy="4496439"/>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p:cNvSpPr/>
          <p:nvPr/>
        </p:nvSpPr>
        <p:spPr>
          <a:xfrm>
            <a:off x="6909801" y="6504893"/>
            <a:ext cx="1441741" cy="369332"/>
          </a:xfrm>
          <a:prstGeom prst="rect">
            <a:avLst/>
          </a:prstGeom>
        </p:spPr>
        <p:txBody>
          <a:bodyPr wrap="none">
            <a:spAutoFit/>
          </a:bodyPr>
          <a:lstStyle/>
          <a:p>
            <a:r>
              <a:rPr lang="en-US" dirty="0">
                <a:latin typeface="Times New Roman" panose="02020603050405020304" pitchFamily="18" charset="0"/>
                <a:ea typeface="Calibri" panose="020F0502020204030204" pitchFamily="34" charset="0"/>
              </a:rPr>
              <a:t>(</a:t>
            </a:r>
            <a:r>
              <a:rPr lang="en-US" dirty="0" err="1">
                <a:latin typeface="Times New Roman" panose="02020603050405020304" pitchFamily="18" charset="0"/>
                <a:ea typeface="Calibri" panose="020F0502020204030204" pitchFamily="34" charset="0"/>
              </a:rPr>
              <a:t>Tatler</a:t>
            </a:r>
            <a:r>
              <a:rPr lang="en-US" dirty="0">
                <a:latin typeface="Times New Roman" panose="02020603050405020304" pitchFamily="18" charset="0"/>
                <a:ea typeface="Calibri" panose="020F0502020204030204" pitchFamily="34" charset="0"/>
              </a:rPr>
              <a:t>, 2023)</a:t>
            </a:r>
            <a:endParaRPr lang="en-US" dirty="0"/>
          </a:p>
        </p:txBody>
      </p:sp>
    </p:spTree>
    <p:extLst>
      <p:ext uri="{BB962C8B-B14F-4D97-AF65-F5344CB8AC3E}">
        <p14:creationId xmlns:p14="http://schemas.microsoft.com/office/powerpoint/2010/main" val="3375315143"/>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ctrTitle"/>
          </p:nvPr>
        </p:nvSpPr>
        <p:spPr>
          <a:xfrm>
            <a:off x="599090" y="385378"/>
            <a:ext cx="10408802" cy="844334"/>
          </a:xfrm>
        </p:spPr>
        <p:txBody>
          <a:bodyPr/>
          <a:lstStyle/>
          <a:p>
            <a:pPr lvl="0"/>
            <a:r>
              <a:rPr lang="en-US" sz="2400" b="1" spc="300" dirty="0" smtClean="0">
                <a:solidFill>
                  <a:schemeClr val="accent3">
                    <a:lumMod val="60000"/>
                    <a:lumOff val="40000"/>
                  </a:schemeClr>
                </a:solidFill>
                <a:effectLst>
                  <a:outerShdw blurRad="38100" dist="38100" dir="2700000" algn="tl">
                    <a:srgbClr val="000000">
                      <a:alpha val="43137"/>
                    </a:srgbClr>
                  </a:outerShdw>
                </a:effectLst>
              </a:rPr>
              <a:t>SCOPE OF GUEST SERVICES AT JW MARRIOTT</a:t>
            </a:r>
            <a:endParaRPr lang="en-US" sz="2400" b="1" spc="300" dirty="0">
              <a:solidFill>
                <a:schemeClr val="accent3">
                  <a:lumMod val="60000"/>
                  <a:lumOff val="40000"/>
                </a:schemeClr>
              </a:solidFill>
              <a:effectLst>
                <a:outerShdw blurRad="38100" dist="38100" dir="2700000" algn="tl">
                  <a:srgbClr val="000000">
                    <a:alpha val="43137"/>
                  </a:srgbClr>
                </a:outerShdw>
              </a:effectLst>
            </a:endParaRPr>
          </a:p>
        </p:txBody>
      </p:sp>
      <p:sp>
        <p:nvSpPr>
          <p:cNvPr id="3" name="Subtitle 2"/>
          <p:cNvSpPr>
            <a:spLocks noGrp="1"/>
          </p:cNvSpPr>
          <p:nvPr>
            <p:ph type="subTitle" idx="1"/>
          </p:nvPr>
        </p:nvSpPr>
        <p:spPr>
          <a:xfrm>
            <a:off x="599090" y="1545022"/>
            <a:ext cx="4388546" cy="4953876"/>
          </a:xfrm>
        </p:spPr>
        <p:txBody>
          <a:bodyPr/>
          <a:lstStyle/>
          <a:p>
            <a:pPr marL="800100" lvl="1" indent="-342900" algn="l">
              <a:buFont typeface="Arial" panose="020B0604020202020204" pitchFamily="34" charset="0"/>
              <a:buChar char="•"/>
            </a:pPr>
            <a:r>
              <a:rPr lang="en-US" sz="1600" dirty="0">
                <a:solidFill>
                  <a:schemeClr val="tx1"/>
                </a:solidFill>
              </a:rPr>
              <a:t>E</a:t>
            </a:r>
            <a:r>
              <a:rPr lang="en-US" sz="1600" dirty="0" smtClean="0">
                <a:solidFill>
                  <a:schemeClr val="tx1"/>
                </a:solidFill>
              </a:rPr>
              <a:t>xceptional customer service</a:t>
            </a:r>
          </a:p>
          <a:p>
            <a:pPr marL="800100" lvl="1" indent="-342900" algn="l">
              <a:buFont typeface="Arial" panose="020B0604020202020204" pitchFamily="34" charset="0"/>
              <a:buChar char="•"/>
            </a:pPr>
            <a:r>
              <a:rPr lang="en-US" sz="1600" dirty="0">
                <a:solidFill>
                  <a:schemeClr val="tx1"/>
                </a:solidFill>
              </a:rPr>
              <a:t>E</a:t>
            </a:r>
            <a:r>
              <a:rPr lang="en-US" sz="1600" dirty="0" smtClean="0">
                <a:solidFill>
                  <a:schemeClr val="tx1"/>
                </a:solidFill>
              </a:rPr>
              <a:t>fficient check-in and check-out processes: </a:t>
            </a:r>
          </a:p>
          <a:p>
            <a:pPr marL="800100" lvl="1" indent="-342900" algn="l">
              <a:buFont typeface="Arial" panose="020B0604020202020204" pitchFamily="34" charset="0"/>
              <a:buChar char="•"/>
            </a:pPr>
            <a:r>
              <a:rPr lang="en-US" sz="1600" dirty="0">
                <a:solidFill>
                  <a:schemeClr val="tx1"/>
                </a:solidFill>
              </a:rPr>
              <a:t>C</a:t>
            </a:r>
            <a:r>
              <a:rPr lang="en-US" sz="1600" dirty="0" smtClean="0">
                <a:solidFill>
                  <a:schemeClr val="tx1"/>
                </a:solidFill>
              </a:rPr>
              <a:t>oncierge services: </a:t>
            </a:r>
          </a:p>
          <a:p>
            <a:pPr marL="800100" lvl="1" indent="-342900" algn="l">
              <a:buFont typeface="Arial" panose="020B0604020202020204" pitchFamily="34" charset="0"/>
              <a:buChar char="•"/>
            </a:pPr>
            <a:r>
              <a:rPr lang="en-US" sz="1600" dirty="0">
                <a:solidFill>
                  <a:schemeClr val="tx1"/>
                </a:solidFill>
              </a:rPr>
              <a:t>H</a:t>
            </a:r>
            <a:r>
              <a:rPr lang="en-US" sz="1600" dirty="0" smtClean="0">
                <a:solidFill>
                  <a:schemeClr val="tx1"/>
                </a:solidFill>
              </a:rPr>
              <a:t>ousekeeping and room maintenance:</a:t>
            </a:r>
          </a:p>
          <a:p>
            <a:pPr marL="800100" lvl="1" indent="-342900" algn="l">
              <a:buFont typeface="Arial" panose="020B0604020202020204" pitchFamily="34" charset="0"/>
              <a:buChar char="•"/>
            </a:pPr>
            <a:r>
              <a:rPr lang="en-US" sz="1600" dirty="0">
                <a:solidFill>
                  <a:schemeClr val="tx1"/>
                </a:solidFill>
              </a:rPr>
              <a:t>D</a:t>
            </a:r>
            <a:r>
              <a:rPr lang="en-US" sz="1600" dirty="0" smtClean="0">
                <a:solidFill>
                  <a:schemeClr val="tx1"/>
                </a:solidFill>
              </a:rPr>
              <a:t>ining and culinary experiences:</a:t>
            </a:r>
          </a:p>
          <a:p>
            <a:pPr marL="800100" lvl="1" indent="-342900" algn="l">
              <a:buFont typeface="Arial" panose="020B0604020202020204" pitchFamily="34" charset="0"/>
              <a:buChar char="•"/>
            </a:pPr>
            <a:r>
              <a:rPr lang="en-US" sz="1600" dirty="0">
                <a:solidFill>
                  <a:schemeClr val="tx1"/>
                </a:solidFill>
              </a:rPr>
              <a:t>T</a:t>
            </a:r>
            <a:r>
              <a:rPr lang="en-US" sz="1600" dirty="0" smtClean="0">
                <a:solidFill>
                  <a:schemeClr val="tx1"/>
                </a:solidFill>
              </a:rPr>
              <a:t>echnology integration</a:t>
            </a:r>
          </a:p>
          <a:p>
            <a:pPr marL="800100" lvl="1" indent="-342900" algn="l">
              <a:buFont typeface="Arial" panose="020B0604020202020204" pitchFamily="34" charset="0"/>
              <a:buChar char="•"/>
            </a:pPr>
            <a:r>
              <a:rPr lang="en-US" sz="1600" dirty="0">
                <a:solidFill>
                  <a:schemeClr val="tx1"/>
                </a:solidFill>
              </a:rPr>
              <a:t>S</a:t>
            </a:r>
            <a:r>
              <a:rPr lang="en-US" sz="1600" dirty="0" smtClean="0">
                <a:solidFill>
                  <a:schemeClr val="tx1"/>
                </a:solidFill>
              </a:rPr>
              <a:t>ecurity and safety measures</a:t>
            </a:r>
            <a:r>
              <a:rPr lang="en-US" sz="1600" dirty="0" smtClean="0">
                <a:solidFill>
                  <a:schemeClr val="bg1"/>
                </a:solidFill>
              </a:rPr>
              <a:t>:</a:t>
            </a:r>
          </a:p>
          <a:p>
            <a:endParaRPr lang="en-US" sz="1400" dirty="0" smtClean="0">
              <a:solidFill>
                <a:schemeClr val="tx1"/>
              </a:solidFill>
            </a:endParaRPr>
          </a:p>
          <a:p>
            <a:r>
              <a:rPr lang="en-US" sz="1400" dirty="0" smtClean="0">
                <a:solidFill>
                  <a:schemeClr val="tx1"/>
                </a:solidFill>
              </a:rPr>
              <a:t>(</a:t>
            </a:r>
            <a:r>
              <a:rPr lang="en-US" sz="1400" dirty="0">
                <a:solidFill>
                  <a:schemeClr val="tx1"/>
                </a:solidFill>
              </a:rPr>
              <a:t>Kumar, 2020)</a:t>
            </a:r>
          </a:p>
        </p:txBody>
      </p:sp>
      <p:pic>
        <p:nvPicPr>
          <p:cNvPr id="1026" name="Picture 2" descr="JW Marriott Phuket Resort &amp; Spa Reviews, Deals &amp; Photos 2023 - Expedia.co.uk"/>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080337" y="1545022"/>
            <a:ext cx="6487102" cy="4370869"/>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5918708" y="3244334"/>
            <a:ext cx="354584" cy="369332"/>
          </a:xfrm>
          <a:prstGeom prst="rect">
            <a:avLst/>
          </a:prstGeom>
        </p:spPr>
        <p:txBody>
          <a:bodyPr wrap="none">
            <a:spAutoFit/>
          </a:bodyPr>
          <a:lstStyle/>
          <a:p>
            <a:r>
              <a:rPr lang="en-US" dirty="0"/>
              <a:t>()</a:t>
            </a:r>
          </a:p>
        </p:txBody>
      </p:sp>
      <p:sp>
        <p:nvSpPr>
          <p:cNvPr id="5" name="Rectangle 4"/>
          <p:cNvSpPr/>
          <p:nvPr/>
        </p:nvSpPr>
        <p:spPr>
          <a:xfrm>
            <a:off x="5080337" y="6104227"/>
            <a:ext cx="2031325" cy="369332"/>
          </a:xfrm>
          <a:prstGeom prst="rect">
            <a:avLst/>
          </a:prstGeom>
        </p:spPr>
        <p:txBody>
          <a:bodyPr wrap="none">
            <a:spAutoFit/>
          </a:bodyPr>
          <a:lstStyle/>
          <a:p>
            <a:r>
              <a:rPr lang="en-US" dirty="0">
                <a:solidFill>
                  <a:schemeClr val="bg1"/>
                </a:solidFill>
                <a:latin typeface="Roboto"/>
              </a:rPr>
              <a:t>(JW Marriott, n.d.)</a:t>
            </a:r>
            <a:endParaRPr lang="en-US" dirty="0">
              <a:solidFill>
                <a:schemeClr val="bg1"/>
              </a:solidFill>
            </a:endParaRPr>
          </a:p>
        </p:txBody>
      </p:sp>
    </p:spTree>
    <p:extLst>
      <p:ext uri="{BB962C8B-B14F-4D97-AF65-F5344CB8AC3E}">
        <p14:creationId xmlns:p14="http://schemas.microsoft.com/office/powerpoint/2010/main" val="3863762915"/>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646111" y="452718"/>
            <a:ext cx="10783889" cy="1400530"/>
          </a:xfrm>
        </p:spPr>
        <p:txBody>
          <a:bodyPr/>
          <a:lstStyle/>
          <a:p>
            <a:pPr lvl="0"/>
            <a:r>
              <a:rPr lang="en-US" sz="2400" b="1" spc="300" dirty="0">
                <a:solidFill>
                  <a:schemeClr val="accent3">
                    <a:lumMod val="60000"/>
                    <a:lumOff val="40000"/>
                  </a:schemeClr>
                </a:solidFill>
                <a:effectLst>
                  <a:outerShdw blurRad="38100" dist="38100" dir="2700000" algn="tl">
                    <a:srgbClr val="000000">
                      <a:alpha val="43137"/>
                    </a:srgbClr>
                  </a:outerShdw>
                </a:effectLst>
              </a:rPr>
              <a:t>My JOB ROLES working as a Guest Services Manager and how much impact the services can have on guests experiences/satisfaction</a:t>
            </a:r>
          </a:p>
        </p:txBody>
      </p:sp>
      <p:sp>
        <p:nvSpPr>
          <p:cNvPr id="3" name="Content Placeholder 2"/>
          <p:cNvSpPr>
            <a:spLocks noGrp="1"/>
          </p:cNvSpPr>
          <p:nvPr>
            <p:ph idx="1"/>
          </p:nvPr>
        </p:nvSpPr>
        <p:spPr>
          <a:xfrm>
            <a:off x="441434" y="1648692"/>
            <a:ext cx="5785945" cy="4378035"/>
          </a:xfrm>
        </p:spPr>
        <p:txBody>
          <a:bodyPr>
            <a:noAutofit/>
          </a:bodyPr>
          <a:lstStyle/>
          <a:p>
            <a:r>
              <a:rPr lang="en-US" sz="1400" dirty="0" smtClean="0"/>
              <a:t>Knowing the nature of the guest visit- leisure or business/family or couple etc.</a:t>
            </a:r>
          </a:p>
          <a:p>
            <a:r>
              <a:rPr lang="en-US" sz="1400" dirty="0" smtClean="0"/>
              <a:t>Taking care of the guest needs right from the check-in to check-out.</a:t>
            </a:r>
          </a:p>
          <a:p>
            <a:r>
              <a:rPr lang="en-US" sz="1400" dirty="0" smtClean="0"/>
              <a:t>Collaborating with all the concerned departments to facilitate the guest’s needs</a:t>
            </a:r>
          </a:p>
          <a:p>
            <a:r>
              <a:rPr lang="en-US" sz="1400" dirty="0" smtClean="0"/>
              <a:t>Consistently keeping the high standards of the services in collaboration with the General Manager or directors</a:t>
            </a:r>
          </a:p>
          <a:p>
            <a:r>
              <a:rPr lang="en-US" sz="1400" dirty="0"/>
              <a:t>Being able to move freely across all relevant areas of concern and do whatever it required to be done in the particular </a:t>
            </a:r>
            <a:r>
              <a:rPr lang="en-US" sz="1400" dirty="0" smtClean="0"/>
              <a:t>situation</a:t>
            </a:r>
          </a:p>
          <a:p>
            <a:r>
              <a:rPr lang="en-US" sz="1400" dirty="0" smtClean="0"/>
              <a:t>Be </a:t>
            </a:r>
            <a:r>
              <a:rPr lang="en-US" sz="1400" dirty="0"/>
              <a:t>a part of the operational requirements, attending to customer requests, finishing reports, supplying nutritious meals, or discussing the region's local highlights</a:t>
            </a:r>
            <a:endParaRPr lang="en-US" sz="1400" dirty="0" smtClean="0"/>
          </a:p>
          <a:p>
            <a:pPr marL="0" indent="0">
              <a:buNone/>
            </a:pPr>
            <a:r>
              <a:rPr lang="en-US" sz="1400" dirty="0" smtClean="0"/>
              <a:t>“Creating </a:t>
            </a:r>
            <a:r>
              <a:rPr lang="en-US" sz="1400" dirty="0"/>
              <a:t>“wow” factor for the </a:t>
            </a:r>
            <a:r>
              <a:rPr lang="en-US" sz="1400" dirty="0" smtClean="0"/>
              <a:t>guests”</a:t>
            </a:r>
            <a:endParaRPr lang="en-US" sz="1400" dirty="0"/>
          </a:p>
          <a:p>
            <a:pPr marL="0" indent="0">
              <a:buNone/>
            </a:pPr>
            <a:endParaRPr lang="en-US" sz="1400" dirty="0" smtClean="0"/>
          </a:p>
          <a:p>
            <a:pPr marL="0" indent="0">
              <a:buNone/>
            </a:pPr>
            <a:r>
              <a:rPr lang="en-US" sz="1400" dirty="0" smtClean="0"/>
              <a:t> </a:t>
            </a:r>
            <a:r>
              <a:rPr lang="en-US" sz="1050" dirty="0"/>
              <a:t>(Guest Service Representative in Multiple Locations | Marriott International, n.d.)</a:t>
            </a:r>
            <a:r>
              <a:rPr lang="en-US" sz="1050" dirty="0" smtClean="0"/>
              <a:t> </a:t>
            </a:r>
            <a:r>
              <a:rPr lang="en-US" sz="1400" dirty="0" smtClean="0"/>
              <a:t>                                                                                                               (</a:t>
            </a:r>
          </a:p>
          <a:p>
            <a:endParaRPr lang="en-US" sz="1400" dirty="0"/>
          </a:p>
        </p:txBody>
      </p:sp>
      <p:pic>
        <p:nvPicPr>
          <p:cNvPr id="4" name="Picture 3"/>
          <p:cNvPicPr>
            <a:picLocks noChangeAspect="1"/>
          </p:cNvPicPr>
          <p:nvPr/>
        </p:nvPicPr>
        <p:blipFill>
          <a:blip r:embed="rId2"/>
          <a:stretch>
            <a:fillRect/>
          </a:stretch>
        </p:blipFill>
        <p:spPr>
          <a:xfrm>
            <a:off x="6686386" y="1375706"/>
            <a:ext cx="5034558" cy="4883204"/>
          </a:xfrm>
          <a:prstGeom prst="rect">
            <a:avLst/>
          </a:prstGeom>
        </p:spPr>
      </p:pic>
    </p:spTree>
    <p:extLst>
      <p:ext uri="{BB962C8B-B14F-4D97-AF65-F5344CB8AC3E}">
        <p14:creationId xmlns:p14="http://schemas.microsoft.com/office/powerpoint/2010/main" val="123301993"/>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sz="2000" b="1" spc="300" dirty="0">
                <a:solidFill>
                  <a:schemeClr val="accent3">
                    <a:lumMod val="60000"/>
                    <a:lumOff val="40000"/>
                  </a:schemeClr>
                </a:solidFill>
                <a:effectLst>
                  <a:outerShdw blurRad="38100" dist="38100" dir="2700000" algn="tl">
                    <a:srgbClr val="000000">
                      <a:alpha val="43137"/>
                    </a:srgbClr>
                  </a:outerShdw>
                </a:effectLst>
              </a:rPr>
              <a:t>APPLICATION of these services in this hotel &amp; what is offered by its competitors</a:t>
            </a:r>
            <a:endParaRPr lang="en-US" sz="2000" dirty="0"/>
          </a:p>
        </p:txBody>
      </p:sp>
      <p:sp>
        <p:nvSpPr>
          <p:cNvPr id="3" name="Text Placeholder 2"/>
          <p:cNvSpPr>
            <a:spLocks noGrp="1"/>
          </p:cNvSpPr>
          <p:nvPr>
            <p:ph type="body" idx="1"/>
          </p:nvPr>
        </p:nvSpPr>
        <p:spPr>
          <a:xfrm>
            <a:off x="1103313" y="1357745"/>
            <a:ext cx="4396338" cy="495503"/>
          </a:xfrm>
        </p:spPr>
        <p:txBody>
          <a:bodyPr/>
          <a:lstStyle/>
          <a:p>
            <a:r>
              <a:rPr lang="en-US" dirty="0" smtClean="0"/>
              <a:t>Marriott	</a:t>
            </a:r>
            <a:endParaRPr lang="en-US" dirty="0"/>
          </a:p>
        </p:txBody>
      </p:sp>
      <p:sp>
        <p:nvSpPr>
          <p:cNvPr id="4" name="Content Placeholder 3"/>
          <p:cNvSpPr>
            <a:spLocks noGrp="1"/>
          </p:cNvSpPr>
          <p:nvPr>
            <p:ph sz="half" idx="2"/>
          </p:nvPr>
        </p:nvSpPr>
        <p:spPr>
          <a:xfrm>
            <a:off x="1103312" y="1953491"/>
            <a:ext cx="4396339" cy="4530435"/>
          </a:xfrm>
        </p:spPr>
        <p:txBody>
          <a:bodyPr>
            <a:normAutofit/>
          </a:bodyPr>
          <a:lstStyle/>
          <a:p>
            <a:r>
              <a:rPr lang="en-US" sz="1600" dirty="0"/>
              <a:t>Exceptional Service </a:t>
            </a:r>
            <a:r>
              <a:rPr lang="en-US" sz="1600" dirty="0" smtClean="0"/>
              <a:t>Culture (personalized attention)</a:t>
            </a:r>
          </a:p>
          <a:p>
            <a:r>
              <a:rPr lang="en-US" sz="1600" dirty="0"/>
              <a:t>Luxurious Amenities and </a:t>
            </a:r>
            <a:r>
              <a:rPr lang="en-US" sz="1600" dirty="0" smtClean="0"/>
              <a:t>Experiences. </a:t>
            </a:r>
          </a:p>
          <a:p>
            <a:r>
              <a:rPr lang="en-US" sz="1600" dirty="0" smtClean="0"/>
              <a:t>Attention </a:t>
            </a:r>
            <a:r>
              <a:rPr lang="en-US" sz="1600" dirty="0"/>
              <a:t>to Detail in Design and </a:t>
            </a:r>
            <a:r>
              <a:rPr lang="en-US" sz="1600" dirty="0" smtClean="0"/>
              <a:t>Ambiance</a:t>
            </a:r>
            <a:endParaRPr lang="en-US" sz="1600" dirty="0">
              <a:sym typeface="Wingdings" panose="05000000000000000000" pitchFamily="2" charset="2"/>
            </a:endParaRPr>
          </a:p>
          <a:p>
            <a:r>
              <a:rPr lang="en-US" sz="1600" dirty="0"/>
              <a:t>Technology </a:t>
            </a:r>
            <a:r>
              <a:rPr lang="en-US" sz="1600" dirty="0" smtClean="0"/>
              <a:t>Integration</a:t>
            </a:r>
          </a:p>
          <a:p>
            <a:r>
              <a:rPr lang="en-US" sz="1600" dirty="0"/>
              <a:t>Emphasis on Wellness and </a:t>
            </a:r>
            <a:r>
              <a:rPr lang="en-US" sz="1600" dirty="0" smtClean="0"/>
              <a:t>Culinary </a:t>
            </a:r>
            <a:r>
              <a:rPr lang="en-US" sz="1600" dirty="0"/>
              <a:t>Excellence and Innovative Dining </a:t>
            </a:r>
            <a:r>
              <a:rPr lang="en-US" sz="1600" dirty="0" smtClean="0"/>
              <a:t>Options</a:t>
            </a:r>
          </a:p>
          <a:p>
            <a:r>
              <a:rPr lang="en-US" sz="1600" dirty="0"/>
              <a:t>Exclusive Access to Local </a:t>
            </a:r>
            <a:r>
              <a:rPr lang="en-US" sz="1600" dirty="0" smtClean="0"/>
              <a:t>Experiences</a:t>
            </a:r>
          </a:p>
          <a:p>
            <a:r>
              <a:rPr lang="en-US" sz="1600" dirty="0"/>
              <a:t>Sophisticated Event and Meeting Spaces</a:t>
            </a:r>
            <a:r>
              <a:rPr lang="en-US" sz="1600" dirty="0" smtClean="0"/>
              <a:t>:</a:t>
            </a:r>
          </a:p>
          <a:p>
            <a:pPr marL="0" indent="0">
              <a:buNone/>
            </a:pPr>
            <a:r>
              <a:rPr lang="en-US" sz="1400" dirty="0"/>
              <a:t>(Johnson, 2020)</a:t>
            </a:r>
          </a:p>
        </p:txBody>
      </p:sp>
      <p:sp>
        <p:nvSpPr>
          <p:cNvPr id="5" name="Text Placeholder 4"/>
          <p:cNvSpPr>
            <a:spLocks noGrp="1"/>
          </p:cNvSpPr>
          <p:nvPr>
            <p:ph type="body" sz="quarter" idx="3"/>
          </p:nvPr>
        </p:nvSpPr>
        <p:spPr>
          <a:xfrm>
            <a:off x="5654495" y="1357745"/>
            <a:ext cx="4396339" cy="495503"/>
          </a:xfrm>
        </p:spPr>
        <p:txBody>
          <a:bodyPr/>
          <a:lstStyle/>
          <a:p>
            <a:r>
              <a:rPr lang="en-US" dirty="0" smtClean="0"/>
              <a:t>Competitors</a:t>
            </a:r>
            <a:endParaRPr lang="en-US" dirty="0"/>
          </a:p>
        </p:txBody>
      </p:sp>
      <p:sp>
        <p:nvSpPr>
          <p:cNvPr id="6" name="Content Placeholder 5"/>
          <p:cNvSpPr>
            <a:spLocks noGrp="1"/>
          </p:cNvSpPr>
          <p:nvPr>
            <p:ph sz="quarter" idx="4"/>
          </p:nvPr>
        </p:nvSpPr>
        <p:spPr>
          <a:xfrm>
            <a:off x="5654495" y="1953491"/>
            <a:ext cx="4396339" cy="2729345"/>
          </a:xfrm>
        </p:spPr>
        <p:txBody>
          <a:bodyPr>
            <a:normAutofit/>
          </a:bodyPr>
          <a:lstStyle/>
          <a:p>
            <a:pPr algn="just"/>
            <a:r>
              <a:rPr lang="en-US" sz="1600" dirty="0" smtClean="0"/>
              <a:t>The competitors  lack providing or sustaining the services and amenities at the highly sophisticated level at all the time. This is what sets JW Marriott apart from its competitors</a:t>
            </a:r>
            <a:endParaRPr lang="en-US" sz="1600" dirty="0"/>
          </a:p>
        </p:txBody>
      </p:sp>
    </p:spTree>
    <p:extLst>
      <p:ext uri="{BB962C8B-B14F-4D97-AF65-F5344CB8AC3E}">
        <p14:creationId xmlns:p14="http://schemas.microsoft.com/office/powerpoint/2010/main" val="2110292969"/>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6761019" y="2954105"/>
            <a:ext cx="3214635" cy="1440043"/>
          </a:xfrm>
        </p:spPr>
        <p:txBody>
          <a:bodyPr>
            <a:normAutofit fontScale="90000"/>
          </a:bodyPr>
          <a:lstStyle/>
          <a:p>
            <a:r>
              <a:rPr lang="en-US" dirty="0" smtClean="0"/>
              <a:t>Importance of Hospitality Services </a:t>
            </a:r>
            <a:endParaRPr lang="en-US" dirty="0"/>
          </a:p>
        </p:txBody>
      </p:sp>
      <p:sp>
        <p:nvSpPr>
          <p:cNvPr id="3" name="Picture Placeholder 2"/>
          <p:cNvSpPr>
            <a:spLocks noGrp="1"/>
          </p:cNvSpPr>
          <p:nvPr>
            <p:ph type="pic" idx="1"/>
          </p:nvPr>
        </p:nvSpPr>
        <p:spPr/>
      </p:sp>
      <p:sp>
        <p:nvSpPr>
          <p:cNvPr id="4" name="Text Placeholder 3"/>
          <p:cNvSpPr>
            <a:spLocks noGrp="1"/>
          </p:cNvSpPr>
          <p:nvPr>
            <p:ph type="body" sz="half" idx="2"/>
          </p:nvPr>
        </p:nvSpPr>
        <p:spPr>
          <a:xfrm>
            <a:off x="318656" y="1142999"/>
            <a:ext cx="6192980" cy="5534892"/>
          </a:xfrm>
        </p:spPr>
        <p:txBody>
          <a:bodyPr/>
          <a:lstStyle/>
          <a:p>
            <a:pPr algn="just"/>
            <a:r>
              <a:rPr lang="en-US" sz="4400" b="1" spc="300" dirty="0">
                <a:solidFill>
                  <a:schemeClr val="accent3"/>
                </a:solidFill>
                <a:effectLst>
                  <a:outerShdw blurRad="38100" dist="38100" dir="2700000" algn="tl">
                    <a:srgbClr val="000000">
                      <a:alpha val="43137"/>
                    </a:srgbClr>
                  </a:outerShdw>
                </a:effectLst>
              </a:rPr>
              <a:t>The importance of hospitality services </a:t>
            </a:r>
            <a:endParaRPr lang="en-US" sz="4400" b="1" spc="300" dirty="0" smtClean="0">
              <a:solidFill>
                <a:schemeClr val="accent3"/>
              </a:solidFill>
              <a:effectLst>
                <a:outerShdw blurRad="38100" dist="38100" dir="2700000" algn="tl">
                  <a:srgbClr val="000000">
                    <a:alpha val="43137"/>
                  </a:srgbClr>
                </a:outerShdw>
              </a:effectLst>
            </a:endParaRPr>
          </a:p>
          <a:p>
            <a:pPr algn="just"/>
            <a:endParaRPr lang="en-US" sz="4400" b="1" spc="300" dirty="0">
              <a:solidFill>
                <a:schemeClr val="accent3"/>
              </a:solidFill>
              <a:effectLst>
                <a:outerShdw blurRad="38100" dist="38100" dir="2700000" algn="tl">
                  <a:srgbClr val="000000">
                    <a:alpha val="43137"/>
                  </a:srgbClr>
                </a:outerShdw>
              </a:effectLst>
            </a:endParaRPr>
          </a:p>
          <a:p>
            <a:pPr algn="just"/>
            <a:r>
              <a:rPr lang="en-US" sz="1600" dirty="0" smtClean="0"/>
              <a:t>The </a:t>
            </a:r>
            <a:r>
              <a:rPr lang="en-US" sz="1600" dirty="0"/>
              <a:t>strength of Marriott dwells on its capacity to guarantee an exceptional guest experience, promoting customer satisfaction and loyalty. These services are essential to providing visitors with a pleasant and cozy environment, which raises the Marriott brand's overall reputation and its revenue.</a:t>
            </a:r>
            <a:r>
              <a:rPr lang="en-US" sz="2400" dirty="0"/>
              <a:t> </a:t>
            </a:r>
            <a:endParaRPr lang="en-US" sz="2400" dirty="0" smtClean="0"/>
          </a:p>
          <a:p>
            <a:pPr algn="just"/>
            <a:endParaRPr lang="en-US" sz="2400" dirty="0" smtClean="0"/>
          </a:p>
          <a:p>
            <a:pPr algn="just"/>
            <a:r>
              <a:rPr lang="en-US" dirty="0" smtClean="0"/>
              <a:t>(</a:t>
            </a:r>
            <a:r>
              <a:rPr lang="en-US" dirty="0"/>
              <a:t>Garcia, 2020).</a:t>
            </a:r>
          </a:p>
        </p:txBody>
      </p:sp>
      <p:pic>
        <p:nvPicPr>
          <p:cNvPr id="3074" name="Picture 2" descr="The Importance of Hospitality in the Service Industry"/>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750339" y="1142999"/>
            <a:ext cx="4028498" cy="493914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40468212"/>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362332" y="232001"/>
            <a:ext cx="9404723" cy="1400530"/>
          </a:xfrm>
        </p:spPr>
        <p:txBody>
          <a:bodyPr/>
          <a:lstStyle/>
          <a:p>
            <a:pPr lvl="0"/>
            <a:r>
              <a:rPr lang="en-US" sz="3200" b="1" dirty="0">
                <a:solidFill>
                  <a:schemeClr val="accent3">
                    <a:lumMod val="60000"/>
                    <a:lumOff val="40000"/>
                  </a:schemeClr>
                </a:solidFill>
                <a:effectLst>
                  <a:outerShdw blurRad="38100" dist="38100" dir="2700000" algn="tl">
                    <a:srgbClr val="000000">
                      <a:alpha val="43137"/>
                    </a:srgbClr>
                  </a:outerShdw>
                </a:effectLst>
              </a:rPr>
              <a:t>How the hotels EXCEED the expectations of their clients</a:t>
            </a:r>
          </a:p>
        </p:txBody>
      </p:sp>
      <p:sp>
        <p:nvSpPr>
          <p:cNvPr id="3" name="Content Placeholder 2"/>
          <p:cNvSpPr>
            <a:spLocks noGrp="1"/>
          </p:cNvSpPr>
          <p:nvPr>
            <p:ph idx="1"/>
          </p:nvPr>
        </p:nvSpPr>
        <p:spPr>
          <a:xfrm>
            <a:off x="874288" y="1828800"/>
            <a:ext cx="2758007" cy="4304283"/>
          </a:xfrm>
        </p:spPr>
        <p:txBody>
          <a:bodyPr>
            <a:normAutofit/>
          </a:bodyPr>
          <a:lstStyle/>
          <a:p>
            <a:r>
              <a:rPr lang="en-US" sz="1800" dirty="0"/>
              <a:t>Personalized Service</a:t>
            </a:r>
            <a:r>
              <a:rPr lang="en-US" sz="1800" dirty="0" smtClean="0"/>
              <a:t>:</a:t>
            </a:r>
          </a:p>
          <a:p>
            <a:r>
              <a:rPr lang="en-US" sz="1800" dirty="0"/>
              <a:t>Anticipating Needs</a:t>
            </a:r>
            <a:r>
              <a:rPr lang="en-US" sz="1800" dirty="0" smtClean="0"/>
              <a:t>:</a:t>
            </a:r>
          </a:p>
          <a:p>
            <a:r>
              <a:rPr lang="en-US" sz="1800" dirty="0"/>
              <a:t>Surprise and Delight</a:t>
            </a:r>
            <a:r>
              <a:rPr lang="en-US" sz="1800" dirty="0" smtClean="0"/>
              <a:t>:</a:t>
            </a:r>
          </a:p>
          <a:p>
            <a:r>
              <a:rPr lang="en-US" sz="1800" dirty="0"/>
              <a:t>Consistent High-Quality </a:t>
            </a:r>
            <a:r>
              <a:rPr lang="en-US" sz="1800" dirty="0" smtClean="0"/>
              <a:t>Service</a:t>
            </a:r>
          </a:p>
          <a:p>
            <a:r>
              <a:rPr lang="en-US" sz="1800" dirty="0"/>
              <a:t>Attention to Detail</a:t>
            </a:r>
            <a:r>
              <a:rPr lang="en-US" sz="1800" dirty="0" smtClean="0"/>
              <a:t>:</a:t>
            </a:r>
          </a:p>
          <a:p>
            <a:r>
              <a:rPr lang="en-US" sz="1800" dirty="0"/>
              <a:t>Prompt Issue Resolution</a:t>
            </a:r>
            <a:r>
              <a:rPr lang="en-US" sz="1800" dirty="0" smtClean="0"/>
              <a:t>:</a:t>
            </a:r>
          </a:p>
          <a:p>
            <a:pPr marL="0" indent="0">
              <a:buNone/>
            </a:pPr>
            <a:r>
              <a:rPr lang="en-US" sz="1400" dirty="0"/>
              <a:t>(Garcia, 2021)</a:t>
            </a:r>
          </a:p>
        </p:txBody>
      </p:sp>
      <p:pic>
        <p:nvPicPr>
          <p:cNvPr id="6146" name="Picture 2" descr="https://site.surveysparrow.com/wp-content/uploads/2018/07/How-to-exceed-customer-expectations.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rot="20497274">
            <a:off x="4368634" y="1190093"/>
            <a:ext cx="6797018" cy="4448394"/>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6494969" y="6227247"/>
            <a:ext cx="2015039" cy="307777"/>
          </a:xfrm>
          <a:prstGeom prst="rect">
            <a:avLst/>
          </a:prstGeom>
        </p:spPr>
        <p:txBody>
          <a:bodyPr wrap="none">
            <a:spAutoFit/>
          </a:bodyPr>
          <a:lstStyle/>
          <a:p>
            <a:r>
              <a:rPr lang="en-US" sz="1400" dirty="0">
                <a:latin typeface="Roboto"/>
              </a:rPr>
              <a:t>(SurveySparrow, 2018)</a:t>
            </a:r>
            <a:endParaRPr lang="en-US" sz="1400" dirty="0"/>
          </a:p>
        </p:txBody>
      </p:sp>
    </p:spTree>
    <p:extLst>
      <p:ext uri="{BB962C8B-B14F-4D97-AF65-F5344CB8AC3E}">
        <p14:creationId xmlns:p14="http://schemas.microsoft.com/office/powerpoint/2010/main" val="219976552"/>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646111" y="452718"/>
            <a:ext cx="10752358" cy="1400530"/>
          </a:xfrm>
        </p:spPr>
        <p:txBody>
          <a:bodyPr/>
          <a:lstStyle/>
          <a:p>
            <a:r>
              <a:rPr lang="en-US" sz="3200" b="1" spc="300" dirty="0" smtClean="0">
                <a:solidFill>
                  <a:schemeClr val="accent3">
                    <a:lumMod val="60000"/>
                    <a:lumOff val="40000"/>
                  </a:schemeClr>
                </a:solidFill>
                <a:effectLst>
                  <a:outerShdw blurRad="38100" dist="38100" dir="2700000" algn="tl">
                    <a:srgbClr val="000000">
                      <a:alpha val="43137"/>
                    </a:srgbClr>
                  </a:outerShdw>
                </a:effectLst>
              </a:rPr>
              <a:t>ROOM FOR IMPROVEMENT</a:t>
            </a:r>
            <a:r>
              <a:rPr lang="en-US" sz="3200" b="1" spc="300" dirty="0">
                <a:solidFill>
                  <a:schemeClr val="accent2"/>
                </a:solidFill>
                <a:effectLst>
                  <a:outerShdw blurRad="38100" dist="38100" dir="2700000" algn="tl">
                    <a:srgbClr val="000000">
                      <a:alpha val="43137"/>
                    </a:srgbClr>
                  </a:outerShdw>
                </a:effectLst>
              </a:rPr>
              <a:t/>
            </a:r>
            <a:br>
              <a:rPr lang="en-US" sz="3200" b="1" spc="300" dirty="0">
                <a:solidFill>
                  <a:schemeClr val="accent2"/>
                </a:solidFill>
                <a:effectLst>
                  <a:outerShdw blurRad="38100" dist="38100" dir="2700000" algn="tl">
                    <a:srgbClr val="000000">
                      <a:alpha val="43137"/>
                    </a:srgbClr>
                  </a:outerShdw>
                </a:effectLst>
              </a:rPr>
            </a:br>
            <a:endParaRPr lang="en-US" sz="3200" b="1" spc="300" dirty="0">
              <a:solidFill>
                <a:schemeClr val="accent2"/>
              </a:solidFill>
              <a:effectLst>
                <a:outerShdw blurRad="38100" dist="38100" dir="2700000" algn="tl">
                  <a:srgbClr val="000000">
                    <a:alpha val="43137"/>
                  </a:srgbClr>
                </a:outerShdw>
              </a:effectLst>
            </a:endParaRPr>
          </a:p>
        </p:txBody>
      </p:sp>
      <p:sp>
        <p:nvSpPr>
          <p:cNvPr id="3" name="Content Placeholder 2"/>
          <p:cNvSpPr>
            <a:spLocks noGrp="1"/>
          </p:cNvSpPr>
          <p:nvPr>
            <p:ph idx="1"/>
          </p:nvPr>
        </p:nvSpPr>
        <p:spPr>
          <a:xfrm>
            <a:off x="646111" y="1245206"/>
            <a:ext cx="3073808" cy="4195481"/>
          </a:xfrm>
        </p:spPr>
        <p:txBody>
          <a:bodyPr>
            <a:normAutofit fontScale="92500" lnSpcReduction="20000"/>
          </a:bodyPr>
          <a:lstStyle/>
          <a:p>
            <a:r>
              <a:rPr lang="en-US" dirty="0" smtClean="0"/>
              <a:t>Brining in innovation</a:t>
            </a:r>
          </a:p>
          <a:p>
            <a:r>
              <a:rPr lang="en-US" dirty="0" smtClean="0"/>
              <a:t>Technological advancement</a:t>
            </a:r>
          </a:p>
          <a:p>
            <a:r>
              <a:rPr lang="en-US" dirty="0" smtClean="0"/>
              <a:t>Training programs to inculcate more emphatic approach towards the guests</a:t>
            </a:r>
          </a:p>
          <a:p>
            <a:r>
              <a:rPr lang="en-US" dirty="0" smtClean="0"/>
              <a:t>Gross consistency required all across in rendering high-quality service</a:t>
            </a:r>
          </a:p>
          <a:p>
            <a:r>
              <a:rPr lang="en-US" dirty="0" smtClean="0"/>
              <a:t>Selection of the right people  </a:t>
            </a:r>
          </a:p>
          <a:p>
            <a:pPr marL="0" indent="0">
              <a:buNone/>
            </a:pPr>
            <a:r>
              <a:rPr lang="en-US" dirty="0"/>
              <a:t>(Brown, 2019)</a:t>
            </a:r>
          </a:p>
        </p:txBody>
      </p:sp>
      <p:pic>
        <p:nvPicPr>
          <p:cNvPr id="5122" name="Picture 2" descr="IoT Smart Hotels are Enabling Innovation in the Hospitality Industry. How?"/>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382955" y="1265718"/>
            <a:ext cx="5188935" cy="4762500"/>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6243007" y="6219637"/>
            <a:ext cx="1967205" cy="369332"/>
          </a:xfrm>
          <a:prstGeom prst="rect">
            <a:avLst/>
          </a:prstGeom>
        </p:spPr>
        <p:txBody>
          <a:bodyPr wrap="none">
            <a:spAutoFit/>
          </a:bodyPr>
          <a:lstStyle/>
          <a:p>
            <a:r>
              <a:rPr lang="en-US" dirty="0">
                <a:latin typeface="Roboto"/>
              </a:rPr>
              <a:t>(Biz4Intellia, n.d.)</a:t>
            </a:r>
            <a:endParaRPr lang="en-US" dirty="0"/>
          </a:p>
        </p:txBody>
      </p:sp>
    </p:spTree>
    <p:extLst>
      <p:ext uri="{BB962C8B-B14F-4D97-AF65-F5344CB8AC3E}">
        <p14:creationId xmlns:p14="http://schemas.microsoft.com/office/powerpoint/2010/main" val="4131701305"/>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60375" y="1447800"/>
            <a:ext cx="4095642" cy="1447800"/>
          </a:xfrm>
        </p:spPr>
        <p:txBody>
          <a:bodyPr/>
          <a:lstStyle/>
          <a:p>
            <a:r>
              <a:rPr lang="en-US" sz="3600" b="1" spc="300" dirty="0" smtClean="0">
                <a:solidFill>
                  <a:schemeClr val="accent3"/>
                </a:solidFill>
                <a:effectLst>
                  <a:outerShdw blurRad="38100" dist="38100" dir="2700000" algn="tl">
                    <a:srgbClr val="000000">
                      <a:alpha val="43137"/>
                    </a:srgbClr>
                  </a:outerShdw>
                </a:effectLst>
              </a:rPr>
              <a:t>CONCLUSION</a:t>
            </a:r>
            <a:endParaRPr lang="en-US" sz="3600" b="1" spc="300" dirty="0">
              <a:solidFill>
                <a:schemeClr val="accent3"/>
              </a:solidFill>
              <a:effectLst>
                <a:outerShdw blurRad="38100" dist="38100" dir="2700000" algn="tl">
                  <a:srgbClr val="000000">
                    <a:alpha val="43137"/>
                  </a:srgbClr>
                </a:outerShdw>
              </a:effectLst>
            </a:endParaRPr>
          </a:p>
        </p:txBody>
      </p:sp>
      <p:sp>
        <p:nvSpPr>
          <p:cNvPr id="4" name="Text Placeholder 3"/>
          <p:cNvSpPr>
            <a:spLocks noGrp="1"/>
          </p:cNvSpPr>
          <p:nvPr>
            <p:ph type="body" sz="half" idx="2"/>
          </p:nvPr>
        </p:nvSpPr>
        <p:spPr/>
        <p:txBody>
          <a:bodyPr>
            <a:normAutofit fontScale="92500"/>
          </a:bodyPr>
          <a:lstStyle/>
          <a:p>
            <a:pPr marL="285750" indent="-285750" algn="just">
              <a:buFont typeface="Arial" panose="020B0604020202020204" pitchFamily="34" charset="0"/>
              <a:buChar char="•"/>
            </a:pPr>
            <a:r>
              <a:rPr lang="en-US" sz="1600" dirty="0" smtClean="0"/>
              <a:t>Hospitality industry is extremely competitive and it is imperative to keep pace with the change</a:t>
            </a:r>
          </a:p>
          <a:p>
            <a:pPr marL="285750" indent="-285750" algn="just">
              <a:buFont typeface="Arial" panose="020B0604020202020204" pitchFamily="34" charset="0"/>
              <a:buChar char="•"/>
            </a:pPr>
            <a:r>
              <a:rPr lang="en-US" sz="1600" dirty="0" smtClean="0"/>
              <a:t>Guests are more demanding due to the choices they have now</a:t>
            </a:r>
          </a:p>
          <a:p>
            <a:pPr marL="285750" indent="-285750" algn="just">
              <a:buFont typeface="Arial" panose="020B0604020202020204" pitchFamily="34" charset="0"/>
              <a:buChar char="•"/>
            </a:pPr>
            <a:r>
              <a:rPr lang="en-US" sz="1600" dirty="0" smtClean="0"/>
              <a:t>Selection of  the right people with genuinely emphatic  approach to the services is crucial for sustaining the high-end services.</a:t>
            </a:r>
          </a:p>
        </p:txBody>
      </p:sp>
      <p:sp>
        <p:nvSpPr>
          <p:cNvPr id="10" name="AutoShape 12" descr="thank-you-powerpoint-template"/>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pic>
        <p:nvPicPr>
          <p:cNvPr id="4116" name="Picture 20" descr="https://www.xpressjobs.co.uk/_resx/imageresource/7a71721b19840f5e8ac8ba51cab1d53adb910637-735-1225-0-0-0"/>
          <p:cNvPicPr>
            <a:picLocks noGrp="1" noChangeAspect="1" noChangeArrowheads="1"/>
          </p:cNvPicPr>
          <p:nvPr>
            <p:ph idx="1"/>
          </p:nvPr>
        </p:nvPicPr>
        <p:blipFill>
          <a:blip r:embed="rId2" cstate="print">
            <a:extLst>
              <a:ext uri="{28A0092B-C50C-407E-A947-70E740481C1C}">
                <a14:useLocalDpi xmlns:a14="http://schemas.microsoft.com/office/drawing/2010/main" val="0"/>
              </a:ext>
            </a:extLst>
          </a:blip>
          <a:srcRect/>
          <a:stretch>
            <a:fillRect/>
          </a:stretch>
        </p:blipFill>
        <p:spPr bwMode="auto">
          <a:xfrm>
            <a:off x="4784725" y="2272456"/>
            <a:ext cx="5195888" cy="3752423"/>
          </a:xfrm>
          <a:prstGeom prst="rect">
            <a:avLst/>
          </a:prstGeom>
          <a:noFill/>
          <a:extLst>
            <a:ext uri="{909E8E84-426E-40DD-AFC4-6F175D3DCCD1}">
              <a14:hiddenFill xmlns:a14="http://schemas.microsoft.com/office/drawing/2010/main">
                <a:solidFill>
                  <a:srgbClr val="FFFFFF"/>
                </a:solidFill>
              </a14:hiddenFill>
            </a:ext>
          </a:extLst>
        </p:spPr>
      </p:pic>
      <p:sp>
        <p:nvSpPr>
          <p:cNvPr id="14" name="Rectangle 13"/>
          <p:cNvSpPr/>
          <p:nvPr/>
        </p:nvSpPr>
        <p:spPr>
          <a:xfrm>
            <a:off x="4556016" y="6073893"/>
            <a:ext cx="1992853" cy="369332"/>
          </a:xfrm>
          <a:prstGeom prst="rect">
            <a:avLst/>
          </a:prstGeom>
        </p:spPr>
        <p:txBody>
          <a:bodyPr wrap="none">
            <a:spAutoFit/>
          </a:bodyPr>
          <a:lstStyle/>
          <a:p>
            <a:r>
              <a:rPr lang="en-US" dirty="0">
                <a:solidFill>
                  <a:schemeClr val="bg1"/>
                </a:solidFill>
                <a:latin typeface="Roboto"/>
              </a:rPr>
              <a:t>(Xpressjobs, n.d.)</a:t>
            </a:r>
            <a:endParaRPr lang="en-US" dirty="0">
              <a:solidFill>
                <a:schemeClr val="bg1"/>
              </a:solidFill>
            </a:endParaRPr>
          </a:p>
        </p:txBody>
      </p:sp>
    </p:spTree>
    <p:extLst>
      <p:ext uri="{BB962C8B-B14F-4D97-AF65-F5344CB8AC3E}">
        <p14:creationId xmlns:p14="http://schemas.microsoft.com/office/powerpoint/2010/main" val="2140107288"/>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79330546"/>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3026979" cy="575150"/>
          </a:xfrm>
        </p:spPr>
        <p:txBody>
          <a:bodyPr/>
          <a:lstStyle/>
          <a:p>
            <a:r>
              <a:rPr lang="en-US" sz="2400" b="1" dirty="0" smtClean="0"/>
              <a:t>REFERENCES:</a:t>
            </a:r>
            <a:endParaRPr lang="en-US" sz="2400" b="1" dirty="0"/>
          </a:p>
        </p:txBody>
      </p:sp>
      <p:sp>
        <p:nvSpPr>
          <p:cNvPr id="3" name="Text Placeholder 2"/>
          <p:cNvSpPr>
            <a:spLocks noGrp="1"/>
          </p:cNvSpPr>
          <p:nvPr>
            <p:ph type="body" idx="1"/>
          </p:nvPr>
        </p:nvSpPr>
        <p:spPr>
          <a:xfrm>
            <a:off x="0" y="575149"/>
            <a:ext cx="11966028" cy="6518377"/>
          </a:xfrm>
        </p:spPr>
        <p:txBody>
          <a:bodyPr>
            <a:noAutofit/>
          </a:bodyPr>
          <a:lstStyle/>
          <a:p>
            <a:pPr marL="171450" indent="-171450">
              <a:buFont typeface="Arial" panose="020B0604020202020204" pitchFamily="34" charset="0"/>
              <a:buChar char="•"/>
            </a:pPr>
            <a:r>
              <a:rPr lang="en-US" sz="900" b="1" dirty="0">
                <a:latin typeface="Arial" panose="020B0604020202020204" pitchFamily="34" charset="0"/>
                <a:cs typeface="Arial" panose="020B0604020202020204" pitchFamily="34" charset="0"/>
              </a:rPr>
              <a:t>www.facebook.com. (n.d.). </a:t>
            </a:r>
            <a:r>
              <a:rPr lang="en-US" sz="900" b="1" i="1" dirty="0">
                <a:latin typeface="Arial" panose="020B0604020202020204" pitchFamily="34" charset="0"/>
                <a:cs typeface="Arial" panose="020B0604020202020204" pitchFamily="34" charset="0"/>
              </a:rPr>
              <a:t>Facebook</a:t>
            </a:r>
            <a:r>
              <a:rPr lang="en-US" sz="900" b="1" dirty="0">
                <a:latin typeface="Arial" panose="020B0604020202020204" pitchFamily="34" charset="0"/>
                <a:cs typeface="Arial" panose="020B0604020202020204" pitchFamily="34" charset="0"/>
              </a:rPr>
              <a:t>. [online] Available at: https://www.facebook.com/photo/?fbid=4436299949724058&amp;set=a.474583389229087 [Accessed 18 Oct. 2023</a:t>
            </a:r>
            <a:r>
              <a:rPr lang="en-US" sz="900" b="1" dirty="0" smtClean="0">
                <a:latin typeface="Arial" panose="020B0604020202020204" pitchFamily="34" charset="0"/>
                <a:cs typeface="Arial" panose="020B0604020202020204" pitchFamily="34" charset="0"/>
              </a:rPr>
              <a:t>].</a:t>
            </a:r>
          </a:p>
          <a:p>
            <a:pPr marL="171450" indent="-171450">
              <a:buFont typeface="Arial" panose="020B0604020202020204" pitchFamily="34" charset="0"/>
              <a:buChar char="•"/>
            </a:pPr>
            <a:r>
              <a:rPr lang="en-US" sz="900" dirty="0"/>
              <a:t>Guest Service Representative in Multiple Locations | Marriott International. (n.d.). </a:t>
            </a:r>
            <a:r>
              <a:rPr lang="en-US" sz="900" i="1" dirty="0"/>
              <a:t>Guest Service Representative in Multiple Locations | Marriott International</a:t>
            </a:r>
            <a:r>
              <a:rPr lang="en-US" sz="900" dirty="0"/>
              <a:t>. [online] Available at: https://jobs.marriott.com/marriott/jobs/23071340?lang=en-us#:~:text=Job%20Description&amp;text=Our%20Guest%20Experience%20Specialists%20take [Accessed 22 Oct. 2023</a:t>
            </a:r>
            <a:r>
              <a:rPr lang="en-US" sz="900" dirty="0" smtClean="0"/>
              <a:t>].</a:t>
            </a:r>
          </a:p>
          <a:p>
            <a:pPr marL="171450" indent="-171450">
              <a:buFont typeface="Arial" panose="020B0604020202020204" pitchFamily="34" charset="0"/>
              <a:buChar char="•"/>
            </a:pPr>
            <a:r>
              <a:rPr lang="en-US" sz="900" b="1" dirty="0" smtClean="0">
                <a:latin typeface="Arial" panose="020B0604020202020204" pitchFamily="34" charset="0"/>
                <a:cs typeface="Arial" panose="020B0604020202020204" pitchFamily="34" charset="0"/>
              </a:rPr>
              <a:t>Johnson</a:t>
            </a:r>
            <a:r>
              <a:rPr lang="en-US" sz="900" b="1" dirty="0">
                <a:latin typeface="Arial" panose="020B0604020202020204" pitchFamily="34" charset="0"/>
                <a:cs typeface="Arial" panose="020B0604020202020204" pitchFamily="34" charset="0"/>
              </a:rPr>
              <a:t>, W. (2019) Hospitality Training and Development Handbook, 2nd ed., </a:t>
            </a:r>
            <a:r>
              <a:rPr lang="en-US" sz="900" b="1" dirty="0" smtClean="0">
                <a:latin typeface="Arial" panose="020B0604020202020204" pitchFamily="34" charset="0"/>
                <a:cs typeface="Arial" panose="020B0604020202020204" pitchFamily="34" charset="0"/>
              </a:rPr>
              <a:t>Cengage</a:t>
            </a:r>
          </a:p>
          <a:p>
            <a:pPr marL="171450" indent="-171450">
              <a:buFont typeface="Arial" panose="020B0604020202020204" pitchFamily="34" charset="0"/>
              <a:buChar char="•"/>
            </a:pPr>
            <a:r>
              <a:rPr lang="en-US" sz="900" b="1" dirty="0">
                <a:latin typeface="Arial" panose="020B0604020202020204" pitchFamily="34" charset="0"/>
                <a:cs typeface="Arial" panose="020B0604020202020204" pitchFamily="34" charset="0"/>
              </a:rPr>
              <a:t>Marriott International. (n.d.). </a:t>
            </a:r>
            <a:r>
              <a:rPr lang="en-US" sz="900" b="1" i="1" dirty="0">
                <a:latin typeface="Arial" panose="020B0604020202020204" pitchFamily="34" charset="0"/>
                <a:cs typeface="Arial" panose="020B0604020202020204" pitchFamily="34" charset="0"/>
              </a:rPr>
              <a:t>Marriott History | History of the Marriott Family</a:t>
            </a:r>
            <a:r>
              <a:rPr lang="en-US" sz="900" b="1" dirty="0">
                <a:latin typeface="Arial" panose="020B0604020202020204" pitchFamily="34" charset="0"/>
                <a:cs typeface="Arial" panose="020B0604020202020204" pitchFamily="34" charset="0"/>
              </a:rPr>
              <a:t>. [online] Available at: </a:t>
            </a:r>
            <a:r>
              <a:rPr lang="en-US" sz="900" b="1" dirty="0">
                <a:latin typeface="Arial" panose="020B0604020202020204" pitchFamily="34" charset="0"/>
                <a:cs typeface="Arial" panose="020B0604020202020204" pitchFamily="34" charset="0"/>
                <a:hlinkClick r:id="rId2"/>
              </a:rPr>
              <a:t>https://www.marriott.com/culture-and-values/</a:t>
            </a:r>
            <a:r>
              <a:rPr lang="en-US" sz="900" b="1" dirty="0" err="1">
                <a:latin typeface="Arial" panose="020B0604020202020204" pitchFamily="34" charset="0"/>
                <a:cs typeface="Arial" panose="020B0604020202020204" pitchFamily="34" charset="0"/>
                <a:hlinkClick r:id="rId2"/>
              </a:rPr>
              <a:t>marriott</a:t>
            </a:r>
            <a:r>
              <a:rPr lang="en-US" sz="900" b="1" dirty="0">
                <a:latin typeface="Arial" panose="020B0604020202020204" pitchFamily="34" charset="0"/>
                <a:cs typeface="Arial" panose="020B0604020202020204" pitchFamily="34" charset="0"/>
                <a:hlinkClick r:id="rId2"/>
              </a:rPr>
              <a:t>-family-</a:t>
            </a:r>
            <a:r>
              <a:rPr lang="en-US" sz="900" b="1" dirty="0" err="1">
                <a:latin typeface="Arial" panose="020B0604020202020204" pitchFamily="34" charset="0"/>
                <a:cs typeface="Arial" panose="020B0604020202020204" pitchFamily="34" charset="0"/>
                <a:hlinkClick r:id="rId2"/>
              </a:rPr>
              <a:t>history.mi</a:t>
            </a:r>
            <a:r>
              <a:rPr lang="en-US" sz="900" b="1" dirty="0">
                <a:latin typeface="Arial" panose="020B0604020202020204" pitchFamily="34" charset="0"/>
                <a:cs typeface="Arial" panose="020B0604020202020204" pitchFamily="34" charset="0"/>
                <a:hlinkClick r:id="rId2"/>
              </a:rPr>
              <a:t>#:~:text=In%201927%2C%20J</a:t>
            </a:r>
            <a:r>
              <a:rPr lang="en-US" sz="900" b="1" dirty="0" smtClean="0">
                <a:latin typeface="Arial" panose="020B0604020202020204" pitchFamily="34" charset="0"/>
                <a:cs typeface="Arial" panose="020B0604020202020204" pitchFamily="34" charset="0"/>
              </a:rPr>
              <a:t>..</a:t>
            </a:r>
          </a:p>
          <a:p>
            <a:pPr marL="171450" indent="-171450">
              <a:buFont typeface="Arial" panose="020B0604020202020204" pitchFamily="34" charset="0"/>
              <a:buChar char="•"/>
            </a:pPr>
            <a:r>
              <a:rPr lang="en-US" sz="900" b="1" dirty="0">
                <a:latin typeface="Arial" panose="020B0604020202020204" pitchFamily="34" charset="0"/>
                <a:cs typeface="Arial" panose="020B0604020202020204" pitchFamily="34" charset="0"/>
              </a:rPr>
              <a:t>es-la.facebook.com. (n.d.). </a:t>
            </a:r>
            <a:r>
              <a:rPr lang="en-US" sz="900" b="1" i="1" dirty="0">
                <a:latin typeface="Arial" panose="020B0604020202020204" pitchFamily="34" charset="0"/>
                <a:cs typeface="Arial" panose="020B0604020202020204" pitchFamily="34" charset="0"/>
              </a:rPr>
              <a:t>JW Marriott Washington, DC - #TBT 1984: The first JW Marriott, named in honor of founder J. Willard Marriott, opens downtown Washington, D.C. Learn more about Our Story: http://www.marriott.com/about/culture-and-values/history.mi | Facebook</a:t>
            </a:r>
            <a:r>
              <a:rPr lang="en-US" sz="900" b="1" dirty="0">
                <a:latin typeface="Arial" panose="020B0604020202020204" pitchFamily="34" charset="0"/>
                <a:cs typeface="Arial" panose="020B0604020202020204" pitchFamily="34" charset="0"/>
              </a:rPr>
              <a:t>. [online] Available at: https://www.facebook.com/JWMarriottWashingtonDC/photos/tbt-1984-the-first-jw-marriott-named-in-honor-of-founder-j-willard-marriott-open/1121208427907072/?locale=es_LA&amp;paipv=0&amp;eav=AfbVUTTQZJIgW81iS9UNBaPjkmFnKyToyom5VdrwprFkkQRfqDF6zHAHAdXaMLC-k4w&amp;_rdr [Accessed 20 Oct. 2023</a:t>
            </a:r>
            <a:r>
              <a:rPr lang="en-US" sz="900" b="1" dirty="0" smtClean="0">
                <a:latin typeface="Arial" panose="020B0604020202020204" pitchFamily="34" charset="0"/>
                <a:cs typeface="Arial" panose="020B0604020202020204" pitchFamily="34" charset="0"/>
              </a:rPr>
              <a:t>].</a:t>
            </a:r>
          </a:p>
          <a:p>
            <a:pPr marL="171450" indent="-171450">
              <a:buFont typeface="Arial" panose="020B0604020202020204" pitchFamily="34" charset="0"/>
              <a:buChar char="•"/>
            </a:pPr>
            <a:r>
              <a:rPr lang="en-US" sz="900" b="1" dirty="0" smtClean="0">
                <a:latin typeface="Arial" panose="020B0604020202020204" pitchFamily="34" charset="0"/>
                <a:cs typeface="Arial" panose="020B0604020202020204" pitchFamily="34" charset="0"/>
              </a:rPr>
              <a:t>Hollander</a:t>
            </a:r>
            <a:r>
              <a:rPr lang="en-US" sz="900" b="1" dirty="0">
                <a:latin typeface="Arial" panose="020B0604020202020204" pitchFamily="34" charset="0"/>
                <a:cs typeface="Arial" panose="020B0604020202020204" pitchFamily="34" charset="0"/>
              </a:rPr>
              <a:t>, </a:t>
            </a:r>
            <a:r>
              <a:rPr lang="en-US" sz="900" b="1" dirty="0" smtClean="0">
                <a:latin typeface="Arial" panose="020B0604020202020204" pitchFamily="34" charset="0"/>
                <a:cs typeface="Arial" panose="020B0604020202020204" pitchFamily="34" charset="0"/>
              </a:rPr>
              <a:t>J, 2019</a:t>
            </a:r>
            <a:r>
              <a:rPr lang="en-US" sz="900" b="1" dirty="0">
                <a:latin typeface="Arial" panose="020B0604020202020204" pitchFamily="34" charset="0"/>
                <a:cs typeface="Arial" panose="020B0604020202020204" pitchFamily="34" charset="0"/>
              </a:rPr>
              <a:t>). </a:t>
            </a:r>
            <a:r>
              <a:rPr lang="en-US" sz="900" b="1" i="1" dirty="0">
                <a:latin typeface="Arial" panose="020B0604020202020204" pitchFamily="34" charset="0"/>
                <a:cs typeface="Arial" panose="020B0604020202020204" pitchFamily="34" charset="0"/>
              </a:rPr>
              <a:t>What is Hospitality? An In-Depth Look For Professionals</a:t>
            </a:r>
            <a:r>
              <a:rPr lang="en-US" sz="900" b="1" dirty="0">
                <a:latin typeface="Arial" panose="020B0604020202020204" pitchFamily="34" charset="0"/>
                <a:cs typeface="Arial" panose="020B0604020202020204" pitchFamily="34" charset="0"/>
              </a:rPr>
              <a:t>. [online] Hotel Tech Report. Available at: </a:t>
            </a:r>
            <a:r>
              <a:rPr lang="en-US" sz="900" b="1" dirty="0">
                <a:latin typeface="Arial" panose="020B0604020202020204" pitchFamily="34" charset="0"/>
                <a:cs typeface="Arial" panose="020B0604020202020204" pitchFamily="34" charset="0"/>
                <a:hlinkClick r:id="rId3"/>
              </a:rPr>
              <a:t>https://</a:t>
            </a:r>
            <a:r>
              <a:rPr lang="en-US" sz="900" b="1" dirty="0" smtClean="0">
                <a:latin typeface="Arial" panose="020B0604020202020204" pitchFamily="34" charset="0"/>
                <a:cs typeface="Arial" panose="020B0604020202020204" pitchFamily="34" charset="0"/>
                <a:hlinkClick r:id="rId3"/>
              </a:rPr>
              <a:t>hoteltechreport.com/news/what-is-hospitality</a:t>
            </a:r>
            <a:r>
              <a:rPr lang="en-US" sz="900" b="1" dirty="0" smtClean="0">
                <a:latin typeface="Arial" panose="020B0604020202020204" pitchFamily="34" charset="0"/>
                <a:cs typeface="Arial" panose="020B0604020202020204" pitchFamily="34" charset="0"/>
              </a:rPr>
              <a:t>.</a:t>
            </a:r>
          </a:p>
          <a:p>
            <a:pPr marL="171450" indent="-171450">
              <a:buFont typeface="Arial" panose="020B0604020202020204" pitchFamily="34" charset="0"/>
              <a:buChar char="•"/>
            </a:pPr>
            <a:r>
              <a:rPr lang="en-US" sz="900" b="1" dirty="0" err="1" smtClean="0">
                <a:latin typeface="Arial" panose="020B0604020202020204" pitchFamily="34" charset="0"/>
                <a:cs typeface="Arial" panose="020B0604020202020204" pitchFamily="34" charset="0"/>
              </a:rPr>
              <a:t>Melissen</a:t>
            </a:r>
            <a:r>
              <a:rPr lang="en-US" sz="900" b="1" dirty="0">
                <a:latin typeface="Arial" panose="020B0604020202020204" pitchFamily="34" charset="0"/>
                <a:cs typeface="Arial" panose="020B0604020202020204" pitchFamily="34" charset="0"/>
              </a:rPr>
              <a:t>, F. (2013). </a:t>
            </a:r>
            <a:r>
              <a:rPr lang="en-US" sz="900" b="1" i="1" dirty="0">
                <a:latin typeface="Arial" panose="020B0604020202020204" pitchFamily="34" charset="0"/>
                <a:cs typeface="Arial" panose="020B0604020202020204" pitchFamily="34" charset="0"/>
              </a:rPr>
              <a:t>Key Concepts in Hospitality Management</a:t>
            </a:r>
            <a:r>
              <a:rPr lang="en-US" sz="900" b="1" dirty="0">
                <a:latin typeface="Arial" panose="020B0604020202020204" pitchFamily="34" charset="0"/>
                <a:cs typeface="Arial" panose="020B0604020202020204" pitchFamily="34" charset="0"/>
              </a:rPr>
              <a:t>. [online] SAGE Knowledge. Available at: https://sk.sagepub.com/books/key-concepts-in-hospitality-management/i543.xml [Accessed 20 Oct. 2023</a:t>
            </a:r>
            <a:r>
              <a:rPr lang="en-US" sz="900" b="1" dirty="0" smtClean="0">
                <a:latin typeface="Arial" panose="020B0604020202020204" pitchFamily="34" charset="0"/>
                <a:cs typeface="Arial" panose="020B0604020202020204" pitchFamily="34" charset="0"/>
              </a:rPr>
              <a:t>].</a:t>
            </a:r>
          </a:p>
          <a:p>
            <a:pPr marL="171450" indent="-171450">
              <a:buFont typeface="Arial" panose="020B0604020202020204" pitchFamily="34" charset="0"/>
              <a:buChar char="•"/>
            </a:pPr>
            <a:r>
              <a:rPr lang="en-US" sz="900" dirty="0" smtClean="0">
                <a:latin typeface="Arial" panose="020B0604020202020204" pitchFamily="34" charset="0"/>
                <a:cs typeface="Arial" panose="020B0604020202020204" pitchFamily="34" charset="0"/>
              </a:rPr>
              <a:t>Mendez </a:t>
            </a:r>
            <a:r>
              <a:rPr lang="en-US" sz="900" dirty="0">
                <a:latin typeface="Arial" panose="020B0604020202020204" pitchFamily="34" charset="0"/>
                <a:cs typeface="Arial" panose="020B0604020202020204" pitchFamily="34" charset="0"/>
              </a:rPr>
              <a:t>- +591 78953300, </a:t>
            </a:r>
            <a:r>
              <a:rPr lang="en-US" sz="900" dirty="0" err="1">
                <a:latin typeface="Arial" panose="020B0604020202020204" pitchFamily="34" charset="0"/>
                <a:cs typeface="Arial" panose="020B0604020202020204" pitchFamily="34" charset="0"/>
              </a:rPr>
              <a:t>G.M.M</a:t>
            </a:r>
            <a:r>
              <a:rPr lang="en-US" sz="900" dirty="0">
                <a:latin typeface="Arial" panose="020B0604020202020204" pitchFamily="34" charset="0"/>
                <a:cs typeface="Arial" panose="020B0604020202020204" pitchFamily="34" charset="0"/>
              </a:rPr>
              <a:t>. (n.d.). </a:t>
            </a:r>
            <a:r>
              <a:rPr lang="en-US" sz="900" i="1" dirty="0">
                <a:latin typeface="Arial" panose="020B0604020202020204" pitchFamily="34" charset="0"/>
                <a:cs typeface="Arial" panose="020B0604020202020204" pitchFamily="34" charset="0"/>
              </a:rPr>
              <a:t>About Us | Hotel Management | Upscale Hospitality Management</a:t>
            </a:r>
            <a:r>
              <a:rPr lang="en-US" sz="900" dirty="0">
                <a:latin typeface="Arial" panose="020B0604020202020204" pitchFamily="34" charset="0"/>
                <a:cs typeface="Arial" panose="020B0604020202020204" pitchFamily="34" charset="0"/>
              </a:rPr>
              <a:t>. [online] gabriel.marcelo87@gmail.com. Available at: https://www.upscalehospitalitymanagement.com/en/about-us.html [Accessed 20 Oct. 2023</a:t>
            </a:r>
            <a:r>
              <a:rPr lang="en-US" sz="900" dirty="0" smtClean="0">
                <a:latin typeface="Arial" panose="020B0604020202020204" pitchFamily="34" charset="0"/>
                <a:cs typeface="Arial" panose="020B0604020202020204" pitchFamily="34" charset="0"/>
              </a:rPr>
              <a:t>].</a:t>
            </a:r>
          </a:p>
          <a:p>
            <a:pPr marL="171450" indent="-171450">
              <a:buFont typeface="Arial" panose="020B0604020202020204" pitchFamily="34" charset="0"/>
              <a:buChar char="•"/>
            </a:pPr>
            <a:r>
              <a:rPr lang="en-US" sz="900" dirty="0" err="1">
                <a:latin typeface="Arial" panose="020B0604020202020204" pitchFamily="34" charset="0"/>
                <a:cs typeface="Arial" panose="020B0604020202020204" pitchFamily="34" charset="0"/>
              </a:rPr>
              <a:t>Tatler</a:t>
            </a:r>
            <a:r>
              <a:rPr lang="en-US" sz="900" dirty="0">
                <a:latin typeface="Arial" panose="020B0604020202020204" pitchFamily="34" charset="0"/>
                <a:cs typeface="Arial" panose="020B0604020202020204" pitchFamily="34" charset="0"/>
              </a:rPr>
              <a:t>, 2023. </a:t>
            </a:r>
            <a:r>
              <a:rPr lang="en-US" sz="900" i="1" dirty="0">
                <a:latin typeface="Arial" panose="020B0604020202020204" pitchFamily="34" charset="0"/>
                <a:cs typeface="Arial" panose="020B0604020202020204" pitchFamily="34" charset="0"/>
              </a:rPr>
              <a:t>Hotel Indigo Bath and The Elder Restaurant Review - Luxury Travel | </a:t>
            </a:r>
            <a:r>
              <a:rPr lang="en-US" sz="900" i="1" dirty="0" err="1">
                <a:latin typeface="Arial" panose="020B0604020202020204" pitchFamily="34" charset="0"/>
                <a:cs typeface="Arial" panose="020B0604020202020204" pitchFamily="34" charset="0"/>
              </a:rPr>
              <a:t>Tatler</a:t>
            </a:r>
            <a:r>
              <a:rPr lang="en-US" sz="900" i="1" dirty="0">
                <a:latin typeface="Arial" panose="020B0604020202020204" pitchFamily="34" charset="0"/>
                <a:cs typeface="Arial" panose="020B0604020202020204" pitchFamily="34" charset="0"/>
              </a:rPr>
              <a:t>. </a:t>
            </a:r>
            <a:r>
              <a:rPr lang="en-US" sz="900" dirty="0">
                <a:latin typeface="Arial" panose="020B0604020202020204" pitchFamily="34" charset="0"/>
                <a:cs typeface="Arial" panose="020B0604020202020204" pitchFamily="34" charset="0"/>
              </a:rPr>
              <a:t>[Online</a:t>
            </a:r>
            <a:r>
              <a:rPr lang="en-US" sz="900" dirty="0" smtClean="0">
                <a:latin typeface="Arial" panose="020B0604020202020204" pitchFamily="34" charset="0"/>
                <a:cs typeface="Arial" panose="020B0604020202020204" pitchFamily="34" charset="0"/>
              </a:rPr>
              <a:t>]</a:t>
            </a:r>
          </a:p>
          <a:p>
            <a:pPr marL="171450" indent="-171450">
              <a:buFont typeface="Arial" panose="020B0604020202020204" pitchFamily="34" charset="0"/>
              <a:buChar char="•"/>
            </a:pPr>
            <a:r>
              <a:rPr lang="en-US" sz="900" dirty="0">
                <a:latin typeface="Arial" panose="020B0604020202020204" pitchFamily="34" charset="0"/>
                <a:cs typeface="Arial" panose="020B0604020202020204" pitchFamily="34" charset="0"/>
              </a:rPr>
              <a:t>Brown, A. (2020) 'The Importance of Operational Coordination in the Hospitality Industry', </a:t>
            </a:r>
            <a:r>
              <a:rPr lang="en-US" sz="900" i="1" dirty="0">
                <a:latin typeface="Arial" panose="020B0604020202020204" pitchFamily="34" charset="0"/>
                <a:cs typeface="Arial" panose="020B0604020202020204" pitchFamily="34" charset="0"/>
              </a:rPr>
              <a:t>Journal of Hospitality Management</a:t>
            </a:r>
            <a:r>
              <a:rPr lang="en-US" sz="900" dirty="0">
                <a:latin typeface="Arial" panose="020B0604020202020204" pitchFamily="34" charset="0"/>
                <a:cs typeface="Arial" panose="020B0604020202020204" pitchFamily="34" charset="0"/>
              </a:rPr>
              <a:t>, 24(3), pp. </a:t>
            </a:r>
            <a:r>
              <a:rPr lang="en-US" sz="900" dirty="0" smtClean="0">
                <a:latin typeface="Arial" panose="020B0604020202020204" pitchFamily="34" charset="0"/>
                <a:cs typeface="Arial" panose="020B0604020202020204" pitchFamily="34" charset="0"/>
              </a:rPr>
              <a:t>45-58.</a:t>
            </a:r>
          </a:p>
          <a:p>
            <a:pPr marL="171450" indent="-171450">
              <a:buFont typeface="Arial" panose="020B0604020202020204" pitchFamily="34" charset="0"/>
              <a:buChar char="•"/>
            </a:pPr>
            <a:r>
              <a:rPr lang="en-US" sz="900" dirty="0" smtClean="0">
                <a:latin typeface="Arial" panose="020B0604020202020204" pitchFamily="34" charset="0"/>
                <a:cs typeface="Arial" panose="020B0604020202020204" pitchFamily="34" charset="0"/>
              </a:rPr>
              <a:t>Garcia</a:t>
            </a:r>
            <a:r>
              <a:rPr lang="en-US" sz="900" dirty="0">
                <a:latin typeface="Arial" panose="020B0604020202020204" pitchFamily="34" charset="0"/>
                <a:cs typeface="Arial" panose="020B0604020202020204" pitchFamily="34" charset="0"/>
              </a:rPr>
              <a:t>, S. (2018) 'Enhancing Guest Relations in the Hospitality Sector', </a:t>
            </a:r>
            <a:r>
              <a:rPr lang="en-US" sz="900" i="1" dirty="0">
                <a:latin typeface="Arial" panose="020B0604020202020204" pitchFamily="34" charset="0"/>
                <a:cs typeface="Arial" panose="020B0604020202020204" pitchFamily="34" charset="0"/>
              </a:rPr>
              <a:t>International Journal of Hospitality and Tourism</a:t>
            </a:r>
            <a:r>
              <a:rPr lang="en-US" sz="900" dirty="0">
                <a:latin typeface="Arial" panose="020B0604020202020204" pitchFamily="34" charset="0"/>
                <a:cs typeface="Arial" panose="020B0604020202020204" pitchFamily="34" charset="0"/>
              </a:rPr>
              <a:t>, 15(2), pp. </a:t>
            </a:r>
            <a:r>
              <a:rPr lang="en-US" sz="900" dirty="0" smtClean="0">
                <a:latin typeface="Arial" panose="020B0604020202020204" pitchFamily="34" charset="0"/>
                <a:cs typeface="Arial" panose="020B0604020202020204" pitchFamily="34" charset="0"/>
              </a:rPr>
              <a:t>78-91.</a:t>
            </a:r>
          </a:p>
          <a:p>
            <a:pPr marL="171450" indent="-171450">
              <a:buFont typeface="Arial" panose="020B0604020202020204" pitchFamily="34" charset="0"/>
              <a:buChar char="•"/>
            </a:pPr>
            <a:r>
              <a:rPr lang="en-US" sz="900" dirty="0" smtClean="0">
                <a:latin typeface="Arial" panose="020B0604020202020204" pitchFamily="34" charset="0"/>
                <a:cs typeface="Arial" panose="020B0604020202020204" pitchFamily="34" charset="0"/>
              </a:rPr>
              <a:t>Johnson</a:t>
            </a:r>
            <a:r>
              <a:rPr lang="en-US" sz="900" dirty="0">
                <a:latin typeface="Arial" panose="020B0604020202020204" pitchFamily="34" charset="0"/>
                <a:cs typeface="Arial" panose="020B0604020202020204" pitchFamily="34" charset="0"/>
              </a:rPr>
              <a:t>, R. (2019) 'Effective Staff Supervision and Training in the Hotel Industry', </a:t>
            </a:r>
            <a:r>
              <a:rPr lang="en-US" sz="900" i="1" dirty="0">
                <a:latin typeface="Arial" panose="020B0604020202020204" pitchFamily="34" charset="0"/>
                <a:cs typeface="Arial" panose="020B0604020202020204" pitchFamily="34" charset="0"/>
              </a:rPr>
              <a:t>Journal of Hotel Management</a:t>
            </a:r>
            <a:r>
              <a:rPr lang="en-US" sz="900" dirty="0">
                <a:latin typeface="Arial" panose="020B0604020202020204" pitchFamily="34" charset="0"/>
                <a:cs typeface="Arial" panose="020B0604020202020204" pitchFamily="34" charset="0"/>
              </a:rPr>
              <a:t>, 12(1), pp. </a:t>
            </a:r>
            <a:r>
              <a:rPr lang="en-US" sz="900" dirty="0" smtClean="0">
                <a:latin typeface="Arial" panose="020B0604020202020204" pitchFamily="34" charset="0"/>
                <a:cs typeface="Arial" panose="020B0604020202020204" pitchFamily="34" charset="0"/>
              </a:rPr>
              <a:t>112-126.</a:t>
            </a:r>
          </a:p>
          <a:p>
            <a:pPr marL="171450" indent="-171450">
              <a:buFont typeface="Arial" panose="020B0604020202020204" pitchFamily="34" charset="0"/>
              <a:buChar char="•"/>
            </a:pPr>
            <a:r>
              <a:rPr lang="en-US" sz="900" dirty="0" smtClean="0">
                <a:latin typeface="Arial" panose="020B0604020202020204" pitchFamily="34" charset="0"/>
                <a:cs typeface="Arial" panose="020B0604020202020204" pitchFamily="34" charset="0"/>
              </a:rPr>
              <a:t>Miller</a:t>
            </a:r>
            <a:r>
              <a:rPr lang="en-US" sz="900" dirty="0">
                <a:latin typeface="Arial" panose="020B0604020202020204" pitchFamily="34" charset="0"/>
                <a:cs typeface="Arial" panose="020B0604020202020204" pitchFamily="34" charset="0"/>
              </a:rPr>
              <a:t>, J. (2016) 'Ensuring Quality Assurance and Compliance in the Hospitality Sector', </a:t>
            </a:r>
            <a:r>
              <a:rPr lang="en-US" sz="900" i="1" dirty="0">
                <a:latin typeface="Arial" panose="020B0604020202020204" pitchFamily="34" charset="0"/>
                <a:cs typeface="Arial" panose="020B0604020202020204" pitchFamily="34" charset="0"/>
              </a:rPr>
              <a:t>Journal of Quality Management</a:t>
            </a:r>
            <a:r>
              <a:rPr lang="en-US" sz="900" dirty="0">
                <a:latin typeface="Arial" panose="020B0604020202020204" pitchFamily="34" charset="0"/>
                <a:cs typeface="Arial" panose="020B0604020202020204" pitchFamily="34" charset="0"/>
              </a:rPr>
              <a:t>, 30(4), pp. </a:t>
            </a:r>
            <a:r>
              <a:rPr lang="en-US" sz="900" dirty="0" smtClean="0">
                <a:latin typeface="Arial" panose="020B0604020202020204" pitchFamily="34" charset="0"/>
                <a:cs typeface="Arial" panose="020B0604020202020204" pitchFamily="34" charset="0"/>
              </a:rPr>
              <a:t>67-80.</a:t>
            </a:r>
          </a:p>
          <a:p>
            <a:pPr marL="171450" indent="-171450">
              <a:buFont typeface="Arial" panose="020B0604020202020204" pitchFamily="34" charset="0"/>
              <a:buChar char="•"/>
            </a:pPr>
            <a:r>
              <a:rPr lang="en-US" sz="900" dirty="0" smtClean="0">
                <a:latin typeface="Arial" panose="020B0604020202020204" pitchFamily="34" charset="0"/>
                <a:cs typeface="Arial" panose="020B0604020202020204" pitchFamily="34" charset="0"/>
              </a:rPr>
              <a:t>Robinson</a:t>
            </a:r>
            <a:r>
              <a:rPr lang="en-US" sz="900" dirty="0">
                <a:latin typeface="Arial" panose="020B0604020202020204" pitchFamily="34" charset="0"/>
                <a:cs typeface="Arial" panose="020B0604020202020204" pitchFamily="34" charset="0"/>
              </a:rPr>
              <a:t>, C. (2021) 'Budget Management Strategies in the Hospitality Industry', </a:t>
            </a:r>
            <a:r>
              <a:rPr lang="en-US" sz="900" i="1" dirty="0">
                <a:latin typeface="Arial" panose="020B0604020202020204" pitchFamily="34" charset="0"/>
                <a:cs typeface="Arial" panose="020B0604020202020204" pitchFamily="34" charset="0"/>
              </a:rPr>
              <a:t>International Journal of Hospitality Finance</a:t>
            </a:r>
            <a:r>
              <a:rPr lang="en-US" sz="900" dirty="0">
                <a:latin typeface="Arial" panose="020B0604020202020204" pitchFamily="34" charset="0"/>
                <a:cs typeface="Arial" panose="020B0604020202020204" pitchFamily="34" charset="0"/>
              </a:rPr>
              <a:t>, 18(2), pp. </a:t>
            </a:r>
            <a:r>
              <a:rPr lang="en-US" sz="900" dirty="0" smtClean="0">
                <a:latin typeface="Arial" panose="020B0604020202020204" pitchFamily="34" charset="0"/>
                <a:cs typeface="Arial" panose="020B0604020202020204" pitchFamily="34" charset="0"/>
              </a:rPr>
              <a:t>23-37.</a:t>
            </a:r>
          </a:p>
          <a:p>
            <a:pPr marL="171450" indent="-171450">
              <a:buFont typeface="Arial" panose="020B0604020202020204" pitchFamily="34" charset="0"/>
              <a:buChar char="•"/>
            </a:pPr>
            <a:r>
              <a:rPr lang="en-US" sz="900" dirty="0" smtClean="0">
                <a:latin typeface="Arial" panose="020B0604020202020204" pitchFamily="34" charset="0"/>
                <a:cs typeface="Arial" panose="020B0604020202020204" pitchFamily="34" charset="0"/>
              </a:rPr>
              <a:t>Smith</a:t>
            </a:r>
            <a:r>
              <a:rPr lang="en-US" sz="900" dirty="0">
                <a:latin typeface="Arial" panose="020B0604020202020204" pitchFamily="34" charset="0"/>
                <a:cs typeface="Arial" panose="020B0604020202020204" pitchFamily="34" charset="0"/>
              </a:rPr>
              <a:t>, M. (2017) 'Customer Service Management in the Hotel Sector', </a:t>
            </a:r>
            <a:r>
              <a:rPr lang="en-US" sz="900" i="1" dirty="0">
                <a:latin typeface="Arial" panose="020B0604020202020204" pitchFamily="34" charset="0"/>
                <a:cs typeface="Arial" panose="020B0604020202020204" pitchFamily="34" charset="0"/>
              </a:rPr>
              <a:t>Journal of Customer Satisfaction</a:t>
            </a:r>
            <a:r>
              <a:rPr lang="en-US" sz="900" dirty="0">
                <a:latin typeface="Arial" panose="020B0604020202020204" pitchFamily="34" charset="0"/>
                <a:cs typeface="Arial" panose="020B0604020202020204" pitchFamily="34" charset="0"/>
              </a:rPr>
              <a:t>, 10(3), pp. 56-68</a:t>
            </a:r>
            <a:r>
              <a:rPr lang="en-US" sz="900" dirty="0" smtClean="0">
                <a:latin typeface="Arial" panose="020B0604020202020204" pitchFamily="34" charset="0"/>
                <a:cs typeface="Arial" panose="020B0604020202020204" pitchFamily="34" charset="0"/>
              </a:rPr>
              <a:t>.</a:t>
            </a:r>
          </a:p>
          <a:p>
            <a:pPr marL="171450" indent="-171450">
              <a:buFont typeface="Arial" panose="020B0604020202020204" pitchFamily="34" charset="0"/>
              <a:buChar char="•"/>
            </a:pPr>
            <a:r>
              <a:rPr lang="en-US" sz="900" dirty="0"/>
              <a:t>Johnson, R. 2020, 'Luxurious Amenities in JW Marriott Properties', </a:t>
            </a:r>
            <a:r>
              <a:rPr lang="en-US" sz="900" i="1" dirty="0"/>
              <a:t>Journal of Luxury Travel</a:t>
            </a:r>
            <a:r>
              <a:rPr lang="en-US" sz="900" dirty="0"/>
              <a:t>, vol. 15, no. 1, pp. 112-126</a:t>
            </a:r>
            <a:r>
              <a:rPr lang="en-US" sz="900" dirty="0" smtClean="0"/>
              <a:t>.</a:t>
            </a:r>
          </a:p>
          <a:p>
            <a:pPr marL="171450" indent="-171450">
              <a:buFont typeface="Arial" panose="020B0604020202020204" pitchFamily="34" charset="0"/>
              <a:buChar char="•"/>
            </a:pPr>
            <a:r>
              <a:rPr lang="en-US" sz="900" dirty="0"/>
              <a:t>Garcia, S. 2021, 'Consistency in Service Quality in the Hotel Industry', </a:t>
            </a:r>
            <a:r>
              <a:rPr lang="en-US" sz="900" i="1" dirty="0"/>
              <a:t>Journal of Quality Management in Hospitality</a:t>
            </a:r>
            <a:r>
              <a:rPr lang="en-US" sz="900" dirty="0"/>
              <a:t>, vol. 12, no. 1, pp. </a:t>
            </a:r>
            <a:r>
              <a:rPr lang="en-US" sz="900" dirty="0" smtClean="0"/>
              <a:t>112-126.</a:t>
            </a:r>
          </a:p>
          <a:p>
            <a:pPr marL="171450" indent="-171450">
              <a:buFont typeface="Arial" panose="020B0604020202020204" pitchFamily="34" charset="0"/>
              <a:buChar char="•"/>
            </a:pPr>
            <a:r>
              <a:rPr lang="en-US" sz="900" dirty="0" smtClean="0"/>
              <a:t>Biz4Intellia</a:t>
            </a:r>
            <a:r>
              <a:rPr lang="en-US" sz="900" dirty="0"/>
              <a:t>. (n.d.). </a:t>
            </a:r>
            <a:r>
              <a:rPr lang="en-US" sz="900" i="1" dirty="0" err="1"/>
              <a:t>IoT</a:t>
            </a:r>
            <a:r>
              <a:rPr lang="en-US" sz="900" i="1" dirty="0"/>
              <a:t> Smart Hotels are Enabling Innovation in the Hospitality Industry. How?</a:t>
            </a:r>
            <a:r>
              <a:rPr lang="en-US" sz="900" dirty="0"/>
              <a:t> [online] Available at: https://www.biz4intellia.com/blog/iot-smart-hotels-enabling-innovation-in-the-hospitality-industry/.</a:t>
            </a:r>
          </a:p>
          <a:p>
            <a:r>
              <a:rPr lang="en-US" sz="1000" dirty="0"/>
              <a:t>‌</a:t>
            </a:r>
          </a:p>
          <a:p>
            <a:pPr marL="171450" indent="-171450">
              <a:buFont typeface="Arial" panose="020B0604020202020204" pitchFamily="34" charset="0"/>
              <a:buChar char="•"/>
            </a:pPr>
            <a:endParaRPr lang="en-US" sz="1000"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endParaRPr lang="en-US" sz="1000" dirty="0">
              <a:latin typeface="Arial" panose="020B0604020202020204" pitchFamily="34" charset="0"/>
              <a:cs typeface="Arial" panose="020B0604020202020204" pitchFamily="34" charset="0"/>
            </a:endParaRPr>
          </a:p>
          <a:p>
            <a:r>
              <a:rPr lang="en-US" sz="1000" dirty="0">
                <a:latin typeface="Arial" panose="020B0604020202020204" pitchFamily="34" charset="0"/>
                <a:cs typeface="Arial" panose="020B0604020202020204" pitchFamily="34" charset="0"/>
              </a:rPr>
              <a:t>‌</a:t>
            </a:r>
          </a:p>
          <a:p>
            <a:pPr marL="171450" indent="-171450">
              <a:buFont typeface="Arial" panose="020B0604020202020204" pitchFamily="34" charset="0"/>
              <a:buChar char="•"/>
            </a:pPr>
            <a:endParaRPr lang="en-US" sz="1000" b="1" dirty="0">
              <a:latin typeface="Arial" panose="020B0604020202020204" pitchFamily="34" charset="0"/>
              <a:cs typeface="Arial" panose="020B0604020202020204" pitchFamily="34" charset="0"/>
            </a:endParaRPr>
          </a:p>
          <a:p>
            <a:r>
              <a:rPr lang="en-US" sz="1000" b="1" dirty="0">
                <a:latin typeface="Arial" panose="020B0604020202020204" pitchFamily="34" charset="0"/>
                <a:cs typeface="Arial" panose="020B0604020202020204" pitchFamily="34" charset="0"/>
              </a:rPr>
              <a:t>‌</a:t>
            </a:r>
          </a:p>
          <a:p>
            <a:endParaRPr lang="en-US" sz="1000" dirty="0">
              <a:latin typeface="Arial" panose="020B0604020202020204" pitchFamily="34" charset="0"/>
              <a:cs typeface="Arial" panose="020B0604020202020204" pitchFamily="34" charset="0"/>
            </a:endParaRPr>
          </a:p>
          <a:p>
            <a:r>
              <a:rPr lang="en-US" sz="1000" dirty="0">
                <a:latin typeface="Arial" panose="020B0604020202020204" pitchFamily="34" charset="0"/>
                <a:cs typeface="Arial" panose="020B0604020202020204" pitchFamily="34" charset="0"/>
              </a:rPr>
              <a:t>‌</a:t>
            </a:r>
          </a:p>
          <a:p>
            <a:endParaRPr lang="en-US" sz="1000" dirty="0">
              <a:latin typeface="Arial" panose="020B0604020202020204" pitchFamily="34" charset="0"/>
              <a:cs typeface="Arial" panose="020B0604020202020204" pitchFamily="34" charset="0"/>
            </a:endParaRPr>
          </a:p>
          <a:p>
            <a:endParaRPr lang="en-US" sz="1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58547694"/>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emplate>Ion</Template>
  <TotalTime>703</TotalTime>
  <Words>1523</Words>
  <Application>Microsoft Office PowerPoint</Application>
  <PresentationFormat>Widescreen</PresentationFormat>
  <Paragraphs>139</Paragraphs>
  <Slides>16</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16</vt:i4>
      </vt:variant>
    </vt:vector>
  </HeadingPairs>
  <TitlesOfParts>
    <vt:vector size="24" baseType="lpstr">
      <vt:lpstr>Arial</vt:lpstr>
      <vt:lpstr>Calibri</vt:lpstr>
      <vt:lpstr>Century Gothic</vt:lpstr>
      <vt:lpstr>Roboto</vt:lpstr>
      <vt:lpstr>Times New Roman</vt:lpstr>
      <vt:lpstr>Wingdings</vt:lpstr>
      <vt:lpstr>Wingdings 3</vt:lpstr>
      <vt:lpstr>Ion</vt:lpstr>
      <vt:lpstr>BMIH4003   Hospitality &amp; Guest Services </vt:lpstr>
      <vt:lpstr>JW MARRIOTT</vt:lpstr>
      <vt:lpstr>PowerPoint Presentation</vt:lpstr>
      <vt:lpstr>BACKGROUND- JW MARRIOTT</vt:lpstr>
      <vt:lpstr>CLIENTELE associated with JW Marriott.</vt:lpstr>
      <vt:lpstr>WHAT IS HOSPITALITY?</vt:lpstr>
      <vt:lpstr>SCOPE and the ROLE of guest services in general. </vt:lpstr>
      <vt:lpstr>SCOPE OF GUEST SERVICES AT JW MARRIOTT</vt:lpstr>
      <vt:lpstr>My JOB ROLES working as a Guest Services Manager and how much impact the services can have on guests experiences/satisfaction</vt:lpstr>
      <vt:lpstr>APPLICATION of these services in this hotel &amp; what is offered by its competitors</vt:lpstr>
      <vt:lpstr>Importance of Hospitality Services </vt:lpstr>
      <vt:lpstr>How the hotels EXCEED the expectations of their clients</vt:lpstr>
      <vt:lpstr>ROOM FOR IMPROVEMENT </vt:lpstr>
      <vt:lpstr>CONCLUSION</vt:lpstr>
      <vt:lpstr>PowerPoint Presentation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BMIH4003   Hospitality &amp; Guest Services </dc:title>
  <dc:creator>The Professionalz Ltd</dc:creator>
  <cp:lastModifiedBy>The Professionalz Ltd</cp:lastModifiedBy>
  <cp:revision>51</cp:revision>
  <dcterms:created xsi:type="dcterms:W3CDTF">2023-10-18T19:43:01Z</dcterms:created>
  <dcterms:modified xsi:type="dcterms:W3CDTF">2023-10-22T12:59:50Z</dcterms:modified>
</cp:coreProperties>
</file>