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notesMasterIdLst>
    <p:notesMasterId r:id="rId16"/>
  </p:notesMasterIdLst>
  <p:sldIdLst>
    <p:sldId id="269" r:id="rId2"/>
    <p:sldId id="256" r:id="rId3"/>
    <p:sldId id="257" r:id="rId4"/>
    <p:sldId id="270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149" autoAdjust="0"/>
  </p:normalViewPr>
  <p:slideViewPr>
    <p:cSldViewPr snapToGrid="0">
      <p:cViewPr varScale="1">
        <p:scale>
          <a:sx n="45" d="100"/>
          <a:sy n="45" d="100"/>
        </p:scale>
        <p:origin x="10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6E2756-84B0-4C82-9B18-9D30737A4BD0}" type="datetimeFigureOut">
              <a:rPr lang="en-US" smtClean="0"/>
              <a:t>10-Jun-21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3165BF-C239-4157-B016-9D719EC72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301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聖人應重視教育，以後天人為的力量變化人的本性，教導人民禮儀，遵從法度。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72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通過青勝於藍、冰寒於水、木受繩直、金就礪利等例子，來闡述後天學習的重要性，通過廣泛的學習，多次的反省、就會使人的智慧清明，行為不會有過失。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69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6132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事物的發生，一定有它的根源；榮辱的到來，一定和他的德行相稱。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72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68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88324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June 10,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116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1058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7046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June 10,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745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June 10,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98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09938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June 10,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699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8509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3097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675084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51655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7559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66985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38200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06842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June 10,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7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  <p:sldLayoutId id="2147483818" r:id="rId15"/>
    <p:sldLayoutId id="2147483819" r:id="rId16"/>
    <p:sldLayoutId id="2147483820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AA6D8A7-753F-4E23-9BDF-E28742F7D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205" y="313944"/>
            <a:ext cx="6429375" cy="6172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E15C25-2E3B-4200-AB4F-9B221A5AF7C1}"/>
              </a:ext>
            </a:extLst>
          </p:cNvPr>
          <p:cNvSpPr txBox="1"/>
          <p:nvPr/>
        </p:nvSpPr>
        <p:spPr>
          <a:xfrm>
            <a:off x="9066967" y="238280"/>
            <a:ext cx="1661993" cy="501675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US" altLang="zh-CN" sz="9600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9600" dirty="0"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9600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755641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48631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920" y="2330458"/>
            <a:ext cx="11735728" cy="1013502"/>
          </a:xfrm>
        </p:spPr>
        <p:txBody>
          <a:bodyPr>
            <a:normAutofit fontScale="92500" lnSpcReduction="2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姓荀名況，戰國晚期趙國人。五十歲時遊學齊國，講學於稷下學宮。曾三次擔任祭酒。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37886" y="1408386"/>
            <a:ext cx="2425727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作者背景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0905B85-D208-44D9-9893-22B3DAB7FAA7}"/>
              </a:ext>
            </a:extLst>
          </p:cNvPr>
          <p:cNvSpPr txBox="1">
            <a:spLocks/>
          </p:cNvSpPr>
          <p:nvPr/>
        </p:nvSpPr>
        <p:spPr>
          <a:xfrm>
            <a:off x="98920" y="3511201"/>
            <a:ext cx="11735728" cy="17648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荀子是先秦晚期的思想家、教育家、文學家，與孟子並列為戰國時儒家代表，主張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性惡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說，強調後天學習的重要性。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篇正是他教育思想的主要理論。</a:t>
            </a:r>
            <a:endParaRPr lang="en-US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C2C5442-2947-422C-AA87-C1C51B4F3FE6}"/>
              </a:ext>
            </a:extLst>
          </p:cNvPr>
          <p:cNvSpPr txBox="1">
            <a:spLocks/>
          </p:cNvSpPr>
          <p:nvPr/>
        </p:nvSpPr>
        <p:spPr>
          <a:xfrm>
            <a:off x="98919" y="5173655"/>
            <a:ext cx="11735727" cy="101350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是一篇長篇議論文。主題明確，結構完整。荀子的文章擅長用譬喻、排比與駢偶的手法，形成綿密雄渾的風格。</a:t>
            </a:r>
            <a:endParaRPr lang="en-US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994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418" y="2601994"/>
            <a:ext cx="9435286" cy="3079477"/>
          </a:xfrm>
        </p:spPr>
        <p:txBody>
          <a:bodyPr>
            <a:normAutofit lnSpcReduction="10000"/>
          </a:bodyPr>
          <a:lstStyle/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荀子主張人性本惡，必須用禮儀加以矯正，因此特別強調後天的學習。</a:t>
            </a:r>
            <a:endParaRPr lang="en-US" altLang="zh-CN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性惡</a:t>
            </a:r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</a:t>
            </a:r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『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今人之性惡，必將待師法然後正，得禮儀然後治。</a:t>
            </a:r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</a:p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勸學篇正是他建議思想的主要理論。</a:t>
            </a:r>
            <a:endParaRPr lang="en-US" altLang="zh-CN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altLang="zh-CN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062307" cy="874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荀子為何強調</a:t>
            </a:r>
            <a:r>
              <a:rPr kumimoji="0" lang="en-US" altLang="zh-CN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『</a:t>
            </a: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學</a:t>
            </a:r>
            <a:r>
              <a:rPr kumimoji="0" lang="en-US" altLang="zh-CN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』</a:t>
            </a: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的重要？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2733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418" y="2601995"/>
            <a:ext cx="5599852" cy="1013502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學習的功用及重要性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062307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《</a:t>
            </a: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勸學</a:t>
            </a:r>
            <a:r>
              <a:rPr kumimoji="0" lang="en-US" altLang="zh-CN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》</a:t>
            </a: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篇的學習重點：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0905B85-D208-44D9-9893-22B3DAB7FAA7}"/>
              </a:ext>
            </a:extLst>
          </p:cNvPr>
          <p:cNvSpPr txBox="1">
            <a:spLocks/>
          </p:cNvSpPr>
          <p:nvPr/>
        </p:nvSpPr>
        <p:spPr>
          <a:xfrm>
            <a:off x="769417" y="3532595"/>
            <a:ext cx="5776363" cy="8740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為學的方法與態度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C2C5442-2947-422C-AA87-C1C51B4F3FE6}"/>
              </a:ext>
            </a:extLst>
          </p:cNvPr>
          <p:cNvSpPr txBox="1">
            <a:spLocks/>
          </p:cNvSpPr>
          <p:nvPr/>
        </p:nvSpPr>
        <p:spPr>
          <a:xfrm>
            <a:off x="769417" y="4482241"/>
            <a:ext cx="4231343" cy="1013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為學的順序與目的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582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26500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06355" y="1292735"/>
            <a:ext cx="10140321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C16F503C-A953-40D6-A892-55D9B551E044}"/>
              </a:ext>
            </a:extLst>
          </p:cNvPr>
          <p:cNvSpPr txBox="1">
            <a:spLocks/>
          </p:cNvSpPr>
          <p:nvPr/>
        </p:nvSpPr>
        <p:spPr>
          <a:xfrm>
            <a:off x="837732" y="2073550"/>
            <a:ext cx="5962459" cy="668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青，取之於藍，而青於藍。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D792EB17-D11D-4391-888C-46D77B941F79}"/>
              </a:ext>
            </a:extLst>
          </p:cNvPr>
          <p:cNvSpPr txBox="1">
            <a:spLocks/>
          </p:cNvSpPr>
          <p:nvPr/>
        </p:nvSpPr>
        <p:spPr>
          <a:xfrm>
            <a:off x="837729" y="2654960"/>
            <a:ext cx="5962459" cy="665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冰，水為之，而寒於水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FAF0E907-9D89-478D-9963-3C1B50BD3501}"/>
              </a:ext>
            </a:extLst>
          </p:cNvPr>
          <p:cNvSpPr txBox="1">
            <a:spLocks/>
          </p:cNvSpPr>
          <p:nvPr/>
        </p:nvSpPr>
        <p:spPr>
          <a:xfrm>
            <a:off x="837730" y="3957675"/>
            <a:ext cx="596245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木受繩則直，金就礪則利。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76CF660C-4349-42DD-AD01-A30C3160710E}"/>
              </a:ext>
            </a:extLst>
          </p:cNvPr>
          <p:cNvSpPr txBox="1">
            <a:spLocks/>
          </p:cNvSpPr>
          <p:nvPr/>
        </p:nvSpPr>
        <p:spPr>
          <a:xfrm>
            <a:off x="837729" y="5069804"/>
            <a:ext cx="5069081" cy="16551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干、越、夷、貉之子，生同聲，長異俗。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79731B23-B693-4D3F-878E-F1F728B772AF}"/>
              </a:ext>
            </a:extLst>
          </p:cNvPr>
          <p:cNvSpPr txBox="1">
            <a:spLocks/>
          </p:cNvSpPr>
          <p:nvPr/>
        </p:nvSpPr>
        <p:spPr>
          <a:xfrm>
            <a:off x="6486144" y="2206544"/>
            <a:ext cx="5425439" cy="2285092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>
                <a:prstClr val="black"/>
              </a:buClr>
              <a:defRPr/>
            </a:pPr>
            <a:r>
              <a:rPr lang="zh-CN" altLang="en-US" sz="320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通過廣泛的學習，多次的反省、就會使人的智慧清明，行為不會有過失。</a:t>
            </a:r>
            <a:endParaRPr lang="en-US" sz="4400" b="1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4D499E5A-486C-4DC6-B252-383D0CEE1B6E}"/>
              </a:ext>
            </a:extLst>
          </p:cNvPr>
          <p:cNvSpPr txBox="1">
            <a:spLocks/>
          </p:cNvSpPr>
          <p:nvPr/>
        </p:nvSpPr>
        <p:spPr>
          <a:xfrm>
            <a:off x="6486144" y="4891943"/>
            <a:ext cx="5425439" cy="1788196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prstClr val="black"/>
              </a:buClr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通過這些例子，強調後天學習的功用。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學，具有美化本性的作用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27D540-77CB-411B-BCA6-DCEF261CEA95}"/>
              </a:ext>
            </a:extLst>
          </p:cNvPr>
          <p:cNvSpPr txBox="1"/>
          <p:nvPr/>
        </p:nvSpPr>
        <p:spPr>
          <a:xfrm>
            <a:off x="837732" y="1416415"/>
            <a:ext cx="6097712" cy="668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學不可以已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E30FC83F-B4B2-431E-B99D-B5B8F28C7E41}"/>
              </a:ext>
            </a:extLst>
          </p:cNvPr>
          <p:cNvSpPr txBox="1">
            <a:spLocks/>
          </p:cNvSpPr>
          <p:nvPr/>
        </p:nvSpPr>
        <p:spPr>
          <a:xfrm>
            <a:off x="837730" y="3319640"/>
            <a:ext cx="596245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l">
              <a:buClr>
                <a:prstClr val="black"/>
              </a:buClr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木</a:t>
            </a: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直中繩，輮以為輪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566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5" grpId="0"/>
      <p:bldP spid="17" grpId="0" animBg="1"/>
      <p:bldP spid="19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48631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136" y="1533452"/>
            <a:ext cx="11735728" cy="1047138"/>
          </a:xfrm>
        </p:spPr>
        <p:txBody>
          <a:bodyPr>
            <a:normAutofit/>
          </a:bodyPr>
          <a:lstStyle/>
          <a:p>
            <a:pPr algn="l"/>
            <a:r>
              <a:rPr lang="zh-CN" altLang="en-US" sz="4400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重視實踐：</a:t>
            </a:r>
            <a:r>
              <a:rPr lang="zh-CN" altLang="en-US" sz="3600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吾嘗終日而思矣，不如須臾之所學也。</a:t>
            </a:r>
            <a:endParaRPr lang="en-US" altLang="zh-CN" sz="3200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sz="4000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C2C5442-2947-422C-AA87-C1C51B4F3FE6}"/>
              </a:ext>
            </a:extLst>
          </p:cNvPr>
          <p:cNvSpPr txBox="1">
            <a:spLocks/>
          </p:cNvSpPr>
          <p:nvPr/>
        </p:nvSpPr>
        <p:spPr>
          <a:xfrm>
            <a:off x="313754" y="2705656"/>
            <a:ext cx="8232838" cy="322717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跂而望不如登高之博見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登高而招，臂非加長也，而見者遠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zh-CN" altLang="en-US" sz="36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順風而呼，聲非加疾也，而聞者彰</a:t>
            </a:r>
            <a:endParaRPr lang="en-US" altLang="zh-CN" sz="3600" b="1" dirty="0">
              <a:solidFill>
                <a:prstClr val="black">
                  <a:alpha val="60000"/>
                </a:prst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假輿馬者，非利足也，而至千里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假舟楫者，非能水也，而絕江河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zh-CN" sz="3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F14731A1-6AEF-44D3-B9C6-0F172A8D765E}"/>
              </a:ext>
            </a:extLst>
          </p:cNvPr>
          <p:cNvSpPr txBox="1">
            <a:spLocks/>
          </p:cNvSpPr>
          <p:nvPr/>
        </p:nvSpPr>
        <p:spPr>
          <a:xfrm>
            <a:off x="8546592" y="2884170"/>
            <a:ext cx="2817673" cy="3048662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強調通過後天學習和善於利用外物來加強自身的能力。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endParaRPr kumimoji="0" lang="en-US" sz="3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55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48631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920" y="2330458"/>
            <a:ext cx="1503849" cy="637598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蒙鳩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368015" y="1389601"/>
            <a:ext cx="4080695" cy="874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環境對學習的影響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CD7DF439-4A94-49FF-9D48-2B6B7D48586A}"/>
              </a:ext>
            </a:extLst>
          </p:cNvPr>
          <p:cNvSpPr txBox="1">
            <a:spLocks/>
          </p:cNvSpPr>
          <p:nvPr/>
        </p:nvSpPr>
        <p:spPr>
          <a:xfrm>
            <a:off x="2051991" y="2318408"/>
            <a:ext cx="3063555" cy="64964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以羽為巢，編之以髮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E012709-D8F3-4F63-B6A2-072393B9737A}"/>
              </a:ext>
            </a:extLst>
          </p:cNvPr>
          <p:cNvSpPr txBox="1">
            <a:spLocks/>
          </p:cNvSpPr>
          <p:nvPr/>
        </p:nvSpPr>
        <p:spPr>
          <a:xfrm>
            <a:off x="5593179" y="2362961"/>
            <a:ext cx="2011436" cy="6496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繫以葦苕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40215E05-CCC7-4CD9-9DD0-032919E1E1A1}"/>
              </a:ext>
            </a:extLst>
          </p:cNvPr>
          <p:cNvSpPr txBox="1">
            <a:spLocks/>
          </p:cNvSpPr>
          <p:nvPr/>
        </p:nvSpPr>
        <p:spPr>
          <a:xfrm>
            <a:off x="9559342" y="2350911"/>
            <a:ext cx="1927385" cy="6171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卵破子死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D736CF9-84C0-4B64-96F7-6AEFFEB01CEC}"/>
              </a:ext>
            </a:extLst>
          </p:cNvPr>
          <p:cNvSpPr txBox="1">
            <a:spLocks/>
          </p:cNvSpPr>
          <p:nvPr/>
        </p:nvSpPr>
        <p:spPr>
          <a:xfrm>
            <a:off x="98918" y="3228923"/>
            <a:ext cx="1503849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射干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3CCCFCD-4730-42EE-9003-8580E2332170}"/>
              </a:ext>
            </a:extLst>
          </p:cNvPr>
          <p:cNvSpPr txBox="1">
            <a:spLocks/>
          </p:cNvSpPr>
          <p:nvPr/>
        </p:nvSpPr>
        <p:spPr>
          <a:xfrm>
            <a:off x="2051991" y="3252347"/>
            <a:ext cx="1656980" cy="6375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莖長四寸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0514EB51-463D-428A-8131-4478B8A3A9D0}"/>
              </a:ext>
            </a:extLst>
          </p:cNvPr>
          <p:cNvSpPr txBox="1">
            <a:spLocks/>
          </p:cNvSpPr>
          <p:nvPr/>
        </p:nvSpPr>
        <p:spPr>
          <a:xfrm>
            <a:off x="4369166" y="3265256"/>
            <a:ext cx="3248372" cy="68248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生於高山，臨百仞之淵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DD9A0ED8-8546-46C9-B0CC-0BD5844F05A1}"/>
              </a:ext>
            </a:extLst>
          </p:cNvPr>
          <p:cNvSpPr txBox="1">
            <a:spLocks/>
          </p:cNvSpPr>
          <p:nvPr/>
        </p:nvSpPr>
        <p:spPr>
          <a:xfrm>
            <a:off x="9559340" y="3265256"/>
            <a:ext cx="1927385" cy="624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立於高山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FC181069-3E7E-41EC-9DB4-4365472759E5}"/>
              </a:ext>
            </a:extLst>
          </p:cNvPr>
          <p:cNvSpPr txBox="1">
            <a:spLocks/>
          </p:cNvSpPr>
          <p:nvPr/>
        </p:nvSpPr>
        <p:spPr>
          <a:xfrm>
            <a:off x="98918" y="4127389"/>
            <a:ext cx="1503849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蓬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89BEF956-9A82-4807-A920-F67F69BC1C54}"/>
              </a:ext>
            </a:extLst>
          </p:cNvPr>
          <p:cNvSpPr txBox="1">
            <a:spLocks/>
          </p:cNvSpPr>
          <p:nvPr/>
        </p:nvSpPr>
        <p:spPr>
          <a:xfrm>
            <a:off x="98918" y="5017945"/>
            <a:ext cx="1503849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白沙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EB6AF019-91E1-4108-839E-B86F1BECAADB}"/>
              </a:ext>
            </a:extLst>
          </p:cNvPr>
          <p:cNvSpPr txBox="1">
            <a:spLocks/>
          </p:cNvSpPr>
          <p:nvPr/>
        </p:nvSpPr>
        <p:spPr>
          <a:xfrm>
            <a:off x="9591951" y="4139676"/>
            <a:ext cx="1927386" cy="624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不扶而直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A09479AE-0336-4E10-8210-B767F5A279CF}"/>
              </a:ext>
            </a:extLst>
          </p:cNvPr>
          <p:cNvSpPr txBox="1">
            <a:spLocks/>
          </p:cNvSpPr>
          <p:nvPr/>
        </p:nvSpPr>
        <p:spPr>
          <a:xfrm>
            <a:off x="9591951" y="5057150"/>
            <a:ext cx="1927386" cy="5814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與之俱黑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C8B2194-971E-4599-8A55-09F0C0BD6B0E}"/>
              </a:ext>
            </a:extLst>
          </p:cNvPr>
          <p:cNvSpPr/>
          <p:nvPr/>
        </p:nvSpPr>
        <p:spPr>
          <a:xfrm>
            <a:off x="8127548" y="2468235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F767D16F-D425-4270-9358-32D0A6C983FA}"/>
              </a:ext>
            </a:extLst>
          </p:cNvPr>
          <p:cNvSpPr/>
          <p:nvPr/>
        </p:nvSpPr>
        <p:spPr>
          <a:xfrm>
            <a:off x="8127548" y="3328830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B8ED838B-11C4-48D5-A268-1A302D5A9EB4}"/>
              </a:ext>
            </a:extLst>
          </p:cNvPr>
          <p:cNvSpPr/>
          <p:nvPr/>
        </p:nvSpPr>
        <p:spPr>
          <a:xfrm>
            <a:off x="8127548" y="5991671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BDCBF347-6AF5-4D64-AE6B-F27EB2ECB01D}"/>
              </a:ext>
            </a:extLst>
          </p:cNvPr>
          <p:cNvSpPr/>
          <p:nvPr/>
        </p:nvSpPr>
        <p:spPr>
          <a:xfrm>
            <a:off x="8127548" y="4201611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250B95AB-4FB2-46F9-99C6-3CF763362601}"/>
              </a:ext>
            </a:extLst>
          </p:cNvPr>
          <p:cNvSpPr txBox="1">
            <a:spLocks/>
          </p:cNvSpPr>
          <p:nvPr/>
        </p:nvSpPr>
        <p:spPr>
          <a:xfrm>
            <a:off x="5690152" y="4139676"/>
            <a:ext cx="1927386" cy="6253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生麻中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20BE6BC1-C75A-4270-8458-F4980FCB979F}"/>
              </a:ext>
            </a:extLst>
          </p:cNvPr>
          <p:cNvSpPr txBox="1">
            <a:spLocks/>
          </p:cNvSpPr>
          <p:nvPr/>
        </p:nvSpPr>
        <p:spPr>
          <a:xfrm>
            <a:off x="5664465" y="5057150"/>
            <a:ext cx="1953073" cy="59839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在涅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6108FFAD-3A8D-4E30-86C1-471A0B27720A}"/>
              </a:ext>
            </a:extLst>
          </p:cNvPr>
          <p:cNvSpPr txBox="1">
            <a:spLocks/>
          </p:cNvSpPr>
          <p:nvPr/>
        </p:nvSpPr>
        <p:spPr>
          <a:xfrm>
            <a:off x="6551211" y="1461703"/>
            <a:ext cx="4709266" cy="6941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居必擇鄉，遊必就士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C8701317-33D8-4C6B-B7B5-40B50B101F31}"/>
              </a:ext>
            </a:extLst>
          </p:cNvPr>
          <p:cNvSpPr txBox="1">
            <a:spLocks/>
          </p:cNvSpPr>
          <p:nvPr/>
        </p:nvSpPr>
        <p:spPr>
          <a:xfrm>
            <a:off x="93485" y="5908501"/>
            <a:ext cx="2475054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蘭槐之根：芷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Subtitle 2">
            <a:extLst>
              <a:ext uri="{FF2B5EF4-FFF2-40B4-BE49-F238E27FC236}">
                <a16:creationId xmlns:a16="http://schemas.microsoft.com/office/drawing/2014/main" id="{B17A110C-533B-41CE-9961-7921E16625AD}"/>
              </a:ext>
            </a:extLst>
          </p:cNvPr>
          <p:cNvSpPr txBox="1">
            <a:spLocks/>
          </p:cNvSpPr>
          <p:nvPr/>
        </p:nvSpPr>
        <p:spPr>
          <a:xfrm>
            <a:off x="5651542" y="5874398"/>
            <a:ext cx="1953073" cy="59839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漸之滫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7F4B26C3-9DE2-4DDD-8EA1-8984A36847C0}"/>
              </a:ext>
            </a:extLst>
          </p:cNvPr>
          <p:cNvSpPr/>
          <p:nvPr/>
        </p:nvSpPr>
        <p:spPr>
          <a:xfrm>
            <a:off x="8127548" y="5118890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Subtitle 2">
            <a:extLst>
              <a:ext uri="{FF2B5EF4-FFF2-40B4-BE49-F238E27FC236}">
                <a16:creationId xmlns:a16="http://schemas.microsoft.com/office/drawing/2014/main" id="{F1802DC8-745B-4578-A55F-EB89C8E6B4E8}"/>
              </a:ext>
            </a:extLst>
          </p:cNvPr>
          <p:cNvSpPr txBox="1">
            <a:spLocks/>
          </p:cNvSpPr>
          <p:nvPr/>
        </p:nvSpPr>
        <p:spPr>
          <a:xfrm>
            <a:off x="9591951" y="5829420"/>
            <a:ext cx="1894774" cy="10285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君子不近  庶人不服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43932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208912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D63A6ED-A3F7-4F6B-9627-97294DA1B563}"/>
              </a:ext>
            </a:extLst>
          </p:cNvPr>
          <p:cNvSpPr txBox="1">
            <a:spLocks/>
          </p:cNvSpPr>
          <p:nvPr/>
        </p:nvSpPr>
        <p:spPr>
          <a:xfrm>
            <a:off x="265700" y="1989839"/>
            <a:ext cx="7252844" cy="5957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肉腐出蟲，魚枯生蠹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E27364B-7366-411A-B388-E33C851F165C}"/>
              </a:ext>
            </a:extLst>
          </p:cNvPr>
          <p:cNvSpPr txBox="1">
            <a:spLocks/>
          </p:cNvSpPr>
          <p:nvPr/>
        </p:nvSpPr>
        <p:spPr>
          <a:xfrm>
            <a:off x="8095914" y="1985023"/>
            <a:ext cx="3505341" cy="59577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6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怠慢忘身，禍災乃作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E096C242-048E-4BA9-8A48-B8CF08E9E918}"/>
              </a:ext>
            </a:extLst>
          </p:cNvPr>
          <p:cNvSpPr txBox="1">
            <a:spLocks/>
          </p:cNvSpPr>
          <p:nvPr/>
        </p:nvSpPr>
        <p:spPr>
          <a:xfrm>
            <a:off x="265700" y="2877853"/>
            <a:ext cx="7195478" cy="5957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強自取柱，柔自取束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BF08B19F-A1C3-4D72-BEF6-055F3F4C511A}"/>
              </a:ext>
            </a:extLst>
          </p:cNvPr>
          <p:cNvSpPr txBox="1">
            <a:spLocks/>
          </p:cNvSpPr>
          <p:nvPr/>
        </p:nvSpPr>
        <p:spPr>
          <a:xfrm>
            <a:off x="8095914" y="2860130"/>
            <a:ext cx="3505341" cy="61349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邪穢在身，怨之所構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E4C0D01C-4B67-4BED-8E4D-B8C047950839}"/>
              </a:ext>
            </a:extLst>
          </p:cNvPr>
          <p:cNvSpPr txBox="1">
            <a:spLocks/>
          </p:cNvSpPr>
          <p:nvPr/>
        </p:nvSpPr>
        <p:spPr>
          <a:xfrm>
            <a:off x="237017" y="3771511"/>
            <a:ext cx="7252844" cy="15180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施薪若一，火就燥也                    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平地若一，水就溼也                    </a:t>
            </a: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草木疇生，禽獸群焉  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79A5AF37-9F8D-446C-9396-F55ECA6B5F50}"/>
              </a:ext>
            </a:extLst>
          </p:cNvPr>
          <p:cNvSpPr txBox="1">
            <a:spLocks/>
          </p:cNvSpPr>
          <p:nvPr/>
        </p:nvSpPr>
        <p:spPr>
          <a:xfrm>
            <a:off x="8095914" y="4186406"/>
            <a:ext cx="3505341" cy="68823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物各從其類也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2ECE1959-B9DE-442B-86E5-301B3415A750}"/>
              </a:ext>
            </a:extLst>
          </p:cNvPr>
          <p:cNvSpPr txBox="1">
            <a:spLocks/>
          </p:cNvSpPr>
          <p:nvPr/>
        </p:nvSpPr>
        <p:spPr>
          <a:xfrm>
            <a:off x="237017" y="5541382"/>
            <a:ext cx="7252844" cy="109838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質的張而弓矢至 林木茂而斧斤至         樹成蔭而眾鳥息 醯酸而蚋聚</a:t>
            </a:r>
            <a:endParaRPr lang="en-US" altLang="zh-CN" sz="2800" b="1" dirty="0">
              <a:solidFill>
                <a:prstClr val="black">
                  <a:alpha val="60000"/>
                </a:prst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F9FB6124-7679-4BDF-A237-B48A4F70F132}"/>
              </a:ext>
            </a:extLst>
          </p:cNvPr>
          <p:cNvSpPr txBox="1">
            <a:spLocks/>
          </p:cNvSpPr>
          <p:nvPr/>
        </p:nvSpPr>
        <p:spPr>
          <a:xfrm>
            <a:off x="8279136" y="5746454"/>
            <a:ext cx="3505341" cy="68823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言有招禍，行有招辱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C3A189D0-351D-4322-AC31-7C2E6400A5EF}"/>
              </a:ext>
            </a:extLst>
          </p:cNvPr>
          <p:cNvSpPr txBox="1">
            <a:spLocks/>
          </p:cNvSpPr>
          <p:nvPr/>
        </p:nvSpPr>
        <p:spPr>
          <a:xfrm>
            <a:off x="6705458" y="1130983"/>
            <a:ext cx="3505341" cy="7548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6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君子慎其所立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D9EAB018-FD68-4632-91DE-B7815B3423DB}"/>
              </a:ext>
            </a:extLst>
          </p:cNvPr>
          <p:cNvSpPr txBox="1">
            <a:spLocks/>
          </p:cNvSpPr>
          <p:nvPr/>
        </p:nvSpPr>
        <p:spPr>
          <a:xfrm>
            <a:off x="358098" y="1044092"/>
            <a:ext cx="4294947" cy="8867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物以類聚 榮辱自招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6FB8AB03-85A8-4F82-B1D6-71C9C664CFAC}"/>
              </a:ext>
            </a:extLst>
          </p:cNvPr>
          <p:cNvSpPr txBox="1">
            <a:spLocks/>
          </p:cNvSpPr>
          <p:nvPr/>
        </p:nvSpPr>
        <p:spPr>
          <a:xfrm>
            <a:off x="358098" y="1098284"/>
            <a:ext cx="4294947" cy="8867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學習是學修身之道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940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7" grpId="0" animBg="1"/>
      <p:bldP spid="19" grpId="0" animBg="1"/>
      <p:bldP spid="20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418" y="2601995"/>
            <a:ext cx="5599852" cy="1013502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累積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篇裡的學習方法與態度：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0905B85-D208-44D9-9893-22B3DAB7FAA7}"/>
              </a:ext>
            </a:extLst>
          </p:cNvPr>
          <p:cNvSpPr txBox="1">
            <a:spLocks/>
          </p:cNvSpPr>
          <p:nvPr/>
        </p:nvSpPr>
        <p:spPr>
          <a:xfrm>
            <a:off x="769417" y="3532595"/>
            <a:ext cx="5776363" cy="8740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持之以恆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C2C5442-2947-422C-AA87-C1C51B4F3FE6}"/>
              </a:ext>
            </a:extLst>
          </p:cNvPr>
          <p:cNvSpPr txBox="1">
            <a:spLocks/>
          </p:cNvSpPr>
          <p:nvPr/>
        </p:nvSpPr>
        <p:spPr>
          <a:xfrm>
            <a:off x="769417" y="4482241"/>
            <a:ext cx="4231343" cy="1013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專一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3331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1186116"/>
            <a:ext cx="3278599" cy="692034"/>
          </a:xfrm>
        </p:spPr>
        <p:txBody>
          <a:bodyPr>
            <a:noAutofit/>
          </a:bodyPr>
          <a:lstStyle/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累積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818A2C40-3E0B-4B44-B453-ED94F5BA2CB4}"/>
              </a:ext>
            </a:extLst>
          </p:cNvPr>
          <p:cNvSpPr txBox="1">
            <a:spLocks/>
          </p:cNvSpPr>
          <p:nvPr/>
        </p:nvSpPr>
        <p:spPr>
          <a:xfrm>
            <a:off x="450345" y="1986677"/>
            <a:ext cx="5323729" cy="13452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積土成山，風雨興焉</a:t>
            </a:r>
            <a:endParaRPr lang="en-US" altLang="zh-CN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積水成淵，蛟龍生焉</a:t>
            </a:r>
            <a:endParaRPr lang="en-US" altLang="zh-CN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sz="36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CC8644B6-79AA-4627-A1DD-E2EE97041F31}"/>
              </a:ext>
            </a:extLst>
          </p:cNvPr>
          <p:cNvSpPr txBox="1">
            <a:spLocks/>
          </p:cNvSpPr>
          <p:nvPr/>
        </p:nvSpPr>
        <p:spPr>
          <a:xfrm>
            <a:off x="6181622" y="2010143"/>
            <a:ext cx="5560034" cy="13217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積善成德，而神明自得，聖心備焉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1C2259-4D6D-4C99-B2D0-7C48580A3C91}"/>
              </a:ext>
            </a:extLst>
          </p:cNvPr>
          <p:cNvSpPr txBox="1">
            <a:spLocks/>
          </p:cNvSpPr>
          <p:nvPr/>
        </p:nvSpPr>
        <p:spPr>
          <a:xfrm>
            <a:off x="450343" y="3751360"/>
            <a:ext cx="5323729" cy="75825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不積跬步</a:t>
            </a:r>
            <a:endParaRPr lang="en-US" altLang="zh-CN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sz="36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0A53C7C-359A-4400-956F-36FF185BE2D8}"/>
              </a:ext>
            </a:extLst>
          </p:cNvPr>
          <p:cNvSpPr txBox="1">
            <a:spLocks/>
          </p:cNvSpPr>
          <p:nvPr/>
        </p:nvSpPr>
        <p:spPr>
          <a:xfrm>
            <a:off x="450343" y="4787538"/>
            <a:ext cx="5323729" cy="7412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不積小流</a:t>
            </a:r>
            <a:endParaRPr lang="en-US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9B650428-E215-4AF2-B594-3C372C64AD7D}"/>
              </a:ext>
            </a:extLst>
          </p:cNvPr>
          <p:cNvSpPr txBox="1">
            <a:spLocks/>
          </p:cNvSpPr>
          <p:nvPr/>
        </p:nvSpPr>
        <p:spPr>
          <a:xfrm>
            <a:off x="6181622" y="3763670"/>
            <a:ext cx="5560034" cy="7582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無以致千里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941EB949-2131-4244-ADC2-DC35293C1827}"/>
              </a:ext>
            </a:extLst>
          </p:cNvPr>
          <p:cNvSpPr txBox="1">
            <a:spLocks/>
          </p:cNvSpPr>
          <p:nvPr/>
        </p:nvSpPr>
        <p:spPr>
          <a:xfrm>
            <a:off x="6181622" y="4787538"/>
            <a:ext cx="5560035" cy="7412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無以成江海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371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3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1186116"/>
            <a:ext cx="3278599" cy="692034"/>
          </a:xfrm>
        </p:spPr>
        <p:txBody>
          <a:bodyPr>
            <a:noAutofit/>
          </a:bodyPr>
          <a:lstStyle/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持之以恆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CC8644B6-79AA-4627-A1DD-E2EE97041F31}"/>
              </a:ext>
            </a:extLst>
          </p:cNvPr>
          <p:cNvSpPr txBox="1">
            <a:spLocks/>
          </p:cNvSpPr>
          <p:nvPr/>
        </p:nvSpPr>
        <p:spPr>
          <a:xfrm>
            <a:off x="6366555" y="2980032"/>
            <a:ext cx="5323729" cy="66729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朽木不折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E8A9AD2F-8611-4A5C-985B-396D5F2951AE}"/>
              </a:ext>
            </a:extLst>
          </p:cNvPr>
          <p:cNvSpPr txBox="1">
            <a:spLocks/>
          </p:cNvSpPr>
          <p:nvPr/>
        </p:nvSpPr>
        <p:spPr>
          <a:xfrm>
            <a:off x="590742" y="2049350"/>
            <a:ext cx="5323729" cy="5506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騏驥一躍，不能十步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7F52FD5A-5814-459B-B690-9C142B8A8F03}"/>
              </a:ext>
            </a:extLst>
          </p:cNvPr>
          <p:cNvSpPr txBox="1">
            <a:spLocks/>
          </p:cNvSpPr>
          <p:nvPr/>
        </p:nvSpPr>
        <p:spPr>
          <a:xfrm>
            <a:off x="590741" y="4031540"/>
            <a:ext cx="5323729" cy="66729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鍥而不舍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0F60D7A7-20EF-46DE-89DC-228A4B264070}"/>
              </a:ext>
            </a:extLst>
          </p:cNvPr>
          <p:cNvSpPr txBox="1">
            <a:spLocks/>
          </p:cNvSpPr>
          <p:nvPr/>
        </p:nvSpPr>
        <p:spPr>
          <a:xfrm>
            <a:off x="590741" y="3004260"/>
            <a:ext cx="5323729" cy="6230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鍥而舍之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319A0FFC-8A3C-4DA5-ADCA-EF8E8DCB8513}"/>
              </a:ext>
            </a:extLst>
          </p:cNvPr>
          <p:cNvSpPr txBox="1">
            <a:spLocks/>
          </p:cNvSpPr>
          <p:nvPr/>
        </p:nvSpPr>
        <p:spPr>
          <a:xfrm>
            <a:off x="6277531" y="2049350"/>
            <a:ext cx="5496653" cy="55067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駑馬十駕，功在不舍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A53605D5-FDFE-42B0-947A-211A6E370B92}"/>
              </a:ext>
            </a:extLst>
          </p:cNvPr>
          <p:cNvSpPr txBox="1">
            <a:spLocks/>
          </p:cNvSpPr>
          <p:nvPr/>
        </p:nvSpPr>
        <p:spPr>
          <a:xfrm>
            <a:off x="6366555" y="3982640"/>
            <a:ext cx="5323729" cy="66729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金石可鏤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2499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  <p:bldP spid="13" grpId="0" animBg="1"/>
      <p:bldP spid="15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987292"/>
            <a:ext cx="1412719" cy="692034"/>
          </a:xfrm>
        </p:spPr>
        <p:txBody>
          <a:bodyPr>
            <a:noAutofit/>
          </a:bodyPr>
          <a:lstStyle/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專一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CC8644B6-79AA-4627-A1DD-E2EE97041F31}"/>
              </a:ext>
            </a:extLst>
          </p:cNvPr>
          <p:cNvSpPr txBox="1">
            <a:spLocks/>
          </p:cNvSpPr>
          <p:nvPr/>
        </p:nvSpPr>
        <p:spPr>
          <a:xfrm>
            <a:off x="8833210" y="3558363"/>
            <a:ext cx="1882736" cy="10576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用心躁也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7F52FD5A-5814-459B-B690-9C142B8A8F03}"/>
              </a:ext>
            </a:extLst>
          </p:cNvPr>
          <p:cNvSpPr txBox="1">
            <a:spLocks/>
          </p:cNvSpPr>
          <p:nvPr/>
        </p:nvSpPr>
        <p:spPr>
          <a:xfrm>
            <a:off x="599893" y="5022445"/>
            <a:ext cx="6751266" cy="12193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無冥冥之志者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無惛惛之事者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319A0FFC-8A3C-4DA5-ADCA-EF8E8DCB8513}"/>
              </a:ext>
            </a:extLst>
          </p:cNvPr>
          <p:cNvSpPr txBox="1">
            <a:spLocks/>
          </p:cNvSpPr>
          <p:nvPr/>
        </p:nvSpPr>
        <p:spPr>
          <a:xfrm>
            <a:off x="590742" y="2068933"/>
            <a:ext cx="6751266" cy="10576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螾無爪牙之利、筋骨之強上食埃土、下飲黃泉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A53605D5-FDFE-42B0-947A-211A6E370B92}"/>
              </a:ext>
            </a:extLst>
          </p:cNvPr>
          <p:cNvSpPr txBox="1">
            <a:spLocks/>
          </p:cNvSpPr>
          <p:nvPr/>
        </p:nvSpPr>
        <p:spPr>
          <a:xfrm>
            <a:off x="8833210" y="5022445"/>
            <a:ext cx="2036848" cy="121930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無昭昭之明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無赫赫之功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B29802D-A81B-40FC-9BDD-291451FEB4B8}"/>
              </a:ext>
            </a:extLst>
          </p:cNvPr>
          <p:cNvSpPr txBox="1">
            <a:spLocks/>
          </p:cNvSpPr>
          <p:nvPr/>
        </p:nvSpPr>
        <p:spPr>
          <a:xfrm>
            <a:off x="8833210" y="2068933"/>
            <a:ext cx="1882736" cy="10576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用心一也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34F39B4F-7176-45B9-908C-2E3D1933FFF4}"/>
              </a:ext>
            </a:extLst>
          </p:cNvPr>
          <p:cNvSpPr txBox="1">
            <a:spLocks/>
          </p:cNvSpPr>
          <p:nvPr/>
        </p:nvSpPr>
        <p:spPr>
          <a:xfrm>
            <a:off x="599893" y="3558363"/>
            <a:ext cx="6751266" cy="10576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蟹六跪而二螯，非蛇鱔之穴，無可寄託者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0886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5" grpId="0" animBg="1"/>
      <p:bldP spid="17" grpId="0" animBg="1"/>
      <p:bldP spid="16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253141"/>
            <a:ext cx="10831840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篇裡的學習順序與目的：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ACEB3F-E68C-4EEC-9F8B-A76AA6561B96}"/>
              </a:ext>
            </a:extLst>
          </p:cNvPr>
          <p:cNvSpPr txBox="1">
            <a:spLocks/>
          </p:cNvSpPr>
          <p:nvPr/>
        </p:nvSpPr>
        <p:spPr>
          <a:xfrm>
            <a:off x="8833210" y="2110452"/>
            <a:ext cx="1882736" cy="7123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終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085B5EC-777E-4B0E-B41A-2A3A0B1D8D45}"/>
              </a:ext>
            </a:extLst>
          </p:cNvPr>
          <p:cNvSpPr txBox="1">
            <a:spLocks/>
          </p:cNvSpPr>
          <p:nvPr/>
        </p:nvSpPr>
        <p:spPr>
          <a:xfrm>
            <a:off x="4680738" y="2098053"/>
            <a:ext cx="1882736" cy="7123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始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9D538B0-D632-4EF7-984B-B4BAA1E41503}"/>
              </a:ext>
            </a:extLst>
          </p:cNvPr>
          <p:cNvSpPr txBox="1">
            <a:spLocks/>
          </p:cNvSpPr>
          <p:nvPr/>
        </p:nvSpPr>
        <p:spPr>
          <a:xfrm>
            <a:off x="910122" y="3281284"/>
            <a:ext cx="2192674" cy="6228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方法、順序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CF8E8188-D0A4-4405-B004-A4E66B5C2770}"/>
              </a:ext>
            </a:extLst>
          </p:cNvPr>
          <p:cNvSpPr txBox="1">
            <a:spLocks/>
          </p:cNvSpPr>
          <p:nvPr/>
        </p:nvSpPr>
        <p:spPr>
          <a:xfrm>
            <a:off x="910122" y="4436009"/>
            <a:ext cx="2192673" cy="6228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意義、目的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0138867-A00D-4F6A-A466-C3D865D36588}"/>
              </a:ext>
            </a:extLst>
          </p:cNvPr>
          <p:cNvSpPr txBox="1">
            <a:spLocks/>
          </p:cNvSpPr>
          <p:nvPr/>
        </p:nvSpPr>
        <p:spPr>
          <a:xfrm>
            <a:off x="4680738" y="3299124"/>
            <a:ext cx="1882736" cy="7123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誦經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E4FDA781-DF47-4BBB-97C6-C4375A43FA2B}"/>
              </a:ext>
            </a:extLst>
          </p:cNvPr>
          <p:cNvSpPr txBox="1">
            <a:spLocks/>
          </p:cNvSpPr>
          <p:nvPr/>
        </p:nvSpPr>
        <p:spPr>
          <a:xfrm>
            <a:off x="4680738" y="4436009"/>
            <a:ext cx="1882736" cy="7123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為士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816C3DD6-55AF-4919-A590-AE54152A6733}"/>
              </a:ext>
            </a:extLst>
          </p:cNvPr>
          <p:cNvSpPr txBox="1">
            <a:spLocks/>
          </p:cNvSpPr>
          <p:nvPr/>
        </p:nvSpPr>
        <p:spPr>
          <a:xfrm>
            <a:off x="8833210" y="3311341"/>
            <a:ext cx="1882736" cy="7238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讀禮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1B81749A-B69F-46DC-AB78-8BD62D79B6BC}"/>
              </a:ext>
            </a:extLst>
          </p:cNvPr>
          <p:cNvSpPr txBox="1">
            <a:spLocks/>
          </p:cNvSpPr>
          <p:nvPr/>
        </p:nvSpPr>
        <p:spPr>
          <a:xfrm>
            <a:off x="8833210" y="4436009"/>
            <a:ext cx="1882736" cy="80381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為聖人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977BB6D8-3FFF-49D2-9EB8-C0D5BBCA0C78}"/>
              </a:ext>
            </a:extLst>
          </p:cNvPr>
          <p:cNvSpPr txBox="1">
            <a:spLocks/>
          </p:cNvSpPr>
          <p:nvPr/>
        </p:nvSpPr>
        <p:spPr>
          <a:xfrm>
            <a:off x="590742" y="5572894"/>
            <a:ext cx="10741654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真積力久則入，學至乎沒而後止也。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62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590742" y="1180063"/>
            <a:ext cx="8974498" cy="87403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prstClr val="black"/>
              </a:buClr>
            </a:pPr>
            <a:r>
              <a:rPr lang="zh-CN" altLang="en-US" sz="44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總結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200" dirty="0">
                <a:latin typeface="KaiTi" panose="02010609060101010101" pitchFamily="49" charset="-122"/>
                <a:ea typeface="KaiTi" panose="02010609060101010101" pitchFamily="49" charset="-122"/>
              </a:rPr>
              <a:t>全篇中心論點：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學不可以已</a:t>
            </a:r>
            <a:endParaRPr lang="en-US" sz="4000" dirty="0">
              <a:solidFill>
                <a:srgbClr val="FF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C93A59-ABE1-490F-A768-CDF5A9E62275}"/>
              </a:ext>
            </a:extLst>
          </p:cNvPr>
          <p:cNvSpPr txBox="1"/>
          <p:nvPr/>
        </p:nvSpPr>
        <p:spPr>
          <a:xfrm>
            <a:off x="656402" y="2054094"/>
            <a:ext cx="1101051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一、學習的功用及重要性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   荀子認為後天的學習可以改變本性，使之趨於良善。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algn="l"/>
            <a:r>
              <a:rPr lang="en-US" altLang="zh-CN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學習必須注重環境的影響，確立正確的方向。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   強調通過後天學習和善於利用外物來加強自身的能力。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D564DF24-4489-4AB3-85D6-0926DB40C455}"/>
              </a:ext>
            </a:extLst>
          </p:cNvPr>
          <p:cNvSpPr txBox="1">
            <a:spLocks/>
          </p:cNvSpPr>
          <p:nvPr/>
        </p:nvSpPr>
        <p:spPr>
          <a:xfrm>
            <a:off x="590742" y="4130409"/>
            <a:ext cx="5776363" cy="12224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二、為學的方法與態度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lang="en-US" altLang="zh-CN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累積、持之以恆、專一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8A5132CD-FE97-4349-B590-0DE0D52437F9}"/>
              </a:ext>
            </a:extLst>
          </p:cNvPr>
          <p:cNvSpPr txBox="1">
            <a:spLocks/>
          </p:cNvSpPr>
          <p:nvPr/>
        </p:nvSpPr>
        <p:spPr>
          <a:xfrm>
            <a:off x="590742" y="5171186"/>
            <a:ext cx="10747913" cy="1686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三、為學的順序與目的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   </a:t>
            </a: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始於誦經、終於讀禮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始乎為士、終乎為聖人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3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3" grpId="0"/>
      <p:bldP spid="15" grpId="0"/>
      <p:bldP spid="17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762</TotalTime>
  <Words>1352</Words>
  <Application>Microsoft Office PowerPoint</Application>
  <PresentationFormat>Widescreen</PresentationFormat>
  <Paragraphs>126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KaiTi</vt:lpstr>
      <vt:lpstr>Arial</vt:lpstr>
      <vt:lpstr>Calibri</vt:lpstr>
      <vt:lpstr>Tw Cen MT</vt:lpstr>
      <vt:lpstr>Wingdings</vt:lpstr>
      <vt:lpstr>Droplet</vt:lpstr>
      <vt:lpstr>PowerPoint Presentation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Kwong Bee Ling</dc:creator>
  <cp:lastModifiedBy>Kwong Bee Ling</cp:lastModifiedBy>
  <cp:revision>58</cp:revision>
  <dcterms:created xsi:type="dcterms:W3CDTF">2021-06-07T06:37:11Z</dcterms:created>
  <dcterms:modified xsi:type="dcterms:W3CDTF">2021-06-10T14:59:33Z</dcterms:modified>
</cp:coreProperties>
</file>