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65" r:id="rId4"/>
    <p:sldId id="280" r:id="rId5"/>
    <p:sldId id="281" r:id="rId6"/>
    <p:sldId id="282" r:id="rId7"/>
    <p:sldId id="283" r:id="rId8"/>
    <p:sldId id="257" r:id="rId9"/>
    <p:sldId id="258" r:id="rId10"/>
    <p:sldId id="259" r:id="rId11"/>
    <p:sldId id="284" r:id="rId12"/>
    <p:sldId id="268" r:id="rId13"/>
    <p:sldId id="275" r:id="rId14"/>
    <p:sldId id="277" r:id="rId15"/>
    <p:sldId id="278" r:id="rId16"/>
    <p:sldId id="261" r:id="rId17"/>
    <p:sldId id="285" r:id="rId18"/>
    <p:sldId id="286" r:id="rId19"/>
    <p:sldId id="262" r:id="rId20"/>
    <p:sldId id="287" r:id="rId21"/>
    <p:sldId id="263" r:id="rId22"/>
    <p:sldId id="27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3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09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62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645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78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233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46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10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813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38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489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582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98EC1-3978-43F5-9092-E25C0191A420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4F563-5351-4B63-8E5A-30210A081D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477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Methodology and Methods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5797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methodology, and the precise methods that you choose to use in your research, are crucial to its success</a:t>
            </a:r>
          </a:p>
          <a:p>
            <a:r>
              <a:rPr lang="en-GB" dirty="0" smtClean="0"/>
              <a:t>You should make decisions TODAY </a:t>
            </a:r>
          </a:p>
          <a:p>
            <a:r>
              <a:rPr lang="en-GB" dirty="0" smtClean="0"/>
              <a:t>This lead lecture correlates to the SECOND chapter of the Research Proposal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525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now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should be collating relevant research and data </a:t>
            </a:r>
          </a:p>
          <a:p>
            <a:r>
              <a:rPr lang="en-GB" dirty="0" smtClean="0"/>
              <a:t>Have started your research proposal </a:t>
            </a:r>
            <a:r>
              <a:rPr lang="en-GB" dirty="0" smtClean="0"/>
              <a:t>(chapters one and three)</a:t>
            </a:r>
            <a:endParaRPr lang="en-GB" dirty="0" smtClean="0"/>
          </a:p>
          <a:p>
            <a:r>
              <a:rPr lang="en-GB" dirty="0" smtClean="0"/>
              <a:t>Have a good sized search </a:t>
            </a:r>
            <a:r>
              <a:rPr lang="en-GB" dirty="0" smtClean="0"/>
              <a:t>strategy sheet </a:t>
            </a:r>
            <a:r>
              <a:rPr lang="en-GB" dirty="0" smtClean="0"/>
              <a:t>(Keep adding to this</a:t>
            </a:r>
            <a:r>
              <a:rPr lang="en-GB" dirty="0" smtClean="0"/>
              <a:t>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42305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complete the Research Proposal</a:t>
            </a:r>
          </a:p>
          <a:p>
            <a:r>
              <a:rPr lang="en-GB" dirty="0" smtClean="0"/>
              <a:t>Deadline is 23 November 2017 at 11.55pm</a:t>
            </a:r>
          </a:p>
          <a:p>
            <a:r>
              <a:rPr lang="en-GB" dirty="0" smtClean="0"/>
              <a:t>Once this is completed and you have had this marked, you should begin the Final Thesis </a:t>
            </a:r>
          </a:p>
          <a:p>
            <a:r>
              <a:rPr lang="en-GB" dirty="0" smtClean="0"/>
              <a:t>NEXT WEEK is an INDEPENDENT STUDY session (No lectures)</a:t>
            </a:r>
          </a:p>
          <a:p>
            <a:r>
              <a:rPr lang="en-GB" dirty="0" smtClean="0"/>
              <a:t>You should write up a final draft of your research proposal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76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You should be collating research </a:t>
            </a:r>
          </a:p>
          <a:p>
            <a:r>
              <a:rPr lang="en-GB" dirty="0"/>
              <a:t>These include </a:t>
            </a:r>
            <a:r>
              <a:rPr lang="en-GB" dirty="0" smtClean="0"/>
              <a:t>textbooks / library materials</a:t>
            </a:r>
          </a:p>
          <a:p>
            <a:r>
              <a:rPr lang="en-GB" dirty="0" smtClean="0"/>
              <a:t>Journal </a:t>
            </a:r>
            <a:r>
              <a:rPr lang="en-GB" dirty="0"/>
              <a:t>Articles</a:t>
            </a:r>
          </a:p>
          <a:p>
            <a:r>
              <a:rPr lang="en-GB" dirty="0"/>
              <a:t>Case Studies</a:t>
            </a:r>
          </a:p>
          <a:p>
            <a:r>
              <a:rPr lang="en-GB" dirty="0"/>
              <a:t>Newspaper Articles (from the Guardian or Independent or Observer ONLY)</a:t>
            </a:r>
          </a:p>
          <a:p>
            <a:r>
              <a:rPr lang="en-GB" dirty="0"/>
              <a:t>Any access of public or private record (i.e. photograph, diary, painting, sculpture, biography, television broadcast)</a:t>
            </a:r>
          </a:p>
          <a:p>
            <a:r>
              <a:rPr lang="en-GB" dirty="0"/>
              <a:t>Surveys</a:t>
            </a:r>
          </a:p>
          <a:p>
            <a:r>
              <a:rPr lang="en-GB" dirty="0"/>
              <a:t>Government or organisational document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568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Project students should have around </a:t>
            </a:r>
            <a:r>
              <a:rPr lang="en-GB" b="1" dirty="0" smtClean="0"/>
              <a:t>50</a:t>
            </a:r>
            <a:r>
              <a:rPr lang="en-GB" dirty="0" smtClean="0"/>
              <a:t> references in your reference list / bibliography </a:t>
            </a:r>
          </a:p>
          <a:p>
            <a:r>
              <a:rPr lang="en-GB" dirty="0" smtClean="0"/>
              <a:t>Dissertation students should have around </a:t>
            </a:r>
            <a:r>
              <a:rPr lang="en-GB" b="1" dirty="0" smtClean="0"/>
              <a:t>100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77581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Decide Which Research To Include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 rule of thumb, ask yourself the following three questions with EVERY item of research or literature you find in the library or searching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005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 this </a:t>
            </a:r>
            <a:r>
              <a:rPr lang="en-GB" b="1" dirty="0" smtClean="0"/>
              <a:t>literature / research </a:t>
            </a:r>
            <a:r>
              <a:rPr lang="en-GB" b="1" dirty="0" smtClean="0"/>
              <a:t>relevant to my systematic review?</a:t>
            </a:r>
          </a:p>
          <a:p>
            <a:endParaRPr lang="en-GB" dirty="0" smtClean="0"/>
          </a:p>
          <a:p>
            <a:r>
              <a:rPr lang="en-GB" dirty="0" smtClean="0"/>
              <a:t>Does it link to either </a:t>
            </a:r>
            <a:r>
              <a:rPr lang="en-GB" dirty="0" smtClean="0"/>
              <a:t>the TITLE or </a:t>
            </a:r>
            <a:r>
              <a:rPr lang="en-GB" dirty="0" smtClean="0"/>
              <a:t>AIM?</a:t>
            </a:r>
          </a:p>
          <a:p>
            <a:r>
              <a:rPr lang="en-GB" dirty="0" smtClean="0"/>
              <a:t>Or AT LEAST ONE objective?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432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 this </a:t>
            </a:r>
            <a:r>
              <a:rPr lang="en-GB" b="1" dirty="0" smtClean="0"/>
              <a:t>literature / research </a:t>
            </a:r>
            <a:r>
              <a:rPr lang="en-GB" b="1" dirty="0" smtClean="0"/>
              <a:t>at the TOP of the hierarchy of evidence?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298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Is this literature </a:t>
            </a:r>
            <a:r>
              <a:rPr lang="en-GB" b="1" dirty="0" smtClean="0"/>
              <a:t>/ research the </a:t>
            </a:r>
            <a:r>
              <a:rPr lang="en-GB" b="1" dirty="0" smtClean="0"/>
              <a:t>right quality for my thesis?</a:t>
            </a:r>
          </a:p>
          <a:p>
            <a:r>
              <a:rPr lang="en-GB" dirty="0" smtClean="0"/>
              <a:t>THIS IS WHERE YOUR METHODOLOGY WILL BE USED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869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Organise Your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Textbooks </a:t>
            </a:r>
          </a:p>
          <a:p>
            <a:r>
              <a:rPr lang="en-GB" dirty="0" smtClean="0"/>
              <a:t>Chapters in books 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Reports</a:t>
            </a:r>
          </a:p>
          <a:p>
            <a:r>
              <a:rPr lang="en-GB" dirty="0" smtClean="0"/>
              <a:t>Case Studies</a:t>
            </a:r>
          </a:p>
          <a:p>
            <a:r>
              <a:rPr lang="en-GB" dirty="0" smtClean="0"/>
              <a:t>Experiments </a:t>
            </a:r>
          </a:p>
          <a:p>
            <a:r>
              <a:rPr lang="en-GB" dirty="0" smtClean="0"/>
              <a:t>Policy Critiques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02059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Organise </a:t>
            </a:r>
            <a:r>
              <a:rPr lang="en-GB" dirty="0" smtClean="0"/>
              <a:t>Your </a:t>
            </a:r>
            <a:r>
              <a:rPr lang="en-GB" dirty="0"/>
              <a:t>R</a:t>
            </a:r>
            <a:r>
              <a:rPr lang="en-GB" dirty="0" smtClean="0"/>
              <a:t>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Quantitative</a:t>
            </a:r>
          </a:p>
          <a:p>
            <a:r>
              <a:rPr lang="en-GB" dirty="0" smtClean="0"/>
              <a:t>Qualitative</a:t>
            </a:r>
          </a:p>
          <a:p>
            <a:r>
              <a:rPr lang="en-GB" dirty="0" smtClean="0"/>
              <a:t>Research </a:t>
            </a:r>
          </a:p>
          <a:p>
            <a:r>
              <a:rPr lang="en-GB" dirty="0" smtClean="0"/>
              <a:t>Discussion </a:t>
            </a:r>
          </a:p>
          <a:p>
            <a:r>
              <a:rPr lang="en-GB" dirty="0" smtClean="0"/>
              <a:t>Policy based</a:t>
            </a:r>
          </a:p>
          <a:p>
            <a:r>
              <a:rPr lang="en-GB" dirty="0" smtClean="0"/>
              <a:t>Case Study</a:t>
            </a:r>
          </a:p>
          <a:p>
            <a:r>
              <a:rPr lang="en-GB" dirty="0" smtClean="0"/>
              <a:t>Literature Review</a:t>
            </a:r>
          </a:p>
          <a:p>
            <a:r>
              <a:rPr lang="en-GB" dirty="0" smtClean="0"/>
              <a:t>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283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methodology describes the broad philosophical underpinning to your chosen research </a:t>
            </a:r>
            <a:r>
              <a:rPr lang="en-GB" dirty="0" smtClean="0"/>
              <a:t>methods</a:t>
            </a:r>
            <a:endParaRPr lang="en-GB" dirty="0"/>
          </a:p>
          <a:p>
            <a:r>
              <a:rPr lang="en-GB" dirty="0" smtClean="0"/>
              <a:t>You use methods to utilise your methodology</a:t>
            </a:r>
          </a:p>
          <a:p>
            <a:r>
              <a:rPr lang="en-GB" dirty="0"/>
              <a:t> Methods are the way in which you will conduct your methodology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26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Overarching Research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to conduct </a:t>
            </a:r>
            <a:r>
              <a:rPr lang="en-GB" dirty="0" smtClean="0"/>
              <a:t>a SYSTEMATIC REVIEW</a:t>
            </a:r>
          </a:p>
          <a:p>
            <a:r>
              <a:rPr lang="en-GB" dirty="0"/>
              <a:t>The results of your review will help you devise recommendations for those who make decisions in care (health and social care)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4817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</a:t>
            </a:r>
            <a:r>
              <a:rPr lang="en-GB" dirty="0" smtClean="0"/>
              <a:t>are </a:t>
            </a:r>
            <a:r>
              <a:rPr lang="en-GB" dirty="0"/>
              <a:t>decisions for </a:t>
            </a:r>
            <a:r>
              <a:rPr lang="en-GB" dirty="0" smtClean="0"/>
              <a:t>individuals and </a:t>
            </a:r>
            <a:r>
              <a:rPr lang="en-GB" dirty="0"/>
              <a:t>public policy should be </a:t>
            </a:r>
            <a:r>
              <a:rPr lang="en-GB" dirty="0" smtClean="0"/>
              <a:t>informed by </a:t>
            </a:r>
            <a:r>
              <a:rPr lang="en-GB" dirty="0"/>
              <a:t>the best available research </a:t>
            </a:r>
            <a:r>
              <a:rPr lang="en-GB" dirty="0" smtClean="0"/>
              <a:t>evidence</a:t>
            </a:r>
          </a:p>
          <a:p>
            <a:r>
              <a:rPr lang="en-GB" dirty="0" smtClean="0"/>
              <a:t>Practitioners </a:t>
            </a:r>
            <a:r>
              <a:rPr lang="en-GB" dirty="0"/>
              <a:t>and decision-makers </a:t>
            </a:r>
            <a:r>
              <a:rPr lang="en-GB" dirty="0" smtClean="0"/>
              <a:t>are encouraged </a:t>
            </a:r>
            <a:r>
              <a:rPr lang="en-GB" dirty="0"/>
              <a:t>to make use of the latest research and information about best </a:t>
            </a:r>
            <a:r>
              <a:rPr lang="en-GB" dirty="0" smtClean="0"/>
              <a:t>practice</a:t>
            </a:r>
            <a:endParaRPr lang="en-GB" dirty="0"/>
          </a:p>
          <a:p>
            <a:r>
              <a:rPr lang="en-GB" dirty="0" smtClean="0"/>
              <a:t>All decisions should be </a:t>
            </a:r>
            <a:r>
              <a:rPr lang="en-GB" dirty="0"/>
              <a:t>rooted in this </a:t>
            </a:r>
            <a:r>
              <a:rPr lang="en-GB" dirty="0" smtClean="0"/>
              <a:t>knowledge</a:t>
            </a:r>
          </a:p>
          <a:p>
            <a:r>
              <a:rPr lang="en-GB" dirty="0" smtClean="0"/>
              <a:t>Systematic Reviews meet this aim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04413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Systematic </a:t>
            </a:r>
            <a:r>
              <a:rPr lang="en-GB" dirty="0" smtClean="0"/>
              <a:t>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 to produce a more thorough conclusion from multiple literature sources than could be gained from just one</a:t>
            </a:r>
          </a:p>
          <a:p>
            <a:r>
              <a:rPr lang="en-GB" dirty="0" smtClean="0"/>
              <a:t>Generate new ideas or recommendations based upon analysis of a wide scope of research</a:t>
            </a:r>
          </a:p>
          <a:p>
            <a:r>
              <a:rPr lang="en-GB" dirty="0" smtClean="0"/>
              <a:t>EVALUATE and JUSTIFY a systematic review in your final 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604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are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Going to conduct a systematic Review</a:t>
            </a:r>
          </a:p>
          <a:p>
            <a:r>
              <a:rPr lang="en-GB" dirty="0" smtClean="0"/>
              <a:t>Using a methodology of your choice</a:t>
            </a:r>
          </a:p>
          <a:p>
            <a:r>
              <a:rPr lang="en-GB" dirty="0" smtClean="0"/>
              <a:t>Which uses its own particular kind of method</a:t>
            </a:r>
          </a:p>
          <a:p>
            <a:endParaRPr lang="en-GB" dirty="0"/>
          </a:p>
          <a:p>
            <a:r>
              <a:rPr lang="en-GB" dirty="0" smtClean="0"/>
              <a:t>The methodology is there to help you select the </a:t>
            </a:r>
            <a:r>
              <a:rPr lang="en-GB" b="1" dirty="0" smtClean="0"/>
              <a:t>6</a:t>
            </a:r>
            <a:r>
              <a:rPr lang="en-GB" dirty="0" smtClean="0"/>
              <a:t> OR </a:t>
            </a:r>
            <a:r>
              <a:rPr lang="en-GB" b="1" dirty="0" smtClean="0"/>
              <a:t>10</a:t>
            </a:r>
            <a:r>
              <a:rPr lang="en-GB" dirty="0" smtClean="0"/>
              <a:t> VITAL JOURNAL ARTICLES you will need to answer your question / meet your aim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965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Therefore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select the methodology you find MOST STRAIGHFORWARD TO UNDERSTAND </a:t>
            </a:r>
          </a:p>
          <a:p>
            <a:endParaRPr lang="en-GB" dirty="0"/>
          </a:p>
          <a:p>
            <a:r>
              <a:rPr lang="en-GB" dirty="0" smtClean="0"/>
              <a:t>The articles it helps you to find make up the information you will THEME to answer your title question or conduct your title investigation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0848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methodology will be a Critical </a:t>
            </a:r>
            <a:r>
              <a:rPr lang="en-GB" dirty="0" smtClean="0"/>
              <a:t>Appraisal </a:t>
            </a:r>
            <a:r>
              <a:rPr lang="en-GB" dirty="0" smtClean="0"/>
              <a:t>Tool</a:t>
            </a:r>
          </a:p>
          <a:p>
            <a:pPr marL="0" indent="0">
              <a:buNone/>
            </a:pPr>
            <a:r>
              <a:rPr lang="en-GB" dirty="0" smtClean="0"/>
              <a:t>Your three main choices for this are: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CASP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CAT QUESTIONNAIRES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PRISMA</a:t>
            </a:r>
            <a:endParaRPr lang="en-GB" dirty="0"/>
          </a:p>
          <a:p>
            <a:r>
              <a:rPr lang="en-GB" dirty="0" smtClean="0"/>
              <a:t>These are ALL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974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Whatever you choose, you will have to explain your choice</a:t>
            </a:r>
          </a:p>
          <a:p>
            <a:r>
              <a:rPr lang="en-GB" dirty="0" smtClean="0"/>
              <a:t>EVALUATE </a:t>
            </a:r>
            <a:r>
              <a:rPr lang="en-GB" dirty="0"/>
              <a:t>and JUSTIFY </a:t>
            </a:r>
            <a:r>
              <a:rPr lang="en-GB" dirty="0" smtClean="0"/>
              <a:t>these </a:t>
            </a:r>
            <a:r>
              <a:rPr lang="en-GB" dirty="0"/>
              <a:t>in your final thesis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100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</a:t>
            </a:r>
            <a:r>
              <a:rPr lang="en-GB" dirty="0" smtClean="0"/>
              <a:t>Results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How you will theme your vital research / literature is something we will explore in the coming weeks and months</a:t>
            </a:r>
          </a:p>
          <a:p>
            <a:r>
              <a:rPr lang="en-GB" b="1" dirty="0" smtClean="0"/>
              <a:t>For now, just focus on completing your research proposal and collecting as much data / research as possible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464649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Now….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are going to look at your three choices for methodology </a:t>
            </a:r>
          </a:p>
          <a:p>
            <a:endParaRPr lang="en-GB" dirty="0"/>
          </a:p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855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688</Words>
  <Application>Microsoft Office PowerPoint</Application>
  <PresentationFormat>On-screen Show (4:3)</PresentationFormat>
  <Paragraphs>100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Methodology and Methods </vt:lpstr>
      <vt:lpstr>REMEMBER</vt:lpstr>
      <vt:lpstr>By now …</vt:lpstr>
      <vt:lpstr>Now</vt:lpstr>
      <vt:lpstr>Research Aims</vt:lpstr>
      <vt:lpstr>Remember</vt:lpstr>
      <vt:lpstr>How To Decide Which Research To Include</vt:lpstr>
      <vt:lpstr>Question 1</vt:lpstr>
      <vt:lpstr>Question 2</vt:lpstr>
      <vt:lpstr>Question 3</vt:lpstr>
      <vt:lpstr>Organise Your Research </vt:lpstr>
      <vt:lpstr>Organise Your Research</vt:lpstr>
      <vt:lpstr>Methodology</vt:lpstr>
      <vt:lpstr>Your Overarching Research Aim</vt:lpstr>
      <vt:lpstr>Remember…</vt:lpstr>
      <vt:lpstr>Systematic Review</vt:lpstr>
      <vt:lpstr>You are …</vt:lpstr>
      <vt:lpstr>Therefore</vt:lpstr>
      <vt:lpstr>Methodology List</vt:lpstr>
      <vt:lpstr>Remember </vt:lpstr>
      <vt:lpstr>Interpreting Results </vt:lpstr>
      <vt:lpstr>Now….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Methodology</dc:title>
  <dc:creator>Administrator</dc:creator>
  <cp:lastModifiedBy>Tania Davies</cp:lastModifiedBy>
  <cp:revision>7</cp:revision>
  <dcterms:created xsi:type="dcterms:W3CDTF">2016-10-29T22:10:22Z</dcterms:created>
  <dcterms:modified xsi:type="dcterms:W3CDTF">2017-11-06T16:38:21Z</dcterms:modified>
</cp:coreProperties>
</file>