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3" r:id="rId1"/>
  </p:sldMasterIdLst>
  <p:notesMasterIdLst>
    <p:notesMasterId r:id="rId18"/>
  </p:notesMasterIdLst>
  <p:sldIdLst>
    <p:sldId id="256" r:id="rId2"/>
    <p:sldId id="268" r:id="rId3"/>
    <p:sldId id="257" r:id="rId4"/>
    <p:sldId id="259" r:id="rId5"/>
    <p:sldId id="267" r:id="rId6"/>
    <p:sldId id="261" r:id="rId7"/>
    <p:sldId id="262" r:id="rId8"/>
    <p:sldId id="263" r:id="rId9"/>
    <p:sldId id="265" r:id="rId10"/>
    <p:sldId id="269" r:id="rId11"/>
    <p:sldId id="270" r:id="rId12"/>
    <p:sldId id="272" r:id="rId13"/>
    <p:sldId id="271" r:id="rId14"/>
    <p:sldId id="273" r:id="rId15"/>
    <p:sldId id="274" r:id="rId16"/>
    <p:sldId id="25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C76134-F0C9-CD47-9115-2BBE15B48852}" v="12" dt="2023-05-02T11:18:41.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p:cViewPr varScale="1">
        <p:scale>
          <a:sx n="69" d="100"/>
          <a:sy n="69" d="100"/>
        </p:scale>
        <p:origin x="2152" y="4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in Criddle (2005224)" userId="76d1dd08-f86b-4dc5-b3e7-318dc0989d84" providerId="ADAL" clId="{22FC5C87-4C53-4F05-999D-F901E23F5316}"/>
    <pc:docChg chg="modShowInfo">
      <pc:chgData name="Garin Criddle (2005224)" userId="76d1dd08-f86b-4dc5-b3e7-318dc0989d84" providerId="ADAL" clId="{22FC5C87-4C53-4F05-999D-F901E23F5316}" dt="2023-05-02T12:35:31.316" v="0" actId="2744"/>
      <pc:docMkLst>
        <pc:docMk/>
      </pc:docMkLst>
    </pc:docChg>
  </pc:docChgLst>
  <pc:docChgLst>
    <pc:chgData name="Garin Criddle (2005224)" userId="76d1dd08-f86b-4dc5-b3e7-318dc0989d84" providerId="ADAL" clId="{37C76134-F0C9-CD47-9115-2BBE15B48852}"/>
    <pc:docChg chg="undo custSel addSld delSld modSld sldOrd">
      <pc:chgData name="Garin Criddle (2005224)" userId="76d1dd08-f86b-4dc5-b3e7-318dc0989d84" providerId="ADAL" clId="{37C76134-F0C9-CD47-9115-2BBE15B48852}" dt="2023-05-02T11:18:45.917" v="15551" actId="1076"/>
      <pc:docMkLst>
        <pc:docMk/>
      </pc:docMkLst>
      <pc:sldChg chg="modSp mod">
        <pc:chgData name="Garin Criddle (2005224)" userId="76d1dd08-f86b-4dc5-b3e7-318dc0989d84" providerId="ADAL" clId="{37C76134-F0C9-CD47-9115-2BBE15B48852}" dt="2023-05-02T10:03:04.070" v="12216" actId="1076"/>
        <pc:sldMkLst>
          <pc:docMk/>
          <pc:sldMk cId="807241786" sldId="256"/>
        </pc:sldMkLst>
        <pc:spChg chg="mod">
          <ac:chgData name="Garin Criddle (2005224)" userId="76d1dd08-f86b-4dc5-b3e7-318dc0989d84" providerId="ADAL" clId="{37C76134-F0C9-CD47-9115-2BBE15B48852}" dt="2023-05-02T10:03:04.070" v="12216" actId="1076"/>
          <ac:spMkLst>
            <pc:docMk/>
            <pc:sldMk cId="807241786" sldId="256"/>
            <ac:spMk id="2" creationId="{3B320C57-45CC-8A2D-C5DD-280D58E1773D}"/>
          </ac:spMkLst>
        </pc:spChg>
      </pc:sldChg>
      <pc:sldChg chg="modSp new mod">
        <pc:chgData name="Garin Criddle (2005224)" userId="76d1dd08-f86b-4dc5-b3e7-318dc0989d84" providerId="ADAL" clId="{37C76134-F0C9-CD47-9115-2BBE15B48852}" dt="2023-05-02T10:23:06.397" v="13191" actId="20577"/>
        <pc:sldMkLst>
          <pc:docMk/>
          <pc:sldMk cId="1612732463" sldId="257"/>
        </pc:sldMkLst>
        <pc:spChg chg="mod">
          <ac:chgData name="Garin Criddle (2005224)" userId="76d1dd08-f86b-4dc5-b3e7-318dc0989d84" providerId="ADAL" clId="{37C76134-F0C9-CD47-9115-2BBE15B48852}" dt="2023-05-01T21:12:01.841" v="1740" actId="1076"/>
          <ac:spMkLst>
            <pc:docMk/>
            <pc:sldMk cId="1612732463" sldId="257"/>
            <ac:spMk id="2" creationId="{1E0466B1-3BF4-BB8A-36E8-CF1D31D511A2}"/>
          </ac:spMkLst>
        </pc:spChg>
        <pc:spChg chg="mod">
          <ac:chgData name="Garin Criddle (2005224)" userId="76d1dd08-f86b-4dc5-b3e7-318dc0989d84" providerId="ADAL" clId="{37C76134-F0C9-CD47-9115-2BBE15B48852}" dt="2023-05-02T10:23:06.397" v="13191" actId="20577"/>
          <ac:spMkLst>
            <pc:docMk/>
            <pc:sldMk cId="1612732463" sldId="257"/>
            <ac:spMk id="3" creationId="{8089F763-D5DF-7B88-4C87-1C3D23A6A016}"/>
          </ac:spMkLst>
        </pc:spChg>
      </pc:sldChg>
      <pc:sldChg chg="modSp new mod">
        <pc:chgData name="Garin Criddle (2005224)" userId="76d1dd08-f86b-4dc5-b3e7-318dc0989d84" providerId="ADAL" clId="{37C76134-F0C9-CD47-9115-2BBE15B48852}" dt="2023-05-02T11:18:45.917" v="15551" actId="1076"/>
        <pc:sldMkLst>
          <pc:docMk/>
          <pc:sldMk cId="3912044986" sldId="258"/>
        </pc:sldMkLst>
        <pc:spChg chg="mod">
          <ac:chgData name="Garin Criddle (2005224)" userId="76d1dd08-f86b-4dc5-b3e7-318dc0989d84" providerId="ADAL" clId="{37C76134-F0C9-CD47-9115-2BBE15B48852}" dt="2023-05-01T20:02:42.702" v="783" actId="1076"/>
          <ac:spMkLst>
            <pc:docMk/>
            <pc:sldMk cId="3912044986" sldId="258"/>
            <ac:spMk id="2" creationId="{8736FA29-6B5B-8E32-5921-544A71F9F619}"/>
          </ac:spMkLst>
        </pc:spChg>
        <pc:spChg chg="mod">
          <ac:chgData name="Garin Criddle (2005224)" userId="76d1dd08-f86b-4dc5-b3e7-318dc0989d84" providerId="ADAL" clId="{37C76134-F0C9-CD47-9115-2BBE15B48852}" dt="2023-05-02T11:18:45.917" v="15551" actId="1076"/>
          <ac:spMkLst>
            <pc:docMk/>
            <pc:sldMk cId="3912044986" sldId="258"/>
            <ac:spMk id="3" creationId="{BA0C0D40-95A1-1A15-1EF2-1BF8A10F6965}"/>
          </ac:spMkLst>
        </pc:spChg>
      </pc:sldChg>
      <pc:sldChg chg="modSp new mod ord">
        <pc:chgData name="Garin Criddle (2005224)" userId="76d1dd08-f86b-4dc5-b3e7-318dc0989d84" providerId="ADAL" clId="{37C76134-F0C9-CD47-9115-2BBE15B48852}" dt="2023-05-02T10:24:23.010" v="13240" actId="20577"/>
        <pc:sldMkLst>
          <pc:docMk/>
          <pc:sldMk cId="32760445" sldId="259"/>
        </pc:sldMkLst>
        <pc:spChg chg="mod">
          <ac:chgData name="Garin Criddle (2005224)" userId="76d1dd08-f86b-4dc5-b3e7-318dc0989d84" providerId="ADAL" clId="{37C76134-F0C9-CD47-9115-2BBE15B48852}" dt="2023-05-02T10:04:07.799" v="12225" actId="1076"/>
          <ac:spMkLst>
            <pc:docMk/>
            <pc:sldMk cId="32760445" sldId="259"/>
            <ac:spMk id="2" creationId="{238219E3-6E46-3EF9-258F-61144A25E3B8}"/>
          </ac:spMkLst>
        </pc:spChg>
        <pc:spChg chg="mod">
          <ac:chgData name="Garin Criddle (2005224)" userId="76d1dd08-f86b-4dc5-b3e7-318dc0989d84" providerId="ADAL" clId="{37C76134-F0C9-CD47-9115-2BBE15B48852}" dt="2023-05-02T10:24:23.010" v="13240" actId="20577"/>
          <ac:spMkLst>
            <pc:docMk/>
            <pc:sldMk cId="32760445" sldId="259"/>
            <ac:spMk id="3" creationId="{4326363F-F8A6-9938-4AAD-BEB85C1BD46E}"/>
          </ac:spMkLst>
        </pc:spChg>
      </pc:sldChg>
      <pc:sldChg chg="delSp modSp new del mod">
        <pc:chgData name="Garin Criddle (2005224)" userId="76d1dd08-f86b-4dc5-b3e7-318dc0989d84" providerId="ADAL" clId="{37C76134-F0C9-CD47-9115-2BBE15B48852}" dt="2023-05-02T06:51:13.983" v="2774" actId="2696"/>
        <pc:sldMkLst>
          <pc:docMk/>
          <pc:sldMk cId="3033831233" sldId="260"/>
        </pc:sldMkLst>
        <pc:spChg chg="del">
          <ac:chgData name="Garin Criddle (2005224)" userId="76d1dd08-f86b-4dc5-b3e7-318dc0989d84" providerId="ADAL" clId="{37C76134-F0C9-CD47-9115-2BBE15B48852}" dt="2023-05-01T21:58:00.254" v="2473" actId="478"/>
          <ac:spMkLst>
            <pc:docMk/>
            <pc:sldMk cId="3033831233" sldId="260"/>
            <ac:spMk id="2" creationId="{7D52D94E-54B4-6FF0-EC98-D18AD244BD2B}"/>
          </ac:spMkLst>
        </pc:spChg>
        <pc:spChg chg="mod">
          <ac:chgData name="Garin Criddle (2005224)" userId="76d1dd08-f86b-4dc5-b3e7-318dc0989d84" providerId="ADAL" clId="{37C76134-F0C9-CD47-9115-2BBE15B48852}" dt="2023-05-02T06:48:43.357" v="2773" actId="20577"/>
          <ac:spMkLst>
            <pc:docMk/>
            <pc:sldMk cId="3033831233" sldId="260"/>
            <ac:spMk id="3" creationId="{7AC78F5B-45C4-E8C2-C869-EA8AE4A84FBE}"/>
          </ac:spMkLst>
        </pc:spChg>
      </pc:sldChg>
      <pc:sldChg chg="modSp new mod">
        <pc:chgData name="Garin Criddle (2005224)" userId="76d1dd08-f86b-4dc5-b3e7-318dc0989d84" providerId="ADAL" clId="{37C76134-F0C9-CD47-9115-2BBE15B48852}" dt="2023-05-02T11:04:41.023" v="15126" actId="20577"/>
        <pc:sldMkLst>
          <pc:docMk/>
          <pc:sldMk cId="37503932" sldId="261"/>
        </pc:sldMkLst>
        <pc:spChg chg="mod">
          <ac:chgData name="Garin Criddle (2005224)" userId="76d1dd08-f86b-4dc5-b3e7-318dc0989d84" providerId="ADAL" clId="{37C76134-F0C9-CD47-9115-2BBE15B48852}" dt="2023-05-02T10:04:51.434" v="12233" actId="1076"/>
          <ac:spMkLst>
            <pc:docMk/>
            <pc:sldMk cId="37503932" sldId="261"/>
            <ac:spMk id="2" creationId="{5EA077DA-114F-F1AC-4C3A-1589FD2095D3}"/>
          </ac:spMkLst>
        </pc:spChg>
        <pc:spChg chg="mod">
          <ac:chgData name="Garin Criddle (2005224)" userId="76d1dd08-f86b-4dc5-b3e7-318dc0989d84" providerId="ADAL" clId="{37C76134-F0C9-CD47-9115-2BBE15B48852}" dt="2023-05-02T11:04:41.023" v="15126" actId="20577"/>
          <ac:spMkLst>
            <pc:docMk/>
            <pc:sldMk cId="37503932" sldId="261"/>
            <ac:spMk id="3" creationId="{246ADD60-ECA0-4F69-CA87-69C0CC391377}"/>
          </ac:spMkLst>
        </pc:spChg>
      </pc:sldChg>
      <pc:sldChg chg="modSp new mod">
        <pc:chgData name="Garin Criddle (2005224)" userId="76d1dd08-f86b-4dc5-b3e7-318dc0989d84" providerId="ADAL" clId="{37C76134-F0C9-CD47-9115-2BBE15B48852}" dt="2023-05-02T11:05:44.179" v="15134" actId="20577"/>
        <pc:sldMkLst>
          <pc:docMk/>
          <pc:sldMk cId="591774867" sldId="262"/>
        </pc:sldMkLst>
        <pc:spChg chg="mod">
          <ac:chgData name="Garin Criddle (2005224)" userId="76d1dd08-f86b-4dc5-b3e7-318dc0989d84" providerId="ADAL" clId="{37C76134-F0C9-CD47-9115-2BBE15B48852}" dt="2023-05-02T09:43:11.014" v="11392" actId="1076"/>
          <ac:spMkLst>
            <pc:docMk/>
            <pc:sldMk cId="591774867" sldId="262"/>
            <ac:spMk id="2" creationId="{F6E03558-5E3B-BAED-304A-A0B1B6DDBC20}"/>
          </ac:spMkLst>
        </pc:spChg>
        <pc:spChg chg="mod">
          <ac:chgData name="Garin Criddle (2005224)" userId="76d1dd08-f86b-4dc5-b3e7-318dc0989d84" providerId="ADAL" clId="{37C76134-F0C9-CD47-9115-2BBE15B48852}" dt="2023-05-02T11:05:44.179" v="15134" actId="20577"/>
          <ac:spMkLst>
            <pc:docMk/>
            <pc:sldMk cId="591774867" sldId="262"/>
            <ac:spMk id="3" creationId="{B4B53897-0253-E3D0-6CA1-88D5F6B7D3D6}"/>
          </ac:spMkLst>
        </pc:spChg>
      </pc:sldChg>
      <pc:sldChg chg="modSp new mod">
        <pc:chgData name="Garin Criddle (2005224)" userId="76d1dd08-f86b-4dc5-b3e7-318dc0989d84" providerId="ADAL" clId="{37C76134-F0C9-CD47-9115-2BBE15B48852}" dt="2023-05-02T11:16:32.647" v="15455" actId="20577"/>
        <pc:sldMkLst>
          <pc:docMk/>
          <pc:sldMk cId="2954193248" sldId="263"/>
        </pc:sldMkLst>
        <pc:spChg chg="mod">
          <ac:chgData name="Garin Criddle (2005224)" userId="76d1dd08-f86b-4dc5-b3e7-318dc0989d84" providerId="ADAL" clId="{37C76134-F0C9-CD47-9115-2BBE15B48852}" dt="2023-05-02T10:05:21.429" v="12240" actId="1076"/>
          <ac:spMkLst>
            <pc:docMk/>
            <pc:sldMk cId="2954193248" sldId="263"/>
            <ac:spMk id="2" creationId="{B3C32E0D-4682-8D4F-6101-2FB1AFFE2682}"/>
          </ac:spMkLst>
        </pc:spChg>
        <pc:spChg chg="mod">
          <ac:chgData name="Garin Criddle (2005224)" userId="76d1dd08-f86b-4dc5-b3e7-318dc0989d84" providerId="ADAL" clId="{37C76134-F0C9-CD47-9115-2BBE15B48852}" dt="2023-05-02T11:16:32.647" v="15455" actId="20577"/>
          <ac:spMkLst>
            <pc:docMk/>
            <pc:sldMk cId="2954193248" sldId="263"/>
            <ac:spMk id="3" creationId="{77C56CD1-4B65-9072-B4A5-20B89225FED8}"/>
          </ac:spMkLst>
        </pc:spChg>
      </pc:sldChg>
      <pc:sldChg chg="new del">
        <pc:chgData name="Garin Criddle (2005224)" userId="76d1dd08-f86b-4dc5-b3e7-318dc0989d84" providerId="ADAL" clId="{37C76134-F0C9-CD47-9115-2BBE15B48852}" dt="2023-05-02T09:05:43.449" v="9454" actId="2696"/>
        <pc:sldMkLst>
          <pc:docMk/>
          <pc:sldMk cId="3246066313" sldId="264"/>
        </pc:sldMkLst>
      </pc:sldChg>
      <pc:sldChg chg="modSp new mod">
        <pc:chgData name="Garin Criddle (2005224)" userId="76d1dd08-f86b-4dc5-b3e7-318dc0989d84" providerId="ADAL" clId="{37C76134-F0C9-CD47-9115-2BBE15B48852}" dt="2023-05-02T11:16:52.687" v="15475" actId="20577"/>
        <pc:sldMkLst>
          <pc:docMk/>
          <pc:sldMk cId="2017855107" sldId="265"/>
        </pc:sldMkLst>
        <pc:spChg chg="mod">
          <ac:chgData name="Garin Criddle (2005224)" userId="76d1dd08-f86b-4dc5-b3e7-318dc0989d84" providerId="ADAL" clId="{37C76134-F0C9-CD47-9115-2BBE15B48852}" dt="2023-05-02T10:05:47.535" v="12246" actId="1076"/>
          <ac:spMkLst>
            <pc:docMk/>
            <pc:sldMk cId="2017855107" sldId="265"/>
            <ac:spMk id="2" creationId="{34D61F5C-FE31-4691-2250-9478BF476633}"/>
          </ac:spMkLst>
        </pc:spChg>
        <pc:spChg chg="mod">
          <ac:chgData name="Garin Criddle (2005224)" userId="76d1dd08-f86b-4dc5-b3e7-318dc0989d84" providerId="ADAL" clId="{37C76134-F0C9-CD47-9115-2BBE15B48852}" dt="2023-05-02T11:16:52.687" v="15475" actId="20577"/>
          <ac:spMkLst>
            <pc:docMk/>
            <pc:sldMk cId="2017855107" sldId="265"/>
            <ac:spMk id="3" creationId="{9E3BE3EA-1DA3-F607-CDB0-8B6CC527C346}"/>
          </ac:spMkLst>
        </pc:spChg>
      </pc:sldChg>
      <pc:sldChg chg="delSp modSp new del mod">
        <pc:chgData name="Garin Criddle (2005224)" userId="76d1dd08-f86b-4dc5-b3e7-318dc0989d84" providerId="ADAL" clId="{37C76134-F0C9-CD47-9115-2BBE15B48852}" dt="2023-05-02T09:27:02.189" v="10476" actId="2696"/>
        <pc:sldMkLst>
          <pc:docMk/>
          <pc:sldMk cId="2884889353" sldId="266"/>
        </pc:sldMkLst>
        <pc:spChg chg="del">
          <ac:chgData name="Garin Criddle (2005224)" userId="76d1dd08-f86b-4dc5-b3e7-318dc0989d84" providerId="ADAL" clId="{37C76134-F0C9-CD47-9115-2BBE15B48852}" dt="2023-05-02T06:24:51.654" v="2557" actId="478"/>
          <ac:spMkLst>
            <pc:docMk/>
            <pc:sldMk cId="2884889353" sldId="266"/>
            <ac:spMk id="2" creationId="{7FA94B0D-0299-24A8-C9E7-E6A5A8024A52}"/>
          </ac:spMkLst>
        </pc:spChg>
        <pc:spChg chg="mod">
          <ac:chgData name="Garin Criddle (2005224)" userId="76d1dd08-f86b-4dc5-b3e7-318dc0989d84" providerId="ADAL" clId="{37C76134-F0C9-CD47-9115-2BBE15B48852}" dt="2023-05-02T06:25:00.525" v="2559" actId="14100"/>
          <ac:spMkLst>
            <pc:docMk/>
            <pc:sldMk cId="2884889353" sldId="266"/>
            <ac:spMk id="3" creationId="{8D0A02DD-F046-A6E7-06E6-84E5B34593E7}"/>
          </ac:spMkLst>
        </pc:spChg>
      </pc:sldChg>
      <pc:sldChg chg="modSp new mod modNotesTx">
        <pc:chgData name="Garin Criddle (2005224)" userId="76d1dd08-f86b-4dc5-b3e7-318dc0989d84" providerId="ADAL" clId="{37C76134-F0C9-CD47-9115-2BBE15B48852}" dt="2023-05-02T11:03:35.571" v="15120" actId="20577"/>
        <pc:sldMkLst>
          <pc:docMk/>
          <pc:sldMk cId="3085543204" sldId="267"/>
        </pc:sldMkLst>
        <pc:spChg chg="mod">
          <ac:chgData name="Garin Criddle (2005224)" userId="76d1dd08-f86b-4dc5-b3e7-318dc0989d84" providerId="ADAL" clId="{37C76134-F0C9-CD47-9115-2BBE15B48852}" dt="2023-05-02T10:04:23.600" v="12228" actId="1076"/>
          <ac:spMkLst>
            <pc:docMk/>
            <pc:sldMk cId="3085543204" sldId="267"/>
            <ac:spMk id="2" creationId="{3B328E4F-E364-E438-BE0F-30CC15AD94FF}"/>
          </ac:spMkLst>
        </pc:spChg>
        <pc:spChg chg="mod">
          <ac:chgData name="Garin Criddle (2005224)" userId="76d1dd08-f86b-4dc5-b3e7-318dc0989d84" providerId="ADAL" clId="{37C76134-F0C9-CD47-9115-2BBE15B48852}" dt="2023-05-02T11:03:35.571" v="15120" actId="20577"/>
          <ac:spMkLst>
            <pc:docMk/>
            <pc:sldMk cId="3085543204" sldId="267"/>
            <ac:spMk id="3" creationId="{491C2CFD-9ADD-D460-0EFA-A2E6CB17F249}"/>
          </ac:spMkLst>
        </pc:spChg>
      </pc:sldChg>
      <pc:sldChg chg="modSp new mod ord">
        <pc:chgData name="Garin Criddle (2005224)" userId="76d1dd08-f86b-4dc5-b3e7-318dc0989d84" providerId="ADAL" clId="{37C76134-F0C9-CD47-9115-2BBE15B48852}" dt="2023-05-02T10:22:03.193" v="13190" actId="20577"/>
        <pc:sldMkLst>
          <pc:docMk/>
          <pc:sldMk cId="170936629" sldId="268"/>
        </pc:sldMkLst>
        <pc:spChg chg="mod">
          <ac:chgData name="Garin Criddle (2005224)" userId="76d1dd08-f86b-4dc5-b3e7-318dc0989d84" providerId="ADAL" clId="{37C76134-F0C9-CD47-9115-2BBE15B48852}" dt="2023-05-02T10:09:29.851" v="12401" actId="113"/>
          <ac:spMkLst>
            <pc:docMk/>
            <pc:sldMk cId="170936629" sldId="268"/>
            <ac:spMk id="2" creationId="{4DAF3B95-C30A-1DBD-20CA-6CFEFD283A5A}"/>
          </ac:spMkLst>
        </pc:spChg>
        <pc:spChg chg="mod">
          <ac:chgData name="Garin Criddle (2005224)" userId="76d1dd08-f86b-4dc5-b3e7-318dc0989d84" providerId="ADAL" clId="{37C76134-F0C9-CD47-9115-2BBE15B48852}" dt="2023-05-02T10:22:03.193" v="13190" actId="20577"/>
          <ac:spMkLst>
            <pc:docMk/>
            <pc:sldMk cId="170936629" sldId="268"/>
            <ac:spMk id="3" creationId="{D59B3F3A-A3C9-1EE8-8D17-4396D61F4BBA}"/>
          </ac:spMkLst>
        </pc:spChg>
      </pc:sldChg>
      <pc:sldChg chg="modSp new mod">
        <pc:chgData name="Garin Criddle (2005224)" userId="76d1dd08-f86b-4dc5-b3e7-318dc0989d84" providerId="ADAL" clId="{37C76134-F0C9-CD47-9115-2BBE15B48852}" dt="2023-05-02T10:05:41.916" v="12245" actId="1076"/>
        <pc:sldMkLst>
          <pc:docMk/>
          <pc:sldMk cId="2076479896" sldId="269"/>
        </pc:sldMkLst>
        <pc:spChg chg="mod">
          <ac:chgData name="Garin Criddle (2005224)" userId="76d1dd08-f86b-4dc5-b3e7-318dc0989d84" providerId="ADAL" clId="{37C76134-F0C9-CD47-9115-2BBE15B48852}" dt="2023-05-02T10:05:41.916" v="12245" actId="1076"/>
          <ac:spMkLst>
            <pc:docMk/>
            <pc:sldMk cId="2076479896" sldId="269"/>
            <ac:spMk id="2" creationId="{D10F9A95-913C-9708-525D-74E5F99113ED}"/>
          </ac:spMkLst>
        </pc:spChg>
        <pc:spChg chg="mod">
          <ac:chgData name="Garin Criddle (2005224)" userId="76d1dd08-f86b-4dc5-b3e7-318dc0989d84" providerId="ADAL" clId="{37C76134-F0C9-CD47-9115-2BBE15B48852}" dt="2023-05-02T10:05:37.916" v="12244" actId="1076"/>
          <ac:spMkLst>
            <pc:docMk/>
            <pc:sldMk cId="2076479896" sldId="269"/>
            <ac:spMk id="3" creationId="{984D168B-4E29-DC04-4CE2-B61C70616A3E}"/>
          </ac:spMkLst>
        </pc:spChg>
      </pc:sldChg>
      <pc:sldChg chg="modSp new mod ord">
        <pc:chgData name="Garin Criddle (2005224)" userId="76d1dd08-f86b-4dc5-b3e7-318dc0989d84" providerId="ADAL" clId="{37C76134-F0C9-CD47-9115-2BBE15B48852}" dt="2023-05-02T11:11:16.033" v="15138" actId="20577"/>
        <pc:sldMkLst>
          <pc:docMk/>
          <pc:sldMk cId="2496959674" sldId="270"/>
        </pc:sldMkLst>
        <pc:spChg chg="mod">
          <ac:chgData name="Garin Criddle (2005224)" userId="76d1dd08-f86b-4dc5-b3e7-318dc0989d84" providerId="ADAL" clId="{37C76134-F0C9-CD47-9115-2BBE15B48852}" dt="2023-05-02T10:06:11.238" v="12254" actId="27636"/>
          <ac:spMkLst>
            <pc:docMk/>
            <pc:sldMk cId="2496959674" sldId="270"/>
            <ac:spMk id="2" creationId="{044E1E31-701F-B8FC-7E44-896923FE5EB7}"/>
          </ac:spMkLst>
        </pc:spChg>
        <pc:spChg chg="mod">
          <ac:chgData name="Garin Criddle (2005224)" userId="76d1dd08-f86b-4dc5-b3e7-318dc0989d84" providerId="ADAL" clId="{37C76134-F0C9-CD47-9115-2BBE15B48852}" dt="2023-05-02T11:11:16.033" v="15138" actId="20577"/>
          <ac:spMkLst>
            <pc:docMk/>
            <pc:sldMk cId="2496959674" sldId="270"/>
            <ac:spMk id="3" creationId="{FC1CFC69-A2A7-C1D9-6ADF-1F0015F9E150}"/>
          </ac:spMkLst>
        </pc:spChg>
      </pc:sldChg>
      <pc:sldChg chg="modSp new mod">
        <pc:chgData name="Garin Criddle (2005224)" userId="76d1dd08-f86b-4dc5-b3e7-318dc0989d84" providerId="ADAL" clId="{37C76134-F0C9-CD47-9115-2BBE15B48852}" dt="2023-05-02T10:45:24.364" v="14423" actId="20577"/>
        <pc:sldMkLst>
          <pc:docMk/>
          <pc:sldMk cId="879956984" sldId="271"/>
        </pc:sldMkLst>
        <pc:spChg chg="mod">
          <ac:chgData name="Garin Criddle (2005224)" userId="76d1dd08-f86b-4dc5-b3e7-318dc0989d84" providerId="ADAL" clId="{37C76134-F0C9-CD47-9115-2BBE15B48852}" dt="2023-05-02T10:02:28.301" v="12205" actId="1076"/>
          <ac:spMkLst>
            <pc:docMk/>
            <pc:sldMk cId="879956984" sldId="271"/>
            <ac:spMk id="2" creationId="{373EFF9E-4417-952E-B520-776AF137BD4E}"/>
          </ac:spMkLst>
        </pc:spChg>
        <pc:spChg chg="mod">
          <ac:chgData name="Garin Criddle (2005224)" userId="76d1dd08-f86b-4dc5-b3e7-318dc0989d84" providerId="ADAL" clId="{37C76134-F0C9-CD47-9115-2BBE15B48852}" dt="2023-05-02T10:45:24.364" v="14423" actId="20577"/>
          <ac:spMkLst>
            <pc:docMk/>
            <pc:sldMk cId="879956984" sldId="271"/>
            <ac:spMk id="3" creationId="{243634E1-A8F2-0587-6015-705B6126F2CE}"/>
          </ac:spMkLst>
        </pc:spChg>
      </pc:sldChg>
      <pc:sldChg chg="delSp modSp new mod">
        <pc:chgData name="Garin Criddle (2005224)" userId="76d1dd08-f86b-4dc5-b3e7-318dc0989d84" providerId="ADAL" clId="{37C76134-F0C9-CD47-9115-2BBE15B48852}" dt="2023-05-02T11:12:07.619" v="15142" actId="20577"/>
        <pc:sldMkLst>
          <pc:docMk/>
          <pc:sldMk cId="1667849252" sldId="272"/>
        </pc:sldMkLst>
        <pc:spChg chg="del">
          <ac:chgData name="Garin Criddle (2005224)" userId="76d1dd08-f86b-4dc5-b3e7-318dc0989d84" providerId="ADAL" clId="{37C76134-F0C9-CD47-9115-2BBE15B48852}" dt="2023-05-02T10:10:22.328" v="12403" actId="478"/>
          <ac:spMkLst>
            <pc:docMk/>
            <pc:sldMk cId="1667849252" sldId="272"/>
            <ac:spMk id="2" creationId="{C16D0AA0-91B6-31BA-A49A-C53E645452C1}"/>
          </ac:spMkLst>
        </pc:spChg>
        <pc:spChg chg="mod">
          <ac:chgData name="Garin Criddle (2005224)" userId="76d1dd08-f86b-4dc5-b3e7-318dc0989d84" providerId="ADAL" clId="{37C76134-F0C9-CD47-9115-2BBE15B48852}" dt="2023-05-02T11:12:07.619" v="15142" actId="20577"/>
          <ac:spMkLst>
            <pc:docMk/>
            <pc:sldMk cId="1667849252" sldId="272"/>
            <ac:spMk id="3" creationId="{BE66EF7F-B55D-7BBE-C23E-459082E7D2FD}"/>
          </ac:spMkLst>
        </pc:spChg>
      </pc:sldChg>
      <pc:sldChg chg="addSp delSp modSp new mod ord">
        <pc:chgData name="Garin Criddle (2005224)" userId="76d1dd08-f86b-4dc5-b3e7-318dc0989d84" providerId="ADAL" clId="{37C76134-F0C9-CD47-9115-2BBE15B48852}" dt="2023-05-02T11:17:31.983" v="15495" actId="20577"/>
        <pc:sldMkLst>
          <pc:docMk/>
          <pc:sldMk cId="2711234618" sldId="273"/>
        </pc:sldMkLst>
        <pc:spChg chg="del">
          <ac:chgData name="Garin Criddle (2005224)" userId="76d1dd08-f86b-4dc5-b3e7-318dc0989d84" providerId="ADAL" clId="{37C76134-F0C9-CD47-9115-2BBE15B48852}" dt="2023-05-02T10:45:38.107" v="14425" actId="478"/>
          <ac:spMkLst>
            <pc:docMk/>
            <pc:sldMk cId="2711234618" sldId="273"/>
            <ac:spMk id="2" creationId="{11C479E9-081E-E6A8-9BDB-C4C6230F9603}"/>
          </ac:spMkLst>
        </pc:spChg>
        <pc:spChg chg="mod">
          <ac:chgData name="Garin Criddle (2005224)" userId="76d1dd08-f86b-4dc5-b3e7-318dc0989d84" providerId="ADAL" clId="{37C76134-F0C9-CD47-9115-2BBE15B48852}" dt="2023-05-02T11:17:31.983" v="15495" actId="20577"/>
          <ac:spMkLst>
            <pc:docMk/>
            <pc:sldMk cId="2711234618" sldId="273"/>
            <ac:spMk id="3" creationId="{68918DA5-853E-D457-78FF-9C3997C18730}"/>
          </ac:spMkLst>
        </pc:spChg>
        <pc:spChg chg="add del mod">
          <ac:chgData name="Garin Criddle (2005224)" userId="76d1dd08-f86b-4dc5-b3e7-318dc0989d84" providerId="ADAL" clId="{37C76134-F0C9-CD47-9115-2BBE15B48852}" dt="2023-05-02T10:50:53.959" v="14506" actId="767"/>
          <ac:spMkLst>
            <pc:docMk/>
            <pc:sldMk cId="2711234618" sldId="273"/>
            <ac:spMk id="4" creationId="{60149FF7-FBFC-0950-713D-8307E0222235}"/>
          </ac:spMkLst>
        </pc:spChg>
        <pc:spChg chg="add mod">
          <ac:chgData name="Garin Criddle (2005224)" userId="76d1dd08-f86b-4dc5-b3e7-318dc0989d84" providerId="ADAL" clId="{37C76134-F0C9-CD47-9115-2BBE15B48852}" dt="2023-05-02T10:58:27.677" v="15115" actId="207"/>
          <ac:spMkLst>
            <pc:docMk/>
            <pc:sldMk cId="2711234618" sldId="273"/>
            <ac:spMk id="5" creationId="{2389062A-0A6F-B2BA-46EB-0DEF853BCCF3}"/>
          </ac:spMkLst>
        </pc:spChg>
      </pc:sldChg>
      <pc:sldChg chg="delSp modSp new mod">
        <pc:chgData name="Garin Criddle (2005224)" userId="76d1dd08-f86b-4dc5-b3e7-318dc0989d84" providerId="ADAL" clId="{37C76134-F0C9-CD47-9115-2BBE15B48852}" dt="2023-05-02T11:13:28.917" v="15157" actId="255"/>
        <pc:sldMkLst>
          <pc:docMk/>
          <pc:sldMk cId="496693941" sldId="274"/>
        </pc:sldMkLst>
        <pc:spChg chg="mod">
          <ac:chgData name="Garin Criddle (2005224)" userId="76d1dd08-f86b-4dc5-b3e7-318dc0989d84" providerId="ADAL" clId="{37C76134-F0C9-CD47-9115-2BBE15B48852}" dt="2023-05-02T11:13:28.917" v="15157" actId="255"/>
          <ac:spMkLst>
            <pc:docMk/>
            <pc:sldMk cId="496693941" sldId="274"/>
            <ac:spMk id="2" creationId="{46922AA4-3A0E-0753-3E70-503A15866AE3}"/>
          </ac:spMkLst>
        </pc:spChg>
        <pc:spChg chg="del mod">
          <ac:chgData name="Garin Criddle (2005224)" userId="76d1dd08-f86b-4dc5-b3e7-318dc0989d84" providerId="ADAL" clId="{37C76134-F0C9-CD47-9115-2BBE15B48852}" dt="2023-05-02T11:13:19.799" v="15155" actId="478"/>
          <ac:spMkLst>
            <pc:docMk/>
            <pc:sldMk cId="496693941" sldId="274"/>
            <ac:spMk id="3" creationId="{DF007CA4-8830-14A8-1E5A-3D386D9FB087}"/>
          </ac:spMkLst>
        </pc:spChg>
      </pc:sldChg>
      <pc:sldChg chg="modSp new del mod ord">
        <pc:chgData name="Garin Criddle (2005224)" userId="76d1dd08-f86b-4dc5-b3e7-318dc0989d84" providerId="ADAL" clId="{37C76134-F0C9-CD47-9115-2BBE15B48852}" dt="2023-05-02T11:16:00.679" v="15427" actId="2696"/>
        <pc:sldMkLst>
          <pc:docMk/>
          <pc:sldMk cId="2405929262" sldId="275"/>
        </pc:sldMkLst>
        <pc:spChg chg="mod">
          <ac:chgData name="Garin Criddle (2005224)" userId="76d1dd08-f86b-4dc5-b3e7-318dc0989d84" providerId="ADAL" clId="{37C76134-F0C9-CD47-9115-2BBE15B48852}" dt="2023-05-02T11:14:11.152" v="15183" actId="20577"/>
          <ac:spMkLst>
            <pc:docMk/>
            <pc:sldMk cId="2405929262" sldId="275"/>
            <ac:spMk id="2" creationId="{9053E170-9B60-100F-E770-70130FB45588}"/>
          </ac:spMkLst>
        </pc:spChg>
        <pc:spChg chg="mod">
          <ac:chgData name="Garin Criddle (2005224)" userId="76d1dd08-f86b-4dc5-b3e7-318dc0989d84" providerId="ADAL" clId="{37C76134-F0C9-CD47-9115-2BBE15B48852}" dt="2023-05-02T11:15:53.583" v="15426" actId="20577"/>
          <ac:spMkLst>
            <pc:docMk/>
            <pc:sldMk cId="2405929262" sldId="275"/>
            <ac:spMk id="3" creationId="{448B0DF9-7B78-C40D-5A0E-0663ADD7813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5DACB-DDF8-B24B-95BD-CBA9C030E95B}" type="datetimeFigureOut">
              <a:rPr lang="en-US" smtClean="0"/>
              <a:t>5/2/2023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F7D512-2E7D-E149-BF16-C4CFBD98D3E6}" type="slidenum">
              <a:rPr lang="en-US" smtClean="0"/>
              <a:t>‹#›</a:t>
            </a:fld>
            <a:endParaRPr lang="en-US"/>
          </a:p>
        </p:txBody>
      </p:sp>
    </p:spTree>
    <p:extLst>
      <p:ext uri="{BB962C8B-B14F-4D97-AF65-F5344CB8AC3E}">
        <p14:creationId xmlns:p14="http://schemas.microsoft.com/office/powerpoint/2010/main" val="3343965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pursue principle equates for 79% (£1.8 Billion) of the money allocated to tackling serious organised crime (UK-Parliament, 2019), this shows how important this element is whilst tackling serious organised crime.</a:t>
            </a:r>
            <a:endParaRPr lang="en-US" dirty="0"/>
          </a:p>
        </p:txBody>
      </p:sp>
      <p:sp>
        <p:nvSpPr>
          <p:cNvPr id="4" name="Slide Number Placeholder 3"/>
          <p:cNvSpPr>
            <a:spLocks noGrp="1"/>
          </p:cNvSpPr>
          <p:nvPr>
            <p:ph type="sldNum" sz="quarter" idx="5"/>
          </p:nvPr>
        </p:nvSpPr>
        <p:spPr/>
        <p:txBody>
          <a:bodyPr/>
          <a:lstStyle/>
          <a:p>
            <a:fld id="{3EF7D512-2E7D-E149-BF16-C4CFBD98D3E6}" type="slidenum">
              <a:rPr lang="en-US" smtClean="0"/>
              <a:t>5</a:t>
            </a:fld>
            <a:endParaRPr lang="en-US"/>
          </a:p>
        </p:txBody>
      </p:sp>
    </p:spTree>
    <p:extLst>
      <p:ext uri="{BB962C8B-B14F-4D97-AF65-F5344CB8AC3E}">
        <p14:creationId xmlns:p14="http://schemas.microsoft.com/office/powerpoint/2010/main" val="1882435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F7D512-2E7D-E149-BF16-C4CFBD98D3E6}" type="slidenum">
              <a:rPr lang="en-US" smtClean="0"/>
              <a:t>14</a:t>
            </a:fld>
            <a:endParaRPr lang="en-US"/>
          </a:p>
        </p:txBody>
      </p:sp>
    </p:spTree>
    <p:extLst>
      <p:ext uri="{BB962C8B-B14F-4D97-AF65-F5344CB8AC3E}">
        <p14:creationId xmlns:p14="http://schemas.microsoft.com/office/powerpoint/2010/main" val="2505161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42393C7-294D-8D4D-8E5C-07623AFA6487}" type="datetimeFigureOut">
              <a:rPr lang="en-US" smtClean="0"/>
              <a:t>5/2/2023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F6CA56B-A086-1F41-A2C3-778347C60D20}" type="slidenum">
              <a:rPr lang="en-US" smtClean="0"/>
              <a:t>‹#›</a:t>
            </a:fld>
            <a:endParaRPr lang="en-US"/>
          </a:p>
        </p:txBody>
      </p:sp>
    </p:spTree>
    <p:extLst>
      <p:ext uri="{BB962C8B-B14F-4D97-AF65-F5344CB8AC3E}">
        <p14:creationId xmlns:p14="http://schemas.microsoft.com/office/powerpoint/2010/main" val="1901203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2393C7-294D-8D4D-8E5C-07623AFA6487}"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2206274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42393C7-294D-8D4D-8E5C-07623AFA6487}" type="datetimeFigureOut">
              <a:rPr lang="en-US" smtClean="0"/>
              <a:t>5/2/2023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F6CA56B-A086-1F41-A2C3-778347C60D20}" type="slidenum">
              <a:rPr lang="en-US" smtClean="0"/>
              <a:t>‹#›</a:t>
            </a:fld>
            <a:endParaRPr lang="en-US"/>
          </a:p>
        </p:txBody>
      </p:sp>
    </p:spTree>
    <p:extLst>
      <p:ext uri="{BB962C8B-B14F-4D97-AF65-F5344CB8AC3E}">
        <p14:creationId xmlns:p14="http://schemas.microsoft.com/office/powerpoint/2010/main" val="3645484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42393C7-294D-8D4D-8E5C-07623AFA6487}" type="datetimeFigureOut">
              <a:rPr lang="en-US" smtClean="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314487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42393C7-294D-8D4D-8E5C-07623AFA6487}" type="datetimeFigureOut">
              <a:rPr lang="en-US" smtClean="0"/>
              <a:t>5/2/2023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1606846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42393C7-294D-8D4D-8E5C-07623AFA6487}" type="datetimeFigureOut">
              <a:rPr lang="en-US" smtClean="0"/>
              <a:t>5/2/2023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3741704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2393C7-294D-8D4D-8E5C-07623AFA6487}" type="datetimeFigureOut">
              <a:rPr lang="en-US" smtClean="0"/>
              <a:t>5/2/2023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1986447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42393C7-294D-8D4D-8E5C-07623AFA6487}" type="datetimeFigureOut">
              <a:rPr lang="en-US" smtClean="0"/>
              <a:t>5/2/2023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F6CA56B-A086-1F41-A2C3-778347C60D20}" type="slidenum">
              <a:rPr lang="en-US" smtClean="0"/>
              <a:t>‹#›</a:t>
            </a:fld>
            <a:endParaRPr lang="en-US"/>
          </a:p>
        </p:txBody>
      </p:sp>
    </p:spTree>
    <p:extLst>
      <p:ext uri="{BB962C8B-B14F-4D97-AF65-F5344CB8AC3E}">
        <p14:creationId xmlns:p14="http://schemas.microsoft.com/office/powerpoint/2010/main" val="419637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42393C7-294D-8D4D-8E5C-07623AFA6487}" type="datetimeFigureOut">
              <a:rPr lang="en-US" smtClean="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131584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2393C7-294D-8D4D-8E5C-07623AFA6487}"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6CA56B-A086-1F41-A2C3-778347C60D20}" type="slidenum">
              <a:rPr lang="en-US" smtClean="0"/>
              <a:t>‹#›</a:t>
            </a:fld>
            <a:endParaRPr lang="en-US"/>
          </a:p>
        </p:txBody>
      </p:sp>
    </p:spTree>
    <p:extLst>
      <p:ext uri="{BB962C8B-B14F-4D97-AF65-F5344CB8AC3E}">
        <p14:creationId xmlns:p14="http://schemas.microsoft.com/office/powerpoint/2010/main" val="229641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42393C7-294D-8D4D-8E5C-07623AFA6487}" type="datetimeFigureOut">
              <a:rPr lang="en-US" smtClean="0"/>
              <a:t>5/2/2023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F6CA56B-A086-1F41-A2C3-778347C60D20}" type="slidenum">
              <a:rPr lang="en-US" smtClean="0"/>
              <a:t>‹#›</a:t>
            </a:fld>
            <a:endParaRPr lang="en-US"/>
          </a:p>
        </p:txBody>
      </p:sp>
    </p:spTree>
    <p:extLst>
      <p:ext uri="{BB962C8B-B14F-4D97-AF65-F5344CB8AC3E}">
        <p14:creationId xmlns:p14="http://schemas.microsoft.com/office/powerpoint/2010/main" val="3050123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42393C7-294D-8D4D-8E5C-07623AFA6487}" type="datetimeFigureOut">
              <a:rPr lang="en-US" smtClean="0"/>
              <a:t>5/2/2023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F6CA56B-A086-1F41-A2C3-778347C60D20}"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2626592"/>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nationalcrimeagency.gov.uk/what-we-do/crime-threats/drug-trafficking/county-lines" TargetMode="External"/><Relationship Id="rId3" Type="http://schemas.openxmlformats.org/officeDocument/2006/relationships/hyperlink" Target="https://www.nationalcrimeagency.gov.uk/who-we-are/our-mission" TargetMode="External"/><Relationship Id="rId7" Type="http://schemas.openxmlformats.org/officeDocument/2006/relationships/hyperlink" Target="https://www.nationalcrimeagency.gov.uk/news/online-is-the-new-frontline-in-fight-against-organised-crime-says-national-crime-agency-on-publication-of-annual-threat-assessment" TargetMode="External"/><Relationship Id="rId2" Type="http://schemas.openxmlformats.org/officeDocument/2006/relationships/hyperlink" Target="https://assets.publishing.service.gov.uk/government/uploads/system/uploads/attachment_data/file/248645/Serious_and_Organised_Crime_Strategy.pdf" TargetMode="External"/><Relationship Id="rId1" Type="http://schemas.openxmlformats.org/officeDocument/2006/relationships/slideLayout" Target="../slideLayouts/slideLayout2.xml"/><Relationship Id="rId6" Type="http://schemas.openxmlformats.org/officeDocument/2006/relationships/hyperlink" Target="https://committees.parliament.uk/committee/127/public-accounts-committee/news/98538/better-coordination-to-tackle-causes-of-serious-and-organised-crime-needed/" TargetMode="External"/><Relationship Id="rId5" Type="http://schemas.openxmlformats.org/officeDocument/2006/relationships/hyperlink" Target="https://www.cps.gov.uk/organised-crime-strategy" TargetMode="External"/><Relationship Id="rId4" Type="http://schemas.openxmlformats.org/officeDocument/2006/relationships/hyperlink" Target="https://assets.college.police.uk/s3fs-public/2022-03/Menu_of_tactic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20C57-45CC-8A2D-C5DD-280D58E1773D}"/>
              </a:ext>
            </a:extLst>
          </p:cNvPr>
          <p:cNvSpPr>
            <a:spLocks noGrp="1"/>
          </p:cNvSpPr>
          <p:nvPr>
            <p:ph type="ctrTitle"/>
          </p:nvPr>
        </p:nvSpPr>
        <p:spPr>
          <a:xfrm>
            <a:off x="1352716" y="1106156"/>
            <a:ext cx="10993549" cy="1475013"/>
          </a:xfrm>
        </p:spPr>
        <p:txBody>
          <a:bodyPr>
            <a:normAutofit fontScale="90000"/>
          </a:bodyPr>
          <a:lstStyle/>
          <a:p>
            <a:r>
              <a:rPr lang="en-US" sz="3600" dirty="0"/>
              <a:t>key challenges facing the Home Office and National Crime Agency when responding to serious and organised crime within the UK. </a:t>
            </a:r>
          </a:p>
        </p:txBody>
      </p:sp>
    </p:spTree>
    <p:extLst>
      <p:ext uri="{BB962C8B-B14F-4D97-AF65-F5344CB8AC3E}">
        <p14:creationId xmlns:p14="http://schemas.microsoft.com/office/powerpoint/2010/main" val="807241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F3B95-C30A-1DBD-20CA-6CFEFD283A5A}"/>
              </a:ext>
            </a:extLst>
          </p:cNvPr>
          <p:cNvSpPr>
            <a:spLocks noGrp="1"/>
          </p:cNvSpPr>
          <p:nvPr>
            <p:ph type="title"/>
          </p:nvPr>
        </p:nvSpPr>
        <p:spPr>
          <a:xfrm>
            <a:off x="816935" y="863009"/>
            <a:ext cx="9601200" cy="638397"/>
          </a:xfrm>
        </p:spPr>
        <p:txBody>
          <a:bodyPr>
            <a:normAutofit fontScale="90000"/>
          </a:bodyPr>
          <a:lstStyle/>
          <a:p>
            <a:r>
              <a:rPr lang="en-US" sz="4000" b="1" dirty="0"/>
              <a:t>Serious Organised Crime (SOC)</a:t>
            </a:r>
          </a:p>
        </p:txBody>
      </p:sp>
      <p:sp>
        <p:nvSpPr>
          <p:cNvPr id="3" name="Content Placeholder 2">
            <a:extLst>
              <a:ext uri="{FF2B5EF4-FFF2-40B4-BE49-F238E27FC236}">
                <a16:creationId xmlns:a16="http://schemas.microsoft.com/office/drawing/2014/main" id="{D59B3F3A-A3C9-1EE8-8D17-4396D61F4BBA}"/>
              </a:ext>
            </a:extLst>
          </p:cNvPr>
          <p:cNvSpPr>
            <a:spLocks noGrp="1"/>
          </p:cNvSpPr>
          <p:nvPr>
            <p:ph idx="1"/>
          </p:nvPr>
        </p:nvSpPr>
        <p:spPr>
          <a:xfrm>
            <a:off x="956930" y="1392866"/>
            <a:ext cx="9601200" cy="4676553"/>
          </a:xfrm>
        </p:spPr>
        <p:txBody>
          <a:bodyPr>
            <a:noAutofit/>
          </a:bodyPr>
          <a:lstStyle/>
          <a:p>
            <a:pPr marL="0" indent="0">
              <a:buNone/>
            </a:pPr>
            <a:r>
              <a:rPr lang="en-US" sz="2000" dirty="0"/>
              <a:t>Organised crime represents a serious threat to our national security (CPS, 2023). This is because as of the year of 2018, organised crime costs in excess of £37 billion each year with almost 36,000 people involved in its function. This shows the sheer number of those affiliated with crime.  This number only equates for an estimation meaning there could potentially be a higher number.  Organised crime groups have a variety of criminal methods they exploit for personal gain and some of these methods threaten our borders through human trafficking, drug trafficking and firearms trafficking. These illicit crimes can have corrosive impact on communities.</a:t>
            </a:r>
          </a:p>
          <a:p>
            <a:pPr marL="0" indent="0">
              <a:buNone/>
            </a:pPr>
            <a:r>
              <a:rPr lang="en-US" sz="2000" dirty="0"/>
              <a:t>This presentation will evaluate some of the key challenges that the government and National Crime Agency face whilst trying to hinder and reduce efforts being made by these criminals.</a:t>
            </a:r>
          </a:p>
        </p:txBody>
      </p:sp>
    </p:spTree>
    <p:extLst>
      <p:ext uri="{BB962C8B-B14F-4D97-AF65-F5344CB8AC3E}">
        <p14:creationId xmlns:p14="http://schemas.microsoft.com/office/powerpoint/2010/main" val="170936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466B1-3BF4-BB8A-36E8-CF1D31D511A2}"/>
              </a:ext>
            </a:extLst>
          </p:cNvPr>
          <p:cNvSpPr>
            <a:spLocks noGrp="1"/>
          </p:cNvSpPr>
          <p:nvPr>
            <p:ph type="title"/>
          </p:nvPr>
        </p:nvSpPr>
        <p:spPr>
          <a:xfrm>
            <a:off x="1194390" y="314989"/>
            <a:ext cx="9803219" cy="1485900"/>
          </a:xfrm>
        </p:spPr>
        <p:txBody>
          <a:bodyPr>
            <a:normAutofit/>
          </a:bodyPr>
          <a:lstStyle/>
          <a:p>
            <a:r>
              <a:rPr lang="en-US" sz="4000" b="1" dirty="0"/>
              <a:t>The 4 P’s in tackling serious organised crime</a:t>
            </a:r>
          </a:p>
        </p:txBody>
      </p:sp>
      <p:sp>
        <p:nvSpPr>
          <p:cNvPr id="3" name="Content Placeholder 2">
            <a:extLst>
              <a:ext uri="{FF2B5EF4-FFF2-40B4-BE49-F238E27FC236}">
                <a16:creationId xmlns:a16="http://schemas.microsoft.com/office/drawing/2014/main" id="{8089F763-D5DF-7B88-4C87-1C3D23A6A016}"/>
              </a:ext>
            </a:extLst>
          </p:cNvPr>
          <p:cNvSpPr>
            <a:spLocks noGrp="1"/>
          </p:cNvSpPr>
          <p:nvPr>
            <p:ph idx="1"/>
          </p:nvPr>
        </p:nvSpPr>
        <p:spPr>
          <a:xfrm>
            <a:off x="1194390" y="2450804"/>
            <a:ext cx="9601200" cy="3581400"/>
          </a:xfrm>
        </p:spPr>
        <p:txBody>
          <a:bodyPr>
            <a:noAutofit/>
          </a:bodyPr>
          <a:lstStyle/>
          <a:p>
            <a:pPr marL="0" indent="0">
              <a:buNone/>
            </a:pPr>
            <a:r>
              <a:rPr lang="en-US" sz="2000" dirty="0"/>
              <a:t>In 2013, the Home Office released a report on its new strategy in tackling serious organised crime. The Home Secretary at the time Theresa May believed that by using the successful framework created for counter-terrorism and amending it to focus on organised crime will hopefully show the same results as counter-terrorism strategies. </a:t>
            </a:r>
          </a:p>
          <a:p>
            <a:pPr marL="0" indent="0">
              <a:buNone/>
            </a:pPr>
            <a:r>
              <a:rPr lang="en-US" sz="2000" dirty="0"/>
              <a:t>The strategy focuses on four steps which all have the aim of reducing serious organised crime.  This strategy is known as the 4P’s which covers all bases regarding principles needed to take place to reduce organised crime.</a:t>
            </a:r>
          </a:p>
          <a:p>
            <a:r>
              <a:rPr lang="en-US" sz="2000" dirty="0"/>
              <a:t>Pursue</a:t>
            </a:r>
          </a:p>
          <a:p>
            <a:r>
              <a:rPr lang="en-US" sz="2000" dirty="0"/>
              <a:t>Prevent </a:t>
            </a:r>
          </a:p>
          <a:p>
            <a:r>
              <a:rPr lang="en-US" sz="2000" dirty="0"/>
              <a:t>Protect</a:t>
            </a:r>
          </a:p>
          <a:p>
            <a:r>
              <a:rPr lang="en-US" sz="2000" dirty="0"/>
              <a:t>Prepare</a:t>
            </a:r>
          </a:p>
          <a:p>
            <a:pPr marL="0" indent="0">
              <a:buNone/>
            </a:pPr>
            <a:r>
              <a:rPr lang="en-US" sz="2000" dirty="0"/>
              <a:t>(Home Office, 2013)</a:t>
            </a:r>
          </a:p>
        </p:txBody>
      </p:sp>
    </p:spTree>
    <p:extLst>
      <p:ext uri="{BB962C8B-B14F-4D97-AF65-F5344CB8AC3E}">
        <p14:creationId xmlns:p14="http://schemas.microsoft.com/office/powerpoint/2010/main" val="1612732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219E3-6E46-3EF9-258F-61144A25E3B8}"/>
              </a:ext>
            </a:extLst>
          </p:cNvPr>
          <p:cNvSpPr>
            <a:spLocks noGrp="1"/>
          </p:cNvSpPr>
          <p:nvPr>
            <p:ph type="title"/>
          </p:nvPr>
        </p:nvSpPr>
        <p:spPr>
          <a:xfrm>
            <a:off x="765544" y="712380"/>
            <a:ext cx="4242391" cy="935665"/>
          </a:xfrm>
        </p:spPr>
        <p:txBody>
          <a:bodyPr>
            <a:noAutofit/>
          </a:bodyPr>
          <a:lstStyle/>
          <a:p>
            <a:r>
              <a:rPr lang="en-US" sz="6600" b="1" dirty="0"/>
              <a:t>Pursue</a:t>
            </a:r>
          </a:p>
        </p:txBody>
      </p:sp>
      <p:sp>
        <p:nvSpPr>
          <p:cNvPr id="3" name="Content Placeholder 2">
            <a:extLst>
              <a:ext uri="{FF2B5EF4-FFF2-40B4-BE49-F238E27FC236}">
                <a16:creationId xmlns:a16="http://schemas.microsoft.com/office/drawing/2014/main" id="{4326363F-F8A6-9938-4AAD-BEB85C1BD46E}"/>
              </a:ext>
            </a:extLst>
          </p:cNvPr>
          <p:cNvSpPr>
            <a:spLocks noGrp="1"/>
          </p:cNvSpPr>
          <p:nvPr>
            <p:ph idx="1"/>
          </p:nvPr>
        </p:nvSpPr>
        <p:spPr>
          <a:xfrm>
            <a:off x="1295400" y="1648045"/>
            <a:ext cx="9601200" cy="5443869"/>
          </a:xfrm>
        </p:spPr>
        <p:txBody>
          <a:bodyPr>
            <a:normAutofit/>
          </a:bodyPr>
          <a:lstStyle/>
          <a:p>
            <a:pPr marL="0" indent="0">
              <a:buNone/>
            </a:pPr>
            <a:r>
              <a:rPr lang="en-US" sz="2000" dirty="0"/>
              <a:t>The first principle in the 4P’s would be pursue.  This will be done by ‘Prosecuting and disrupting people engaged in serious and organised criminality’ (Home Office, 2013). Pursuing people affiliated with organised crime can take time and resources, that’s why the National Crime Agency (NCA) takes on majority of investigations into organised crime groups as they have access to all the intelligence gathered by police forces across the UK and can spend time specifically headhunting the top of these organised crime groups (NCA Website, 2023) and figuring out how they function.</a:t>
            </a:r>
          </a:p>
          <a:p>
            <a:pPr marL="0" indent="0">
              <a:buNone/>
            </a:pPr>
            <a:r>
              <a:rPr lang="en-US" sz="2000" dirty="0"/>
              <a:t>The main method of tackling serious organised crime offenders will be through pursuit. This will be done by ‘establishing strong, effective and collaborations with criminal justice agencies which will allow more range to gather intelligence. This would mean information from all areas across the UK could be shared potentially created a bigger picture. Local crime partnership boards will ensure that all agencies are in the loop which will give the police bigger nets to catch organised criminals.</a:t>
            </a:r>
          </a:p>
          <a:p>
            <a:pPr marL="0" indent="0">
              <a:buNone/>
            </a:pPr>
            <a:r>
              <a:rPr lang="en-US" sz="2000" dirty="0"/>
              <a:t>(Home Office, 2013)</a:t>
            </a:r>
          </a:p>
        </p:txBody>
      </p:sp>
    </p:spTree>
    <p:extLst>
      <p:ext uri="{BB962C8B-B14F-4D97-AF65-F5344CB8AC3E}">
        <p14:creationId xmlns:p14="http://schemas.microsoft.com/office/powerpoint/2010/main" val="32760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28E4F-E364-E438-BE0F-30CC15AD94FF}"/>
              </a:ext>
            </a:extLst>
          </p:cNvPr>
          <p:cNvSpPr>
            <a:spLocks noGrp="1"/>
          </p:cNvSpPr>
          <p:nvPr>
            <p:ph type="title"/>
          </p:nvPr>
        </p:nvSpPr>
        <p:spPr>
          <a:xfrm>
            <a:off x="646814" y="930349"/>
            <a:ext cx="9601200" cy="738963"/>
          </a:xfrm>
        </p:spPr>
        <p:txBody>
          <a:bodyPr>
            <a:normAutofit fontScale="90000"/>
          </a:bodyPr>
          <a:lstStyle/>
          <a:p>
            <a:r>
              <a:rPr lang="en-US" sz="3600" b="1" dirty="0"/>
              <a:t>The Challenges of Pursuing Organised Crime </a:t>
            </a:r>
          </a:p>
        </p:txBody>
      </p:sp>
      <p:sp>
        <p:nvSpPr>
          <p:cNvPr id="3" name="Content Placeholder 2">
            <a:extLst>
              <a:ext uri="{FF2B5EF4-FFF2-40B4-BE49-F238E27FC236}">
                <a16:creationId xmlns:a16="http://schemas.microsoft.com/office/drawing/2014/main" id="{491C2CFD-9ADD-D460-0EFA-A2E6CB17F249}"/>
              </a:ext>
            </a:extLst>
          </p:cNvPr>
          <p:cNvSpPr>
            <a:spLocks noGrp="1"/>
          </p:cNvSpPr>
          <p:nvPr>
            <p:ph idx="1"/>
          </p:nvPr>
        </p:nvSpPr>
        <p:spPr>
          <a:xfrm>
            <a:off x="859465" y="2126512"/>
            <a:ext cx="9601200" cy="4976038"/>
          </a:xfrm>
        </p:spPr>
        <p:txBody>
          <a:bodyPr>
            <a:normAutofit/>
          </a:bodyPr>
          <a:lstStyle/>
          <a:p>
            <a:pPr marL="0" indent="0">
              <a:buNone/>
            </a:pPr>
            <a:r>
              <a:rPr lang="en-US" sz="2000" dirty="0"/>
              <a:t>Organised crime is difficult to pursue as it has so many ways it can be committed. The only commonality between all organised crime individuals is that their motive which is often money (Home Office, 2013). This means that in some cases the only element of proof of involvement can come down to wealth. The government have amended powers to seize/freeze criminal assets if they believe that their wealth has been in relation to organised crime. </a:t>
            </a:r>
          </a:p>
          <a:p>
            <a:pPr marL="0" indent="0">
              <a:buNone/>
            </a:pPr>
            <a:r>
              <a:rPr lang="en-US" sz="2000" dirty="0"/>
              <a:t>The difficulties in pursuing organised crime lies with organised crime groups, this means that there are underground networks working to make sure they keep off the radar of the police. This is when collaborative work comes in as,  police work could potentially flag something suspicious activities which could then give the NCA a potential trail they can pursue. This does not make things anything easier as SOC groups can defend its members, enterprises or profits to the end, may use violence, coercion or corruption (Levi &amp; Maguire, 2004)</a:t>
            </a:r>
          </a:p>
          <a:p>
            <a:pPr marL="0" indent="0">
              <a:buNone/>
            </a:pPr>
            <a:endParaRPr lang="en-US" sz="2200" dirty="0"/>
          </a:p>
        </p:txBody>
      </p:sp>
    </p:spTree>
    <p:extLst>
      <p:ext uri="{BB962C8B-B14F-4D97-AF65-F5344CB8AC3E}">
        <p14:creationId xmlns:p14="http://schemas.microsoft.com/office/powerpoint/2010/main" val="3085543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077DA-114F-F1AC-4C3A-1589FD2095D3}"/>
              </a:ext>
            </a:extLst>
          </p:cNvPr>
          <p:cNvSpPr>
            <a:spLocks noGrp="1"/>
          </p:cNvSpPr>
          <p:nvPr>
            <p:ph type="title"/>
          </p:nvPr>
        </p:nvSpPr>
        <p:spPr>
          <a:xfrm>
            <a:off x="733646" y="760228"/>
            <a:ext cx="4433777" cy="930349"/>
          </a:xfrm>
        </p:spPr>
        <p:txBody>
          <a:bodyPr>
            <a:noAutofit/>
          </a:bodyPr>
          <a:lstStyle/>
          <a:p>
            <a:r>
              <a:rPr lang="en-US" sz="6600" b="1" dirty="0"/>
              <a:t>Prevent</a:t>
            </a:r>
          </a:p>
        </p:txBody>
      </p:sp>
      <p:sp>
        <p:nvSpPr>
          <p:cNvPr id="3" name="Content Placeholder 2">
            <a:extLst>
              <a:ext uri="{FF2B5EF4-FFF2-40B4-BE49-F238E27FC236}">
                <a16:creationId xmlns:a16="http://schemas.microsoft.com/office/drawing/2014/main" id="{246ADD60-ECA0-4F69-CA87-69C0CC391377}"/>
              </a:ext>
            </a:extLst>
          </p:cNvPr>
          <p:cNvSpPr>
            <a:spLocks noGrp="1"/>
          </p:cNvSpPr>
          <p:nvPr>
            <p:ph idx="1"/>
          </p:nvPr>
        </p:nvSpPr>
        <p:spPr>
          <a:xfrm>
            <a:off x="1169581" y="1839432"/>
            <a:ext cx="9601200" cy="5263116"/>
          </a:xfrm>
        </p:spPr>
        <p:txBody>
          <a:bodyPr>
            <a:normAutofit/>
          </a:bodyPr>
          <a:lstStyle/>
          <a:p>
            <a:pPr marL="0" indent="0">
              <a:buNone/>
            </a:pPr>
            <a:r>
              <a:rPr lang="en-US" sz="2000" dirty="0"/>
              <a:t>Preventing people from getting involved is also essential to reducing abilities of SOC Groups. Majority of the SOC groups use and manipulate people to do their illegal business for them, this gives group leaders protection from crimes they are committing as well as not the ones who risk being caught. By improving prevention strategies, this could stop people vulnerable people from being used by SOC groups. The Serious Organised Crime Strategy 2013 states that prevention strategies such education, SOC awareness, development of techniques to deter people from continuing in organised crime activities are they way forward. These prevention strategies would focus on deterring future and current criminals of serious organised crime and reshape their future by giving them the help they need to have different perspectives of the crimes being committed. </a:t>
            </a:r>
          </a:p>
          <a:p>
            <a:pPr marL="0" indent="0">
              <a:buNone/>
            </a:pPr>
            <a:r>
              <a:rPr lang="en-US" sz="2000" dirty="0"/>
              <a:t>The SOC strategy 2013, also introduce Serious Crime Prevention Orders (SCPOs) which will also put punitive measures on individuals to restrict their illicit activities.  </a:t>
            </a:r>
          </a:p>
          <a:p>
            <a:pPr marL="0" indent="0">
              <a:buNone/>
            </a:pPr>
            <a:r>
              <a:rPr lang="en-US" sz="2200" dirty="0"/>
              <a:t> </a:t>
            </a:r>
          </a:p>
          <a:p>
            <a:pPr marL="0" indent="0">
              <a:buNone/>
            </a:pPr>
            <a:endParaRPr lang="en-US" sz="2200" dirty="0"/>
          </a:p>
        </p:txBody>
      </p:sp>
    </p:spTree>
    <p:extLst>
      <p:ext uri="{BB962C8B-B14F-4D97-AF65-F5344CB8AC3E}">
        <p14:creationId xmlns:p14="http://schemas.microsoft.com/office/powerpoint/2010/main" val="37503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03558-5E3B-BAED-304A-A0B1B6DDBC20}"/>
              </a:ext>
            </a:extLst>
          </p:cNvPr>
          <p:cNvSpPr>
            <a:spLocks noGrp="1"/>
          </p:cNvSpPr>
          <p:nvPr>
            <p:ph type="title"/>
          </p:nvPr>
        </p:nvSpPr>
        <p:spPr>
          <a:xfrm>
            <a:off x="1371600" y="373469"/>
            <a:ext cx="10590028" cy="1485900"/>
          </a:xfrm>
        </p:spPr>
        <p:txBody>
          <a:bodyPr>
            <a:normAutofit/>
          </a:bodyPr>
          <a:lstStyle/>
          <a:p>
            <a:r>
              <a:rPr lang="en-US" sz="3600" b="1" dirty="0"/>
              <a:t>The Challenges of Preventing Organised Crime </a:t>
            </a:r>
            <a:endParaRPr lang="en-US" sz="3600" dirty="0"/>
          </a:p>
        </p:txBody>
      </p:sp>
      <p:sp>
        <p:nvSpPr>
          <p:cNvPr id="3" name="Content Placeholder 2">
            <a:extLst>
              <a:ext uri="{FF2B5EF4-FFF2-40B4-BE49-F238E27FC236}">
                <a16:creationId xmlns:a16="http://schemas.microsoft.com/office/drawing/2014/main" id="{B4B53897-0253-E3D0-6CA1-88D5F6B7D3D6}"/>
              </a:ext>
            </a:extLst>
          </p:cNvPr>
          <p:cNvSpPr>
            <a:spLocks noGrp="1"/>
          </p:cNvSpPr>
          <p:nvPr>
            <p:ph idx="1"/>
          </p:nvPr>
        </p:nvSpPr>
        <p:spPr>
          <a:xfrm>
            <a:off x="1201479" y="2009553"/>
            <a:ext cx="9601200" cy="4634023"/>
          </a:xfrm>
        </p:spPr>
        <p:txBody>
          <a:bodyPr>
            <a:normAutofit fontScale="92500"/>
          </a:bodyPr>
          <a:lstStyle/>
          <a:p>
            <a:pPr marL="0" indent="0">
              <a:buNone/>
            </a:pPr>
            <a:r>
              <a:rPr lang="en-US" sz="2200" dirty="0"/>
              <a:t>Prevention strategies like pursuing strategies are in place to reduce the threat caused by SOC. The reason prevention strategies are needed is that statistics show that 90% of organised crime offenders have received a criminal sanction before being arrested for SOC offences (Home Office, 2013). This gives implications that more measures and support are needed to be given to those who receive sanction which could potentially stop them from further offending. </a:t>
            </a:r>
          </a:p>
          <a:p>
            <a:pPr marL="0" indent="0">
              <a:buNone/>
            </a:pPr>
            <a:r>
              <a:rPr lang="en-US" sz="2200" dirty="0"/>
              <a:t>Many difficulties associated with prevention methods could consist of intelligence. Majority of those affiliated with the high chain of command in SOC groups generally are very intelligent, therefore they have thought about the crime and the repercussion and still decided to offend because they have weighed the risk to reward level. This means programs and awareness strategies will not apply. Prevention strategies do not account for leverage, majority of SOC groups create scenarios which allow them to have leverage on people, this means that people involved in serious organised groups often have no way out from their involvement.</a:t>
            </a:r>
          </a:p>
        </p:txBody>
      </p:sp>
    </p:spTree>
    <p:extLst>
      <p:ext uri="{BB962C8B-B14F-4D97-AF65-F5344CB8AC3E}">
        <p14:creationId xmlns:p14="http://schemas.microsoft.com/office/powerpoint/2010/main" val="591774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32E0D-4682-8D4F-6101-2FB1AFFE2682}"/>
              </a:ext>
            </a:extLst>
          </p:cNvPr>
          <p:cNvSpPr>
            <a:spLocks noGrp="1"/>
          </p:cNvSpPr>
          <p:nvPr>
            <p:ph type="title"/>
          </p:nvPr>
        </p:nvSpPr>
        <p:spPr>
          <a:xfrm>
            <a:off x="723013" y="653902"/>
            <a:ext cx="4316819" cy="1004777"/>
          </a:xfrm>
        </p:spPr>
        <p:txBody>
          <a:bodyPr>
            <a:normAutofit fontScale="90000"/>
          </a:bodyPr>
          <a:lstStyle/>
          <a:p>
            <a:r>
              <a:rPr lang="en-US" sz="6600" b="1" dirty="0"/>
              <a:t>Protect</a:t>
            </a:r>
          </a:p>
        </p:txBody>
      </p:sp>
      <p:sp>
        <p:nvSpPr>
          <p:cNvPr id="3" name="Content Placeholder 2">
            <a:extLst>
              <a:ext uri="{FF2B5EF4-FFF2-40B4-BE49-F238E27FC236}">
                <a16:creationId xmlns:a16="http://schemas.microsoft.com/office/drawing/2014/main" id="{77C56CD1-4B65-9072-B4A5-20B89225FED8}"/>
              </a:ext>
            </a:extLst>
          </p:cNvPr>
          <p:cNvSpPr>
            <a:spLocks noGrp="1"/>
          </p:cNvSpPr>
          <p:nvPr>
            <p:ph idx="1"/>
          </p:nvPr>
        </p:nvSpPr>
        <p:spPr>
          <a:xfrm>
            <a:off x="1295400" y="1956391"/>
            <a:ext cx="9601200" cy="5061098"/>
          </a:xfrm>
        </p:spPr>
        <p:txBody>
          <a:bodyPr>
            <a:normAutofit/>
          </a:bodyPr>
          <a:lstStyle/>
          <a:p>
            <a:pPr marL="0" indent="0">
              <a:buNone/>
            </a:pPr>
            <a:r>
              <a:rPr lang="en-US" sz="2000" dirty="0"/>
              <a:t>The protecting principle focuses on reducing the UK vulnerability towards SOC. This can be done by protecting our borders through more strict checks and ensuring that nobody gets into this country illegally. Protect national and local government, meaning that nobody will take advantages of government schemes such as universal credit, benefits and assuming fake identities. Improve protective security in the private sector which means that SOC groups will not have access to any of the governments confidential information. Protect people at risk of becoming victims, the public are most likely the victims of SOC groups whilst committing fraud. By educating the public on the possible risks, there will be less chance of them being put in certain positions. Improving anti-corruption systems, SOC groups are built on corruption and hiding in plain sight, and this is done by appearing normal in day-to-day activities but also running an underground operations. Lastly strengthen systems for establishing identity. Identity crime has been an enabler for criminals to hide themselves behind whilst committing others. By cutting down identity crime, there could be a potential knock-on effect. (Home Office, 2013)</a:t>
            </a:r>
          </a:p>
          <a:p>
            <a:pPr marL="0" indent="0">
              <a:buNone/>
            </a:pPr>
            <a:endParaRPr lang="en-US" sz="2200" dirty="0"/>
          </a:p>
        </p:txBody>
      </p:sp>
    </p:spTree>
    <p:extLst>
      <p:ext uri="{BB962C8B-B14F-4D97-AF65-F5344CB8AC3E}">
        <p14:creationId xmlns:p14="http://schemas.microsoft.com/office/powerpoint/2010/main" val="2954193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1F5C-FE31-4691-2250-9478BF476633}"/>
              </a:ext>
            </a:extLst>
          </p:cNvPr>
          <p:cNvSpPr>
            <a:spLocks noGrp="1"/>
          </p:cNvSpPr>
          <p:nvPr>
            <p:ph type="title"/>
          </p:nvPr>
        </p:nvSpPr>
        <p:spPr>
          <a:xfrm>
            <a:off x="648585" y="632638"/>
            <a:ext cx="3827722" cy="1004777"/>
          </a:xfrm>
        </p:spPr>
        <p:txBody>
          <a:bodyPr>
            <a:normAutofit fontScale="90000"/>
          </a:bodyPr>
          <a:lstStyle/>
          <a:p>
            <a:r>
              <a:rPr lang="en-US" sz="6600" b="1" dirty="0"/>
              <a:t>Prepare</a:t>
            </a:r>
          </a:p>
        </p:txBody>
      </p:sp>
      <p:sp>
        <p:nvSpPr>
          <p:cNvPr id="3" name="Content Placeholder 2">
            <a:extLst>
              <a:ext uri="{FF2B5EF4-FFF2-40B4-BE49-F238E27FC236}">
                <a16:creationId xmlns:a16="http://schemas.microsoft.com/office/drawing/2014/main" id="{9E3BE3EA-1DA3-F607-CDB0-8B6CC527C346}"/>
              </a:ext>
            </a:extLst>
          </p:cNvPr>
          <p:cNvSpPr>
            <a:spLocks noGrp="1"/>
          </p:cNvSpPr>
          <p:nvPr>
            <p:ph idx="1"/>
          </p:nvPr>
        </p:nvSpPr>
        <p:spPr>
          <a:xfrm>
            <a:off x="1169580" y="2126511"/>
            <a:ext cx="9590569" cy="4731489"/>
          </a:xfrm>
        </p:spPr>
        <p:txBody>
          <a:bodyPr>
            <a:normAutofit fontScale="92500" lnSpcReduction="20000"/>
          </a:bodyPr>
          <a:lstStyle/>
          <a:p>
            <a:pPr marL="0" indent="0">
              <a:buNone/>
            </a:pPr>
            <a:r>
              <a:rPr lang="en-US" sz="2200" dirty="0"/>
              <a:t>A prepare strategy is a new principle regarding SOC, its not very appealing that the government wants to prepare the public of the implications that organised crime may have on you, but organised crime is inevitable and preparing the public on how to deal with organised crime will allow further intelligence on what to do when SOC incidents happen in the future.</a:t>
            </a:r>
          </a:p>
          <a:p>
            <a:pPr marL="0" indent="0">
              <a:buNone/>
            </a:pPr>
            <a:r>
              <a:rPr lang="en-US" sz="2200" dirty="0"/>
              <a:t>Preparation will happen to ensure that we have the necessary capabilities to respond to major serious and organised crime incidents, unlike terrorist attacks SOC groups have an enterprise of multiple criminal incidents which means that multiple responses are needed to handle the incident effectively.</a:t>
            </a:r>
          </a:p>
          <a:p>
            <a:pPr marL="0" indent="0">
              <a:buNone/>
            </a:pPr>
            <a:r>
              <a:rPr lang="en-US" sz="2200" dirty="0"/>
              <a:t>Provide the communities, victims and witnesses affected by serious and organised crime with effective criminal justice and other support. This will be done by giving the public a voice without the fear of violence. This will mean if the public have any fear, they should have channels which they can communicate with the police without elements of intimidation. (Home Office, 2013)</a:t>
            </a:r>
          </a:p>
          <a:p>
            <a:pPr marL="0" indent="0">
              <a:buNone/>
            </a:pPr>
            <a:endParaRPr lang="en-US" sz="2200" dirty="0"/>
          </a:p>
          <a:p>
            <a:pPr marL="0" indent="0">
              <a:buNone/>
            </a:pPr>
            <a:r>
              <a:rPr lang="en-US" sz="2200" dirty="0"/>
              <a:t> </a:t>
            </a:r>
          </a:p>
        </p:txBody>
      </p:sp>
    </p:spTree>
    <p:extLst>
      <p:ext uri="{BB962C8B-B14F-4D97-AF65-F5344CB8AC3E}">
        <p14:creationId xmlns:p14="http://schemas.microsoft.com/office/powerpoint/2010/main" val="2017855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F9A95-913C-9708-525D-74E5F99113ED}"/>
              </a:ext>
            </a:extLst>
          </p:cNvPr>
          <p:cNvSpPr>
            <a:spLocks noGrp="1"/>
          </p:cNvSpPr>
          <p:nvPr>
            <p:ph type="title"/>
          </p:nvPr>
        </p:nvSpPr>
        <p:spPr>
          <a:xfrm>
            <a:off x="668079" y="728330"/>
            <a:ext cx="9601200" cy="868325"/>
          </a:xfrm>
        </p:spPr>
        <p:txBody>
          <a:bodyPr>
            <a:normAutofit fontScale="90000"/>
          </a:bodyPr>
          <a:lstStyle/>
          <a:p>
            <a:r>
              <a:rPr lang="en-US" sz="5400" b="1" dirty="0"/>
              <a:t>Key Challenge of 4P’s</a:t>
            </a:r>
          </a:p>
        </p:txBody>
      </p:sp>
      <p:sp>
        <p:nvSpPr>
          <p:cNvPr id="3" name="Content Placeholder 2">
            <a:extLst>
              <a:ext uri="{FF2B5EF4-FFF2-40B4-BE49-F238E27FC236}">
                <a16:creationId xmlns:a16="http://schemas.microsoft.com/office/drawing/2014/main" id="{984D168B-4E29-DC04-4CE2-B61C70616A3E}"/>
              </a:ext>
            </a:extLst>
          </p:cNvPr>
          <p:cNvSpPr>
            <a:spLocks noGrp="1"/>
          </p:cNvSpPr>
          <p:nvPr>
            <p:ph idx="1"/>
          </p:nvPr>
        </p:nvSpPr>
        <p:spPr>
          <a:xfrm>
            <a:off x="1295400" y="1981200"/>
            <a:ext cx="9601200" cy="4876800"/>
          </a:xfrm>
        </p:spPr>
        <p:txBody>
          <a:bodyPr>
            <a:normAutofit/>
          </a:bodyPr>
          <a:lstStyle/>
          <a:p>
            <a:pPr marL="0" indent="0">
              <a:buNone/>
            </a:pPr>
            <a:r>
              <a:rPr lang="en-US" sz="2200" dirty="0"/>
              <a:t>The main challenges of the 4Ps would be correct focus on application. All principles require their own resources. The pursue principle equates for 79% (£1.8 Billion) of the money allocated to tackling serious organised crime whilst the prevent strategy only equates for 4% (£84 Million) (UK-Parliament, 2019). This shows how disproportioned the focus of this framework is while trying to tackle SOC. Understanding that the pursuit of these criminals is important and may need more resources than other principles, but framework only works if all areas are given similar levels of attention otherwise, there will be an endless cycle of waiting for the SOC groups emerge rather than tackling the cause. </a:t>
            </a:r>
          </a:p>
          <a:p>
            <a:pPr marL="0" indent="0">
              <a:buNone/>
            </a:pPr>
            <a:r>
              <a:rPr lang="en-US" sz="2200" dirty="0"/>
              <a:t>This shows that the government have failed to move their perspectives despite introducing framework which will allow them to do so.</a:t>
            </a:r>
          </a:p>
          <a:p>
            <a:pPr marL="0" indent="0">
              <a:buNone/>
            </a:pPr>
            <a:endParaRPr lang="en-US" sz="2200" dirty="0"/>
          </a:p>
        </p:txBody>
      </p:sp>
    </p:spTree>
    <p:extLst>
      <p:ext uri="{BB962C8B-B14F-4D97-AF65-F5344CB8AC3E}">
        <p14:creationId xmlns:p14="http://schemas.microsoft.com/office/powerpoint/2010/main" val="2076479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E1E31-701F-B8FC-7E44-896923FE5EB7}"/>
              </a:ext>
            </a:extLst>
          </p:cNvPr>
          <p:cNvSpPr>
            <a:spLocks noGrp="1"/>
          </p:cNvSpPr>
          <p:nvPr>
            <p:ph type="title"/>
          </p:nvPr>
        </p:nvSpPr>
        <p:spPr>
          <a:xfrm>
            <a:off x="689344" y="776176"/>
            <a:ext cx="9601200" cy="709723"/>
          </a:xfrm>
        </p:spPr>
        <p:txBody>
          <a:bodyPr>
            <a:normAutofit fontScale="90000"/>
          </a:bodyPr>
          <a:lstStyle/>
          <a:p>
            <a:r>
              <a:rPr lang="en-US" sz="4800" b="1" dirty="0"/>
              <a:t>The Hidden Nature </a:t>
            </a:r>
          </a:p>
        </p:txBody>
      </p:sp>
      <p:sp>
        <p:nvSpPr>
          <p:cNvPr id="3" name="Content Placeholder 2">
            <a:extLst>
              <a:ext uri="{FF2B5EF4-FFF2-40B4-BE49-F238E27FC236}">
                <a16:creationId xmlns:a16="http://schemas.microsoft.com/office/drawing/2014/main" id="{FC1CFC69-A2A7-C1D9-6ADF-1F0015F9E150}"/>
              </a:ext>
            </a:extLst>
          </p:cNvPr>
          <p:cNvSpPr>
            <a:spLocks noGrp="1"/>
          </p:cNvSpPr>
          <p:nvPr>
            <p:ph idx="1"/>
          </p:nvPr>
        </p:nvSpPr>
        <p:spPr>
          <a:xfrm>
            <a:off x="689344" y="1485899"/>
            <a:ext cx="10506740" cy="4899837"/>
          </a:xfrm>
        </p:spPr>
        <p:txBody>
          <a:bodyPr>
            <a:normAutofit/>
          </a:bodyPr>
          <a:lstStyle/>
          <a:p>
            <a:pPr marL="0" indent="0">
              <a:buNone/>
            </a:pPr>
            <a:r>
              <a:rPr lang="en-US" sz="2200" dirty="0"/>
              <a:t>Organised crime is of special nature to other crimes because of the secrecy College of Policing (2016). As mentioned above, often the sole purpose of SOC is for financial gain. Therefore, any crime which somebody can make money can often be exploited by these coordinated criminals. The coordination of these offences often make the crime more serious. To hide such big operation such as human trafficking or drug running requires a lot of communication and to ensure that this secret stays hidden, organised criminals often reward or threaten to punish people in keeping their silence. The threat and intimidation of violence can often cause serious harm to the public by dissolving their relationship with the police meaning there can often be more unreported crime being committed.</a:t>
            </a:r>
          </a:p>
        </p:txBody>
      </p:sp>
    </p:spTree>
    <p:extLst>
      <p:ext uri="{BB962C8B-B14F-4D97-AF65-F5344CB8AC3E}">
        <p14:creationId xmlns:p14="http://schemas.microsoft.com/office/powerpoint/2010/main" val="2496959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66EF7F-B55D-7BBE-C23E-459082E7D2FD}"/>
              </a:ext>
            </a:extLst>
          </p:cNvPr>
          <p:cNvSpPr>
            <a:spLocks noGrp="1"/>
          </p:cNvSpPr>
          <p:nvPr>
            <p:ph idx="1"/>
          </p:nvPr>
        </p:nvSpPr>
        <p:spPr>
          <a:xfrm>
            <a:off x="761946" y="1775637"/>
            <a:ext cx="11029615" cy="4805916"/>
          </a:xfrm>
        </p:spPr>
        <p:txBody>
          <a:bodyPr>
            <a:normAutofit/>
          </a:bodyPr>
          <a:lstStyle/>
          <a:p>
            <a:pPr marL="0" indent="0">
              <a:buNone/>
            </a:pPr>
            <a:r>
              <a:rPr lang="en-US" sz="2200" dirty="0"/>
              <a:t>This hidden nature often does not end through the underground offences being committed but also into the chain of command. Majority of the SOC groups save face by getting people to conduct their illicit activities whilst they just coordinate behind close doors and give shares to those who take the risks. They reap the financial gain whilst acting as an ordinary member of society but also conducting transnational deals. This is why it is so difficult for the NCA to create links, as on some occasions the only link between the crime and the coordinator will be the financial benefit which comes with it.</a:t>
            </a:r>
          </a:p>
          <a:p>
            <a:pPr marL="0" indent="0">
              <a:buNone/>
            </a:pPr>
            <a:r>
              <a:rPr lang="en-US" sz="2200" dirty="0"/>
              <a:t>Organised criminals often launder their profits through legitimate business which will allow them to clean their dirty unethical money into clean unsuspicious wealth.</a:t>
            </a:r>
          </a:p>
          <a:p>
            <a:pPr marL="0" indent="0">
              <a:buNone/>
            </a:pPr>
            <a:endParaRPr lang="en-US" sz="2200" dirty="0"/>
          </a:p>
        </p:txBody>
      </p:sp>
    </p:spTree>
    <p:extLst>
      <p:ext uri="{BB962C8B-B14F-4D97-AF65-F5344CB8AC3E}">
        <p14:creationId xmlns:p14="http://schemas.microsoft.com/office/powerpoint/2010/main" val="1667849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EFF9E-4417-952E-B520-776AF137BD4E}"/>
              </a:ext>
            </a:extLst>
          </p:cNvPr>
          <p:cNvSpPr>
            <a:spLocks noGrp="1"/>
          </p:cNvSpPr>
          <p:nvPr>
            <p:ph type="title"/>
          </p:nvPr>
        </p:nvSpPr>
        <p:spPr>
          <a:xfrm>
            <a:off x="1295400" y="90376"/>
            <a:ext cx="9601200" cy="1485900"/>
          </a:xfrm>
        </p:spPr>
        <p:txBody>
          <a:bodyPr/>
          <a:lstStyle/>
          <a:p>
            <a:r>
              <a:rPr lang="en-US" dirty="0"/>
              <a:t>Advances in Technology</a:t>
            </a:r>
          </a:p>
        </p:txBody>
      </p:sp>
      <p:sp>
        <p:nvSpPr>
          <p:cNvPr id="3" name="Content Placeholder 2">
            <a:extLst>
              <a:ext uri="{FF2B5EF4-FFF2-40B4-BE49-F238E27FC236}">
                <a16:creationId xmlns:a16="http://schemas.microsoft.com/office/drawing/2014/main" id="{243634E1-A8F2-0587-6015-705B6126F2CE}"/>
              </a:ext>
            </a:extLst>
          </p:cNvPr>
          <p:cNvSpPr>
            <a:spLocks noGrp="1"/>
          </p:cNvSpPr>
          <p:nvPr>
            <p:ph idx="1"/>
          </p:nvPr>
        </p:nvSpPr>
        <p:spPr>
          <a:xfrm>
            <a:off x="758455" y="1820825"/>
            <a:ext cx="10675089" cy="4101510"/>
          </a:xfrm>
        </p:spPr>
        <p:txBody>
          <a:bodyPr>
            <a:normAutofit/>
          </a:bodyPr>
          <a:lstStyle/>
          <a:p>
            <a:pPr marL="0" indent="0">
              <a:buNone/>
            </a:pPr>
            <a:r>
              <a:rPr lang="en-US" sz="2200" dirty="0"/>
              <a:t>Technology over the past two decades has added new methods of illicit activity for financial gain. This advancement has allowed £3 Billion pound in fraud losses for businesses and individuals in the year of 2021 (NCA Website, 2021). This shows the results of the illicit actions conducted by SOC groups and how much of an impact they have on society. Majority of the people getting affected by those are the older and young generation which have very little digital competency meaning they’re easily taken advantage of and manipulated into giving the criminals what they want. Awareness strategies conducted by the NCA are not enough as the offenders always improvise and adapt their methods to trick depending on the individual. Using private information is often used to manipulate.</a:t>
            </a:r>
          </a:p>
        </p:txBody>
      </p:sp>
    </p:spTree>
    <p:extLst>
      <p:ext uri="{BB962C8B-B14F-4D97-AF65-F5344CB8AC3E}">
        <p14:creationId xmlns:p14="http://schemas.microsoft.com/office/powerpoint/2010/main" val="879956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918DA5-853E-D457-78FF-9C3997C18730}"/>
              </a:ext>
            </a:extLst>
          </p:cNvPr>
          <p:cNvSpPr>
            <a:spLocks noGrp="1"/>
          </p:cNvSpPr>
          <p:nvPr>
            <p:ph idx="1"/>
          </p:nvPr>
        </p:nvSpPr>
        <p:spPr/>
        <p:txBody>
          <a:bodyPr>
            <a:normAutofit/>
          </a:bodyPr>
          <a:lstStyle/>
          <a:p>
            <a:pPr marL="0" indent="0">
              <a:buNone/>
            </a:pPr>
            <a:r>
              <a:rPr lang="en-US" sz="2200" dirty="0"/>
              <a:t>Technology is also used for more than just the use of the internet in SOC, phones are essential in drug operations such as “county lines”. This is when drugs are imported into areas and ordered on a phone line. This uses and manipulates vulnerable people to run and distribute drugs in areas often different sides of the country which allows financial gain. The phone line techniques ensure that the police cannot make any links if a person distributing is caught and no intelligence will be gathered as there is no evidence of the offender being involved.</a:t>
            </a:r>
          </a:p>
          <a:p>
            <a:pPr marL="0" indent="0">
              <a:buNone/>
            </a:pPr>
            <a:r>
              <a:rPr lang="en-US" sz="2200" dirty="0"/>
              <a:t>(NCA Website, 2018)</a:t>
            </a:r>
          </a:p>
        </p:txBody>
      </p:sp>
      <p:sp>
        <p:nvSpPr>
          <p:cNvPr id="5" name="TextBox 4">
            <a:extLst>
              <a:ext uri="{FF2B5EF4-FFF2-40B4-BE49-F238E27FC236}">
                <a16:creationId xmlns:a16="http://schemas.microsoft.com/office/drawing/2014/main" id="{2389062A-0A6F-B2BA-46EB-0DEF853BCCF3}"/>
              </a:ext>
            </a:extLst>
          </p:cNvPr>
          <p:cNvSpPr txBox="1"/>
          <p:nvPr/>
        </p:nvSpPr>
        <p:spPr>
          <a:xfrm>
            <a:off x="765544" y="765544"/>
            <a:ext cx="5858540" cy="830997"/>
          </a:xfrm>
          <a:prstGeom prst="rect">
            <a:avLst/>
          </a:prstGeom>
          <a:noFill/>
        </p:spPr>
        <p:txBody>
          <a:bodyPr wrap="square" rtlCol="0">
            <a:spAutoFit/>
          </a:bodyPr>
          <a:lstStyle/>
          <a:p>
            <a:r>
              <a:rPr lang="en-US" sz="4800" dirty="0">
                <a:solidFill>
                  <a:schemeClr val="bg1"/>
                </a:solidFill>
              </a:rPr>
              <a:t>County Lines</a:t>
            </a:r>
          </a:p>
        </p:txBody>
      </p:sp>
    </p:spTree>
    <p:extLst>
      <p:ext uri="{BB962C8B-B14F-4D97-AF65-F5344CB8AC3E}">
        <p14:creationId xmlns:p14="http://schemas.microsoft.com/office/powerpoint/2010/main" val="2711234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22AA4-3A0E-0753-3E70-503A15866AE3}"/>
              </a:ext>
            </a:extLst>
          </p:cNvPr>
          <p:cNvSpPr>
            <a:spLocks noGrp="1"/>
          </p:cNvSpPr>
          <p:nvPr>
            <p:ph type="title"/>
          </p:nvPr>
        </p:nvSpPr>
        <p:spPr/>
        <p:txBody>
          <a:bodyPr>
            <a:normAutofit/>
          </a:bodyPr>
          <a:lstStyle/>
          <a:p>
            <a:r>
              <a:rPr lang="en-US" sz="5400" dirty="0"/>
              <a:t>Questions?</a:t>
            </a:r>
          </a:p>
        </p:txBody>
      </p:sp>
    </p:spTree>
    <p:extLst>
      <p:ext uri="{BB962C8B-B14F-4D97-AF65-F5344CB8AC3E}">
        <p14:creationId xmlns:p14="http://schemas.microsoft.com/office/powerpoint/2010/main" val="496693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6FA29-6B5B-8E32-5921-544A71F9F619}"/>
              </a:ext>
            </a:extLst>
          </p:cNvPr>
          <p:cNvSpPr>
            <a:spLocks noGrp="1"/>
          </p:cNvSpPr>
          <p:nvPr>
            <p:ph type="title"/>
          </p:nvPr>
        </p:nvSpPr>
        <p:spPr>
          <a:xfrm>
            <a:off x="1190847" y="0"/>
            <a:ext cx="9601200" cy="1485900"/>
          </a:xfrm>
        </p:spPr>
        <p:txBody>
          <a:bodyPr/>
          <a:lstStyle/>
          <a:p>
            <a:r>
              <a:rPr lang="en-US" dirty="0"/>
              <a:t>References</a:t>
            </a:r>
          </a:p>
        </p:txBody>
      </p:sp>
      <p:sp>
        <p:nvSpPr>
          <p:cNvPr id="3" name="Content Placeholder 2">
            <a:extLst>
              <a:ext uri="{FF2B5EF4-FFF2-40B4-BE49-F238E27FC236}">
                <a16:creationId xmlns:a16="http://schemas.microsoft.com/office/drawing/2014/main" id="{BA0C0D40-95A1-1A15-1EF2-1BF8A10F6965}"/>
              </a:ext>
            </a:extLst>
          </p:cNvPr>
          <p:cNvSpPr>
            <a:spLocks noGrp="1"/>
          </p:cNvSpPr>
          <p:nvPr>
            <p:ph idx="1"/>
          </p:nvPr>
        </p:nvSpPr>
        <p:spPr>
          <a:xfrm>
            <a:off x="903767" y="4165304"/>
            <a:ext cx="9601200" cy="3022305"/>
          </a:xfrm>
        </p:spPr>
        <p:txBody>
          <a:bodyPr>
            <a:normAutofit fontScale="62500" lnSpcReduction="20000"/>
          </a:bodyPr>
          <a:lstStyle/>
          <a:p>
            <a:r>
              <a:rPr lang="en-US" dirty="0"/>
              <a:t>Home Office (2013), Serious and Organised Crime Strategy. Available at: </a:t>
            </a:r>
            <a:r>
              <a:rPr lang="en-US" dirty="0">
                <a:hlinkClick r:id="rId2"/>
              </a:rPr>
              <a:t>https://assets.publishing.service.gov.uk/government/uploads/system/uploads/attachment_data/file/248645/Serious_and_Organised_Crime_Strategy.pdf</a:t>
            </a:r>
            <a:endParaRPr lang="en-US" dirty="0"/>
          </a:p>
          <a:p>
            <a:r>
              <a:rPr lang="en-US" dirty="0"/>
              <a:t>NCA Website (2023), Protecting the public from serious and organised crime. Available at: </a:t>
            </a:r>
            <a:r>
              <a:rPr lang="en-US" dirty="0">
                <a:hlinkClick r:id="rId3"/>
              </a:rPr>
              <a:t>https://www.nationalcrimeagency.gov.uk/who-we-are/our-mission</a:t>
            </a:r>
            <a:endParaRPr lang="en-US" dirty="0"/>
          </a:p>
          <a:p>
            <a:r>
              <a:rPr lang="en-US" dirty="0"/>
              <a:t>College of Policing (2016), Disrupting Serious and Organised Criminals, Menu of Tactics. Available at: </a:t>
            </a:r>
            <a:r>
              <a:rPr lang="en-US" dirty="0">
                <a:hlinkClick r:id="rId4"/>
              </a:rPr>
              <a:t>https://assets.college.police.uk/s3fs-public/2022-03/Menu_of_tactics.pdf</a:t>
            </a:r>
            <a:endParaRPr lang="en-US" dirty="0"/>
          </a:p>
          <a:p>
            <a:r>
              <a:rPr lang="en-US" dirty="0"/>
              <a:t>Crown Prosecution Service Website (2023), Organised Crime – Strategy. Available at: </a:t>
            </a:r>
            <a:r>
              <a:rPr lang="en-US" dirty="0">
                <a:hlinkClick r:id="rId5"/>
              </a:rPr>
              <a:t>https://www.cps.gov.uk/organised-crime-strategy</a:t>
            </a:r>
            <a:endParaRPr lang="en-US" dirty="0"/>
          </a:p>
          <a:p>
            <a:r>
              <a:rPr lang="en-US" dirty="0"/>
              <a:t>UK Parliament (2019), Better co-ordination to tackle causes of serious and organised crime needed. Available at: </a:t>
            </a:r>
            <a:r>
              <a:rPr lang="en-US" dirty="0">
                <a:hlinkClick r:id="rId6"/>
              </a:rPr>
              <a:t>https://committees.parliament.uk/committee/127/public-accounts-committee/news/98538/better-coordination-to-tackle-causes-of-serious-and-organised-crime-needed/</a:t>
            </a:r>
            <a:endParaRPr lang="en-US" dirty="0"/>
          </a:p>
          <a:p>
            <a:r>
              <a:rPr lang="en-US" dirty="0"/>
              <a:t>MICHAEL LEVI and MIKE MAGUIRE (2004), Reducing and preventing organised crime: An evidence-based critique. Crime, Law &amp; Social Change. 397-469</a:t>
            </a:r>
            <a:br>
              <a:rPr lang="en-US" dirty="0"/>
            </a:br>
            <a:endParaRPr lang="en-US" dirty="0"/>
          </a:p>
          <a:p>
            <a:r>
              <a:rPr lang="en-US" dirty="0"/>
              <a:t>NCA Website (2021), Online is the new frontline in fight against organised crime– says NCA on publication of annual threat assessment. Available at: </a:t>
            </a:r>
            <a:r>
              <a:rPr lang="en-US" dirty="0">
                <a:hlinkClick r:id="rId7"/>
              </a:rPr>
              <a:t>https://www.nationalcrimeagency.gov.uk/news/online-is-the-new-frontline-in-fight-against-organised-crime-says-national-crime-agency-on-publication-of-annual-threat-assessment</a:t>
            </a:r>
            <a:endParaRPr lang="en-US" dirty="0"/>
          </a:p>
          <a:p>
            <a:r>
              <a:rPr lang="en-US" dirty="0"/>
              <a:t>NCA Website (2018), County Lines. Available at: </a:t>
            </a:r>
            <a:r>
              <a:rPr lang="en-US" dirty="0">
                <a:hlinkClick r:id="rId8"/>
              </a:rPr>
              <a:t>https://www.nationalcrimeagency.gov.uk/what-we-do/crime-threats/drug-trafficking/county-lines</a:t>
            </a:r>
            <a:endParaRPr lang="en-US"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91204498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{3DCC0F1F-2DFB-A741-9484-D418EE207680}tf10001123</Template>
  <TotalTime>1250</TotalTime>
  <Words>2410</Words>
  <Application>Microsoft Office PowerPoint</Application>
  <PresentationFormat>Widescreen</PresentationFormat>
  <Paragraphs>71</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Gill Sans MT</vt:lpstr>
      <vt:lpstr>Wingdings 2</vt:lpstr>
      <vt:lpstr>Dividend</vt:lpstr>
      <vt:lpstr>key challenges facing the Home Office and National Crime Agency when responding to serious and organised crime within the UK. </vt:lpstr>
      <vt:lpstr>Serious Organised Crime (SOC)</vt:lpstr>
      <vt:lpstr>The 4 P’s in tackling serious organised crime</vt:lpstr>
      <vt:lpstr>Pursue</vt:lpstr>
      <vt:lpstr>The Challenges of Pursuing Organised Crime </vt:lpstr>
      <vt:lpstr>Prevent</vt:lpstr>
      <vt:lpstr>The Challenges of Preventing Organised Crime </vt:lpstr>
      <vt:lpstr>Protect</vt:lpstr>
      <vt:lpstr>Prepare</vt:lpstr>
      <vt:lpstr>Key Challenge of 4P’s</vt:lpstr>
      <vt:lpstr>The Hidden Nature </vt:lpstr>
      <vt:lpstr>PowerPoint Presentation</vt:lpstr>
      <vt:lpstr>Advances in Technology</vt:lpstr>
      <vt:lpstr>PowerPoint Presentation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challenges facing the Home Office and National Crime Agency when responding to serious and organised crime within the UK. </dc:title>
  <dc:creator>Garin Criddle (2005224)</dc:creator>
  <cp:lastModifiedBy>Garin Criddle (2005224)</cp:lastModifiedBy>
  <cp:revision>1</cp:revision>
  <dcterms:created xsi:type="dcterms:W3CDTF">2023-05-01T14:28:41Z</dcterms:created>
  <dcterms:modified xsi:type="dcterms:W3CDTF">2023-05-02T12:35:40Z</dcterms:modified>
</cp:coreProperties>
</file>