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1" r:id="rId2"/>
    <p:sldId id="286" r:id="rId3"/>
    <p:sldId id="284" r:id="rId4"/>
    <p:sldId id="285" r:id="rId5"/>
    <p:sldId id="287" r:id="rId6"/>
    <p:sldId id="288" r:id="rId7"/>
    <p:sldId id="280" r:id="rId8"/>
    <p:sldId id="281" r:id="rId9"/>
    <p:sldId id="289" r:id="rId10"/>
    <p:sldId id="290" r:id="rId11"/>
    <p:sldId id="282" r:id="rId12"/>
    <p:sldId id="283" r:id="rId13"/>
    <p:sldId id="259" r:id="rId14"/>
    <p:sldId id="260" r:id="rId15"/>
    <p:sldId id="277" r:id="rId16"/>
    <p:sldId id="278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66141" autoAdjust="0"/>
  </p:normalViewPr>
  <p:slideViewPr>
    <p:cSldViewPr snapToGrid="0">
      <p:cViewPr varScale="1">
        <p:scale>
          <a:sx n="71" d="100"/>
          <a:sy n="71" d="100"/>
        </p:scale>
        <p:origin x="28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B46C5F-65B0-40EF-AEE9-A9C05C432B1C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CF2F01-A734-4FFF-8371-151D24FE8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989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832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890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 students will study this module – both EYP and non-practitioner students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90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 students will study this module – both EYP and non-practitioner students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935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68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04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9383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CF2F01-A734-4FFF-8371-151D24FE818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429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DD90A1A-4CC4-4FF6-97CF-D95C5640CBE0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07B4A36C-A7AC-49FF-B3CF-315D44E988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89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EE9C3403-B4C4-4FA5-9BEC-A4661B07DE28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6F5834A9-B3EE-4991-80BF-19A81654756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8707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8D5F4669-B95B-4775-9E2B-32675DB033C5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18035BC0-C93D-4F7B-9ABE-71DC4E3337F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2439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F79D1F4-B159-4E75-A2FB-794A362795E9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3CE31916-C52B-4D3D-B9E4-3B9522F859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999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2A137CE-EC32-4C82-B84F-3C4BA8C22634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79001E46-35D9-4929-8848-54B8AF6475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742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0798694-5E11-4C22-AF23-49EB4CF56AE7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84C24F21-ABB8-4609-92CE-5E6E9298936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2734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72B4A33-2B9D-4AEF-BF17-55286B379ACF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9798B74F-A685-40DD-8924-39E279FCED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0838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ED0687A-AEDE-40E5-80CA-216BD12C4EA3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1F193D2E-FCCE-417D-AB19-8B5966EDD48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341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7FD6B4-1799-4024-B807-8B94078E0024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0FC6FD6C-EE77-4364-AF1D-B0342A6C37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2127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75B5C87-DEC0-4FD5-8A87-E6086476E3B8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3CCC6E72-7B9E-4A70-A87A-55AB15D402A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319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EB97BAF-2236-4728-A82D-B9BEA3817781}" type="datetimeFigureOut">
              <a:rPr lang="en-GB"/>
              <a:pPr>
                <a:defRPr/>
              </a:pPr>
              <a:t>13/05/2019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CCDAC2DB-9D75-4926-B1D0-28DCE41D72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4235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44D41467-BE4C-4FF1-A557-5934B781755D}" type="datetimeFigureOut">
              <a:rPr lang="en-GB"/>
              <a:pPr>
                <a:defRPr/>
              </a:pPr>
              <a:t>13/05/2019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C2765C5-AA1C-4921-9785-6FB2111C5674}" type="slidenum">
              <a:rPr lang="en-GB" altLang="en-US">
                <a:ea typeface="ＭＳ Ｐゴシック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398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dirty="0" err="1" smtClean="0">
                <a:solidFill>
                  <a:schemeClr val="bg1"/>
                </a:solidFill>
              </a:rPr>
              <a:t>Modylau</a:t>
            </a:r>
            <a:r>
              <a:rPr lang="en-GB" sz="6600" dirty="0" smtClean="0">
                <a:solidFill>
                  <a:schemeClr val="bg1"/>
                </a:solidFill>
              </a:rPr>
              <a:t> </a:t>
            </a:r>
            <a:r>
              <a:rPr lang="en-GB" sz="6600" dirty="0" err="1" smtClean="0">
                <a:solidFill>
                  <a:schemeClr val="bg1"/>
                </a:solidFill>
              </a:rPr>
              <a:t>Lefel</a:t>
            </a:r>
            <a:r>
              <a:rPr lang="en-GB" sz="6600" dirty="0" smtClean="0">
                <a:solidFill>
                  <a:schemeClr val="bg1"/>
                </a:solidFill>
              </a:rPr>
              <a:t> 6</a:t>
            </a:r>
            <a:br>
              <a:rPr lang="en-GB" sz="6600" dirty="0" smtClean="0">
                <a:solidFill>
                  <a:schemeClr val="bg1"/>
                </a:solidFill>
              </a:rPr>
            </a:br>
            <a:r>
              <a:rPr lang="en-GB" sz="6600" dirty="0" smtClean="0">
                <a:solidFill>
                  <a:schemeClr val="bg1"/>
                </a:solidFill>
              </a:rPr>
              <a:t>Level 6 Modules</a:t>
            </a:r>
            <a:endParaRPr lang="en-GB" sz="6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5400" dirty="0" smtClean="0">
                <a:solidFill>
                  <a:schemeClr val="bg1"/>
                </a:solidFill>
              </a:rPr>
              <a:t>2019-2020</a:t>
            </a:r>
            <a:endParaRPr lang="en-GB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647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Modylau</a:t>
            </a:r>
            <a:r>
              <a:rPr lang="en-GB" dirty="0" smtClean="0"/>
              <a:t> L6 Modules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6 </a:t>
            </a:r>
            <a:r>
              <a:rPr lang="en-GB" dirty="0" err="1" smtClean="0"/>
              <a:t>modiwl</a:t>
            </a:r>
            <a:r>
              <a:rPr lang="en-GB" dirty="0" smtClean="0"/>
              <a:t> </a:t>
            </a:r>
            <a:r>
              <a:rPr lang="en-GB" dirty="0" err="1" smtClean="0"/>
              <a:t>gorfodol</a:t>
            </a:r>
            <a:endParaRPr lang="en-GB" dirty="0" smtClean="0"/>
          </a:p>
          <a:p>
            <a:r>
              <a:rPr lang="en-GB" dirty="0" smtClean="0"/>
              <a:t>20 </a:t>
            </a:r>
            <a:r>
              <a:rPr lang="en-GB" dirty="0" err="1" smtClean="0"/>
              <a:t>credyd</a:t>
            </a:r>
            <a:endParaRPr lang="en-GB" dirty="0" smtClean="0"/>
          </a:p>
          <a:p>
            <a:r>
              <a:rPr lang="en-GB" dirty="0" smtClean="0"/>
              <a:t>120 </a:t>
            </a:r>
            <a:r>
              <a:rPr lang="en-GB" dirty="0" err="1" smtClean="0"/>
              <a:t>credyd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cwblhau’r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6 compulsory modules</a:t>
            </a:r>
          </a:p>
          <a:p>
            <a:r>
              <a:rPr lang="en-GB" dirty="0" smtClean="0"/>
              <a:t>20 credits</a:t>
            </a:r>
          </a:p>
          <a:p>
            <a:r>
              <a:rPr lang="en-GB" dirty="0" smtClean="0"/>
              <a:t>120 credits to complete the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331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ECGE6001PC </a:t>
            </a:r>
            <a:r>
              <a:rPr lang="cy-GB" sz="2800" dirty="0"/>
              <a:t>Sgiliau bywyd: cyflogadwyedd a llwybrau i’r dyfodol </a:t>
            </a:r>
            <a:br>
              <a:rPr lang="cy-GB" sz="2800" dirty="0"/>
            </a:br>
            <a:r>
              <a:rPr lang="cy-GB" sz="2800" dirty="0"/>
              <a:t>ECGE6001P Skills for life: emloyability and future pathways</a:t>
            </a: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09282" y="1600201"/>
            <a:ext cx="5685118" cy="3989040"/>
          </a:xfrm>
        </p:spPr>
        <p:txBody>
          <a:bodyPr/>
          <a:lstStyle/>
          <a:p>
            <a:pPr lvl="0"/>
            <a:r>
              <a:rPr lang="cy-GB" sz="1700" dirty="0"/>
              <a:t>dadansoddi’n feirniadol egwyddorion cyflogadwyedd a sgiliau anturiaethus mewn perthynas â llwybrau gyrfa perthnasol; </a:t>
            </a:r>
            <a:endParaRPr lang="en-GB" sz="1700" dirty="0"/>
          </a:p>
          <a:p>
            <a:pPr lvl="0"/>
            <a:r>
              <a:rPr lang="cy-GB" sz="1700" dirty="0"/>
              <a:t>adfyfyrio’n feirniadol ar bwysigrwydd dysgu parhaus a meddwl am y dyfodol ar gyfer eu datblygiad personol a chyflogadwyedd</a:t>
            </a:r>
            <a:r>
              <a:rPr lang="cy-GB" sz="1700" dirty="0" smtClean="0"/>
              <a:t>;</a:t>
            </a:r>
            <a:endParaRPr lang="en-GB" sz="1700" dirty="0"/>
          </a:p>
          <a:p>
            <a:pPr lvl="0"/>
            <a:r>
              <a:rPr lang="cy-GB" sz="1700" dirty="0"/>
              <a:t>dangos sgiliau ysgrifenedig a chyflwyno sy’n tystiolaethu cymwyseddau a nodweddion datblygedig sy’n adlewyrchu amrywiaeth o sgiliau trosglwyddadwy e.e. gwaith tîm, datrys problemau a chyfathrebu</a:t>
            </a:r>
            <a:r>
              <a:rPr lang="cy-GB" sz="1700" dirty="0" smtClean="0"/>
              <a:t>;</a:t>
            </a:r>
            <a:endParaRPr lang="en-GB" sz="1700" dirty="0"/>
          </a:p>
          <a:p>
            <a:pPr lvl="0"/>
            <a:r>
              <a:rPr lang="cy-GB" sz="1700" dirty="0"/>
              <a:t>trefnu gwybodaeth a dysgu drwy ddefnydd datblygedig o amrywiaeth o ffynonellau gwybodaeth, gan gynnwys TGCh, a chyflwyno’u gwaith ar y lefel briodol.</a:t>
            </a:r>
            <a:endParaRPr lang="en-GB" sz="1700" dirty="0"/>
          </a:p>
          <a:p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sz="1700" dirty="0"/>
              <a:t>critically analyse the principles of employability and enterprising skills in relation to relevant career pathways</a:t>
            </a:r>
            <a:r>
              <a:rPr lang="en-GB" sz="1700" dirty="0" smtClean="0"/>
              <a:t>;</a:t>
            </a:r>
            <a:endParaRPr lang="en-GB" sz="1700" dirty="0"/>
          </a:p>
          <a:p>
            <a:pPr lvl="0"/>
            <a:r>
              <a:rPr lang="en-GB" sz="1700" dirty="0"/>
              <a:t>critically reflect on the importance of continual learning and future thinking for  own personal development and employability; </a:t>
            </a:r>
          </a:p>
          <a:p>
            <a:pPr lvl="0"/>
            <a:r>
              <a:rPr lang="en-GB" sz="1700" dirty="0"/>
              <a:t>exhibit written and presentation skills that evidence advanced competencies and characteristics that reflect a range of transferable skills e.g. teamwork, problem solving and communication</a:t>
            </a:r>
            <a:r>
              <a:rPr lang="en-GB" sz="1700" dirty="0" smtClean="0"/>
              <a:t>;</a:t>
            </a:r>
            <a:endParaRPr lang="en-GB" sz="1700" dirty="0"/>
          </a:p>
          <a:p>
            <a:pPr lvl="0"/>
            <a:r>
              <a:rPr lang="en-US" sz="1700" dirty="0" err="1"/>
              <a:t>organise</a:t>
            </a:r>
            <a:r>
              <a:rPr lang="en-US" sz="1700" dirty="0"/>
              <a:t> knowledge and learning through an advanced use of a range of information sources, including ICT, and present their work at the appropriate level</a:t>
            </a:r>
            <a:r>
              <a:rPr lang="en-US" sz="1700" dirty="0" smtClean="0"/>
              <a:t>.</a:t>
            </a: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38716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ECGE6001PC </a:t>
            </a:r>
            <a:r>
              <a:rPr lang="cy-GB" sz="2800" dirty="0"/>
              <a:t>Sgiliau bywyd: cyflogadwyedd a llwybrau i’r dyfodol </a:t>
            </a:r>
            <a:br>
              <a:rPr lang="cy-GB" sz="2800" dirty="0"/>
            </a:br>
            <a:r>
              <a:rPr lang="cy-GB" sz="2800" dirty="0"/>
              <a:t>ECGE6001P Skills for life: emloyability and future pathways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Portffolio</a:t>
            </a:r>
            <a:r>
              <a:rPr lang="en-GB" dirty="0"/>
              <a:t> a Darn </a:t>
            </a:r>
            <a:r>
              <a:rPr lang="en-GB" dirty="0" err="1"/>
              <a:t>Adfyfyriol</a:t>
            </a:r>
            <a:r>
              <a:rPr lang="en-GB" dirty="0"/>
              <a:t> </a:t>
            </a:r>
            <a:r>
              <a:rPr lang="en-GB" dirty="0" smtClean="0"/>
              <a:t>- </a:t>
            </a:r>
            <a:r>
              <a:rPr lang="en-GB" dirty="0" err="1" smtClean="0"/>
              <a:t>Tair</a:t>
            </a:r>
            <a:r>
              <a:rPr lang="en-GB" dirty="0" smtClean="0"/>
              <a:t> </a:t>
            </a:r>
            <a:r>
              <a:rPr lang="en-GB" dirty="0" err="1"/>
              <a:t>elfen</a:t>
            </a:r>
            <a:r>
              <a:rPr lang="en-GB" dirty="0"/>
              <a:t> a 1000 o </a:t>
            </a:r>
            <a:r>
              <a:rPr lang="en-GB" dirty="0" err="1"/>
              <a:t>eiriau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50%</a:t>
            </a:r>
            <a:endParaRPr lang="en-GB" dirty="0"/>
          </a:p>
          <a:p>
            <a:r>
              <a:rPr lang="en-GB" dirty="0" err="1"/>
              <a:t>Cyfweliad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- 15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a </a:t>
            </a:r>
            <a:r>
              <a:rPr lang="en-GB" dirty="0" err="1"/>
              <a:t>chyfweliad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50%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Portfolio and Reflective Piece - Three elements plus 1000 </a:t>
            </a:r>
            <a:r>
              <a:rPr lang="en-GB" dirty="0" smtClean="0"/>
              <a:t>words</a:t>
            </a:r>
          </a:p>
          <a:p>
            <a:pPr lvl="1"/>
            <a:r>
              <a:rPr lang="en-GB" smtClean="0"/>
              <a:t>50%</a:t>
            </a:r>
            <a:endParaRPr lang="en-GB" dirty="0"/>
          </a:p>
          <a:p>
            <a:r>
              <a:rPr lang="en-GB" dirty="0"/>
              <a:t>Professional interview - 15 minutes to include presentation and </a:t>
            </a:r>
            <a:r>
              <a:rPr lang="en-GB" dirty="0" smtClean="0"/>
              <a:t>interview</a:t>
            </a:r>
          </a:p>
          <a:p>
            <a:pPr lvl="1"/>
            <a:r>
              <a:rPr lang="en-GB" dirty="0" smtClean="0"/>
              <a:t>50%</a:t>
            </a:r>
          </a:p>
        </p:txBody>
      </p:sp>
    </p:spTree>
    <p:extLst>
      <p:ext uri="{BB962C8B-B14F-4D97-AF65-F5344CB8AC3E}">
        <p14:creationId xmlns:p14="http://schemas.microsoft.com/office/powerpoint/2010/main" val="299192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ECEY6001 </a:t>
            </a:r>
            <a:r>
              <a:rPr lang="en-GB" sz="2400" dirty="0"/>
              <a:t>Foundation Phase and Early Years Curricula</a:t>
            </a:r>
            <a:br>
              <a:rPr lang="en-GB" sz="2400" dirty="0"/>
            </a:br>
            <a:r>
              <a:rPr lang="en-GB" sz="2400" dirty="0" smtClean="0">
                <a:solidFill>
                  <a:srgbClr val="0070C0"/>
                </a:solidFill>
              </a:rPr>
              <a:t>ECEY6001C </a:t>
            </a:r>
            <a:r>
              <a:rPr lang="en-GB" sz="2400" dirty="0">
                <a:solidFill>
                  <a:srgbClr val="0070C0"/>
                </a:solidFill>
              </a:rPr>
              <a:t>Y </a:t>
            </a:r>
            <a:r>
              <a:rPr lang="en-GB" sz="2400" dirty="0" err="1" smtClean="0">
                <a:solidFill>
                  <a:srgbClr val="0070C0"/>
                </a:solidFill>
              </a:rPr>
              <a:t>Cyfnod</a:t>
            </a:r>
            <a:r>
              <a:rPr lang="en-GB" sz="2400" dirty="0" smtClean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rgbClr val="0070C0"/>
                </a:solidFill>
              </a:rPr>
              <a:t>Sylfaen a </a:t>
            </a:r>
            <a:r>
              <a:rPr lang="en-GB" sz="2400" dirty="0" err="1">
                <a:solidFill>
                  <a:srgbClr val="0070C0"/>
                </a:solidFill>
              </a:rPr>
              <a:t>chwricwla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blynyddoedd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cynnar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600" y="1527786"/>
            <a:ext cx="5386917" cy="406145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sz="2000" dirty="0" err="1" smtClean="0"/>
              <a:t>ymchwilio</a:t>
            </a:r>
            <a:r>
              <a:rPr lang="en-GB" sz="2000" dirty="0" smtClean="0"/>
              <a:t> </a:t>
            </a:r>
            <a:r>
              <a:rPr lang="en-GB" sz="2000" dirty="0"/>
              <a:t>ac </a:t>
            </a:r>
            <a:r>
              <a:rPr lang="en-GB" sz="2000" dirty="0" err="1"/>
              <a:t>arddangos</a:t>
            </a:r>
            <a:r>
              <a:rPr lang="en-GB" sz="2000" dirty="0"/>
              <a:t> </a:t>
            </a:r>
            <a:r>
              <a:rPr lang="en-GB" sz="2000" dirty="0" err="1"/>
              <a:t>dealltwriaeth</a:t>
            </a:r>
            <a:r>
              <a:rPr lang="en-GB" sz="2000" dirty="0"/>
              <a:t> </a:t>
            </a:r>
            <a:r>
              <a:rPr lang="en-GB" sz="2000" dirty="0" err="1"/>
              <a:t>feirniadol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Cyfnod</a:t>
            </a:r>
            <a:r>
              <a:rPr lang="en-GB" sz="2000" dirty="0"/>
              <a:t> Sylfaen o ran y </a:t>
            </a:r>
            <a:r>
              <a:rPr lang="en-GB" sz="2000" dirty="0" err="1"/>
              <a:t>seiliau</a:t>
            </a:r>
            <a:r>
              <a:rPr lang="en-GB" sz="2000" dirty="0"/>
              <a:t> </a:t>
            </a:r>
            <a:r>
              <a:rPr lang="en-GB" sz="2000" dirty="0" err="1"/>
              <a:t>damcaniaethol</a:t>
            </a:r>
            <a:r>
              <a:rPr lang="en-GB" sz="2000" dirty="0"/>
              <a:t>, y </a:t>
            </a:r>
            <a:r>
              <a:rPr lang="en-GB" sz="2000" dirty="0" err="1"/>
              <a:t>gwerthoedd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dulliau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; </a:t>
            </a:r>
          </a:p>
          <a:p>
            <a:pPr marL="0" indent="0">
              <a:buNone/>
            </a:pPr>
            <a:r>
              <a:rPr lang="en-GB" sz="2000" dirty="0" smtClean="0"/>
              <a:t>•</a:t>
            </a:r>
            <a:r>
              <a:rPr lang="en-GB" sz="2000" dirty="0" err="1" smtClean="0"/>
              <a:t>dadansoddi’n</a:t>
            </a:r>
            <a:r>
              <a:rPr lang="en-GB" sz="2000" dirty="0" smtClean="0"/>
              <a:t> </a:t>
            </a:r>
            <a:r>
              <a:rPr lang="en-GB" sz="2000" dirty="0" err="1"/>
              <a:t>feirniadol</a:t>
            </a:r>
            <a:r>
              <a:rPr lang="en-GB" sz="2000" dirty="0"/>
              <a:t> </a:t>
            </a:r>
            <a:r>
              <a:rPr lang="en-GB" sz="2000" dirty="0" err="1"/>
              <a:t>gymhlethdodau</a:t>
            </a:r>
            <a:r>
              <a:rPr lang="en-GB" sz="2000" dirty="0"/>
              <a:t> </a:t>
            </a:r>
            <a:r>
              <a:rPr lang="en-GB" sz="2000" dirty="0" err="1"/>
              <a:t>dehongli</a:t>
            </a:r>
            <a:r>
              <a:rPr lang="en-GB" sz="2000" dirty="0"/>
              <a:t> a </a:t>
            </a:r>
            <a:r>
              <a:rPr lang="en-GB" sz="2000" dirty="0" err="1"/>
              <a:t>gweithredu</a:t>
            </a:r>
            <a:r>
              <a:rPr lang="en-GB" sz="2000" dirty="0"/>
              <a:t> </a:t>
            </a:r>
            <a:r>
              <a:rPr lang="en-GB" sz="2000" dirty="0" err="1"/>
              <a:t>cyfarwyddyd</a:t>
            </a:r>
            <a:r>
              <a:rPr lang="en-GB" sz="2000" dirty="0"/>
              <a:t> </a:t>
            </a:r>
            <a:r>
              <a:rPr lang="en-GB" sz="2000" dirty="0" err="1"/>
              <a:t>ynghylch</a:t>
            </a:r>
            <a:r>
              <a:rPr lang="en-GB" sz="2000" dirty="0"/>
              <a:t> </a:t>
            </a:r>
            <a:r>
              <a:rPr lang="en-GB" sz="2000" dirty="0" err="1"/>
              <a:t>cwricwla’r</a:t>
            </a:r>
            <a:r>
              <a:rPr lang="en-GB" sz="2000" dirty="0"/>
              <a:t> </a:t>
            </a:r>
            <a:r>
              <a:rPr lang="en-GB" sz="2000" dirty="0" err="1"/>
              <a:t>blynyddoedd</a:t>
            </a:r>
            <a:r>
              <a:rPr lang="en-GB" sz="2000" dirty="0"/>
              <a:t> </a:t>
            </a:r>
            <a:r>
              <a:rPr lang="en-GB" sz="2000" dirty="0" err="1"/>
              <a:t>cynnar</a:t>
            </a:r>
            <a:r>
              <a:rPr lang="en-GB" sz="2000" dirty="0"/>
              <a:t> </a:t>
            </a:r>
            <a:r>
              <a:rPr lang="en-GB" sz="2000" dirty="0" err="1"/>
              <a:t>megis</a:t>
            </a:r>
            <a:r>
              <a:rPr lang="en-GB" sz="2000" dirty="0"/>
              <a:t> y </a:t>
            </a:r>
            <a:r>
              <a:rPr lang="en-GB" sz="2000" dirty="0" err="1"/>
              <a:t>Cyfnod</a:t>
            </a:r>
            <a:r>
              <a:rPr lang="en-GB" sz="2000" dirty="0"/>
              <a:t> Sylfaen o ran </a:t>
            </a:r>
            <a:r>
              <a:rPr lang="en-GB" sz="2000" dirty="0" err="1"/>
              <a:t>rôl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oedolyn</a:t>
            </a:r>
            <a:r>
              <a:rPr lang="en-GB" sz="2000" dirty="0"/>
              <a:t>, </a:t>
            </a:r>
            <a:r>
              <a:rPr lang="en-GB" sz="2000" dirty="0" err="1"/>
              <a:t>asesu</a:t>
            </a:r>
            <a:r>
              <a:rPr lang="en-GB" sz="2000" dirty="0"/>
              <a:t> a </a:t>
            </a:r>
            <a:r>
              <a:rPr lang="en-GB" sz="2000" dirty="0" err="1"/>
              <a:t>thracio</a:t>
            </a:r>
            <a:r>
              <a:rPr lang="en-GB" sz="2000" dirty="0"/>
              <a:t> </a:t>
            </a:r>
            <a:r>
              <a:rPr lang="en-GB" sz="2000" dirty="0" err="1"/>
              <a:t>cynnydd</a:t>
            </a:r>
            <a:r>
              <a:rPr lang="en-GB" sz="2000" dirty="0"/>
              <a:t>; </a:t>
            </a:r>
          </a:p>
          <a:p>
            <a:pPr marL="0" indent="0">
              <a:buNone/>
            </a:pPr>
            <a:r>
              <a:rPr lang="en-GB" sz="2000" dirty="0" smtClean="0"/>
              <a:t>•</a:t>
            </a:r>
            <a:r>
              <a:rPr lang="en-GB" sz="2000" dirty="0" err="1" smtClean="0"/>
              <a:t>gwerthuso’n</a:t>
            </a:r>
            <a:r>
              <a:rPr lang="en-GB" sz="2000" dirty="0" smtClean="0"/>
              <a:t> </a:t>
            </a:r>
            <a:r>
              <a:rPr lang="en-GB" sz="2000" dirty="0" err="1"/>
              <a:t>feirniadol</a:t>
            </a:r>
            <a:r>
              <a:rPr lang="en-GB" sz="2000" dirty="0"/>
              <a:t> </a:t>
            </a:r>
            <a:r>
              <a:rPr lang="en-GB" sz="2000" dirty="0" err="1"/>
              <a:t>ddulliau</a:t>
            </a:r>
            <a:r>
              <a:rPr lang="en-GB" sz="2000" dirty="0"/>
              <a:t> </a:t>
            </a:r>
            <a:r>
              <a:rPr lang="en-GB" sz="2000" dirty="0" err="1"/>
              <a:t>asesu</a:t>
            </a:r>
            <a:r>
              <a:rPr lang="en-GB" sz="2000" dirty="0"/>
              <a:t>, </a:t>
            </a:r>
            <a:r>
              <a:rPr lang="en-GB" sz="2000" dirty="0" err="1"/>
              <a:t>tracio</a:t>
            </a:r>
            <a:r>
              <a:rPr lang="en-GB" sz="2000" dirty="0"/>
              <a:t> </a:t>
            </a:r>
            <a:r>
              <a:rPr lang="en-GB" sz="2000" dirty="0" err="1"/>
              <a:t>cynnydd</a:t>
            </a:r>
            <a:r>
              <a:rPr lang="en-GB" sz="2000" dirty="0"/>
              <a:t> a </a:t>
            </a:r>
            <a:r>
              <a:rPr lang="en-GB" sz="2000" dirty="0" err="1"/>
              <a:t>modelau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gysylltiedig</a:t>
            </a:r>
            <a:r>
              <a:rPr lang="en-GB" sz="2000" dirty="0"/>
              <a:t> ag </a:t>
            </a:r>
            <a:r>
              <a:rPr lang="en-GB" sz="2000" dirty="0" err="1"/>
              <a:t>oed</a:t>
            </a:r>
            <a:r>
              <a:rPr lang="en-GB" sz="2000" dirty="0"/>
              <a:t> </a:t>
            </a:r>
            <a:r>
              <a:rPr lang="en-GB" sz="2000" dirty="0" err="1"/>
              <a:t>neu</a:t>
            </a:r>
            <a:r>
              <a:rPr lang="en-GB" sz="2000" dirty="0"/>
              <a:t> </a:t>
            </a:r>
            <a:r>
              <a:rPr lang="en-GB" sz="2000" dirty="0" err="1"/>
              <a:t>gyfnod</a:t>
            </a:r>
            <a:r>
              <a:rPr lang="en-GB" sz="2000" dirty="0"/>
              <a:t>;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193368" y="1607300"/>
            <a:ext cx="5389033" cy="398194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sz="2000" dirty="0" smtClean="0">
                <a:solidFill>
                  <a:srgbClr val="0070C0"/>
                </a:solidFill>
              </a:rPr>
              <a:t>Research </a:t>
            </a:r>
            <a:r>
              <a:rPr lang="en-GB" sz="2000" dirty="0">
                <a:solidFill>
                  <a:srgbClr val="0070C0"/>
                </a:solidFill>
              </a:rPr>
              <a:t>and demonstrate a critical understanding of the Foundation Phase with reference to theoretical underpinnings, values and approaches to learning.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•Critically </a:t>
            </a:r>
            <a:r>
              <a:rPr lang="en-GB" sz="2000" dirty="0">
                <a:solidFill>
                  <a:srgbClr val="0070C0"/>
                </a:solidFill>
              </a:rPr>
              <a:t>analyse the complexities of interpretation and implementation of early year’s curricula guidance such as the Foundation Phase with reference to the role of the adult, assessment and progress tracking.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•Critically </a:t>
            </a:r>
            <a:r>
              <a:rPr lang="en-GB" sz="2000" dirty="0">
                <a:solidFill>
                  <a:srgbClr val="0070C0"/>
                </a:solidFill>
              </a:rPr>
              <a:t>evaluate methods of assessment, progress tracking and age or stage    related development models.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914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Aseiniad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Assignment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Aseiniad ysgrifenedig 5000 o </a:t>
            </a:r>
            <a:r>
              <a:rPr lang="en-GB" dirty="0" err="1"/>
              <a:t>eiriau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/>
              <a:t>Traethawd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cymhlethdodau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cwricwla</a:t>
            </a:r>
            <a:r>
              <a:rPr lang="en-GB" dirty="0"/>
              <a:t> </a:t>
            </a:r>
            <a:r>
              <a:rPr lang="en-GB" dirty="0" err="1"/>
              <a:t>seiliwyd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creiddiol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ac </a:t>
            </a:r>
            <a:r>
              <a:rPr lang="en-GB" dirty="0" err="1"/>
              <a:t>olrhain</a:t>
            </a:r>
            <a:r>
              <a:rPr lang="en-GB" dirty="0"/>
              <a:t> </a:t>
            </a:r>
            <a:r>
              <a:rPr lang="en-GB" dirty="0" err="1"/>
              <a:t>dilyniant</a:t>
            </a:r>
            <a:r>
              <a:rPr lang="en-GB" dirty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Written assignment equivalent to 5000 </a:t>
            </a:r>
            <a:r>
              <a:rPr lang="en-GB" dirty="0" smtClean="0">
                <a:solidFill>
                  <a:srgbClr val="0070C0"/>
                </a:solidFill>
              </a:rPr>
              <a:t>words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Essay </a:t>
            </a:r>
            <a:r>
              <a:rPr lang="en-GB" dirty="0">
                <a:solidFill>
                  <a:srgbClr val="0070C0"/>
                </a:solidFill>
              </a:rPr>
              <a:t>discussing the complexities of implementing play based curricula considering theoretical underpinnings and the implications for assessment and progress tracking.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320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7528" y="188640"/>
            <a:ext cx="8640960" cy="2016224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700" dirty="0">
                <a:solidFill>
                  <a:prstClr val="black"/>
                </a:solidFill>
                <a:latin typeface="Lucida Sans" panose="020B0602030504020204" pitchFamily="34" charset="0"/>
              </a:rPr>
              <a:t>EAEE6002C Plant ag anghenion cymorth ychwanegol: cynhwysiant,  eiriolaeth a thegwch </a:t>
            </a:r>
            <a:br>
              <a:rPr lang="cy-GB" sz="27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r>
              <a:rPr lang="en-GB" dirty="0">
                <a:solidFill>
                  <a:prstClr val="black"/>
                </a:solidFill>
                <a:latin typeface="Lucida Sans" panose="020B0602030504020204" pitchFamily="34" charset="0"/>
              </a:rPr>
              <a:t/>
            </a:r>
            <a:br>
              <a:rPr lang="en-GB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r>
              <a:rPr lang="en-GB" sz="2700" dirty="0">
                <a:solidFill>
                  <a:srgbClr val="0000FF"/>
                </a:solidFill>
                <a:latin typeface="Lucida Sans" panose="020B0602030504020204" pitchFamily="34" charset="0"/>
              </a:rPr>
              <a:t>EAEE6002 Children with additional support needs: inclusion, advocacy and equity 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2276872"/>
            <a:ext cx="4407346" cy="3900091"/>
          </a:xfrm>
        </p:spPr>
        <p:txBody>
          <a:bodyPr>
            <a:normAutofit/>
          </a:bodyPr>
          <a:lstStyle/>
          <a:p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Cefnogi plant ifainc ag ADY</a:t>
            </a:r>
          </a:p>
          <a:p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Ymyrraeth gynnar</a:t>
            </a:r>
          </a:p>
          <a:p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Eiriolaeth</a:t>
            </a:r>
          </a:p>
          <a:p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Cyfiawnder ac amrywiaeth</a:t>
            </a:r>
          </a:p>
          <a:p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Deddfwriaeth</a:t>
            </a:r>
          </a:p>
          <a:p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Beirniadaeth o gymorth</a:t>
            </a:r>
            <a:b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endParaRPr lang="cy-GB" sz="24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2276871"/>
            <a:ext cx="4335338" cy="390009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Supporting young children with ALN</a:t>
            </a:r>
          </a:p>
          <a:p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Early intervention</a:t>
            </a:r>
          </a:p>
          <a:p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Advocacy</a:t>
            </a:r>
          </a:p>
          <a:p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Equity and diversity</a:t>
            </a:r>
          </a:p>
          <a:p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Legislation</a:t>
            </a:r>
          </a:p>
          <a:p>
            <a:r>
              <a:rPr lang="en-GB" sz="2400" dirty="0">
                <a:solidFill>
                  <a:srgbClr val="0000FF"/>
                </a:solidFill>
                <a:latin typeface="Lucida Sans" panose="020B0602030504020204" pitchFamily="34" charset="0"/>
              </a:rPr>
              <a:t>Critique of support </a:t>
            </a:r>
            <a:endParaRPr lang="en-US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4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245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7528" y="188640"/>
            <a:ext cx="8640960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  <a:t>Aseiniad/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Assignment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124745"/>
            <a:ext cx="4407346" cy="446449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sz="3700" b="1" dirty="0">
                <a:latin typeface="Lucida Sans" panose="020B0602030504020204" pitchFamily="34" charset="0"/>
              </a:rPr>
              <a:t>Portffolio a chyflwyniad unigol</a:t>
            </a:r>
          </a:p>
          <a:p>
            <a:r>
              <a:rPr lang="cy-GB" sz="3700" dirty="0">
                <a:latin typeface="Lucida Sans" panose="020B0602030504020204" pitchFamily="34" charset="0"/>
              </a:rPr>
              <a:t>Portffolio (3,000 o eiriau)</a:t>
            </a:r>
          </a:p>
          <a:p>
            <a:pPr>
              <a:buFontTx/>
              <a:buChar char="-"/>
            </a:pPr>
            <a:r>
              <a:rPr lang="cy-GB" sz="3700" dirty="0">
                <a:latin typeface="Lucida Sans" panose="020B0602030504020204" pitchFamily="34" charset="0"/>
              </a:rPr>
              <a:t>Dadansoddiad beirniadol o ymyrraeth gynnar, arfer gynhwysol a chefnogaeth ar gyfer ADY penodol</a:t>
            </a:r>
          </a:p>
          <a:p>
            <a:r>
              <a:rPr lang="cy-GB" sz="3700" dirty="0">
                <a:latin typeface="Lucida Sans" panose="020B0602030504020204" pitchFamily="34" charset="0"/>
              </a:rPr>
              <a:t>Cyflwyniad Poster (15 munud)</a:t>
            </a:r>
          </a:p>
          <a:p>
            <a:pPr marL="0" indent="0">
              <a:buNone/>
            </a:pPr>
            <a:r>
              <a:rPr lang="cy-GB" sz="3700" dirty="0">
                <a:latin typeface="Lucida Sans" panose="020B0602030504020204" pitchFamily="34" charset="0"/>
              </a:rPr>
              <a:t>- Beirniadaeth o goblygiadau posib i ymarferwyr blynyddoedd cynnar yn sgil newidiadau deddfwriaeth ADY (Cymru)</a:t>
            </a:r>
          </a:p>
          <a:p>
            <a:pPr marL="0" indent="0">
              <a:buNone/>
            </a:pPr>
            <a: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/>
            </a:r>
            <a:br>
              <a:rPr lang="cy-GB" sz="24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endParaRPr lang="cy-GB" sz="24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124745"/>
            <a:ext cx="4407346" cy="505221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700" b="1" dirty="0">
                <a:solidFill>
                  <a:srgbClr val="0000FF"/>
                </a:solidFill>
                <a:latin typeface="Lucida Sans" panose="020B0602030504020204" pitchFamily="34" charset="0"/>
              </a:rPr>
              <a:t>Individual portfolio and presentation</a:t>
            </a:r>
          </a:p>
          <a:p>
            <a:r>
              <a:rPr lang="en-GB" sz="3700" dirty="0">
                <a:solidFill>
                  <a:srgbClr val="0000FF"/>
                </a:solidFill>
                <a:latin typeface="Lucida Sans" panose="020B0602030504020204" pitchFamily="34" charset="0"/>
              </a:rPr>
              <a:t>Portfolio (3,000 words)</a:t>
            </a:r>
          </a:p>
          <a:p>
            <a:pPr>
              <a:buFontTx/>
              <a:buChar char="-"/>
            </a:pPr>
            <a:r>
              <a:rPr lang="en-GB" sz="3700" dirty="0">
                <a:solidFill>
                  <a:srgbClr val="0000FF"/>
                </a:solidFill>
                <a:latin typeface="Lucida Sans" panose="020B0602030504020204" pitchFamily="34" charset="0"/>
              </a:rPr>
              <a:t>Critical analysis of early intervention, inclusive practice and support for a specific ALN</a:t>
            </a:r>
          </a:p>
          <a:p>
            <a:r>
              <a:rPr lang="en-GB" sz="3700" dirty="0">
                <a:solidFill>
                  <a:srgbClr val="0000FF"/>
                </a:solidFill>
                <a:latin typeface="Lucida Sans" panose="020B0602030504020204" pitchFamily="34" charset="0"/>
              </a:rPr>
              <a:t>Poster Presentation (15 minutes)</a:t>
            </a:r>
          </a:p>
          <a:p>
            <a:pPr marL="0" indent="0">
              <a:buNone/>
            </a:pPr>
            <a:r>
              <a:rPr lang="en-GB" sz="3700" dirty="0">
                <a:solidFill>
                  <a:srgbClr val="0000FF"/>
                </a:solidFill>
                <a:latin typeface="Lucida Sans" panose="020B0602030504020204" pitchFamily="34" charset="0"/>
              </a:rPr>
              <a:t>- Critique possible implications of changes in ALN legislation (Wales) for early years practitioners </a:t>
            </a:r>
          </a:p>
          <a:p>
            <a:pPr marL="0" indent="0">
              <a:buNone/>
            </a:pPr>
            <a:endParaRPr lang="en-GB" sz="4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416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ECEY6002/C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Leadership, teamwork and systems of quality</a:t>
            </a:r>
            <a:br>
              <a:rPr lang="en-GB" sz="3600" dirty="0" smtClean="0"/>
            </a:br>
            <a:r>
              <a:rPr lang="en-GB" sz="3600" dirty="0" err="1" smtClean="0"/>
              <a:t>Arweinyddiaeth</a:t>
            </a:r>
            <a:r>
              <a:rPr lang="en-GB" sz="3600" dirty="0" smtClean="0"/>
              <a:t>, </a:t>
            </a:r>
            <a:r>
              <a:rPr lang="en-GB" sz="3600" dirty="0" err="1" smtClean="0"/>
              <a:t>gwaith</a:t>
            </a:r>
            <a:r>
              <a:rPr lang="en-GB" sz="3600" dirty="0" smtClean="0"/>
              <a:t> </a:t>
            </a:r>
            <a:r>
              <a:rPr lang="en-GB" sz="3600" dirty="0" err="1" smtClean="0"/>
              <a:t>tȋm</a:t>
            </a:r>
            <a:r>
              <a:rPr lang="en-GB" sz="3600" dirty="0" smtClean="0"/>
              <a:t> a </a:t>
            </a:r>
            <a:r>
              <a:rPr lang="en-GB" sz="3600" dirty="0" err="1" smtClean="0"/>
              <a:t>systemau</a:t>
            </a:r>
            <a:r>
              <a:rPr lang="en-GB" sz="3600" dirty="0" smtClean="0"/>
              <a:t> o </a:t>
            </a:r>
            <a:r>
              <a:rPr lang="en-GB" sz="3600" dirty="0" err="1" smtClean="0"/>
              <a:t>ansawdd</a:t>
            </a:r>
            <a:r>
              <a:rPr lang="en-GB" sz="3600" dirty="0" smtClean="0"/>
              <a:t>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4217"/>
            <a:ext cx="5384800" cy="3665024"/>
          </a:xfrm>
        </p:spPr>
        <p:txBody>
          <a:bodyPr/>
          <a:lstStyle/>
          <a:p>
            <a:pPr lvl="0"/>
            <a:r>
              <a:rPr lang="cy-GB" sz="2000" b="1" dirty="0" smtClean="0"/>
              <a:t>athroniaeth </a:t>
            </a:r>
            <a:r>
              <a:rPr lang="cy-GB" sz="2000" b="1" dirty="0"/>
              <a:t>ac egwyddorion dulliau arwain</a:t>
            </a:r>
            <a:r>
              <a:rPr lang="cy-GB" sz="2000" dirty="0"/>
              <a:t> </a:t>
            </a:r>
            <a:r>
              <a:rPr lang="cy-GB" sz="2000" dirty="0" smtClean="0"/>
              <a:t>o fewn ystod o leoliadau </a:t>
            </a:r>
            <a:r>
              <a:rPr lang="cy-GB" sz="2000" dirty="0"/>
              <a:t>blynyddoedd cynnar;</a:t>
            </a:r>
            <a:endParaRPr lang="en-GB" sz="2000" dirty="0"/>
          </a:p>
          <a:p>
            <a:pPr lvl="0"/>
            <a:r>
              <a:rPr lang="cy-GB" sz="2000" b="1" dirty="0" smtClean="0"/>
              <a:t>Gofynion </a:t>
            </a:r>
            <a:r>
              <a:rPr lang="cy-GB" sz="2000" b="1" dirty="0"/>
              <a:t>cofrestru a gweithdrefnau arolygiadau</a:t>
            </a:r>
            <a:r>
              <a:rPr lang="cy-GB" sz="2000" dirty="0"/>
              <a:t>, </a:t>
            </a:r>
            <a:endParaRPr lang="cy-GB" sz="2000" dirty="0" smtClean="0"/>
          </a:p>
          <a:p>
            <a:pPr lvl="0"/>
            <a:r>
              <a:rPr lang="cy-GB" sz="2000" b="1" dirty="0" smtClean="0"/>
              <a:t>Gweithdrefnau cyflogaeth</a:t>
            </a:r>
          </a:p>
          <a:p>
            <a:pPr lvl="0"/>
            <a:r>
              <a:rPr lang="cy-GB" sz="2000" b="1" dirty="0" smtClean="0"/>
              <a:t>Cyrff </a:t>
            </a:r>
            <a:r>
              <a:rPr lang="cy-GB" sz="2000" b="1" dirty="0"/>
              <a:t>statudol ym maes gofal ac </a:t>
            </a:r>
            <a:r>
              <a:rPr lang="cy-GB" sz="2000" b="1" dirty="0" smtClean="0"/>
              <a:t>addysg sef AGC ac Estyn</a:t>
            </a:r>
            <a:r>
              <a:rPr lang="cy-GB" sz="2000" dirty="0" smtClean="0"/>
              <a:t>;  </a:t>
            </a:r>
            <a:endParaRPr lang="en-GB" sz="2000" dirty="0"/>
          </a:p>
          <a:p>
            <a:r>
              <a:rPr lang="cy-GB" sz="2000" b="1" dirty="0" smtClean="0"/>
              <a:t>Diweddaru </a:t>
            </a:r>
            <a:r>
              <a:rPr lang="cy-GB" sz="2000" b="1" dirty="0"/>
              <a:t>ac adolygu polisïau a </a:t>
            </a:r>
            <a:r>
              <a:rPr lang="cy-GB" sz="2000" b="1" dirty="0" smtClean="0"/>
              <a:t>gweithdrefnau statudol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4217"/>
            <a:ext cx="5384800" cy="3665023"/>
          </a:xfrm>
        </p:spPr>
        <p:txBody>
          <a:bodyPr/>
          <a:lstStyle/>
          <a:p>
            <a:pPr lvl="0"/>
            <a:r>
              <a:rPr lang="en-GB" sz="2000" b="1" dirty="0" smtClean="0"/>
              <a:t>philosophy </a:t>
            </a:r>
            <a:r>
              <a:rPr lang="en-GB" sz="2000" b="1" dirty="0"/>
              <a:t>and principles of leadership styles</a:t>
            </a:r>
            <a:r>
              <a:rPr lang="en-GB" sz="2000" dirty="0"/>
              <a:t> </a:t>
            </a:r>
            <a:r>
              <a:rPr lang="en-GB" sz="2000" b="1" dirty="0"/>
              <a:t>in </a:t>
            </a:r>
            <a:r>
              <a:rPr lang="en-GB" sz="2000" b="1" dirty="0" smtClean="0"/>
              <a:t>a range of early </a:t>
            </a:r>
            <a:r>
              <a:rPr lang="en-GB" sz="2000" b="1" dirty="0"/>
              <a:t>years settings;</a:t>
            </a:r>
          </a:p>
          <a:p>
            <a:r>
              <a:rPr lang="en-GB" sz="2000" b="1" dirty="0" smtClean="0"/>
              <a:t>registration </a:t>
            </a:r>
            <a:r>
              <a:rPr lang="en-GB" sz="2000" b="1" dirty="0"/>
              <a:t>requirements and inspection </a:t>
            </a:r>
            <a:r>
              <a:rPr lang="en-GB" sz="2000" b="1" dirty="0" smtClean="0"/>
              <a:t>procedures</a:t>
            </a:r>
            <a:endParaRPr lang="en-GB" sz="2000" dirty="0" smtClean="0"/>
          </a:p>
          <a:p>
            <a:r>
              <a:rPr lang="en-GB" sz="2000" b="1" dirty="0" smtClean="0"/>
              <a:t>employment </a:t>
            </a:r>
            <a:r>
              <a:rPr lang="en-GB" sz="2000" b="1" dirty="0"/>
              <a:t>policies and </a:t>
            </a:r>
            <a:r>
              <a:rPr lang="en-GB" sz="2000" b="1" dirty="0" smtClean="0"/>
              <a:t>procedures</a:t>
            </a:r>
          </a:p>
          <a:p>
            <a:r>
              <a:rPr lang="en-GB" sz="2000" b="1" dirty="0" smtClean="0"/>
              <a:t>care </a:t>
            </a:r>
            <a:r>
              <a:rPr lang="en-GB" sz="2000" b="1" dirty="0"/>
              <a:t>and education statutory </a:t>
            </a:r>
            <a:r>
              <a:rPr lang="en-GB" sz="2000" b="1" dirty="0" smtClean="0"/>
              <a:t>bodies such as CIW and Estyn</a:t>
            </a:r>
            <a:r>
              <a:rPr lang="en-GB" sz="2000" dirty="0" smtClean="0"/>
              <a:t>; </a:t>
            </a:r>
            <a:endParaRPr lang="en-GB" sz="2000" dirty="0"/>
          </a:p>
          <a:p>
            <a:r>
              <a:rPr lang="en-GB" sz="2000" b="1" dirty="0" smtClean="0"/>
              <a:t>reviewing </a:t>
            </a:r>
            <a:r>
              <a:rPr lang="en-GB" sz="2000" b="1" dirty="0"/>
              <a:t>of </a:t>
            </a:r>
            <a:r>
              <a:rPr lang="en-GB" sz="2000" b="1" dirty="0" smtClean="0"/>
              <a:t>statutory policies </a:t>
            </a:r>
            <a:r>
              <a:rPr lang="en-GB" sz="2000" b="1" dirty="0"/>
              <a:t>and </a:t>
            </a:r>
            <a:r>
              <a:rPr lang="en-GB" sz="2000" b="1" dirty="0" smtClean="0"/>
              <a:t>procedures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87642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br>
              <a:rPr lang="en-GB" dirty="0" smtClean="0"/>
            </a:br>
            <a:r>
              <a:rPr lang="en-GB" dirty="0" smtClean="0"/>
              <a:t>100%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Prosiect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o </a:t>
            </a:r>
            <a:r>
              <a:rPr lang="en-GB" dirty="0" err="1" smtClean="0"/>
              <a:t>berfformio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 </a:t>
            </a:r>
          </a:p>
          <a:p>
            <a:r>
              <a:rPr lang="en-GB" dirty="0" smtClean="0"/>
              <a:t>30 </a:t>
            </a:r>
            <a:r>
              <a:rPr lang="en-GB" dirty="0" err="1" smtClean="0"/>
              <a:t>munud</a:t>
            </a:r>
            <a:endParaRPr lang="en-GB" dirty="0" smtClean="0"/>
          </a:p>
          <a:p>
            <a:r>
              <a:rPr lang="en-GB" dirty="0" err="1" smtClean="0"/>
              <a:t>Cyfarfod</a:t>
            </a:r>
            <a:r>
              <a:rPr lang="en-GB" dirty="0" smtClean="0"/>
              <a:t> </a:t>
            </a:r>
            <a:r>
              <a:rPr lang="en-GB" dirty="0" err="1" smtClean="0"/>
              <a:t>tȋm</a:t>
            </a:r>
            <a:r>
              <a:rPr lang="en-GB" dirty="0" smtClean="0"/>
              <a:t> staff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darpariaeth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smtClean="0"/>
              <a:t>Agenda o 6 </a:t>
            </a:r>
            <a:r>
              <a:rPr lang="en-GB" dirty="0" err="1" smtClean="0"/>
              <a:t>eitem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a </a:t>
            </a: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Practical group performance project</a:t>
            </a:r>
          </a:p>
          <a:p>
            <a:r>
              <a:rPr lang="en-GB" dirty="0" smtClean="0"/>
              <a:t>30 minutes</a:t>
            </a:r>
          </a:p>
          <a:p>
            <a:r>
              <a:rPr lang="en-GB" dirty="0" smtClean="0"/>
              <a:t>Staff team meeting within  early years provision</a:t>
            </a:r>
          </a:p>
          <a:p>
            <a:r>
              <a:rPr lang="en-GB" dirty="0" smtClean="0"/>
              <a:t>Agenda of 6 items to meet with statutory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014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EAEE6005/C </a:t>
            </a:r>
            <a:br>
              <a:rPr lang="en-GB" sz="3600" dirty="0" smtClean="0"/>
            </a:br>
            <a:r>
              <a:rPr lang="cy-GB" sz="3600" dirty="0" smtClean="0"/>
              <a:t>Cynaladwyedd yn y blynyddoedd cynnar</a:t>
            </a:r>
            <a:br>
              <a:rPr lang="cy-GB" sz="3600" dirty="0" smtClean="0"/>
            </a:br>
            <a:r>
              <a:rPr lang="en-GB" sz="3600" i="1" dirty="0" smtClean="0">
                <a:solidFill>
                  <a:srgbClr val="00B0F0"/>
                </a:solidFill>
              </a:rPr>
              <a:t>Sustainability in the early years</a:t>
            </a:r>
            <a:r>
              <a:rPr lang="en-GB" i="1" dirty="0" smtClean="0">
                <a:solidFill>
                  <a:srgbClr val="00B0F0"/>
                </a:solidFill>
              </a:rPr>
              <a:t/>
            </a:r>
            <a:br>
              <a:rPr lang="en-GB" i="1" dirty="0" smtClean="0">
                <a:solidFill>
                  <a:srgbClr val="00B0F0"/>
                </a:solidFill>
              </a:rPr>
            </a:br>
            <a:endParaRPr lang="cy-GB" i="1" dirty="0">
              <a:solidFill>
                <a:srgbClr val="00B0F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Trafod a gwerthuso datblygiad cynaliadwy a dinasyddiaeth fyd</a:t>
            </a:r>
            <a:r>
              <a:rPr lang="cy-GB" dirty="0"/>
              <a:t>-</a:t>
            </a:r>
            <a:r>
              <a:rPr lang="cy-GB" dirty="0" smtClean="0"/>
              <a:t>eang.</a:t>
            </a:r>
          </a:p>
          <a:p>
            <a:r>
              <a:rPr lang="cy-GB" dirty="0" smtClean="0"/>
              <a:t>Archwilio y cyd-destun rhyngwladol a </a:t>
            </a:r>
            <a:r>
              <a:rPr lang="cy-GB" dirty="0" err="1" smtClean="0"/>
              <a:t>Chymreig</a:t>
            </a:r>
            <a:endParaRPr lang="cy-GB" dirty="0" smtClean="0"/>
          </a:p>
          <a:p>
            <a:r>
              <a:rPr lang="cy-GB" dirty="0" smtClean="0"/>
              <a:t>Cysylltiadau gyda hawliau , cynhwysiant, deddfwriaeth ac addysgeg </a:t>
            </a:r>
          </a:p>
          <a:p>
            <a:r>
              <a:rPr lang="cy-GB" dirty="0" smtClean="0"/>
              <a:t>Archwilio y cyd-destun blynyddoedd cynnar  addysg ar gyfer cynaladwyedd.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>
                <a:solidFill>
                  <a:srgbClr val="00B0F0"/>
                </a:solidFill>
              </a:rPr>
              <a:t>Discuss and evaluate sustainable development  and global citizenship.</a:t>
            </a:r>
          </a:p>
          <a:p>
            <a:r>
              <a:rPr lang="en-GB" i="1" dirty="0" smtClean="0">
                <a:solidFill>
                  <a:srgbClr val="00B0F0"/>
                </a:solidFill>
              </a:rPr>
              <a:t>Explore the international and Welsh context</a:t>
            </a:r>
          </a:p>
          <a:p>
            <a:r>
              <a:rPr lang="en-GB" i="1" dirty="0" smtClean="0">
                <a:solidFill>
                  <a:srgbClr val="00B0F0"/>
                </a:solidFill>
              </a:rPr>
              <a:t>Links to rights, inclusion, legislation and pedagogy</a:t>
            </a:r>
          </a:p>
          <a:p>
            <a:r>
              <a:rPr lang="en-GB" i="1" dirty="0" smtClean="0">
                <a:solidFill>
                  <a:srgbClr val="00B0F0"/>
                </a:solidFill>
              </a:rPr>
              <a:t>Explore early years context of  education for sustainability.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69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67566"/>
          </a:xfrm>
        </p:spPr>
        <p:txBody>
          <a:bodyPr/>
          <a:lstStyle/>
          <a:p>
            <a:r>
              <a:rPr lang="en-GB" sz="4000" dirty="0" err="1" smtClean="0"/>
              <a:t>Aseiniad</a:t>
            </a:r>
            <a:r>
              <a:rPr lang="en-GB" sz="4000" dirty="0" smtClean="0"/>
              <a:t> (100%)</a:t>
            </a:r>
            <a:br>
              <a:rPr lang="en-GB" sz="4000" dirty="0" smtClean="0"/>
            </a:br>
            <a:r>
              <a:rPr lang="en-GB" sz="4000" i="1" dirty="0" smtClean="0">
                <a:solidFill>
                  <a:srgbClr val="00B0F0"/>
                </a:solidFill>
              </a:rPr>
              <a:t>Assignment (100%)</a:t>
            </a:r>
            <a:endParaRPr lang="en-GB" sz="4000" i="1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3555" y="1466491"/>
            <a:ext cx="5917720" cy="471047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err="1"/>
              <a:t>Gwnewch</a:t>
            </a:r>
            <a:r>
              <a:rPr lang="en-GB" sz="2000" dirty="0"/>
              <a:t> y </a:t>
            </a:r>
            <a:r>
              <a:rPr lang="en-GB" sz="2000" dirty="0" err="1"/>
              <a:t>Wobr</a:t>
            </a:r>
            <a:r>
              <a:rPr lang="en-GB" sz="2000" dirty="0"/>
              <a:t> John Muir </a:t>
            </a:r>
          </a:p>
          <a:p>
            <a:pPr>
              <a:spcBef>
                <a:spcPts val="0"/>
              </a:spcBef>
            </a:pPr>
            <a:r>
              <a:rPr lang="en-GB" sz="2000" dirty="0" err="1"/>
              <a:t>Cyflwynwch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profiad</a:t>
            </a:r>
            <a:r>
              <a:rPr lang="en-GB" sz="2000" dirty="0"/>
              <a:t> John Muir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cyflwyniad</a:t>
            </a:r>
            <a:r>
              <a:rPr lang="en-GB" sz="2000" dirty="0"/>
              <a:t> seminar </a:t>
            </a:r>
            <a:r>
              <a:rPr lang="en-GB" sz="2000" dirty="0" err="1"/>
              <a:t>ffurfiol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</a:t>
            </a:r>
            <a:r>
              <a:rPr lang="en-GB" sz="2000" dirty="0" err="1" smtClean="0"/>
              <a:t>adfyfyriad</a:t>
            </a:r>
            <a:r>
              <a:rPr lang="en-GB" sz="2000" dirty="0" smtClean="0"/>
              <a:t> a </a:t>
            </a:r>
            <a:r>
              <a:rPr lang="en-GB" sz="2000" dirty="0" err="1" smtClean="0"/>
              <a:t>gwerthusiad</a:t>
            </a:r>
            <a:r>
              <a:rPr lang="en-GB" sz="2000" dirty="0" smtClean="0"/>
              <a:t> </a:t>
            </a:r>
            <a:r>
              <a:rPr lang="en-GB" sz="2000" dirty="0" err="1"/>
              <a:t>beirniadol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Wobr</a:t>
            </a:r>
            <a:r>
              <a:rPr lang="en-GB" sz="2000" dirty="0"/>
              <a:t> o ran </a:t>
            </a:r>
            <a:r>
              <a:rPr lang="en-GB" sz="2000" dirty="0" err="1"/>
              <a:t>cefnogi</a:t>
            </a:r>
            <a:r>
              <a:rPr lang="en-GB" sz="2000" dirty="0"/>
              <a:t> </a:t>
            </a:r>
            <a:r>
              <a:rPr lang="en-GB" sz="2000" dirty="0" err="1"/>
              <a:t>dealltwriaeth</a:t>
            </a:r>
            <a:r>
              <a:rPr lang="en-GB" sz="2000" dirty="0"/>
              <a:t> plant </a:t>
            </a:r>
            <a:r>
              <a:rPr lang="en-GB" sz="2000" dirty="0" err="1"/>
              <a:t>ifanc</a:t>
            </a:r>
            <a:r>
              <a:rPr lang="en-GB" sz="2000" dirty="0"/>
              <a:t> o </a:t>
            </a:r>
            <a:r>
              <a:rPr lang="en-GB" sz="2000" dirty="0" err="1"/>
              <a:t>themâu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Cynaliadwy</a:t>
            </a:r>
            <a:r>
              <a:rPr lang="en-GB" sz="2000" dirty="0"/>
              <a:t> (ADCDF).</a:t>
            </a:r>
          </a:p>
          <a:p>
            <a:pPr>
              <a:spcBef>
                <a:spcPts val="0"/>
              </a:spcBef>
            </a:pPr>
            <a:r>
              <a:rPr lang="en-GB" sz="2000" dirty="0" err="1"/>
              <a:t>Gwnewch</a:t>
            </a:r>
            <a:r>
              <a:rPr lang="en-GB" sz="2000" dirty="0"/>
              <a:t> </a:t>
            </a:r>
            <a:r>
              <a:rPr lang="en-GB" sz="2000" dirty="0" err="1"/>
              <a:t>gysylltiadau</a:t>
            </a:r>
            <a:r>
              <a:rPr lang="en-GB" sz="2000" dirty="0"/>
              <a:t> </a:t>
            </a:r>
            <a:r>
              <a:rPr lang="en-GB" sz="2000" dirty="0" err="1"/>
              <a:t>perthnasol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damcaniaeth</a:t>
            </a:r>
            <a:r>
              <a:rPr lang="en-GB" sz="2000" dirty="0"/>
              <a:t>, </a:t>
            </a:r>
            <a:r>
              <a:rPr lang="en-GB" sz="2000" dirty="0" err="1"/>
              <a:t>deddfwriaeth</a:t>
            </a:r>
            <a:r>
              <a:rPr lang="en-GB" sz="2000" dirty="0"/>
              <a:t>, </a:t>
            </a:r>
            <a:r>
              <a:rPr lang="en-GB" sz="2000" dirty="0" err="1"/>
              <a:t>polisi</a:t>
            </a:r>
            <a:r>
              <a:rPr lang="en-GB" sz="2000" dirty="0"/>
              <a:t> a </a:t>
            </a:r>
            <a:r>
              <a:rPr lang="en-GB" sz="2000" dirty="0" err="1"/>
              <a:t>llenyddiaeth</a:t>
            </a:r>
            <a:r>
              <a:rPr lang="en-GB" sz="2000" dirty="0"/>
              <a:t> </a:t>
            </a:r>
            <a:r>
              <a:rPr lang="en-GB" sz="2000" dirty="0" err="1"/>
              <a:t>ymchwil</a:t>
            </a:r>
            <a:r>
              <a:rPr lang="en-GB" sz="2000" dirty="0" smtClean="0"/>
              <a:t>.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 smtClean="0"/>
              <a:t>20 </a:t>
            </a:r>
            <a:r>
              <a:rPr lang="en-GB" sz="2000" dirty="0" err="1" smtClean="0"/>
              <a:t>munud</a:t>
            </a:r>
            <a:r>
              <a:rPr lang="en-GB" sz="2000" dirty="0" smtClean="0"/>
              <a:t> </a:t>
            </a:r>
            <a:r>
              <a:rPr lang="en-GB" sz="2000" dirty="0" err="1" smtClean="0"/>
              <a:t>cyflwyno</a:t>
            </a:r>
            <a:r>
              <a:rPr lang="en-GB" sz="2000" dirty="0" smtClean="0"/>
              <a:t> + </a:t>
            </a:r>
            <a:r>
              <a:rPr lang="en-GB" sz="2000" dirty="0" err="1" smtClean="0"/>
              <a:t>tystiolaeth</a:t>
            </a:r>
            <a:r>
              <a:rPr lang="en-GB" sz="2000" dirty="0" smtClean="0"/>
              <a:t> John Muir </a:t>
            </a:r>
            <a:endParaRPr lang="cy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70008"/>
            <a:ext cx="5691997" cy="4606955"/>
          </a:xfrm>
        </p:spPr>
        <p:txBody>
          <a:bodyPr>
            <a:normAutofit/>
          </a:bodyPr>
          <a:lstStyle/>
          <a:p>
            <a:r>
              <a:rPr lang="en-GB" sz="2000" i="1" dirty="0" smtClean="0">
                <a:solidFill>
                  <a:srgbClr val="00B0F0"/>
                </a:solidFill>
              </a:rPr>
              <a:t>Undertake the John Muir Award</a:t>
            </a:r>
          </a:p>
          <a:p>
            <a:r>
              <a:rPr lang="en-GB" sz="2000" i="1" dirty="0" smtClean="0">
                <a:solidFill>
                  <a:srgbClr val="00B0F0"/>
                </a:solidFill>
              </a:rPr>
              <a:t>Present your John Muir experience as part of a formal seminar presentation which provides a reflective account and critical </a:t>
            </a:r>
            <a:r>
              <a:rPr lang="en-GB" sz="2000" i="1" dirty="0">
                <a:solidFill>
                  <a:srgbClr val="00B0F0"/>
                </a:solidFill>
              </a:rPr>
              <a:t>evaluation of </a:t>
            </a:r>
            <a:r>
              <a:rPr lang="en-GB" sz="2000" i="1" dirty="0" smtClean="0">
                <a:solidFill>
                  <a:srgbClr val="00B0F0"/>
                </a:solidFill>
              </a:rPr>
              <a:t>the Award in terms of supporting </a:t>
            </a:r>
            <a:r>
              <a:rPr lang="en-GB" sz="2000" i="1" dirty="0">
                <a:solidFill>
                  <a:srgbClr val="00B0F0"/>
                </a:solidFill>
              </a:rPr>
              <a:t>young children’s understanding of Education for Sustainable Development and Global Citizenship (ESDGC) </a:t>
            </a:r>
          </a:p>
          <a:p>
            <a:r>
              <a:rPr lang="en-GB" sz="2000" i="1" dirty="0" smtClean="0">
                <a:solidFill>
                  <a:srgbClr val="00B0F0"/>
                </a:solidFill>
              </a:rPr>
              <a:t>Make relevant links to </a:t>
            </a:r>
            <a:r>
              <a:rPr lang="en-GB" sz="2000" i="1" dirty="0">
                <a:solidFill>
                  <a:srgbClr val="00B0F0"/>
                </a:solidFill>
              </a:rPr>
              <a:t>theory, legislation, policy and research </a:t>
            </a:r>
            <a:r>
              <a:rPr lang="en-GB" sz="2000" i="1" dirty="0" smtClean="0">
                <a:solidFill>
                  <a:srgbClr val="00B0F0"/>
                </a:solidFill>
              </a:rPr>
              <a:t>literature in your presentation. </a:t>
            </a:r>
            <a:endParaRPr lang="en-GB" sz="2000" i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GB" sz="2000" i="1" dirty="0" smtClean="0">
                <a:solidFill>
                  <a:srgbClr val="00B0F0"/>
                </a:solidFill>
              </a:rPr>
              <a:t>20 minutes presenting  + John Muir evidence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2675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EAEE6006/C </a:t>
            </a:r>
            <a:br>
              <a:rPr lang="en-GB" sz="3200" dirty="0" smtClean="0"/>
            </a:br>
            <a:r>
              <a:rPr lang="en-GB" sz="3200" dirty="0" err="1" smtClean="0"/>
              <a:t>Llythrennedd</a:t>
            </a:r>
            <a:r>
              <a:rPr lang="en-GB" sz="3200" dirty="0" smtClean="0"/>
              <a:t> </a:t>
            </a:r>
            <a:r>
              <a:rPr lang="en-GB" sz="3200" dirty="0" err="1" smtClean="0"/>
              <a:t>digidol</a:t>
            </a:r>
            <a:r>
              <a:rPr lang="en-GB" sz="3200" dirty="0" smtClean="0"/>
              <a:t> ac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cyfryngau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Media and digital literacy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sz="2000" dirty="0"/>
              <a:t>ddadansoddi darpariaeth </a:t>
            </a:r>
            <a:r>
              <a:rPr lang="cy-GB" sz="2000" dirty="0" err="1"/>
              <a:t>TGCh</a:t>
            </a:r>
            <a:r>
              <a:rPr lang="cy-GB" sz="2000" dirty="0"/>
              <a:t> yn feirniadol o ran ei defnydd i hyrwyddo datblygiad plant;</a:t>
            </a:r>
            <a:endParaRPr lang="en-GB" sz="2000" dirty="0"/>
          </a:p>
          <a:p>
            <a:pPr lvl="0"/>
            <a:r>
              <a:rPr lang="cy-GB" sz="2000" dirty="0"/>
              <a:t>gwerthuso gweithgareddau </a:t>
            </a:r>
            <a:r>
              <a:rPr lang="cy-GB" sz="2000" dirty="0" err="1"/>
              <a:t>TGCh</a:t>
            </a:r>
            <a:r>
              <a:rPr lang="cy-GB" sz="2000" dirty="0"/>
              <a:t> yn feirniadol ar gyfer plant o bob oed, rhyw, anghenion a galluoedd;</a:t>
            </a:r>
            <a:endParaRPr lang="en-GB" sz="2000" dirty="0"/>
          </a:p>
          <a:p>
            <a:pPr lvl="0"/>
            <a:r>
              <a:rPr lang="cy-GB" sz="2000" dirty="0"/>
              <a:t>dadansoddi a gwerthuso’n feirniadol fesurau diogelu mewn </a:t>
            </a:r>
            <a:r>
              <a:rPr lang="cy-GB" sz="2000" dirty="0" err="1"/>
              <a:t>TGCh</a:t>
            </a:r>
            <a:r>
              <a:rPr lang="cy-GB" sz="2000" dirty="0"/>
              <a:t>; </a:t>
            </a:r>
            <a:endParaRPr lang="en-GB" sz="2000" dirty="0"/>
          </a:p>
          <a:p>
            <a:pPr lvl="0"/>
            <a:r>
              <a:rPr lang="cy-GB" sz="2000" dirty="0"/>
              <a:t>trefnu eu gwybodaeth a’r hyn y maent wedi’i ddysgu drwy ddefnyddio amrywiaeth o adnoddau gwybodaeth, a chyflwyno’u gwaith ar y lefel briodol. 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sz="2000" dirty="0"/>
              <a:t>critically analyse ICT provision in its use to promote children’s development;</a:t>
            </a:r>
          </a:p>
          <a:p>
            <a:pPr lvl="0"/>
            <a:r>
              <a:rPr lang="en-GB" sz="2000" dirty="0"/>
              <a:t>critically evaluate ICT activities for children of all ages, gender, needs and abilities;</a:t>
            </a:r>
          </a:p>
          <a:p>
            <a:r>
              <a:rPr lang="en-GB" sz="2000" dirty="0"/>
              <a:t>critically analyse and evaluate safeguarding measures in </a:t>
            </a:r>
            <a:r>
              <a:rPr lang="en-GB" sz="2000" dirty="0" smtClean="0"/>
              <a:t>ICT</a:t>
            </a: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organise their knowledge and learning through use of a range of information resources, and present their work at the appropriate level.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64507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38162"/>
          </a:xfrm>
        </p:spPr>
        <p:txBody>
          <a:bodyPr/>
          <a:lstStyle/>
          <a:p>
            <a:r>
              <a:rPr lang="en-GB" sz="2000" dirty="0" err="1" smtClean="0">
                <a:solidFill>
                  <a:prstClr val="black"/>
                </a:solidFill>
              </a:rPr>
              <a:t>Asesiad</a:t>
            </a:r>
            <a:r>
              <a:rPr lang="en-GB" sz="2000" dirty="0" smtClean="0">
                <a:solidFill>
                  <a:prstClr val="black"/>
                </a:solidFill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</a:rPr>
              <a:t>Ysgrifenedig</a:t>
            </a:r>
            <a:r>
              <a:rPr lang="en-GB" sz="2000" dirty="0" smtClean="0">
                <a:solidFill>
                  <a:prstClr val="black"/>
                </a:solidFill>
              </a:rPr>
              <a:t> 5,000 o </a:t>
            </a:r>
            <a:r>
              <a:rPr lang="en-GB" sz="2000" dirty="0" err="1" smtClean="0">
                <a:solidFill>
                  <a:prstClr val="black"/>
                </a:solidFill>
              </a:rPr>
              <a:t>eiriau</a:t>
            </a:r>
            <a:r>
              <a:rPr lang="en-GB" sz="2000" dirty="0" smtClean="0">
                <a:solidFill>
                  <a:prstClr val="black"/>
                </a:solidFill>
              </a:rPr>
              <a:t> (100%)           Written Assessment 5,000 words (100%)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5120" y="812800"/>
            <a:ext cx="5669280" cy="4776441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sz="1600" dirty="0" err="1"/>
              <a:t>Gwerthuswch</a:t>
            </a:r>
            <a:r>
              <a:rPr lang="en-GB" sz="1600" dirty="0"/>
              <a:t> a </a:t>
            </a:r>
            <a:r>
              <a:rPr lang="en-GB" sz="1600" dirty="0" err="1"/>
              <a:t>dadansoddwch</a:t>
            </a:r>
            <a:r>
              <a:rPr lang="en-GB" sz="1600" dirty="0"/>
              <a:t> </a:t>
            </a:r>
            <a:r>
              <a:rPr lang="en-GB" sz="1600" dirty="0" err="1"/>
              <a:t>effeithiolrwydd</a:t>
            </a:r>
            <a:r>
              <a:rPr lang="en-GB" sz="1600" dirty="0"/>
              <a:t> </a:t>
            </a:r>
            <a:r>
              <a:rPr lang="en-GB" sz="1600" dirty="0" err="1"/>
              <a:t>TGCh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hyrwyddo</a:t>
            </a:r>
            <a:r>
              <a:rPr lang="en-GB" sz="1600" dirty="0"/>
              <a:t> a </a:t>
            </a:r>
            <a:r>
              <a:rPr lang="en-GB" sz="1600" dirty="0" err="1"/>
              <a:t>chefnogi</a:t>
            </a:r>
            <a:r>
              <a:rPr lang="en-GB" sz="1600" dirty="0"/>
              <a:t> </a:t>
            </a:r>
            <a:r>
              <a:rPr lang="en-GB" sz="1600" dirty="0" err="1"/>
              <a:t>datblygiad</a:t>
            </a:r>
            <a:r>
              <a:rPr lang="en-GB" sz="1600" dirty="0"/>
              <a:t> </a:t>
            </a:r>
            <a:r>
              <a:rPr lang="en-GB" sz="1600" dirty="0" err="1"/>
              <a:t>cyfannol</a:t>
            </a:r>
            <a:r>
              <a:rPr lang="en-GB" sz="1600" dirty="0"/>
              <a:t> plant </a:t>
            </a:r>
            <a:r>
              <a:rPr lang="en-GB" sz="1600" dirty="0" err="1"/>
              <a:t>ifanc</a:t>
            </a:r>
            <a:r>
              <a:rPr lang="en-GB" sz="1600" dirty="0"/>
              <a:t>.  </a:t>
            </a:r>
            <a:r>
              <a:rPr lang="en-GB" sz="1600" dirty="0" err="1"/>
              <a:t>Dylai’r</a:t>
            </a:r>
            <a:r>
              <a:rPr lang="en-GB" sz="1600" dirty="0"/>
              <a:t> </a:t>
            </a:r>
            <a:r>
              <a:rPr lang="en-GB" sz="1600" dirty="0" err="1"/>
              <a:t>gwaith</a:t>
            </a:r>
            <a:r>
              <a:rPr lang="en-GB" sz="1600" dirty="0"/>
              <a:t> </a:t>
            </a:r>
            <a:r>
              <a:rPr lang="en-GB" sz="1600" dirty="0" err="1"/>
              <a:t>cynnwys</a:t>
            </a:r>
            <a:r>
              <a:rPr lang="en-GB" sz="1600" dirty="0"/>
              <a:t> y </a:t>
            </a:r>
            <a:r>
              <a:rPr lang="en-GB" sz="1600" dirty="0" err="1" smtClean="0"/>
              <a:t>canlynol</a:t>
            </a:r>
            <a:r>
              <a:rPr lang="en-GB" sz="1600" dirty="0" smtClean="0"/>
              <a:t>:</a:t>
            </a:r>
          </a:p>
          <a:p>
            <a:pPr>
              <a:spcAft>
                <a:spcPts val="600"/>
              </a:spcAft>
              <a:buFont typeface="+mj-lt"/>
              <a:buAutoNum type="arabicPeriod"/>
            </a:pPr>
            <a:r>
              <a:rPr lang="en-GB" sz="1600" dirty="0" err="1" smtClean="0"/>
              <a:t>Gwerthusiad</a:t>
            </a:r>
            <a:r>
              <a:rPr lang="en-GB" sz="1600" dirty="0" smtClean="0"/>
              <a:t> </a:t>
            </a:r>
            <a:r>
              <a:rPr lang="en-GB" sz="1600" dirty="0" err="1"/>
              <a:t>critigol</a:t>
            </a:r>
            <a:r>
              <a:rPr lang="en-GB" sz="1600" dirty="0"/>
              <a:t> o </a:t>
            </a:r>
            <a:r>
              <a:rPr lang="en-GB" sz="1600" dirty="0" err="1"/>
              <a:t>ddyfeisiadau</a:t>
            </a:r>
            <a:r>
              <a:rPr lang="en-GB" sz="1600" dirty="0"/>
              <a:t> </a:t>
            </a:r>
            <a:r>
              <a:rPr lang="en-GB" sz="1600" dirty="0" err="1"/>
              <a:t>digidol</a:t>
            </a:r>
            <a:r>
              <a:rPr lang="en-GB" sz="1600" dirty="0"/>
              <a:t> </a:t>
            </a:r>
            <a:r>
              <a:rPr lang="en-GB" sz="1600" dirty="0" err="1"/>
              <a:t>defnyddir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blant</a:t>
            </a:r>
            <a:r>
              <a:rPr lang="en-GB" sz="1600" dirty="0"/>
              <a:t> </a:t>
            </a:r>
            <a:r>
              <a:rPr lang="en-GB" sz="1600" dirty="0" err="1" smtClean="0"/>
              <a:t>ifanc</a:t>
            </a:r>
            <a:r>
              <a:rPr lang="en-GB" sz="1600" dirty="0" smtClean="0"/>
              <a:t> 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wrth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gyrchu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cynnwys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/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cefnogi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datblygiad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TGCh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r>
              <a:rPr lang="en-GB" sz="1600" dirty="0" smtClean="0"/>
              <a:t> (2000 o </a:t>
            </a:r>
            <a:r>
              <a:rPr lang="en-GB" sz="1600" dirty="0" err="1" smtClean="0"/>
              <a:t>eiriau</a:t>
            </a:r>
            <a:r>
              <a:rPr lang="en-GB" sz="1600" dirty="0" smtClean="0"/>
              <a:t>)</a:t>
            </a:r>
          </a:p>
          <a:p>
            <a:pPr>
              <a:spcAft>
                <a:spcPts val="600"/>
              </a:spcAft>
              <a:buFont typeface="+mj-lt"/>
              <a:buAutoNum type="arabicPeriod"/>
            </a:pPr>
            <a:r>
              <a:rPr lang="en-GB" sz="1600" dirty="0" err="1" smtClean="0"/>
              <a:t>Taflen</a:t>
            </a:r>
            <a:r>
              <a:rPr lang="en-GB" sz="1600" dirty="0" smtClean="0"/>
              <a:t> </a:t>
            </a:r>
            <a:r>
              <a:rPr lang="en-GB" sz="1600" dirty="0" err="1"/>
              <a:t>wybodaeth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rhieni</a:t>
            </a:r>
            <a:r>
              <a:rPr lang="en-GB" sz="1600" dirty="0"/>
              <a:t>/</a:t>
            </a:r>
            <a:r>
              <a:rPr lang="en-GB" sz="1600" dirty="0" err="1"/>
              <a:t>gofalwyr</a:t>
            </a:r>
            <a:r>
              <a:rPr lang="en-GB" sz="1600" dirty="0"/>
              <a:t> plant </a:t>
            </a:r>
            <a:r>
              <a:rPr lang="en-GB" sz="1600" dirty="0" err="1"/>
              <a:t>ifanc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amlinellu</a:t>
            </a:r>
            <a:r>
              <a:rPr lang="en-GB" sz="1600" dirty="0"/>
              <a:t> </a:t>
            </a:r>
            <a:r>
              <a:rPr lang="en-GB" sz="1600" dirty="0" err="1"/>
              <a:t>materion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ymwneud</a:t>
            </a:r>
            <a:r>
              <a:rPr lang="en-GB" sz="1600" dirty="0"/>
              <a:t> a </a:t>
            </a:r>
            <a:r>
              <a:rPr lang="en-GB" sz="1600" dirty="0" err="1"/>
              <a:t>chefnogi</a:t>
            </a:r>
            <a:r>
              <a:rPr lang="en-GB" sz="1600" dirty="0"/>
              <a:t> a </a:t>
            </a:r>
            <a:r>
              <a:rPr lang="en-GB" sz="1600" dirty="0" err="1"/>
              <a:t>diogelu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plant </a:t>
            </a:r>
            <a:r>
              <a:rPr lang="en-GB" sz="1600" dirty="0" err="1"/>
              <a:t>wrth</a:t>
            </a:r>
            <a:r>
              <a:rPr lang="en-GB" sz="1600" dirty="0"/>
              <a:t> </a:t>
            </a:r>
            <a:r>
              <a:rPr lang="en-GB" sz="1600" dirty="0" err="1"/>
              <a:t>gyrchu’r</a:t>
            </a:r>
            <a:r>
              <a:rPr lang="en-GB" sz="1600" dirty="0"/>
              <a:t> </a:t>
            </a:r>
            <a:r>
              <a:rPr lang="en-GB" sz="1600" dirty="0" err="1"/>
              <a:t>cyfryngau</a:t>
            </a:r>
            <a:r>
              <a:rPr lang="en-GB" sz="1600" dirty="0"/>
              <a:t> </a:t>
            </a:r>
            <a:r>
              <a:rPr lang="en-GB" sz="1600" dirty="0" err="1"/>
              <a:t>digidol</a:t>
            </a:r>
            <a:r>
              <a:rPr lang="en-GB" sz="1600" dirty="0"/>
              <a:t>/ </a:t>
            </a:r>
            <a:r>
              <a:rPr lang="en-GB" sz="1600" dirty="0" err="1"/>
              <a:t>TGCh</a:t>
            </a:r>
            <a:r>
              <a:rPr lang="en-GB" sz="1600" dirty="0"/>
              <a:t>. </a:t>
            </a:r>
            <a:r>
              <a:rPr lang="en-GB" sz="1600" dirty="0" smtClean="0"/>
              <a:t>(1000 o </a:t>
            </a:r>
            <a:r>
              <a:rPr lang="en-GB" sz="1600" dirty="0" err="1" smtClean="0"/>
              <a:t>eiriau</a:t>
            </a:r>
            <a:r>
              <a:rPr lang="en-GB" sz="1600" dirty="0" smtClean="0"/>
              <a:t>)</a:t>
            </a:r>
          </a:p>
          <a:p>
            <a:pPr>
              <a:spcAft>
                <a:spcPts val="600"/>
              </a:spcAft>
              <a:buFont typeface="+mj-lt"/>
              <a:buAutoNum type="arabicPeriod"/>
            </a:pPr>
            <a:r>
              <a:rPr lang="en-GB" sz="1600" dirty="0" err="1" smtClean="0"/>
              <a:t>Cynlluniwch</a:t>
            </a:r>
            <a:r>
              <a:rPr lang="en-GB" sz="1600" dirty="0" smtClean="0"/>
              <a:t> </a:t>
            </a:r>
            <a:r>
              <a:rPr lang="en-GB" sz="1600" dirty="0" err="1"/>
              <a:t>weithgaredd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hyrwyddo</a:t>
            </a:r>
            <a:r>
              <a:rPr lang="en-GB" sz="1600" dirty="0"/>
              <a:t> </a:t>
            </a:r>
            <a:r>
              <a:rPr lang="en-GB" sz="1600" dirty="0" err="1"/>
              <a:t>llythrennedd</a:t>
            </a:r>
            <a:r>
              <a:rPr lang="en-GB" sz="1600" dirty="0"/>
              <a:t> </a:t>
            </a:r>
            <a:r>
              <a:rPr lang="en-GB" sz="1600" dirty="0" err="1"/>
              <a:t>digidol</a:t>
            </a:r>
            <a:r>
              <a:rPr lang="en-GB" sz="1600" dirty="0"/>
              <a:t> a </a:t>
            </a:r>
            <a:r>
              <a:rPr lang="en-GB" sz="1600" dirty="0" err="1"/>
              <a:t>chymhwysedd</a:t>
            </a:r>
            <a:r>
              <a:rPr lang="en-GB" sz="1600" dirty="0"/>
              <a:t> </a:t>
            </a:r>
            <a:r>
              <a:rPr lang="en-GB" sz="1600" dirty="0" err="1"/>
              <a:t>grŵp</a:t>
            </a:r>
            <a:r>
              <a:rPr lang="en-GB" sz="1600" dirty="0"/>
              <a:t> o </a:t>
            </a:r>
            <a:r>
              <a:rPr lang="en-GB" sz="1600" dirty="0" err="1"/>
              <a:t>blant</a:t>
            </a:r>
            <a:r>
              <a:rPr lang="en-GB" sz="1600" dirty="0"/>
              <a:t> </a:t>
            </a:r>
            <a:r>
              <a:rPr lang="en-GB" sz="1600" dirty="0" err="1"/>
              <a:t>ifanc</a:t>
            </a:r>
            <a:r>
              <a:rPr lang="en-GB" sz="1600" dirty="0"/>
              <a:t> </a:t>
            </a:r>
            <a:r>
              <a:rPr lang="en-GB" sz="1600" dirty="0" err="1"/>
              <a:t>wrth</a:t>
            </a:r>
            <a:r>
              <a:rPr lang="en-GB" sz="1600" dirty="0"/>
              <a:t> </a:t>
            </a:r>
            <a:r>
              <a:rPr lang="en-GB" sz="1600" dirty="0" err="1"/>
              <a:t>gyrchu</a:t>
            </a:r>
            <a:r>
              <a:rPr lang="en-GB" sz="1600" dirty="0"/>
              <a:t> </a:t>
            </a:r>
            <a:r>
              <a:rPr lang="en-GB" sz="1600" dirty="0" err="1"/>
              <a:t>TGCh</a:t>
            </a:r>
            <a:r>
              <a:rPr lang="en-GB" sz="1600" dirty="0"/>
              <a:t>. </a:t>
            </a:r>
            <a:r>
              <a:rPr lang="en-GB" sz="1600" dirty="0" smtClean="0"/>
              <a:t>(500 o </a:t>
            </a:r>
            <a:r>
              <a:rPr lang="en-GB" sz="1600" dirty="0" err="1" smtClean="0"/>
              <a:t>eiriau</a:t>
            </a:r>
            <a:r>
              <a:rPr lang="en-GB" sz="1600" dirty="0" smtClean="0"/>
              <a:t>)</a:t>
            </a:r>
          </a:p>
          <a:p>
            <a:pPr>
              <a:spcAft>
                <a:spcPts val="600"/>
              </a:spcAft>
              <a:buFont typeface="+mj-lt"/>
              <a:buAutoNum type="arabicPeriod"/>
            </a:pPr>
            <a:r>
              <a:rPr lang="en-GB" sz="1600" dirty="0" err="1" smtClean="0"/>
              <a:t>Gwerthuswch</a:t>
            </a:r>
            <a:r>
              <a:rPr lang="en-GB" sz="1600" dirty="0" smtClean="0"/>
              <a:t> </a:t>
            </a:r>
            <a:r>
              <a:rPr lang="en-GB" sz="1600" dirty="0"/>
              <a:t>y </a:t>
            </a:r>
            <a:r>
              <a:rPr lang="en-GB" sz="1600" dirty="0" err="1"/>
              <a:t>gweithgaredd</a:t>
            </a:r>
            <a:r>
              <a:rPr lang="en-GB" sz="1600" dirty="0"/>
              <a:t> </a:t>
            </a:r>
            <a:r>
              <a:rPr lang="en-GB" sz="1600" dirty="0" err="1"/>
              <a:t>arfaethedig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gritigol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wneud</a:t>
            </a:r>
            <a:r>
              <a:rPr lang="en-GB" sz="1600" dirty="0"/>
              <a:t> </a:t>
            </a:r>
            <a:r>
              <a:rPr lang="en-GB" sz="1600" dirty="0" err="1"/>
              <a:t>cysylltiadau</a:t>
            </a:r>
            <a:r>
              <a:rPr lang="en-GB" sz="1600" dirty="0"/>
              <a:t> </a:t>
            </a:r>
            <a:r>
              <a:rPr lang="en-GB" sz="1600" dirty="0" err="1"/>
              <a:t>penodol</a:t>
            </a:r>
            <a:r>
              <a:rPr lang="en-GB" sz="1600" dirty="0"/>
              <a:t> a </a:t>
            </a:r>
            <a:r>
              <a:rPr lang="en-GB" sz="1600" dirty="0" err="1"/>
              <a:t>llinynnau’r</a:t>
            </a:r>
            <a:r>
              <a:rPr lang="en-GB" sz="1600" dirty="0"/>
              <a:t> </a:t>
            </a:r>
            <a:r>
              <a:rPr lang="en-GB" sz="1600" dirty="0" err="1"/>
              <a:t>Fframwaith</a:t>
            </a:r>
            <a:r>
              <a:rPr lang="en-GB" sz="1600" dirty="0"/>
              <a:t> </a:t>
            </a:r>
            <a:r>
              <a:rPr lang="en-GB" sz="1600" dirty="0" err="1"/>
              <a:t>Cymhwysedd</a:t>
            </a:r>
            <a:r>
              <a:rPr lang="en-GB" sz="1600" dirty="0"/>
              <a:t> </a:t>
            </a:r>
            <a:r>
              <a:rPr lang="en-GB" sz="1600" dirty="0" err="1"/>
              <a:t>Digidol</a:t>
            </a:r>
            <a:r>
              <a:rPr lang="en-GB" sz="1600" dirty="0"/>
              <a:t>, y </a:t>
            </a:r>
            <a:r>
              <a:rPr lang="en-GB" sz="1600" dirty="0" err="1"/>
              <a:t>Cyfnod</a:t>
            </a:r>
            <a:r>
              <a:rPr lang="en-GB" sz="1600" dirty="0"/>
              <a:t> </a:t>
            </a:r>
            <a:r>
              <a:rPr lang="en-GB" sz="1600" dirty="0" err="1"/>
              <a:t>Sylfaena</a:t>
            </a:r>
            <a:r>
              <a:rPr lang="en-GB" sz="1600" dirty="0"/>
              <a:t> </a:t>
            </a:r>
            <a:r>
              <a:rPr lang="en-GB" sz="1600" dirty="0" err="1"/>
              <a:t>ffynonellau</a:t>
            </a:r>
            <a:r>
              <a:rPr lang="en-GB" sz="1600" dirty="0"/>
              <a:t> </a:t>
            </a:r>
            <a:r>
              <a:rPr lang="en-GB" sz="1600" dirty="0" err="1"/>
              <a:t>seiliwyd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ymchwil</a:t>
            </a:r>
            <a:r>
              <a:rPr lang="en-GB" sz="1600" dirty="0" smtClean="0"/>
              <a:t>. (1500 o </a:t>
            </a:r>
            <a:r>
              <a:rPr lang="en-GB" sz="1600" dirty="0" err="1" smtClean="0"/>
              <a:t>eiriau</a:t>
            </a:r>
            <a:r>
              <a:rPr lang="en-GB" sz="1700" dirty="0" smtClean="0"/>
              <a:t>)</a:t>
            </a:r>
            <a:endParaRPr lang="en-GB" sz="17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812800"/>
            <a:ext cx="5730240" cy="4776441"/>
          </a:xfrm>
        </p:spPr>
        <p:txBody>
          <a:bodyPr/>
          <a:lstStyle/>
          <a:p>
            <a:r>
              <a:rPr lang="en-GB" sz="1600" dirty="0" smtClean="0"/>
              <a:t>Evaluate </a:t>
            </a:r>
            <a:r>
              <a:rPr lang="en-GB" sz="1600" dirty="0"/>
              <a:t>and analyse the use of ICT and digital media as a means of promoting and supporting young children’s holistic development.  The work should include the following</a:t>
            </a:r>
            <a:r>
              <a:rPr lang="en-GB" sz="1600" dirty="0" smtClean="0"/>
              <a:t>:</a:t>
            </a:r>
          </a:p>
          <a:p>
            <a:pPr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A critical evaluation of the effectiveness of digital devices used by young children to access media content/support ICT development</a:t>
            </a:r>
            <a:r>
              <a:rPr lang="en-GB" sz="16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. (2,000 words)</a:t>
            </a:r>
          </a:p>
          <a:p>
            <a:pPr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An information leaflet for the parents/carers of young children outlining issues relating to supporting and safeguarding children when accessing digital media/ICT. </a:t>
            </a:r>
            <a:r>
              <a:rPr lang="en-GB" sz="16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 (1,000 words)</a:t>
            </a:r>
          </a:p>
          <a:p>
            <a:pPr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Plan an activity for a group of young children which will promote their digital literacy and their competence when accessing ICT. </a:t>
            </a:r>
            <a:r>
              <a:rPr lang="en-GB" sz="16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 (500 words)</a:t>
            </a:r>
          </a:p>
          <a:p>
            <a:pPr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Critically evaluate the planned activity making specific links to the Digital Competence Framework strands, Foundation Phase framework and to research based sources. </a:t>
            </a:r>
            <a:r>
              <a:rPr lang="en-GB" sz="16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 (1,500 words)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20962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18992"/>
          </a:xfrm>
        </p:spPr>
        <p:txBody>
          <a:bodyPr/>
          <a:lstStyle/>
          <a:p>
            <a:r>
              <a:rPr lang="en-GB" dirty="0" err="1" smtClean="0"/>
              <a:t>Amserlen</a:t>
            </a:r>
            <a:r>
              <a:rPr lang="en-GB" dirty="0" smtClean="0"/>
              <a:t> - Timetable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3042" y="1006415"/>
            <a:ext cx="5741358" cy="4582826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err="1" smtClean="0"/>
              <a:t>Lefel</a:t>
            </a:r>
            <a:r>
              <a:rPr lang="en-GB" sz="2400" b="1" dirty="0" smtClean="0"/>
              <a:t> 6                           </a:t>
            </a:r>
          </a:p>
          <a:p>
            <a:pPr marL="0" indent="0">
              <a:buNone/>
            </a:pPr>
            <a:r>
              <a:rPr lang="en-GB" sz="2400" dirty="0" smtClean="0"/>
              <a:t>Bloc 1: ECGE6001PC</a:t>
            </a:r>
          </a:p>
          <a:p>
            <a:pPr marL="0" indent="0">
              <a:buNone/>
            </a:pPr>
            <a:r>
              <a:rPr lang="en-GB" sz="2400" dirty="0" smtClean="0"/>
              <a:t>Bloc 2: EAEE6005C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Bloc 3: </a:t>
            </a:r>
            <a:r>
              <a:rPr lang="en-GB" sz="2400" dirty="0" smtClean="0"/>
              <a:t>ECEY6002C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Bloc 4: EAEE6002C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Bloc 5: </a:t>
            </a:r>
            <a:r>
              <a:rPr lang="en-GB" sz="2400" dirty="0" smtClean="0"/>
              <a:t>ECEY6001C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Bloc 6: EAEE6006C</a:t>
            </a:r>
          </a:p>
          <a:p>
            <a:pPr marL="0" indent="0">
              <a:buNone/>
            </a:pPr>
            <a:endParaRPr lang="en-GB" sz="24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109932"/>
            <a:ext cx="5626340" cy="4479309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Level </a:t>
            </a:r>
            <a:r>
              <a:rPr lang="en-GB" sz="2400" b="1" dirty="0"/>
              <a:t>6                           </a:t>
            </a:r>
            <a:endParaRPr lang="en-GB" sz="2400" b="1" dirty="0" smtClean="0"/>
          </a:p>
          <a:p>
            <a:pPr marL="0" indent="0">
              <a:buNone/>
            </a:pPr>
            <a:r>
              <a:rPr lang="en-GB" sz="2400" dirty="0" smtClean="0"/>
              <a:t>Block 1: ECGE6001P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Block 2: </a:t>
            </a:r>
            <a:r>
              <a:rPr lang="en-GB" sz="2400" dirty="0" smtClean="0"/>
              <a:t>EAEE6005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Block 3: </a:t>
            </a:r>
            <a:r>
              <a:rPr lang="en-GB" sz="2400" dirty="0" smtClean="0"/>
              <a:t>ECEY6002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Block 4: </a:t>
            </a:r>
            <a:r>
              <a:rPr lang="en-GB" sz="2400" dirty="0" smtClean="0"/>
              <a:t>EAEE6002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Block 5</a:t>
            </a:r>
            <a:r>
              <a:rPr lang="en-GB" sz="2400"/>
              <a:t>: </a:t>
            </a:r>
            <a:r>
              <a:rPr lang="en-GB" sz="2400" smtClean="0"/>
              <a:t>ECEY6001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Block 6: </a:t>
            </a:r>
            <a:r>
              <a:rPr lang="en-GB" sz="2400" dirty="0" smtClean="0"/>
              <a:t>EAEE6006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376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6        Level 6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17638"/>
            <a:ext cx="5384800" cy="4171603"/>
          </a:xfrm>
        </p:spPr>
        <p:txBody>
          <a:bodyPr/>
          <a:lstStyle/>
          <a:p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gritigol</a:t>
            </a:r>
            <a:endParaRPr lang="en-GB" dirty="0" smtClean="0"/>
          </a:p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eang</a:t>
            </a:r>
            <a:r>
              <a:rPr lang="en-GB" dirty="0" smtClean="0"/>
              <a:t> ac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academaidd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endParaRPr lang="en-GB" dirty="0" smtClean="0"/>
          </a:p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5</a:t>
            </a:r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acadeaidd</a:t>
            </a:r>
            <a:endParaRPr lang="en-GB" dirty="0" smtClean="0"/>
          </a:p>
          <a:p>
            <a:pPr lvl="1"/>
            <a:r>
              <a:rPr lang="en-GB" dirty="0" err="1" smtClean="0"/>
              <a:t>Cyferinodi</a:t>
            </a:r>
            <a:endParaRPr lang="en-GB" dirty="0" smtClean="0"/>
          </a:p>
          <a:p>
            <a:pPr lvl="1"/>
            <a:r>
              <a:rPr lang="en-GB" dirty="0" err="1" smtClean="0"/>
              <a:t>Mynegiant</a:t>
            </a:r>
            <a:r>
              <a:rPr lang="en-GB" dirty="0" smtClean="0"/>
              <a:t> </a:t>
            </a:r>
            <a:r>
              <a:rPr lang="en-GB" dirty="0" err="1" smtClean="0"/>
              <a:t>clir</a:t>
            </a:r>
            <a:endParaRPr lang="en-GB" dirty="0" smtClean="0"/>
          </a:p>
          <a:p>
            <a:pPr lvl="1"/>
            <a:r>
              <a:rPr lang="en-GB" dirty="0" err="1" smtClean="0"/>
              <a:t>Fformat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88111"/>
            <a:ext cx="5384800" cy="4301130"/>
          </a:xfrm>
        </p:spPr>
        <p:txBody>
          <a:bodyPr/>
          <a:lstStyle/>
          <a:p>
            <a:r>
              <a:rPr lang="en-GB" dirty="0" smtClean="0"/>
              <a:t>Critical thinking</a:t>
            </a:r>
          </a:p>
          <a:p>
            <a:r>
              <a:rPr lang="en-GB" dirty="0" smtClean="0"/>
              <a:t>Wide range of research which is of an acceptable academic standard</a:t>
            </a:r>
          </a:p>
          <a:p>
            <a:r>
              <a:rPr lang="en-GB" dirty="0" smtClean="0"/>
              <a:t>Reflecting on level 5</a:t>
            </a:r>
          </a:p>
          <a:p>
            <a:r>
              <a:rPr lang="en-GB" dirty="0" smtClean="0"/>
              <a:t>Academic skills</a:t>
            </a:r>
          </a:p>
          <a:p>
            <a:pPr lvl="1"/>
            <a:r>
              <a:rPr lang="en-GB" dirty="0" smtClean="0"/>
              <a:t>Referencing</a:t>
            </a:r>
          </a:p>
          <a:p>
            <a:pPr lvl="1"/>
            <a:r>
              <a:rPr lang="en-GB" dirty="0" smtClean="0"/>
              <a:t>Clear expression</a:t>
            </a:r>
          </a:p>
          <a:p>
            <a:pPr lvl="1"/>
            <a:r>
              <a:rPr lang="en-GB" dirty="0" smtClean="0"/>
              <a:t>Correct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633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4294967295"/>
          </p:nvPr>
        </p:nvSpPr>
        <p:spPr>
          <a:xfrm>
            <a:off x="0" y="1600200"/>
            <a:ext cx="109728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dirty="0" err="1" smtClean="0"/>
              <a:t>Unrhyw</a:t>
            </a:r>
            <a:r>
              <a:rPr lang="en-GB" sz="6000" dirty="0" smtClean="0"/>
              <a:t> </a:t>
            </a:r>
            <a:r>
              <a:rPr lang="en-GB" sz="6000" dirty="0" err="1" smtClean="0"/>
              <a:t>gwestiynau</a:t>
            </a:r>
            <a:r>
              <a:rPr lang="en-GB" sz="6000" dirty="0" smtClean="0"/>
              <a:t>?</a:t>
            </a:r>
          </a:p>
          <a:p>
            <a:pPr marL="0" indent="0" algn="ctr">
              <a:buNone/>
            </a:pPr>
            <a:endParaRPr lang="en-GB" sz="6000" dirty="0"/>
          </a:p>
          <a:p>
            <a:pPr marL="0" indent="0" algn="ctr">
              <a:buNone/>
            </a:pPr>
            <a:r>
              <a:rPr lang="en-GB" sz="6000" dirty="0" smtClean="0"/>
              <a:t>Any questions?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7925108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1472</Words>
  <Application>Microsoft Office PowerPoint</Application>
  <PresentationFormat>Widescreen</PresentationFormat>
  <Paragraphs>168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ＭＳ Ｐゴシック</vt:lpstr>
      <vt:lpstr>Arial</vt:lpstr>
      <vt:lpstr>Calibri</vt:lpstr>
      <vt:lpstr>Lucida Sans</vt:lpstr>
      <vt:lpstr>Myriad Pro</vt:lpstr>
      <vt:lpstr>Times</vt:lpstr>
      <vt:lpstr>Times New Roman</vt:lpstr>
      <vt:lpstr>20140311PresentationUWTSDTemplate</vt:lpstr>
      <vt:lpstr>Modylau Lefel 6 Level 6 Modules</vt:lpstr>
      <vt:lpstr>Modylau L6 Modules</vt:lpstr>
      <vt:lpstr>ECGE6001PC Sgiliau bywyd: cyflogadwyedd a llwybrau i’r dyfodol  ECGE6001P Skills for life: emloyability and future pathways</vt:lpstr>
      <vt:lpstr>ECGE6001PC Sgiliau bywyd: cyflogadwyedd a llwybrau i’r dyfodol  ECGE6001P Skills for life: emloyability and future pathways</vt:lpstr>
      <vt:lpstr>ECEY6001 Foundation Phase and Early Years Curricula ECEY6001C Y Cyfnod Sylfaen a chwricwla blynyddoedd cynnar</vt:lpstr>
      <vt:lpstr>Aseiniad Assignment</vt:lpstr>
      <vt:lpstr>EAEE6002C Plant ag anghenion cymorth ychwanegol: cynhwysiant,  eiriolaeth a thegwch   EAEE6002 Children with additional support needs: inclusion, advocacy and equity </vt:lpstr>
      <vt:lpstr>Aseiniad/ Assignment</vt:lpstr>
      <vt:lpstr>ECEY6002/C Leadership, teamwork and systems of quality Arweinyddiaeth, gwaith tȋm a systemau o ansawdd </vt:lpstr>
      <vt:lpstr>Assessment 100%</vt:lpstr>
      <vt:lpstr> EAEE6005/C  Cynaladwyedd yn y blynyddoedd cynnar Sustainability in the early years </vt:lpstr>
      <vt:lpstr>Aseiniad (100%) Assignment (100%)</vt:lpstr>
      <vt:lpstr>EAEE6006/C  Llythrennedd digidol ac yn y cyfryngau Media and digital literacy</vt:lpstr>
      <vt:lpstr>Asesiad Ysgrifenedig 5,000 o eiriau (100%)           Written Assessment 5,000 words (100%)</vt:lpstr>
      <vt:lpstr>Amserlen - Timetable</vt:lpstr>
      <vt:lpstr>Sgiliau Lefel 6        Level 6 skills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EAEE4003/C Datblygiad Dynol  Human Development</dc:title>
  <dc:creator>Paul Darby</dc:creator>
  <cp:lastModifiedBy>Gwyneth Davies</cp:lastModifiedBy>
  <cp:revision>24</cp:revision>
  <dcterms:created xsi:type="dcterms:W3CDTF">2016-09-30T12:54:06Z</dcterms:created>
  <dcterms:modified xsi:type="dcterms:W3CDTF">2019-05-13T07:27:30Z</dcterms:modified>
</cp:coreProperties>
</file>