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259511-7E5F-4206-AD27-D50DA261BEC4}" v="11" dt="2026-10-22T12:57:35.9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01" autoAdjust="0"/>
  </p:normalViewPr>
  <p:slideViewPr>
    <p:cSldViewPr snapToGrid="0">
      <p:cViewPr varScale="1">
        <p:scale>
          <a:sx n="77" d="100"/>
          <a:sy n="77" d="100"/>
        </p:scale>
        <p:origin x="9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rota Maciulewicz" userId="c1cf28dfc2a8dfe4" providerId="LiveId" clId="{747A9988-B3ED-446A-8E2F-D73C04DD7D4A}"/>
    <pc:docChg chg="custSel addSld modSld">
      <pc:chgData name="Dorota Maciulewicz" userId="c1cf28dfc2a8dfe4" providerId="LiveId" clId="{747A9988-B3ED-446A-8E2F-D73C04DD7D4A}" dt="2026-10-22T13:22:24.342" v="2512" actId="14100"/>
      <pc:docMkLst>
        <pc:docMk/>
      </pc:docMkLst>
      <pc:sldChg chg="addSp delSp modSp">
        <pc:chgData name="Dorota Maciulewicz" userId="c1cf28dfc2a8dfe4" providerId="LiveId" clId="{747A9988-B3ED-446A-8E2F-D73C04DD7D4A}" dt="2026-10-21T21:02:11.836" v="2"/>
        <pc:sldMkLst>
          <pc:docMk/>
          <pc:sldMk cId="4128896284" sldId="257"/>
        </pc:sldMkLst>
        <pc:spChg chg="del">
          <ac:chgData name="Dorota Maciulewicz" userId="c1cf28dfc2a8dfe4" providerId="LiveId" clId="{747A9988-B3ED-446A-8E2F-D73C04DD7D4A}" dt="2026-10-21T20:27:05.746" v="0"/>
          <ac:spMkLst>
            <pc:docMk/>
            <pc:sldMk cId="4128896284" sldId="257"/>
            <ac:spMk id="8" creationId="{65EE3889-C5C1-7D40-D1EB-E8573BFEA0C5}"/>
          </ac:spMkLst>
        </pc:spChg>
        <pc:picChg chg="add mod">
          <ac:chgData name="Dorota Maciulewicz" userId="c1cf28dfc2a8dfe4" providerId="LiveId" clId="{747A9988-B3ED-446A-8E2F-D73C04DD7D4A}" dt="2026-10-21T20:27:05.746" v="0"/>
          <ac:picMkLst>
            <pc:docMk/>
            <pc:sldMk cId="4128896284" sldId="257"/>
            <ac:picMk id="9" creationId="{C6B2E581-7F54-8538-78C7-7AAF98EF4691}"/>
          </ac:picMkLst>
        </pc:picChg>
        <pc:picChg chg="add">
          <ac:chgData name="Dorota Maciulewicz" userId="c1cf28dfc2a8dfe4" providerId="LiveId" clId="{747A9988-B3ED-446A-8E2F-D73C04DD7D4A}" dt="2026-10-21T20:54:48.880" v="1"/>
          <ac:picMkLst>
            <pc:docMk/>
            <pc:sldMk cId="4128896284" sldId="257"/>
            <ac:picMk id="15" creationId="{FAE49BA2-FDF8-AB13-8550-3619204161C4}"/>
          </ac:picMkLst>
        </pc:picChg>
        <pc:picChg chg="add">
          <ac:chgData name="Dorota Maciulewicz" userId="c1cf28dfc2a8dfe4" providerId="LiveId" clId="{747A9988-B3ED-446A-8E2F-D73C04DD7D4A}" dt="2026-10-21T21:02:11.836" v="2"/>
          <ac:picMkLst>
            <pc:docMk/>
            <pc:sldMk cId="4128896284" sldId="257"/>
            <ac:picMk id="16" creationId="{2674DE11-A2C2-5187-C6AD-734299BED6FC}"/>
          </ac:picMkLst>
        </pc:picChg>
      </pc:sldChg>
      <pc:sldChg chg="addSp modSp mod">
        <pc:chgData name="Dorota Maciulewicz" userId="c1cf28dfc2a8dfe4" providerId="LiveId" clId="{747A9988-B3ED-446A-8E2F-D73C04DD7D4A}" dt="2026-10-22T13:22:24.342" v="2512" actId="14100"/>
        <pc:sldMkLst>
          <pc:docMk/>
          <pc:sldMk cId="2513054048" sldId="258"/>
        </pc:sldMkLst>
        <pc:spChg chg="mod">
          <ac:chgData name="Dorota Maciulewicz" userId="c1cf28dfc2a8dfe4" providerId="LiveId" clId="{747A9988-B3ED-446A-8E2F-D73C04DD7D4A}" dt="2026-10-22T13:02:39.241" v="2453" actId="255"/>
          <ac:spMkLst>
            <pc:docMk/>
            <pc:sldMk cId="2513054048" sldId="258"/>
            <ac:spMk id="2" creationId="{896C743F-C5DD-972B-F78A-93C8799FE670}"/>
          </ac:spMkLst>
        </pc:spChg>
        <pc:spChg chg="mod">
          <ac:chgData name="Dorota Maciulewicz" userId="c1cf28dfc2a8dfe4" providerId="LiveId" clId="{747A9988-B3ED-446A-8E2F-D73C04DD7D4A}" dt="2026-10-22T13:21:26.698" v="2507" actId="14100"/>
          <ac:spMkLst>
            <pc:docMk/>
            <pc:sldMk cId="2513054048" sldId="258"/>
            <ac:spMk id="3" creationId="{9B1CCF48-F5E7-4684-8B35-5BB2DA9152E9}"/>
          </ac:spMkLst>
        </pc:spChg>
        <pc:spChg chg="mod">
          <ac:chgData name="Dorota Maciulewicz" userId="c1cf28dfc2a8dfe4" providerId="LiveId" clId="{747A9988-B3ED-446A-8E2F-D73C04DD7D4A}" dt="2026-10-22T13:22:06.149" v="2509" actId="1076"/>
          <ac:spMkLst>
            <pc:docMk/>
            <pc:sldMk cId="2513054048" sldId="258"/>
            <ac:spMk id="7" creationId="{268A82F9-4CFB-0270-C952-AFEDBD96DE7E}"/>
          </ac:spMkLst>
        </pc:spChg>
        <pc:spChg chg="add mod">
          <ac:chgData name="Dorota Maciulewicz" userId="c1cf28dfc2a8dfe4" providerId="LiveId" clId="{747A9988-B3ED-446A-8E2F-D73C04DD7D4A}" dt="2026-10-22T13:12:55.004" v="2480" actId="14100"/>
          <ac:spMkLst>
            <pc:docMk/>
            <pc:sldMk cId="2513054048" sldId="258"/>
            <ac:spMk id="8" creationId="{67FBDE01-C18D-D9F3-E270-65EC7EDC9ADF}"/>
          </ac:spMkLst>
        </pc:spChg>
        <pc:picChg chg="add mod">
          <ac:chgData name="Dorota Maciulewicz" userId="c1cf28dfc2a8dfe4" providerId="LiveId" clId="{747A9988-B3ED-446A-8E2F-D73C04DD7D4A}" dt="2026-10-22T13:16:44.256" v="2488" actId="14100"/>
          <ac:picMkLst>
            <pc:docMk/>
            <pc:sldMk cId="2513054048" sldId="258"/>
            <ac:picMk id="4" creationId="{4664A89A-8E0F-E07F-4F4D-1F60C5B3733E}"/>
          </ac:picMkLst>
        </pc:picChg>
        <pc:picChg chg="add mod">
          <ac:chgData name="Dorota Maciulewicz" userId="c1cf28dfc2a8dfe4" providerId="LiveId" clId="{747A9988-B3ED-446A-8E2F-D73C04DD7D4A}" dt="2026-10-22T13:11:56.972" v="2477" actId="14100"/>
          <ac:picMkLst>
            <pc:docMk/>
            <pc:sldMk cId="2513054048" sldId="258"/>
            <ac:picMk id="9" creationId="{E5E07041-AC65-7831-D02A-B9F5F4F50E5B}"/>
          </ac:picMkLst>
        </pc:picChg>
        <pc:picChg chg="add mod">
          <ac:chgData name="Dorota Maciulewicz" userId="c1cf28dfc2a8dfe4" providerId="LiveId" clId="{747A9988-B3ED-446A-8E2F-D73C04DD7D4A}" dt="2026-10-22T13:16:33.726" v="2486" actId="14100"/>
          <ac:picMkLst>
            <pc:docMk/>
            <pc:sldMk cId="2513054048" sldId="258"/>
            <ac:picMk id="10" creationId="{2E50447D-3807-5E4B-3ED4-1E36C7B36201}"/>
          </ac:picMkLst>
        </pc:picChg>
        <pc:picChg chg="add mod">
          <ac:chgData name="Dorota Maciulewicz" userId="c1cf28dfc2a8dfe4" providerId="LiveId" clId="{747A9988-B3ED-446A-8E2F-D73C04DD7D4A}" dt="2026-10-22T13:22:24.342" v="2512" actId="14100"/>
          <ac:picMkLst>
            <pc:docMk/>
            <pc:sldMk cId="2513054048" sldId="258"/>
            <ac:picMk id="11" creationId="{09799227-B2B5-0ADF-8952-C64CBCC1D707}"/>
          </ac:picMkLst>
        </pc:picChg>
        <pc:picChg chg="add mod">
          <ac:chgData name="Dorota Maciulewicz" userId="c1cf28dfc2a8dfe4" providerId="LiveId" clId="{747A9988-B3ED-446A-8E2F-D73C04DD7D4A}" dt="2026-10-22T13:20:00.435" v="2504" actId="14100"/>
          <ac:picMkLst>
            <pc:docMk/>
            <pc:sldMk cId="2513054048" sldId="258"/>
            <ac:picMk id="13" creationId="{A46129F9-4744-F1A7-5D3C-F276B3B9BD5E}"/>
          </ac:picMkLst>
        </pc:picChg>
      </pc:sldChg>
      <pc:sldChg chg="modSp new mod">
        <pc:chgData name="Dorota Maciulewicz" userId="c1cf28dfc2a8dfe4" providerId="LiveId" clId="{747A9988-B3ED-446A-8E2F-D73C04DD7D4A}" dt="2026-10-22T13:01:41.987" v="2449" actId="114"/>
        <pc:sldMkLst>
          <pc:docMk/>
          <pc:sldMk cId="3795922621" sldId="259"/>
        </pc:sldMkLst>
        <pc:spChg chg="mod">
          <ac:chgData name="Dorota Maciulewicz" userId="c1cf28dfc2a8dfe4" providerId="LiveId" clId="{747A9988-B3ED-446A-8E2F-D73C04DD7D4A}" dt="2026-10-22T11:19:40.515" v="31" actId="20577"/>
          <ac:spMkLst>
            <pc:docMk/>
            <pc:sldMk cId="3795922621" sldId="259"/>
            <ac:spMk id="2" creationId="{253047C3-4543-E567-4877-B84EAD5C508A}"/>
          </ac:spMkLst>
        </pc:spChg>
        <pc:spChg chg="mod">
          <ac:chgData name="Dorota Maciulewicz" userId="c1cf28dfc2a8dfe4" providerId="LiveId" clId="{747A9988-B3ED-446A-8E2F-D73C04DD7D4A}" dt="2026-10-22T13:01:41.987" v="2449" actId="114"/>
          <ac:spMkLst>
            <pc:docMk/>
            <pc:sldMk cId="3795922621" sldId="259"/>
            <ac:spMk id="3" creationId="{D6805EE0-7C93-AF24-E4BA-31898AC0D84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C37A656-062F-4F43-B365-9C28CDC6D19E}"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6CFBD6-5817-4A9D-A869-48406D50461D}" type="slidenum">
              <a:rPr lang="en-GB" smtClean="0"/>
              <a:t>‹#›</a:t>
            </a:fld>
            <a:endParaRPr lang="en-GB"/>
          </a:p>
        </p:txBody>
      </p:sp>
    </p:spTree>
    <p:extLst>
      <p:ext uri="{BB962C8B-B14F-4D97-AF65-F5344CB8AC3E}">
        <p14:creationId xmlns:p14="http://schemas.microsoft.com/office/powerpoint/2010/main" val="3182333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C37A656-062F-4F43-B365-9C28CDC6D19E}"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6CFBD6-5817-4A9D-A869-48406D50461D}" type="slidenum">
              <a:rPr lang="en-GB" smtClean="0"/>
              <a:t>‹#›</a:t>
            </a:fld>
            <a:endParaRPr lang="en-GB"/>
          </a:p>
        </p:txBody>
      </p:sp>
    </p:spTree>
    <p:extLst>
      <p:ext uri="{BB962C8B-B14F-4D97-AF65-F5344CB8AC3E}">
        <p14:creationId xmlns:p14="http://schemas.microsoft.com/office/powerpoint/2010/main" val="37484637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C37A656-062F-4F43-B365-9C28CDC6D19E}"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6CFBD6-5817-4A9D-A869-48406D50461D}" type="slidenum">
              <a:rPr lang="en-GB" smtClean="0"/>
              <a:t>‹#›</a:t>
            </a:fld>
            <a:endParaRPr lang="en-GB"/>
          </a:p>
        </p:txBody>
      </p:sp>
    </p:spTree>
    <p:extLst>
      <p:ext uri="{BB962C8B-B14F-4D97-AF65-F5344CB8AC3E}">
        <p14:creationId xmlns:p14="http://schemas.microsoft.com/office/powerpoint/2010/main" val="29796889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C37A656-062F-4F43-B365-9C28CDC6D19E}" type="datetimeFigureOut">
              <a:rPr lang="en-GB" smtClean="0"/>
              <a:t>22/10/2026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6CFBD6-5817-4A9D-A869-48406D50461D}" type="slidenum">
              <a:rPr lang="en-GB" smtClean="0"/>
              <a:t>‹#›</a:t>
            </a:fld>
            <a:endParaRPr lang="en-GB"/>
          </a:p>
        </p:txBody>
      </p:sp>
    </p:spTree>
    <p:extLst>
      <p:ext uri="{BB962C8B-B14F-4D97-AF65-F5344CB8AC3E}">
        <p14:creationId xmlns:p14="http://schemas.microsoft.com/office/powerpoint/2010/main" val="29960020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C37A656-062F-4F43-B365-9C28CDC6D19E}" type="datetimeFigureOut">
              <a:rPr lang="en-GB" smtClean="0"/>
              <a:t>22/10/2026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76CFBD6-5817-4A9D-A869-48406D50461D}" type="slidenum">
              <a:rPr lang="en-GB" smtClean="0"/>
              <a:t>‹#›</a:t>
            </a:fld>
            <a:endParaRPr lang="en-GB"/>
          </a:p>
        </p:txBody>
      </p:sp>
    </p:spTree>
    <p:extLst>
      <p:ext uri="{BB962C8B-B14F-4D97-AF65-F5344CB8AC3E}">
        <p14:creationId xmlns:p14="http://schemas.microsoft.com/office/powerpoint/2010/main" val="1535428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C37A656-062F-4F43-B365-9C28CDC6D19E}" type="datetimeFigureOut">
              <a:rPr lang="en-GB" smtClean="0"/>
              <a:t>22/10/2026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76CFBD6-5817-4A9D-A869-48406D50461D}" type="slidenum">
              <a:rPr lang="en-GB" smtClean="0"/>
              <a:t>‹#›</a:t>
            </a:fld>
            <a:endParaRPr lang="en-GB"/>
          </a:p>
        </p:txBody>
      </p:sp>
    </p:spTree>
    <p:extLst>
      <p:ext uri="{BB962C8B-B14F-4D97-AF65-F5344CB8AC3E}">
        <p14:creationId xmlns:p14="http://schemas.microsoft.com/office/powerpoint/2010/main" val="18044690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37A656-062F-4F43-B365-9C28CDC6D19E}" type="datetimeFigureOut">
              <a:rPr lang="en-GB" smtClean="0"/>
              <a:t>22/10/2026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76CFBD6-5817-4A9D-A869-48406D50461D}" type="slidenum">
              <a:rPr lang="en-GB" smtClean="0"/>
              <a:t>‹#›</a:t>
            </a:fld>
            <a:endParaRPr lang="en-GB"/>
          </a:p>
        </p:txBody>
      </p:sp>
    </p:spTree>
    <p:extLst>
      <p:ext uri="{BB962C8B-B14F-4D97-AF65-F5344CB8AC3E}">
        <p14:creationId xmlns:p14="http://schemas.microsoft.com/office/powerpoint/2010/main" val="592311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C37A656-062F-4F43-B365-9C28CDC6D19E}" type="datetimeFigureOut">
              <a:rPr lang="en-GB" smtClean="0"/>
              <a:t>22/10/2026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6CFBD6-5817-4A9D-A869-48406D50461D}" type="slidenum">
              <a:rPr lang="en-GB" smtClean="0"/>
              <a:t>‹#›</a:t>
            </a:fld>
            <a:endParaRPr lang="en-GB"/>
          </a:p>
        </p:txBody>
      </p:sp>
    </p:spTree>
    <p:extLst>
      <p:ext uri="{BB962C8B-B14F-4D97-AF65-F5344CB8AC3E}">
        <p14:creationId xmlns:p14="http://schemas.microsoft.com/office/powerpoint/2010/main" val="925628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C37A656-062F-4F43-B365-9C28CDC6D19E}" type="datetimeFigureOut">
              <a:rPr lang="en-GB" smtClean="0"/>
              <a:t>22/10/2026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6CFBD6-5817-4A9D-A869-48406D50461D}" type="slidenum">
              <a:rPr lang="en-GB" smtClean="0"/>
              <a:t>‹#›</a:t>
            </a:fld>
            <a:endParaRPr lang="en-GB"/>
          </a:p>
        </p:txBody>
      </p:sp>
    </p:spTree>
    <p:extLst>
      <p:ext uri="{BB962C8B-B14F-4D97-AF65-F5344CB8AC3E}">
        <p14:creationId xmlns:p14="http://schemas.microsoft.com/office/powerpoint/2010/main" val="8906494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C37A656-062F-4F43-B365-9C28CDC6D19E}"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6CFBD6-5817-4A9D-A869-48406D50461D}" type="slidenum">
              <a:rPr lang="en-GB" smtClean="0"/>
              <a:t>‹#›</a:t>
            </a:fld>
            <a:endParaRPr lang="en-GB"/>
          </a:p>
        </p:txBody>
      </p:sp>
    </p:spTree>
    <p:extLst>
      <p:ext uri="{BB962C8B-B14F-4D97-AF65-F5344CB8AC3E}">
        <p14:creationId xmlns:p14="http://schemas.microsoft.com/office/powerpoint/2010/main" val="3611545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C37A656-062F-4F43-B365-9C28CDC6D19E}"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6CFBD6-5817-4A9D-A869-48406D50461D}" type="slidenum">
              <a:rPr lang="en-GB" smtClean="0"/>
              <a:t>‹#›</a:t>
            </a:fld>
            <a:endParaRPr lang="en-GB"/>
          </a:p>
        </p:txBody>
      </p:sp>
    </p:spTree>
    <p:extLst>
      <p:ext uri="{BB962C8B-B14F-4D97-AF65-F5344CB8AC3E}">
        <p14:creationId xmlns:p14="http://schemas.microsoft.com/office/powerpoint/2010/main" val="2175899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C37A656-062F-4F43-B365-9C28CDC6D19E}" type="datetimeFigureOut">
              <a:rPr lang="en-GB" smtClean="0"/>
              <a:t>22/10/2026</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76CFBD6-5817-4A9D-A869-48406D50461D}" type="slidenum">
              <a:rPr lang="en-GB" smtClean="0"/>
              <a:t>‹#›</a:t>
            </a:fld>
            <a:endParaRPr lang="en-GB"/>
          </a:p>
        </p:txBody>
      </p:sp>
    </p:spTree>
    <p:extLst>
      <p:ext uri="{BB962C8B-B14F-4D97-AF65-F5344CB8AC3E}">
        <p14:creationId xmlns:p14="http://schemas.microsoft.com/office/powerpoint/2010/main" val="20787956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jpg"/><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8.png"/><Relationship Id="rId7" Type="http://schemas.openxmlformats.org/officeDocument/2006/relationships/image" Target="../media/image11.jpg"/><Relationship Id="rId2" Type="http://schemas.openxmlformats.org/officeDocument/2006/relationships/hyperlink" Target="https://autismcoe.com/blog/aba-therapy/what-is-autism-spectrum-disorder/" TargetMode="External"/><Relationship Id="rId1" Type="http://schemas.openxmlformats.org/officeDocument/2006/relationships/slideLayout" Target="../slideLayouts/slideLayout2.xml"/><Relationship Id="rId6" Type="http://schemas.openxmlformats.org/officeDocument/2006/relationships/image" Target="../media/image10.jpg"/><Relationship Id="rId5" Type="http://schemas.openxmlformats.org/officeDocument/2006/relationships/hyperlink" Target="https://www.magnific.com/premium-psd/realistic-world-autism-awareness-day-3d-illustration-world-autism-awareness-day-3d-icon_172285928.htm" TargetMode="External"/><Relationship Id="rId4" Type="http://schemas.openxmlformats.org/officeDocument/2006/relationships/image" Target="../media/image9.png"/><Relationship Id="rId9" Type="http://schemas.openxmlformats.org/officeDocument/2006/relationships/image" Target="../media/image13.png"/></Relationships>
</file>

<file path=ppt/slides/_rels/slide4.xml.rels><?xml version="1.0" encoding="UTF-8" standalone="yes"?>
<Relationships xmlns="http://schemas.openxmlformats.org/package/2006/relationships"><Relationship Id="rId8" Type="http://schemas.openxmlformats.org/officeDocument/2006/relationships/hyperlink" Target="https://www.nice.org.uk/guidance/cg142" TargetMode="External"/><Relationship Id="rId3" Type="http://schemas.openxmlformats.org/officeDocument/2006/relationships/hyperlink" Target="http://patch.com/" TargetMode="External"/><Relationship Id="rId7" Type="http://schemas.openxmlformats.org/officeDocument/2006/relationships/hyperlink" Target="https://doi.org/10.1007/s10803-019-04049-2" TargetMode="External"/><Relationship Id="rId2" Type="http://schemas.openxmlformats.org/officeDocument/2006/relationships/hyperlink" Target="https://www.advisicon.com/" TargetMode="External"/><Relationship Id="rId1" Type="http://schemas.openxmlformats.org/officeDocument/2006/relationships/slideLayout" Target="../slideLayouts/slideLayout2.xml"/><Relationship Id="rId6" Type="http://schemas.openxmlformats.org/officeDocument/2006/relationships/hyperlink" Target="https://www.licspart.nhs.uk/autism-space/all-about-autism/what-is-autism/" TargetMode="External"/><Relationship Id="rId5" Type="http://schemas.openxmlformats.org/officeDocument/2006/relationships/hyperlink" Target="https://doi.org/10.1136/bmjopen-2020-043336" TargetMode="External"/><Relationship Id="rId4" Type="http://schemas.openxmlformats.org/officeDocument/2006/relationships/hyperlink" Target="https://doi.org/10.3390/ijerph18020750" TargetMode="External"/><Relationship Id="rId9" Type="http://schemas.openxmlformats.org/officeDocument/2006/relationships/hyperlink" Target="https://esf.com.au/wp-content/uploads/2020/05/PC-mental-health-vol-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50E72-369D-FC22-B017-297F8115ABEF}"/>
              </a:ext>
              <a:ext uri="{C183D7F6-B498-43B3-948B-1728B52AA6E4}">
                <adec:decorative xmlns:adec="http://schemas.microsoft.com/office/drawing/2017/decorative" val="1"/>
              </a:ext>
            </a:extLst>
          </p:cNvPr>
          <p:cNvSpPr>
            <a:spLocks noGrp="1"/>
          </p:cNvSpPr>
          <p:nvPr>
            <p:ph type="ctrTitle"/>
          </p:nvPr>
        </p:nvSpPr>
        <p:spPr>
          <a:xfrm>
            <a:off x="685800" y="78377"/>
            <a:ext cx="7772400" cy="583474"/>
          </a:xfrm>
        </p:spPr>
        <p:txBody>
          <a:bodyPr>
            <a:normAutofit/>
          </a:bodyPr>
          <a:lstStyle/>
          <a:p>
            <a:r>
              <a:rPr lang="en-GB" sz="1800" b="1" dirty="0"/>
              <a:t>Independent Project</a:t>
            </a:r>
          </a:p>
        </p:txBody>
      </p:sp>
      <p:sp>
        <p:nvSpPr>
          <p:cNvPr id="3" name="Subtitle 2">
            <a:extLst>
              <a:ext uri="{FF2B5EF4-FFF2-40B4-BE49-F238E27FC236}">
                <a16:creationId xmlns:a16="http://schemas.microsoft.com/office/drawing/2014/main" id="{E4D6426A-F25D-3341-A800-49E4F5C7BAA5}"/>
              </a:ext>
            </a:extLst>
          </p:cNvPr>
          <p:cNvSpPr>
            <a:spLocks noGrp="1"/>
          </p:cNvSpPr>
          <p:nvPr>
            <p:ph type="subTitle" idx="1"/>
          </p:nvPr>
        </p:nvSpPr>
        <p:spPr>
          <a:xfrm>
            <a:off x="685800" y="940527"/>
            <a:ext cx="7772400" cy="5686696"/>
          </a:xfrm>
        </p:spPr>
        <p:txBody>
          <a:bodyPr>
            <a:normAutofit/>
          </a:bodyPr>
          <a:lstStyle/>
          <a:p>
            <a:pPr algn="just">
              <a:lnSpc>
                <a:spcPct val="150000"/>
              </a:lnSpc>
            </a:pPr>
            <a:r>
              <a:rPr lang="en-GB" sz="1200" dirty="0">
                <a:latin typeface="Arial" panose="020B0604020202020204" pitchFamily="34" charset="0"/>
                <a:cs typeface="Arial" panose="020B0604020202020204" pitchFamily="34" charset="0"/>
              </a:rPr>
              <a:t>	</a:t>
            </a:r>
            <a:r>
              <a:rPr lang="en-GB" sz="1200" dirty="0">
                <a:latin typeface="Algerian" panose="04020705040A02060702" pitchFamily="82" charset="0"/>
                <a:cs typeface="Arial" panose="020B0604020202020204" pitchFamily="34" charset="0"/>
              </a:rPr>
              <a:t>Programme: BSc (HONS) Health and Social Care</a:t>
            </a:r>
          </a:p>
          <a:p>
            <a:pPr algn="just">
              <a:lnSpc>
                <a:spcPct val="150000"/>
              </a:lnSpc>
            </a:pPr>
            <a:endParaRPr lang="en-GB" sz="1200" dirty="0">
              <a:latin typeface="Algerian" panose="04020705040A02060702" pitchFamily="82" charset="0"/>
              <a:cs typeface="Arial" panose="020B0604020202020204" pitchFamily="34" charset="0"/>
            </a:endParaRPr>
          </a:p>
          <a:p>
            <a:pPr algn="just">
              <a:lnSpc>
                <a:spcPct val="150000"/>
              </a:lnSpc>
            </a:pPr>
            <a:r>
              <a:rPr lang="en-GB" sz="1200" dirty="0">
                <a:latin typeface="Algerian" panose="04020705040A02060702" pitchFamily="82" charset="0"/>
                <a:cs typeface="Arial" panose="020B0604020202020204" pitchFamily="34" charset="0"/>
              </a:rPr>
              <a:t>	Module: Independent Project ( Academic Method Poster)</a:t>
            </a:r>
          </a:p>
          <a:p>
            <a:pPr algn="just">
              <a:lnSpc>
                <a:spcPct val="150000"/>
              </a:lnSpc>
            </a:pPr>
            <a:endParaRPr lang="en-GB" sz="1200" dirty="0">
              <a:latin typeface="Algerian" panose="04020705040A02060702" pitchFamily="82" charset="0"/>
              <a:cs typeface="Arial" panose="020B0604020202020204" pitchFamily="34" charset="0"/>
            </a:endParaRPr>
          </a:p>
          <a:p>
            <a:pPr algn="just">
              <a:lnSpc>
                <a:spcPct val="150000"/>
              </a:lnSpc>
            </a:pPr>
            <a:r>
              <a:rPr lang="en-GB" sz="1200" dirty="0">
                <a:latin typeface="Algerian" panose="04020705040A02060702" pitchFamily="82" charset="0"/>
                <a:cs typeface="Arial" panose="020B0604020202020204" pitchFamily="34" charset="0"/>
              </a:rPr>
              <a:t>	Module code: BMHP6020</a:t>
            </a:r>
          </a:p>
          <a:p>
            <a:pPr algn="just">
              <a:lnSpc>
                <a:spcPct val="150000"/>
              </a:lnSpc>
            </a:pPr>
            <a:endParaRPr lang="en-GB" sz="1200" dirty="0">
              <a:latin typeface="Algerian" panose="04020705040A02060702" pitchFamily="82" charset="0"/>
              <a:cs typeface="Arial" panose="020B0604020202020204" pitchFamily="34" charset="0"/>
            </a:endParaRPr>
          </a:p>
          <a:p>
            <a:pPr algn="just">
              <a:lnSpc>
                <a:spcPct val="150000"/>
              </a:lnSpc>
            </a:pPr>
            <a:r>
              <a:rPr lang="en-GB" sz="1200" dirty="0">
                <a:latin typeface="Algerian" panose="04020705040A02060702" pitchFamily="82" charset="0"/>
                <a:cs typeface="Arial" panose="020B0604020202020204" pitchFamily="34" charset="0"/>
              </a:rPr>
              <a:t>	Student Name: Dorota Maciulewicz</a:t>
            </a:r>
          </a:p>
          <a:p>
            <a:pPr algn="just">
              <a:lnSpc>
                <a:spcPct val="150000"/>
              </a:lnSpc>
            </a:pPr>
            <a:endParaRPr lang="en-GB" sz="1200" dirty="0">
              <a:latin typeface="Algerian" panose="04020705040A02060702" pitchFamily="82" charset="0"/>
              <a:cs typeface="Arial" panose="020B0604020202020204" pitchFamily="34" charset="0"/>
            </a:endParaRPr>
          </a:p>
          <a:p>
            <a:pPr algn="just">
              <a:lnSpc>
                <a:spcPct val="150000"/>
              </a:lnSpc>
            </a:pPr>
            <a:r>
              <a:rPr lang="en-GB" sz="1200" dirty="0">
                <a:latin typeface="Algerian" panose="04020705040A02060702" pitchFamily="82" charset="0"/>
                <a:cs typeface="Arial" panose="020B0604020202020204" pitchFamily="34" charset="0"/>
              </a:rPr>
              <a:t>	Student ID: 2321008</a:t>
            </a:r>
          </a:p>
          <a:p>
            <a:pPr algn="just">
              <a:lnSpc>
                <a:spcPct val="150000"/>
              </a:lnSpc>
            </a:pPr>
            <a:endParaRPr lang="en-GB" sz="1200" dirty="0">
              <a:latin typeface="Algerian" panose="04020705040A02060702" pitchFamily="82" charset="0"/>
              <a:cs typeface="Arial" panose="020B0604020202020204" pitchFamily="34" charset="0"/>
            </a:endParaRPr>
          </a:p>
          <a:p>
            <a:pPr algn="just">
              <a:lnSpc>
                <a:spcPct val="150000"/>
              </a:lnSpc>
            </a:pPr>
            <a:r>
              <a:rPr lang="en-GB" sz="1200" dirty="0">
                <a:latin typeface="Algerian" panose="04020705040A02060702" pitchFamily="82" charset="0"/>
                <a:cs typeface="Arial" panose="020B0604020202020204" pitchFamily="34" charset="0"/>
              </a:rPr>
              <a:t>	Lecturer Name: Joanne Davies</a:t>
            </a:r>
          </a:p>
          <a:p>
            <a:pPr algn="just">
              <a:lnSpc>
                <a:spcPct val="150000"/>
              </a:lnSpc>
            </a:pPr>
            <a:endParaRPr lang="en-GB" sz="1200" dirty="0">
              <a:latin typeface="Algerian" panose="04020705040A02060702" pitchFamily="82" charset="0"/>
              <a:cs typeface="Arial" panose="020B0604020202020204" pitchFamily="34" charset="0"/>
            </a:endParaRPr>
          </a:p>
          <a:p>
            <a:pPr algn="just">
              <a:lnSpc>
                <a:spcPct val="150000"/>
              </a:lnSpc>
            </a:pPr>
            <a:r>
              <a:rPr lang="en-GB" sz="1200" dirty="0">
                <a:latin typeface="Algerian" panose="04020705040A02060702" pitchFamily="82" charset="0"/>
                <a:cs typeface="Arial" panose="020B0604020202020204" pitchFamily="34" charset="0"/>
              </a:rPr>
              <a:t>	Submission deadline: Sundey - 22 November 2026 (14.00 pm)</a:t>
            </a:r>
          </a:p>
          <a:p>
            <a:pPr algn="just">
              <a:lnSpc>
                <a:spcPct val="150000"/>
              </a:lnSpc>
            </a:pPr>
            <a:endParaRPr lang="en-GB" sz="1200" dirty="0">
              <a:latin typeface="Algerian" panose="04020705040A02060702" pitchFamily="82"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44749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FFAEC-94FC-34F3-1515-3CC6132A0DFD}"/>
              </a:ext>
            </a:extLst>
          </p:cNvPr>
          <p:cNvSpPr>
            <a:spLocks noGrp="1"/>
          </p:cNvSpPr>
          <p:nvPr>
            <p:ph type="title"/>
          </p:nvPr>
        </p:nvSpPr>
        <p:spPr>
          <a:xfrm>
            <a:off x="628650" y="1"/>
            <a:ext cx="7886700" cy="487680"/>
          </a:xfrm>
        </p:spPr>
        <p:txBody>
          <a:bodyPr>
            <a:normAutofit/>
          </a:bodyPr>
          <a:lstStyle/>
          <a:p>
            <a:pPr>
              <a:lnSpc>
                <a:spcPct val="150000"/>
              </a:lnSpc>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Academic Method Poster</a:t>
            </a:r>
            <a:endParaRPr lang="en-GB" sz="1600" dirty="0">
              <a:latin typeface="Arial" panose="020B0604020202020204" pitchFamily="34" charset="0"/>
              <a:cs typeface="Arial" panose="020B0604020202020204" pitchFamily="34" charset="0"/>
            </a:endParaRPr>
          </a:p>
        </p:txBody>
      </p:sp>
      <p:pic>
        <p:nvPicPr>
          <p:cNvPr id="9" name="Content Placeholder 8" descr="Reflections on Medical Education: Social Determinants of Mental Health ...">
            <a:extLst>
              <a:ext uri="{FF2B5EF4-FFF2-40B4-BE49-F238E27FC236}">
                <a16:creationId xmlns:a16="http://schemas.microsoft.com/office/drawing/2014/main" id="{C6B2E581-7F54-8538-78C7-7AAF98EF4691}"/>
              </a:ext>
            </a:extLst>
          </p:cNvPr>
          <p:cNvPicPr>
            <a:picLocks noGrp="1" noChangeAspect="1"/>
          </p:cNvPicPr>
          <p:nvPr>
            <p:ph idx="1"/>
          </p:nvPr>
        </p:nvPicPr>
        <p:blipFill>
          <a:blip r:embed="rId2"/>
          <a:stretch>
            <a:fillRect/>
          </a:stretch>
        </p:blipFill>
        <p:spPr>
          <a:xfrm>
            <a:off x="0" y="4304210"/>
            <a:ext cx="2817223" cy="2553789"/>
          </a:xfrm>
          <a:prstGeom prst="rect">
            <a:avLst/>
          </a:prstGeom>
        </p:spPr>
      </p:pic>
      <p:pic>
        <p:nvPicPr>
          <p:cNvPr id="11" name="Picture 10">
            <a:extLst>
              <a:ext uri="{FF2B5EF4-FFF2-40B4-BE49-F238E27FC236}">
                <a16:creationId xmlns:a16="http://schemas.microsoft.com/office/drawing/2014/main" id="{AC842E78-1C78-1F92-E1D5-6D2CB9D9468B}"/>
              </a:ext>
            </a:extLst>
          </p:cNvPr>
          <p:cNvPicPr>
            <a:picLocks noChangeAspect="1"/>
          </p:cNvPicPr>
          <p:nvPr/>
        </p:nvPicPr>
        <p:blipFill>
          <a:blip r:embed="rId3"/>
          <a:stretch>
            <a:fillRect/>
          </a:stretch>
        </p:blipFill>
        <p:spPr>
          <a:xfrm>
            <a:off x="1" y="1842951"/>
            <a:ext cx="2760615" cy="2461260"/>
          </a:xfrm>
          <a:prstGeom prst="rect">
            <a:avLst/>
          </a:prstGeom>
        </p:spPr>
      </p:pic>
      <p:pic>
        <p:nvPicPr>
          <p:cNvPr id="13" name="Picture 12">
            <a:extLst>
              <a:ext uri="{FF2B5EF4-FFF2-40B4-BE49-F238E27FC236}">
                <a16:creationId xmlns:a16="http://schemas.microsoft.com/office/drawing/2014/main" id="{53DF35DA-5D0F-C328-AF3F-6E54E70526AC}"/>
              </a:ext>
            </a:extLst>
          </p:cNvPr>
          <p:cNvPicPr>
            <a:picLocks noChangeAspect="1"/>
          </p:cNvPicPr>
          <p:nvPr/>
        </p:nvPicPr>
        <p:blipFill>
          <a:blip r:embed="rId4"/>
          <a:stretch>
            <a:fillRect/>
          </a:stretch>
        </p:blipFill>
        <p:spPr>
          <a:xfrm>
            <a:off x="2817223" y="1759132"/>
            <a:ext cx="2930434" cy="2714897"/>
          </a:xfrm>
          <a:prstGeom prst="rect">
            <a:avLst/>
          </a:prstGeom>
        </p:spPr>
      </p:pic>
      <p:pic>
        <p:nvPicPr>
          <p:cNvPr id="14" name="Picture 13" descr="EYFS Areas of Learning Poster with Multilingual Writing and Numbers | 7 ...">
            <a:extLst>
              <a:ext uri="{FF2B5EF4-FFF2-40B4-BE49-F238E27FC236}">
                <a16:creationId xmlns:a16="http://schemas.microsoft.com/office/drawing/2014/main" id="{4C45F5C3-44C7-5892-1047-E4ED8E96B9BA}"/>
              </a:ext>
            </a:extLst>
          </p:cNvPr>
          <p:cNvPicPr>
            <a:picLocks noChangeAspect="1"/>
          </p:cNvPicPr>
          <p:nvPr/>
        </p:nvPicPr>
        <p:blipFill>
          <a:blip r:embed="rId5"/>
          <a:stretch>
            <a:fillRect/>
          </a:stretch>
        </p:blipFill>
        <p:spPr>
          <a:xfrm>
            <a:off x="5747657" y="1746612"/>
            <a:ext cx="3348445" cy="2790071"/>
          </a:xfrm>
          <a:prstGeom prst="rect">
            <a:avLst/>
          </a:prstGeom>
        </p:spPr>
      </p:pic>
      <p:pic>
        <p:nvPicPr>
          <p:cNvPr id="15" name="Picture 14" descr="Jewish Teens Come Together for Afternoon of Mental Health Awareness ...">
            <a:extLst>
              <a:ext uri="{FF2B5EF4-FFF2-40B4-BE49-F238E27FC236}">
                <a16:creationId xmlns:a16="http://schemas.microsoft.com/office/drawing/2014/main" id="{FAE49BA2-FDF8-AB13-8550-3619204161C4}"/>
              </a:ext>
            </a:extLst>
          </p:cNvPr>
          <p:cNvPicPr>
            <a:picLocks noChangeAspect="1"/>
          </p:cNvPicPr>
          <p:nvPr/>
        </p:nvPicPr>
        <p:blipFill>
          <a:blip r:embed="rId6"/>
          <a:stretch>
            <a:fillRect/>
          </a:stretch>
        </p:blipFill>
        <p:spPr>
          <a:xfrm>
            <a:off x="1380308" y="487681"/>
            <a:ext cx="6818811" cy="1271451"/>
          </a:xfrm>
          <a:prstGeom prst="rect">
            <a:avLst/>
          </a:prstGeom>
        </p:spPr>
      </p:pic>
      <p:pic>
        <p:nvPicPr>
          <p:cNvPr id="16" name="Picture 15" descr="Experiences of barriers to access health care | Download Scientific Diagram">
            <a:extLst>
              <a:ext uri="{FF2B5EF4-FFF2-40B4-BE49-F238E27FC236}">
                <a16:creationId xmlns:a16="http://schemas.microsoft.com/office/drawing/2014/main" id="{2674DE11-A2C2-5187-C6AD-734299BED6FC}"/>
              </a:ext>
            </a:extLst>
          </p:cNvPr>
          <p:cNvPicPr>
            <a:picLocks noChangeAspect="1"/>
          </p:cNvPicPr>
          <p:nvPr/>
        </p:nvPicPr>
        <p:blipFill>
          <a:blip r:embed="rId7"/>
          <a:stretch>
            <a:fillRect/>
          </a:stretch>
        </p:blipFill>
        <p:spPr>
          <a:xfrm>
            <a:off x="2760616" y="4536684"/>
            <a:ext cx="3082835" cy="2312605"/>
          </a:xfrm>
          <a:prstGeom prst="rect">
            <a:avLst/>
          </a:prstGeom>
        </p:spPr>
      </p:pic>
      <p:pic>
        <p:nvPicPr>
          <p:cNvPr id="18" name="Picture 17">
            <a:extLst>
              <a:ext uri="{FF2B5EF4-FFF2-40B4-BE49-F238E27FC236}">
                <a16:creationId xmlns:a16="http://schemas.microsoft.com/office/drawing/2014/main" id="{5086BB88-62C8-7ED5-40F3-8C9CB285264A}"/>
              </a:ext>
            </a:extLst>
          </p:cNvPr>
          <p:cNvPicPr>
            <a:picLocks noChangeAspect="1"/>
          </p:cNvPicPr>
          <p:nvPr/>
        </p:nvPicPr>
        <p:blipFill>
          <a:blip r:embed="rId8"/>
          <a:stretch>
            <a:fillRect/>
          </a:stretch>
        </p:blipFill>
        <p:spPr>
          <a:xfrm>
            <a:off x="5847805" y="4527974"/>
            <a:ext cx="3248297" cy="2278360"/>
          </a:xfrm>
          <a:prstGeom prst="rect">
            <a:avLst/>
          </a:prstGeom>
        </p:spPr>
      </p:pic>
    </p:spTree>
    <p:extLst>
      <p:ext uri="{BB962C8B-B14F-4D97-AF65-F5344CB8AC3E}">
        <p14:creationId xmlns:p14="http://schemas.microsoft.com/office/powerpoint/2010/main" val="4128896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C743F-C5DD-972B-F78A-93C8799FE670}"/>
              </a:ext>
            </a:extLst>
          </p:cNvPr>
          <p:cNvSpPr>
            <a:spLocks noGrp="1"/>
          </p:cNvSpPr>
          <p:nvPr>
            <p:ph type="title"/>
          </p:nvPr>
        </p:nvSpPr>
        <p:spPr>
          <a:xfrm>
            <a:off x="628650" y="215900"/>
            <a:ext cx="7886700" cy="271780"/>
          </a:xfrm>
        </p:spPr>
        <p:txBody>
          <a:bodyPr>
            <a:normAutofit fontScale="90000"/>
          </a:bodyPr>
          <a:lstStyle/>
          <a:p>
            <a:pPr marL="228600" marR="0" lvl="0" indent="-228600" defTabSz="914400" rtl="0" eaLnBrk="1" fontAlgn="base" latinLnBrk="0" hangingPunct="1">
              <a:lnSpc>
                <a:spcPct val="90000"/>
              </a:lnSpc>
              <a:spcBef>
                <a:spcPts val="1000"/>
              </a:spcBef>
              <a:spcAft>
                <a:spcPts val="0"/>
              </a:spcAft>
              <a:tabLst/>
              <a:defRPr/>
            </a:pPr>
            <a:r>
              <a:rPr kumimoji="0" lang="en-US" sz="1400" b="1" i="0" u="none" strike="noStrike" kern="1200" cap="none" spc="0" normalizeH="0" baseline="0" noProof="0" dirty="0">
                <a:ln>
                  <a:noFill/>
                </a:ln>
                <a:solidFill>
                  <a:prstClr val="black"/>
                </a:solidFill>
                <a:effectLst/>
                <a:uLnTx/>
                <a:uFillTx/>
                <a:latin typeface="Aptos" panose="02110004020202020204"/>
                <a:ea typeface="+mn-ea"/>
                <a:cs typeface="+mn-cs"/>
              </a:rPr>
              <a:t>			</a:t>
            </a:r>
            <a:r>
              <a:rPr kumimoji="0" lang="en-US" sz="1300" b="1" i="0" u="none" strike="noStrike" kern="1200" cap="none" spc="0" normalizeH="0" baseline="0" noProof="0" dirty="0">
                <a:ln>
                  <a:noFill/>
                </a:ln>
                <a:solidFill>
                  <a:prstClr val="black"/>
                </a:solidFill>
                <a:effectLst/>
                <a:uLnTx/>
                <a:uFillTx/>
                <a:latin typeface="Aptos" panose="02110004020202020204"/>
                <a:ea typeface="+mn-ea"/>
                <a:cs typeface="+mn-cs"/>
              </a:rPr>
              <a:t>Understanding Teenage Autism</a:t>
            </a:r>
            <a:endParaRPr lang="en-GB" sz="1300" dirty="0"/>
          </a:p>
        </p:txBody>
      </p:sp>
      <p:sp>
        <p:nvSpPr>
          <p:cNvPr id="3" name="Content Placeholder 2">
            <a:extLst>
              <a:ext uri="{FF2B5EF4-FFF2-40B4-BE49-F238E27FC236}">
                <a16:creationId xmlns:a16="http://schemas.microsoft.com/office/drawing/2014/main" id="{9B1CCF48-F5E7-4684-8B35-5BB2DA9152E9}"/>
              </a:ext>
            </a:extLst>
          </p:cNvPr>
          <p:cNvSpPr>
            <a:spLocks noGrp="1"/>
          </p:cNvSpPr>
          <p:nvPr>
            <p:ph idx="1"/>
          </p:nvPr>
        </p:nvSpPr>
        <p:spPr>
          <a:xfrm>
            <a:off x="174172" y="522667"/>
            <a:ext cx="5511733" cy="1645359"/>
          </a:xfrm>
        </p:spPr>
        <p:txBody>
          <a:bodyPr>
            <a:normAutofit fontScale="25000" lnSpcReduction="20000"/>
          </a:bodyPr>
          <a:lstStyle/>
          <a:p>
            <a:pPr fontAlgn="base">
              <a:lnSpc>
                <a:spcPct val="170000"/>
              </a:lnSpc>
            </a:pPr>
            <a:r>
              <a:rPr lang="en-GB" sz="3200" dirty="0">
                <a:latin typeface="Arial" panose="020B0604020202020204" pitchFamily="34" charset="0"/>
                <a:cs typeface="Arial" panose="020B0604020202020204" pitchFamily="34" charset="0"/>
                <a:hlinkClick r:id="rId2"/>
              </a:rPr>
              <a:t>Autism Spectrum Disorder</a:t>
            </a:r>
            <a:r>
              <a:rPr lang="en-GB" sz="3200" dirty="0">
                <a:latin typeface="Arial" panose="020B0604020202020204" pitchFamily="34" charset="0"/>
                <a:cs typeface="Arial" panose="020B0604020202020204" pitchFamily="34" charset="0"/>
              </a:rPr>
              <a:t> (ASD) is a developmental disorder characterized by difficulties in social interaction, communication, and behaviour. Autism does not only have its difficulties but also its advantages when one is growing up with it. Another major problem that a teenager with autism may experience is the ability to form relationships. Appearing to have a problem in interpreting non-verbal communication like body language may hinder one from effectively engaging in conversations as well as making friends. </a:t>
            </a:r>
          </a:p>
          <a:p>
            <a:pPr fontAlgn="base">
              <a:lnSpc>
                <a:spcPct val="170000"/>
              </a:lnSpc>
            </a:pPr>
            <a:r>
              <a:rPr lang="en-GB" sz="3200" dirty="0">
                <a:latin typeface="Arial" panose="020B0604020202020204" pitchFamily="34" charset="0"/>
                <a:cs typeface="Arial" panose="020B0604020202020204" pitchFamily="34" charset="0"/>
              </a:rPr>
              <a:t>Nevertheless, most autistic teenagers are knowledgeable and have a different perception of the world. They may perform well in school or display special gifts in music or art. ABA therapy can assist them in learning the skills needed to engage in appropriate social interactions with their peers. Therefore, autism is not something that must be a barrier, instead, it can be the opposite; a teenager with autism can have a joyful and normal teenage life.</a:t>
            </a:r>
          </a:p>
          <a:p>
            <a:endParaRPr lang="en-GB" dirty="0"/>
          </a:p>
        </p:txBody>
      </p:sp>
      <p:pic>
        <p:nvPicPr>
          <p:cNvPr id="4" name="Picture 3" descr="Image result for barriers to autism diagnosis in young people 16-25,images 3d">
            <a:extLst>
              <a:ext uri="{FF2B5EF4-FFF2-40B4-BE49-F238E27FC236}">
                <a16:creationId xmlns:a16="http://schemas.microsoft.com/office/drawing/2014/main" id="{4664A89A-8E0F-E07F-4F4D-1F60C5B3733E}"/>
              </a:ext>
            </a:extLst>
          </p:cNvPr>
          <p:cNvPicPr>
            <a:picLocks noChangeAspect="1"/>
          </p:cNvPicPr>
          <p:nvPr/>
        </p:nvPicPr>
        <p:blipFill>
          <a:blip r:embed="rId3"/>
          <a:stretch>
            <a:fillRect/>
          </a:stretch>
        </p:blipFill>
        <p:spPr>
          <a:xfrm>
            <a:off x="5772150" y="487680"/>
            <a:ext cx="3327400" cy="1818189"/>
          </a:xfrm>
          <a:prstGeom prst="rect">
            <a:avLst/>
          </a:prstGeom>
        </p:spPr>
      </p:pic>
      <p:pic>
        <p:nvPicPr>
          <p:cNvPr id="5" name="Picture 4" descr="What is Artificial Intelligence? | Business AI">
            <a:extLst>
              <a:ext uri="{FF2B5EF4-FFF2-40B4-BE49-F238E27FC236}">
                <a16:creationId xmlns:a16="http://schemas.microsoft.com/office/drawing/2014/main" id="{548F402C-3BDF-7E6F-8D2C-826A6AA51D0E}"/>
              </a:ext>
            </a:extLst>
          </p:cNvPr>
          <p:cNvPicPr>
            <a:picLocks noChangeAspect="1"/>
          </p:cNvPicPr>
          <p:nvPr/>
        </p:nvPicPr>
        <p:blipFill>
          <a:blip r:embed="rId4"/>
          <a:stretch>
            <a:fillRect/>
          </a:stretch>
        </p:blipFill>
        <p:spPr>
          <a:xfrm>
            <a:off x="174172" y="2386892"/>
            <a:ext cx="3796937" cy="1645358"/>
          </a:xfrm>
          <a:prstGeom prst="rect">
            <a:avLst/>
          </a:prstGeom>
        </p:spPr>
      </p:pic>
      <p:sp>
        <p:nvSpPr>
          <p:cNvPr id="7" name="TextBox 6">
            <a:extLst>
              <a:ext uri="{FF2B5EF4-FFF2-40B4-BE49-F238E27FC236}">
                <a16:creationId xmlns:a16="http://schemas.microsoft.com/office/drawing/2014/main" id="{268A82F9-4CFB-0270-C952-AFEDBD96DE7E}"/>
              </a:ext>
            </a:extLst>
          </p:cNvPr>
          <p:cNvSpPr txBox="1"/>
          <p:nvPr/>
        </p:nvSpPr>
        <p:spPr>
          <a:xfrm>
            <a:off x="4003963" y="4989769"/>
            <a:ext cx="2978331" cy="1785104"/>
          </a:xfrm>
          <a:prstGeom prst="rect">
            <a:avLst/>
          </a:prstGeom>
          <a:noFill/>
        </p:spPr>
        <p:txBody>
          <a:bodyPr wrap="square">
            <a:spAutoFit/>
          </a:bodyPr>
          <a:lstStyle/>
          <a:p>
            <a:r>
              <a:rPr lang="en-GB" sz="1000" b="0" i="0" dirty="0">
                <a:solidFill>
                  <a:schemeClr val="tx1"/>
                </a:solidFill>
                <a:effectLst/>
                <a:latin typeface="Arial" panose="020B0604020202020204" pitchFamily="34" charset="0"/>
                <a:cs typeface="Arial" panose="020B0604020202020204" pitchFamily="34" charset="0"/>
              </a:rPr>
              <a:t>Natural Language Processing (NLP) is a key component of the modern AI stack, enabling machines to understand, interpret, and generate human language. This article explores the intricacies of NLP, its applications, and the tools and techniques employed in processing and analysing natural language data. From sentiment analysis to language translation, readers will gain insights into how NLP enhances the capabilities of AI systems, making them adept at understanding and generating human language.</a:t>
            </a:r>
            <a:endParaRPr lang="en-GB" sz="1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67FBDE01-C18D-D9F3-E270-65EC7EDC9ADF}"/>
              </a:ext>
            </a:extLst>
          </p:cNvPr>
          <p:cNvSpPr txBox="1"/>
          <p:nvPr/>
        </p:nvSpPr>
        <p:spPr>
          <a:xfrm>
            <a:off x="141319" y="5934669"/>
            <a:ext cx="2119744" cy="461665"/>
          </a:xfrm>
          <a:prstGeom prst="rect">
            <a:avLst/>
          </a:prstGeom>
          <a:noFill/>
        </p:spPr>
        <p:txBody>
          <a:bodyPr wrap="square">
            <a:spAutoFit/>
          </a:bodyPr>
          <a:lstStyle/>
          <a:p>
            <a:r>
              <a:rPr lang="en-GB" sz="800" dirty="0">
                <a:hlinkClick r:id="rId5"/>
              </a:rPr>
              <a:t>Realistic world autism awareness day 3d illustration or world autism awareness day 3d icon | Premium PSD</a:t>
            </a:r>
            <a:endParaRPr lang="en-GB" sz="800" dirty="0"/>
          </a:p>
        </p:txBody>
      </p:sp>
      <p:pic>
        <p:nvPicPr>
          <p:cNvPr id="9" name="Picture 8" descr="Premium PSD | Realistic world autism awareness day 3d illustration or ...">
            <a:extLst>
              <a:ext uri="{FF2B5EF4-FFF2-40B4-BE49-F238E27FC236}">
                <a16:creationId xmlns:a16="http://schemas.microsoft.com/office/drawing/2014/main" id="{E5E07041-AC65-7831-D02A-B9F5F4F50E5B}"/>
              </a:ext>
            </a:extLst>
          </p:cNvPr>
          <p:cNvPicPr>
            <a:picLocks noChangeAspect="1"/>
          </p:cNvPicPr>
          <p:nvPr/>
        </p:nvPicPr>
        <p:blipFill>
          <a:blip r:embed="rId6"/>
          <a:stretch>
            <a:fillRect/>
          </a:stretch>
        </p:blipFill>
        <p:spPr>
          <a:xfrm>
            <a:off x="141318" y="4090974"/>
            <a:ext cx="3796936" cy="1843696"/>
          </a:xfrm>
          <a:prstGeom prst="rect">
            <a:avLst/>
          </a:prstGeom>
        </p:spPr>
      </p:pic>
      <p:pic>
        <p:nvPicPr>
          <p:cNvPr id="10" name="Picture 9" descr="Autism at Work: Tips for Australia, the U.S., and the UK | Autism360">
            <a:extLst>
              <a:ext uri="{FF2B5EF4-FFF2-40B4-BE49-F238E27FC236}">
                <a16:creationId xmlns:a16="http://schemas.microsoft.com/office/drawing/2014/main" id="{2E50447D-3807-5E4B-3ED4-1E36C7B36201}"/>
              </a:ext>
            </a:extLst>
          </p:cNvPr>
          <p:cNvPicPr>
            <a:picLocks noChangeAspect="1"/>
          </p:cNvPicPr>
          <p:nvPr/>
        </p:nvPicPr>
        <p:blipFill>
          <a:blip r:embed="rId7"/>
          <a:stretch>
            <a:fillRect/>
          </a:stretch>
        </p:blipFill>
        <p:spPr>
          <a:xfrm>
            <a:off x="6982294" y="2305869"/>
            <a:ext cx="2066455" cy="1783203"/>
          </a:xfrm>
          <a:prstGeom prst="rect">
            <a:avLst/>
          </a:prstGeom>
        </p:spPr>
      </p:pic>
      <p:pic>
        <p:nvPicPr>
          <p:cNvPr id="11" name="Picture 10" descr="autism health on LinkedIn: #autismintheworkplace #neurodiversity # ...">
            <a:extLst>
              <a:ext uri="{FF2B5EF4-FFF2-40B4-BE49-F238E27FC236}">
                <a16:creationId xmlns:a16="http://schemas.microsoft.com/office/drawing/2014/main" id="{09799227-B2B5-0ADF-8952-C64CBCC1D707}"/>
              </a:ext>
            </a:extLst>
          </p:cNvPr>
          <p:cNvPicPr>
            <a:picLocks noChangeAspect="1"/>
          </p:cNvPicPr>
          <p:nvPr/>
        </p:nvPicPr>
        <p:blipFill>
          <a:blip r:embed="rId8"/>
          <a:stretch>
            <a:fillRect/>
          </a:stretch>
        </p:blipFill>
        <p:spPr>
          <a:xfrm>
            <a:off x="3953162" y="2362007"/>
            <a:ext cx="3007723" cy="2627762"/>
          </a:xfrm>
          <a:prstGeom prst="rect">
            <a:avLst/>
          </a:prstGeom>
        </p:spPr>
      </p:pic>
      <p:pic>
        <p:nvPicPr>
          <p:cNvPr id="13" name="Picture 12">
            <a:extLst>
              <a:ext uri="{FF2B5EF4-FFF2-40B4-BE49-F238E27FC236}">
                <a16:creationId xmlns:a16="http://schemas.microsoft.com/office/drawing/2014/main" id="{A46129F9-4744-F1A7-5D3C-F276B3B9BD5E}"/>
              </a:ext>
            </a:extLst>
          </p:cNvPr>
          <p:cNvPicPr>
            <a:picLocks noChangeAspect="1"/>
          </p:cNvPicPr>
          <p:nvPr/>
        </p:nvPicPr>
        <p:blipFill>
          <a:blip r:embed="rId9"/>
          <a:stretch>
            <a:fillRect/>
          </a:stretch>
        </p:blipFill>
        <p:spPr>
          <a:xfrm>
            <a:off x="7045729" y="4124058"/>
            <a:ext cx="2053820" cy="2650815"/>
          </a:xfrm>
          <a:prstGeom prst="rect">
            <a:avLst/>
          </a:prstGeom>
        </p:spPr>
      </p:pic>
    </p:spTree>
    <p:extLst>
      <p:ext uri="{BB962C8B-B14F-4D97-AF65-F5344CB8AC3E}">
        <p14:creationId xmlns:p14="http://schemas.microsoft.com/office/powerpoint/2010/main" val="25130540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047C3-4543-E567-4877-B84EAD5C508A}"/>
              </a:ext>
            </a:extLst>
          </p:cNvPr>
          <p:cNvSpPr>
            <a:spLocks noGrp="1"/>
          </p:cNvSpPr>
          <p:nvPr>
            <p:ph type="title"/>
          </p:nvPr>
        </p:nvSpPr>
        <p:spPr>
          <a:xfrm>
            <a:off x="628650" y="365127"/>
            <a:ext cx="7886700" cy="507710"/>
          </a:xfrm>
        </p:spPr>
        <p:txBody>
          <a:bodyPr>
            <a:normAutofit/>
          </a:bodyPr>
          <a:lstStyle/>
          <a:p>
            <a:r>
              <a:rPr lang="en-GB" sz="1400" dirty="0">
                <a:latin typeface="Arial" panose="020B0604020202020204" pitchFamily="34" charset="0"/>
                <a:cs typeface="Arial" panose="020B0604020202020204" pitchFamily="34" charset="0"/>
              </a:rPr>
              <a:t>			References List</a:t>
            </a:r>
          </a:p>
        </p:txBody>
      </p:sp>
      <p:sp>
        <p:nvSpPr>
          <p:cNvPr id="3" name="Content Placeholder 2">
            <a:extLst>
              <a:ext uri="{FF2B5EF4-FFF2-40B4-BE49-F238E27FC236}">
                <a16:creationId xmlns:a16="http://schemas.microsoft.com/office/drawing/2014/main" id="{D6805EE0-7C93-AF24-E4BA-31898AC0D84D}"/>
              </a:ext>
            </a:extLst>
          </p:cNvPr>
          <p:cNvSpPr>
            <a:spLocks noGrp="1"/>
          </p:cNvSpPr>
          <p:nvPr>
            <p:ph idx="1"/>
          </p:nvPr>
        </p:nvSpPr>
        <p:spPr>
          <a:xfrm>
            <a:off x="628650" y="1047404"/>
            <a:ext cx="7886700" cy="5702646"/>
          </a:xfrm>
        </p:spPr>
        <p:txBody>
          <a:bodyPr>
            <a:normAutofit fontScale="92500"/>
          </a:bodyPr>
          <a:lstStyle/>
          <a:p>
            <a:endParaRPr lang="en-GB" sz="1200" dirty="0">
              <a:latin typeface="Arial" panose="020B0604020202020204" pitchFamily="34" charset="0"/>
              <a:cs typeface="Arial" panose="020B0604020202020204" pitchFamily="34" charset="0"/>
            </a:endParaRPr>
          </a:p>
          <a:p>
            <a:pPr>
              <a:lnSpc>
                <a:spcPct val="160000"/>
              </a:lnSpc>
            </a:pPr>
            <a:r>
              <a:rPr lang="en-GB" sz="1100" dirty="0">
                <a:latin typeface="Arial" panose="020B0604020202020204" pitchFamily="34" charset="0"/>
                <a:cs typeface="Arial" panose="020B0604020202020204" pitchFamily="34" charset="0"/>
              </a:rPr>
              <a:t>Advisicon (n.d.) </a:t>
            </a:r>
            <a:r>
              <a:rPr lang="en-GB" sz="1100" i="1" dirty="0">
                <a:latin typeface="Arial" panose="020B0604020202020204" pitchFamily="34" charset="0"/>
                <a:cs typeface="Arial" panose="020B0604020202020204" pitchFamily="34" charset="0"/>
              </a:rPr>
              <a:t>Key drivers of change in healthcare </a:t>
            </a:r>
            <a:r>
              <a:rPr lang="en-GB" sz="1100" dirty="0">
                <a:latin typeface="Arial" panose="020B0604020202020204" pitchFamily="34" charset="0"/>
                <a:cs typeface="Arial" panose="020B0604020202020204" pitchFamily="34" charset="0"/>
              </a:rPr>
              <a:t>[Infographic]. Available at: </a:t>
            </a:r>
            <a:r>
              <a:rPr lang="en-GB" sz="1100" dirty="0">
                <a:latin typeface="Arial" panose="020B0604020202020204" pitchFamily="34" charset="0"/>
                <a:cs typeface="Arial" panose="020B0604020202020204" pitchFamily="34" charset="0"/>
                <a:hlinkClick r:id="rId2"/>
              </a:rPr>
              <a:t>https://www.advisicon.com/</a:t>
            </a:r>
            <a:r>
              <a:rPr lang="en-GB" sz="1100" dirty="0">
                <a:latin typeface="Arial" panose="020B0604020202020204" pitchFamily="34" charset="0"/>
                <a:cs typeface="Arial" panose="020B0604020202020204" pitchFamily="34" charset="0"/>
              </a:rPr>
              <a:t> (Accessed:21 October 2026).</a:t>
            </a:r>
          </a:p>
          <a:p>
            <a:pPr>
              <a:lnSpc>
                <a:spcPct val="160000"/>
              </a:lnSpc>
            </a:pPr>
            <a:r>
              <a:rPr lang="en-GB" sz="1100" dirty="0">
                <a:latin typeface="Arial" panose="020B0604020202020204" pitchFamily="34" charset="0"/>
                <a:cs typeface="Arial" panose="020B0604020202020204" pitchFamily="34" charset="0"/>
              </a:rPr>
              <a:t>Break the  Barrier: Supporting Mental Health Awareness : Patch (n.d.) </a:t>
            </a:r>
            <a:r>
              <a:rPr lang="en-GB" sz="1100" i="1" dirty="0">
                <a:latin typeface="Arial" panose="020B0604020202020204" pitchFamily="34" charset="0"/>
                <a:cs typeface="Arial" panose="020B0604020202020204" pitchFamily="34" charset="0"/>
              </a:rPr>
              <a:t>Brak the barrier: supporting mental health awareness </a:t>
            </a:r>
            <a:r>
              <a:rPr lang="en-GB" sz="1100" dirty="0">
                <a:latin typeface="Arial" panose="020B0604020202020204" pitchFamily="34" charset="0"/>
                <a:cs typeface="Arial" panose="020B0604020202020204" pitchFamily="34" charset="0"/>
              </a:rPr>
              <a:t>[image]. Available at: </a:t>
            </a:r>
            <a:r>
              <a:rPr lang="en-GB" sz="1100" dirty="0">
                <a:latin typeface="Arial" panose="020B0604020202020204" pitchFamily="34" charset="0"/>
                <a:cs typeface="Arial" panose="020B0604020202020204" pitchFamily="34" charset="0"/>
                <a:hlinkClick r:id="rId3"/>
              </a:rPr>
              <a:t>http://patch.com/</a:t>
            </a:r>
            <a:r>
              <a:rPr lang="en-GB" sz="1100" dirty="0">
                <a:latin typeface="Arial" panose="020B0604020202020204" pitchFamily="34" charset="0"/>
                <a:cs typeface="Arial" panose="020B0604020202020204" pitchFamily="34" charset="0"/>
              </a:rPr>
              <a:t> (Accessed  21 October 2026).</a:t>
            </a:r>
          </a:p>
          <a:p>
            <a:pPr>
              <a:lnSpc>
                <a:spcPct val="160000"/>
              </a:lnSpc>
            </a:pPr>
            <a:r>
              <a:rPr lang="en-GB" sz="1100" dirty="0">
                <a:latin typeface="Arial" panose="020B0604020202020204" pitchFamily="34" charset="0"/>
                <a:cs typeface="Arial" panose="020B0604020202020204" pitchFamily="34" charset="0"/>
              </a:rPr>
              <a:t>Breaking Barriers to Healthcare Access: A multilevel analysis of individual-and community-level factors affecting young woman’s access to healthcare services in Benin', </a:t>
            </a:r>
            <a:r>
              <a:rPr lang="en-GB" sz="1100" i="1" dirty="0">
                <a:latin typeface="Arial" panose="020B0604020202020204" pitchFamily="34" charset="0"/>
                <a:cs typeface="Arial" panose="020B0604020202020204" pitchFamily="34" charset="0"/>
              </a:rPr>
              <a:t>International of Environmental Research and Public Health</a:t>
            </a:r>
            <a:r>
              <a:rPr lang="en-GB" sz="1100" dirty="0">
                <a:latin typeface="Arial" panose="020B0604020202020204" pitchFamily="34" charset="0"/>
                <a:cs typeface="Arial" panose="020B0604020202020204" pitchFamily="34" charset="0"/>
              </a:rPr>
              <a:t>, 18(2), article 750. Available at: </a:t>
            </a:r>
            <a:r>
              <a:rPr lang="en-GB" sz="1100" dirty="0">
                <a:latin typeface="Arial" panose="020B0604020202020204" pitchFamily="34" charset="0"/>
                <a:cs typeface="Arial" panose="020B0604020202020204" pitchFamily="34" charset="0"/>
                <a:hlinkClick r:id="rId4"/>
              </a:rPr>
              <a:t>https://doi.org/10.3390/ijerph18020750</a:t>
            </a:r>
            <a:r>
              <a:rPr lang="en-GB" sz="1100" dirty="0">
                <a:latin typeface="Arial" panose="020B0604020202020204" pitchFamily="34" charset="0"/>
                <a:cs typeface="Arial" panose="020B0604020202020204" pitchFamily="34" charset="0"/>
              </a:rPr>
              <a:t> (Accessed: 21 October 2026).</a:t>
            </a:r>
          </a:p>
          <a:p>
            <a:pPr>
              <a:lnSpc>
                <a:spcPct val="160000"/>
              </a:lnSpc>
            </a:pPr>
            <a:r>
              <a:rPr lang="en-GB" sz="1100" dirty="0">
                <a:latin typeface="Arial" panose="020B0604020202020204" pitchFamily="34" charset="0"/>
                <a:cs typeface="Arial" panose="020B0604020202020204" pitchFamily="34" charset="0"/>
              </a:rPr>
              <a:t>Brice, S </a:t>
            </a:r>
            <a:r>
              <a:rPr lang="en-GB" sz="1100" i="1" dirty="0">
                <a:latin typeface="Arial" panose="020B0604020202020204" pitchFamily="34" charset="0"/>
                <a:cs typeface="Arial" panose="020B0604020202020204" pitchFamily="34" charset="0"/>
              </a:rPr>
              <a:t>et a</a:t>
            </a:r>
            <a:r>
              <a:rPr lang="en-GB" sz="1100" dirty="0">
                <a:latin typeface="Arial" panose="020B0604020202020204" pitchFamily="34" charset="0"/>
                <a:cs typeface="Arial" panose="020B0604020202020204" pitchFamily="34" charset="0"/>
              </a:rPr>
              <a:t>l.(2021) ‘ </a:t>
            </a:r>
            <a:r>
              <a:rPr lang="en-GB" sz="1100" i="1" dirty="0">
                <a:latin typeface="Arial" panose="020B0604020202020204" pitchFamily="34" charset="0"/>
                <a:cs typeface="Arial" panose="020B0604020202020204" pitchFamily="34" charset="0"/>
              </a:rPr>
              <a:t>The importance and availability of adjustments to improve access for autistic adults who need mental and physical healthcare: findings from UK surveys</a:t>
            </a:r>
            <a:r>
              <a:rPr lang="en-GB" sz="1100" dirty="0">
                <a:latin typeface="Arial" panose="020B0604020202020204" pitchFamily="34" charset="0"/>
                <a:cs typeface="Arial" panose="020B0604020202020204" pitchFamily="34" charset="0"/>
              </a:rPr>
              <a:t>’ , Open, 11(3), eO43336. Available at: </a:t>
            </a:r>
            <a:r>
              <a:rPr lang="en-GB" sz="1100" dirty="0">
                <a:latin typeface="Arial" panose="020B0604020202020204" pitchFamily="34" charset="0"/>
                <a:cs typeface="Arial" panose="020B0604020202020204" pitchFamily="34" charset="0"/>
                <a:hlinkClick r:id="rId5"/>
              </a:rPr>
              <a:t>https://doi.org/10.1136/bmjopen-2020-043336</a:t>
            </a:r>
            <a:r>
              <a:rPr lang="en-GB" sz="1100" dirty="0">
                <a:latin typeface="Arial" panose="020B0604020202020204" pitchFamily="34" charset="0"/>
                <a:cs typeface="Arial" panose="020B0604020202020204" pitchFamily="34" charset="0"/>
              </a:rPr>
              <a:t> </a:t>
            </a:r>
          </a:p>
          <a:p>
            <a:pPr>
              <a:lnSpc>
                <a:spcPct val="160000"/>
              </a:lnSpc>
            </a:pPr>
            <a:r>
              <a:rPr lang="en-GB" sz="1100" dirty="0">
                <a:latin typeface="Arial" panose="020B0604020202020204" pitchFamily="34" charset="0"/>
                <a:cs typeface="Arial" panose="020B0604020202020204" pitchFamily="34" charset="0"/>
              </a:rPr>
              <a:t>Leicestershire Partnership NHS Trust (n.d.) </a:t>
            </a:r>
            <a:r>
              <a:rPr lang="en-GB" sz="1100" i="1" dirty="0">
                <a:latin typeface="Arial" panose="020B0604020202020204" pitchFamily="34" charset="0"/>
                <a:cs typeface="Arial" panose="020B0604020202020204" pitchFamily="34" charset="0"/>
              </a:rPr>
              <a:t>What is Autism? </a:t>
            </a:r>
            <a:r>
              <a:rPr lang="en-GB" sz="1100" dirty="0">
                <a:latin typeface="Arial" panose="020B0604020202020204" pitchFamily="34" charset="0"/>
                <a:cs typeface="Arial" panose="020B0604020202020204" pitchFamily="34" charset="0"/>
              </a:rPr>
              <a:t>[Infographic]. Autism Space. Available at: </a:t>
            </a:r>
            <a:r>
              <a:rPr lang="en-GB" sz="1100" dirty="0">
                <a:latin typeface="Arial" panose="020B0604020202020204" pitchFamily="34" charset="0"/>
                <a:cs typeface="Arial" panose="020B0604020202020204" pitchFamily="34" charset="0"/>
                <a:hlinkClick r:id="rId6"/>
              </a:rPr>
              <a:t>https://www.licspart.nhs.uk/autism-space/all-about-autism/what-is-autism/</a:t>
            </a:r>
            <a:r>
              <a:rPr lang="en-GB" sz="1100" dirty="0">
                <a:latin typeface="Arial" panose="020B0604020202020204" pitchFamily="34" charset="0"/>
                <a:cs typeface="Arial" panose="020B0604020202020204" pitchFamily="34" charset="0"/>
              </a:rPr>
              <a:t>  (Accessed 21 October 2026).</a:t>
            </a:r>
          </a:p>
          <a:p>
            <a:pPr>
              <a:lnSpc>
                <a:spcPct val="160000"/>
              </a:lnSpc>
            </a:pPr>
            <a:r>
              <a:rPr lang="en-GB" sz="1100" dirty="0">
                <a:latin typeface="Arial" panose="020B0604020202020204" pitchFamily="34" charset="0"/>
                <a:cs typeface="Arial" panose="020B0604020202020204" pitchFamily="34" charset="0"/>
              </a:rPr>
              <a:t>Mason, D </a:t>
            </a:r>
            <a:r>
              <a:rPr lang="en-GB" sz="1100" i="1" dirty="0">
                <a:latin typeface="Arial" panose="020B0604020202020204" pitchFamily="34" charset="0"/>
                <a:cs typeface="Arial" panose="020B0604020202020204" pitchFamily="34" charset="0"/>
              </a:rPr>
              <a:t>et al. </a:t>
            </a:r>
            <a:r>
              <a:rPr lang="en-GB" sz="1100" dirty="0">
                <a:latin typeface="Arial" panose="020B0604020202020204" pitchFamily="34" charset="0"/>
                <a:cs typeface="Arial" panose="020B0604020202020204" pitchFamily="34" charset="0"/>
              </a:rPr>
              <a:t>(2019</a:t>
            </a:r>
            <a:r>
              <a:rPr lang="en-GB" sz="1100" i="1" dirty="0">
                <a:latin typeface="Arial" panose="020B0604020202020204" pitchFamily="34" charset="0"/>
                <a:cs typeface="Arial" panose="020B0604020202020204" pitchFamily="34" charset="0"/>
              </a:rPr>
              <a:t>)’ A systematic review of what barriers and facilitator prevent and enable  physical healthcare service access for autistic adults’</a:t>
            </a:r>
            <a:r>
              <a:rPr lang="en-GB" sz="1100" dirty="0">
                <a:latin typeface="Arial" panose="020B0604020202020204" pitchFamily="34" charset="0"/>
                <a:cs typeface="Arial" panose="020B0604020202020204" pitchFamily="34" charset="0"/>
              </a:rPr>
              <a:t>, Journal of Autism and Development Disorders,49, pp. 3387-3400. Available at: </a:t>
            </a:r>
            <a:r>
              <a:rPr lang="en-GB" sz="1100" dirty="0">
                <a:latin typeface="Arial" panose="020B0604020202020204" pitchFamily="34" charset="0"/>
                <a:cs typeface="Arial" panose="020B0604020202020204" pitchFamily="34" charset="0"/>
                <a:hlinkClick r:id="rId7"/>
              </a:rPr>
              <a:t>https://doi.org/10.1007/s10803-019-04049-2</a:t>
            </a:r>
            <a:r>
              <a:rPr lang="en-GB" sz="1100" dirty="0">
                <a:latin typeface="Arial" panose="020B0604020202020204" pitchFamily="34" charset="0"/>
                <a:cs typeface="Arial" panose="020B0604020202020204" pitchFamily="34" charset="0"/>
              </a:rPr>
              <a:t> )Accessed: 22 October 2026). </a:t>
            </a:r>
          </a:p>
          <a:p>
            <a:pPr>
              <a:lnSpc>
                <a:spcPct val="160000"/>
              </a:lnSpc>
            </a:pPr>
            <a:r>
              <a:rPr lang="en-GB" sz="1100" dirty="0">
                <a:latin typeface="Arial" panose="020B0604020202020204" pitchFamily="34" charset="0"/>
                <a:cs typeface="Arial" panose="020B0604020202020204" pitchFamily="34" charset="0"/>
              </a:rPr>
              <a:t>National Institute for Health and Care Excellence (NICE) (2012,update 2021) Autism spectrum disorder in adults: diagnosis and management. Available at: </a:t>
            </a:r>
            <a:r>
              <a:rPr lang="en-GB" sz="1100" dirty="0">
                <a:latin typeface="Arial" panose="020B0604020202020204" pitchFamily="34" charset="0"/>
                <a:cs typeface="Arial" panose="020B0604020202020204" pitchFamily="34" charset="0"/>
                <a:hlinkClick r:id="rId8"/>
              </a:rPr>
              <a:t>https://www.nice.org.uk/guidance/cg142</a:t>
            </a:r>
            <a:r>
              <a:rPr lang="en-GB" sz="1100" dirty="0">
                <a:latin typeface="Arial" panose="020B0604020202020204" pitchFamily="34" charset="0"/>
                <a:cs typeface="Arial" panose="020B0604020202020204" pitchFamily="34" charset="0"/>
              </a:rPr>
              <a:t>  (Accessed: 22 October 2026).  </a:t>
            </a:r>
          </a:p>
          <a:p>
            <a:pPr>
              <a:lnSpc>
                <a:spcPct val="160000"/>
              </a:lnSpc>
            </a:pPr>
            <a:r>
              <a:rPr lang="en-GB" sz="1100" dirty="0">
                <a:latin typeface="Arial" panose="020B0604020202020204" pitchFamily="34" charset="0"/>
                <a:cs typeface="Arial" panose="020B0604020202020204" pitchFamily="34" charset="0"/>
              </a:rPr>
              <a:t>Productivity Commission (2020) Mental health, draft report, volume 1. Figure 1.2,’ </a:t>
            </a:r>
            <a:r>
              <a:rPr lang="en-GB" sz="1100" i="1" dirty="0">
                <a:latin typeface="Arial" panose="020B0604020202020204" pitchFamily="34" charset="0"/>
                <a:cs typeface="Arial" panose="020B0604020202020204" pitchFamily="34" charset="0"/>
              </a:rPr>
              <a:t>The many interconnected determinants of mental health</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9"/>
              </a:rPr>
              <a:t>https://esf.com.au/wp-content/uploads/2020/05/PC-mental-health-vol-1.pdf</a:t>
            </a:r>
            <a:r>
              <a:rPr lang="en-GB" sz="1100" dirty="0">
                <a:latin typeface="Arial" panose="020B0604020202020204" pitchFamily="34" charset="0"/>
                <a:cs typeface="Arial" panose="020B0604020202020204" pitchFamily="34" charset="0"/>
              </a:rPr>
              <a:t> (Accessed: 22 October 2026).</a:t>
            </a:r>
          </a:p>
          <a:p>
            <a:pPr>
              <a:lnSpc>
                <a:spcPct val="150000"/>
              </a:lnSpc>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592262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291</TotalTime>
  <Words>730</Words>
  <Application>Microsoft Office PowerPoint</Application>
  <PresentationFormat>On-screen Show (4:3)</PresentationFormat>
  <Paragraphs>32</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Algerian</vt:lpstr>
      <vt:lpstr>Aptos</vt:lpstr>
      <vt:lpstr>Aptos Display</vt:lpstr>
      <vt:lpstr>Arial</vt:lpstr>
      <vt:lpstr>Office Theme</vt:lpstr>
      <vt:lpstr>Independent Project</vt:lpstr>
      <vt:lpstr>   Academic Method Poster</vt:lpstr>
      <vt:lpstr>   Understanding Teenage Autism</vt:lpstr>
      <vt:lpstr>   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Dorota Maciulewicz</dc:creator>
  <cp:lastModifiedBy>Dorota Maciulewicz</cp:lastModifiedBy>
  <cp:revision>1</cp:revision>
  <dcterms:created xsi:type="dcterms:W3CDTF">2026-10-21T19:25:51Z</dcterms:created>
  <dcterms:modified xsi:type="dcterms:W3CDTF">2026-10-22T13:22:24Z</dcterms:modified>
</cp:coreProperties>
</file>