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306" r:id="rId2"/>
    <p:sldId id="307" r:id="rId3"/>
    <p:sldId id="256" r:id="rId4"/>
    <p:sldId id="309" r:id="rId5"/>
    <p:sldId id="310" r:id="rId6"/>
    <p:sldId id="311" r:id="rId7"/>
    <p:sldId id="312" r:id="rId8"/>
    <p:sldId id="281" r:id="rId9"/>
    <p:sldId id="313" r:id="rId10"/>
    <p:sldId id="314" r:id="rId11"/>
    <p:sldId id="315" r:id="rId12"/>
    <p:sldId id="316" r:id="rId13"/>
    <p:sldId id="285" r:id="rId14"/>
    <p:sldId id="286" r:id="rId15"/>
    <p:sldId id="317" r:id="rId16"/>
    <p:sldId id="290" r:id="rId17"/>
    <p:sldId id="291" r:id="rId18"/>
    <p:sldId id="318" r:id="rId19"/>
    <p:sldId id="319" r:id="rId20"/>
    <p:sldId id="320" r:id="rId21"/>
    <p:sldId id="297" r:id="rId22"/>
    <p:sldId id="330" r:id="rId23"/>
    <p:sldId id="331" r:id="rId24"/>
    <p:sldId id="332" r:id="rId25"/>
    <p:sldId id="333" r:id="rId26"/>
    <p:sldId id="334" r:id="rId27"/>
    <p:sldId id="335" r:id="rId28"/>
    <p:sldId id="336" r:id="rId29"/>
    <p:sldId id="327" r:id="rId30"/>
    <p:sldId id="328" r:id="rId31"/>
    <p:sldId id="329" r:id="rId32"/>
    <p:sldId id="337" r:id="rId33"/>
    <p:sldId id="338"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7" d="100"/>
          <a:sy n="107" d="100"/>
        </p:scale>
        <p:origin x="-1098"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E9C6FC8-C42B-454D-BD58-5593225F07A8}" type="datetimeFigureOut">
              <a:rPr lang="en-US" smtClean="0"/>
              <a:t>10/3/2017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9C6FC8-C42B-454D-BD58-5593225F07A8}" type="datetimeFigureOut">
              <a:rPr lang="en-US" smtClean="0"/>
              <a:t>10/3/2017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0E9C6FC8-C42B-454D-BD58-5593225F07A8}" type="datetimeFigureOut">
              <a:rPr lang="en-US" smtClean="0"/>
              <a:t>10/3/2017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E9C6FC8-C42B-454D-BD58-5593225F07A8}" type="datetimeFigureOut">
              <a:rPr lang="en-US" smtClean="0"/>
              <a:t>10/3/2017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5E26D-9379-204A-82EE-B790569D1B01}" type="slidenum">
              <a:rPr lang="en-US" smtClean="0"/>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E9C6FC8-C42B-454D-BD58-5593225F07A8}" type="datetimeFigureOut">
              <a:rPr lang="en-US" smtClean="0"/>
              <a:t>10/3/2017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E9C6FC8-C42B-454D-BD58-5593225F07A8}" type="datetimeFigureOut">
              <a:rPr lang="en-US" smtClean="0"/>
              <a:t>10/3/2017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9C6FC8-C42B-454D-BD58-5593225F07A8}" type="datetimeFigureOut">
              <a:rPr lang="en-US" smtClean="0"/>
              <a:t>10/3/2017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0E9C6FC8-C42B-454D-BD58-5593225F07A8}" type="datetimeFigureOut">
              <a:rPr lang="en-US" smtClean="0"/>
              <a:t>10/3/2017</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03C5E26D-9379-204A-82EE-B790569D1B0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9C6FC8-C42B-454D-BD58-5593225F07A8}" type="datetimeFigureOut">
              <a:rPr lang="en-US" smtClean="0"/>
              <a:t>10/3/2017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C6FC8-C42B-454D-BD58-5593225F07A8}" type="datetimeFigureOut">
              <a:rPr lang="en-US" smtClean="0"/>
              <a:t>10/3/2017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E9C6FC8-C42B-454D-BD58-5593225F07A8}" type="datetimeFigureOut">
              <a:rPr lang="en-US" smtClean="0"/>
              <a:t>10/3/2017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C5E26D-9379-204A-82EE-B790569D1B0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0E9C6FC8-C42B-454D-BD58-5593225F07A8}" type="datetimeFigureOut">
              <a:rPr lang="en-US" smtClean="0"/>
              <a:t>10/3/2017</a:t>
            </a:fld>
            <a:endParaRPr lang="en-US"/>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03C5E26D-9379-204A-82EE-B790569D1B0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1900217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3977821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lstStyle/>
          <a:p>
            <a:r>
              <a:rPr lang="en-US" sz="4000" dirty="0" smtClean="0"/>
              <a:t>Week </a:t>
            </a:r>
            <a:r>
              <a:rPr lang="en-US" sz="4000" dirty="0" smtClean="0"/>
              <a:t>7</a:t>
            </a:r>
            <a:r>
              <a:rPr lang="en-US" sz="4000" cap="none" dirty="0" smtClean="0"/>
              <a:t>ii</a:t>
            </a:r>
            <a:r>
              <a:rPr lang="en-US" sz="4000" dirty="0" smtClean="0"/>
              <a:t>: </a:t>
            </a:r>
            <a:r>
              <a:rPr lang="en-US" sz="4000" dirty="0" smtClean="0"/>
              <a:t>history 2</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a:t>An overview of Christian History - The </a:t>
            </a:r>
            <a:r>
              <a:rPr lang="en-US" dirty="0" smtClean="0"/>
              <a:t>Middle Ages </a:t>
            </a:r>
            <a:r>
              <a:rPr lang="en-US" dirty="0"/>
              <a:t>to </a:t>
            </a:r>
            <a:r>
              <a:rPr lang="en-US" dirty="0" smtClean="0"/>
              <a:t>Modernity</a:t>
            </a:r>
            <a:endParaRPr lang="en-US" dirty="0"/>
          </a:p>
          <a:p>
            <a:endParaRPr lang="en-US" dirty="0"/>
          </a:p>
        </p:txBody>
      </p:sp>
    </p:spTree>
    <p:extLst>
      <p:ext uri="{BB962C8B-B14F-4D97-AF65-F5344CB8AC3E}">
        <p14:creationId xmlns:p14="http://schemas.microsoft.com/office/powerpoint/2010/main" val="30279514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History 2</a:t>
            </a:r>
            <a:endParaRPr lang="en-GB" sz="4000" dirty="0"/>
          </a:p>
        </p:txBody>
      </p:sp>
      <p:sp>
        <p:nvSpPr>
          <p:cNvPr id="3" name="Content Placeholder 2"/>
          <p:cNvSpPr>
            <a:spLocks noGrp="1"/>
          </p:cNvSpPr>
          <p:nvPr>
            <p:ph idx="1"/>
          </p:nvPr>
        </p:nvSpPr>
        <p:spPr>
          <a:xfrm>
            <a:off x="4749552" y="2579290"/>
            <a:ext cx="3807779" cy="3324687"/>
          </a:xfrm>
        </p:spPr>
        <p:txBody>
          <a:bodyPr>
            <a:noAutofit/>
          </a:bodyPr>
          <a:lstStyle/>
          <a:p>
            <a:pPr marL="0" indent="0"/>
            <a:r>
              <a:rPr lang="en-GB" sz="2800" b="0" dirty="0" smtClean="0"/>
              <a:t>The Reformation</a:t>
            </a:r>
          </a:p>
          <a:p>
            <a:pPr marL="0" indent="0"/>
            <a:endParaRPr lang="en-GB" sz="2800" b="0" dirty="0"/>
          </a:p>
          <a:p>
            <a:pPr marL="0" indent="0"/>
            <a:r>
              <a:rPr lang="en-GB" sz="2800" b="0" dirty="0" smtClean="0"/>
              <a:t>Divine Right of Kings</a:t>
            </a:r>
          </a:p>
          <a:p>
            <a:pPr marL="0" indent="0"/>
            <a:endParaRPr lang="en-GB" sz="2800" b="0" dirty="0"/>
          </a:p>
          <a:p>
            <a:pPr marL="0" indent="0"/>
            <a:r>
              <a:rPr lang="en-GB" sz="2800" b="0" dirty="0" smtClean="0"/>
              <a:t>The Enlightenment</a:t>
            </a:r>
          </a:p>
          <a:p>
            <a:pPr marL="0" indent="0"/>
            <a:endParaRPr lang="en-GB" sz="2800" b="0" dirty="0"/>
          </a:p>
        </p:txBody>
      </p:sp>
      <p:sp>
        <p:nvSpPr>
          <p:cNvPr id="4" name="Text Placeholder 3"/>
          <p:cNvSpPr>
            <a:spLocks noGrp="1"/>
          </p:cNvSpPr>
          <p:nvPr>
            <p:ph type="body" sz="half" idx="2"/>
          </p:nvPr>
        </p:nvSpPr>
        <p:spPr/>
        <p:txBody>
          <a:bodyPr/>
          <a:lstStyle/>
          <a:p>
            <a:r>
              <a:rPr lang="en-GB" dirty="0" smtClean="0"/>
              <a:t>WHAT HAPPENED AND WHY IT MATTERS</a:t>
            </a:r>
            <a:endParaRPr lang="en-GB" dirty="0"/>
          </a:p>
        </p:txBody>
      </p:sp>
    </p:spTree>
    <p:extLst>
      <p:ext uri="{BB962C8B-B14F-4D97-AF65-F5344CB8AC3E}">
        <p14:creationId xmlns:p14="http://schemas.microsoft.com/office/powerpoint/2010/main" val="4165488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a:bodyPr>
          <a:lstStyle/>
          <a:p>
            <a:pPr marL="0" indent="0"/>
            <a:r>
              <a:rPr lang="en-GB" b="0" dirty="0" smtClean="0"/>
              <a:t>How history changes</a:t>
            </a:r>
          </a:p>
          <a:p>
            <a:pPr marL="0" indent="0"/>
            <a:endParaRPr lang="en-GB" b="0" dirty="0"/>
          </a:p>
          <a:p>
            <a:pPr marL="0" indent="0"/>
            <a:r>
              <a:rPr lang="en-GB" b="0" dirty="0" smtClean="0"/>
              <a:t>What drives historical and religious change</a:t>
            </a:r>
          </a:p>
          <a:p>
            <a:pPr marL="0" indent="0"/>
            <a:endParaRPr lang="en-GB" b="0" dirty="0"/>
          </a:p>
          <a:p>
            <a:pPr marL="0" indent="0"/>
            <a:r>
              <a:rPr lang="en-GB" b="0" dirty="0" smtClean="0"/>
              <a:t>Social / Political / Religious connections</a:t>
            </a:r>
            <a:endParaRPr lang="en-GB" b="0" dirty="0"/>
          </a:p>
        </p:txBody>
      </p:sp>
      <p:sp>
        <p:nvSpPr>
          <p:cNvPr id="4" name="Title 3"/>
          <p:cNvSpPr>
            <a:spLocks noGrp="1"/>
          </p:cNvSpPr>
          <p:nvPr>
            <p:ph type="title"/>
          </p:nvPr>
        </p:nvSpPr>
        <p:spPr/>
        <p:txBody>
          <a:bodyPr/>
          <a:lstStyle/>
          <a:p>
            <a:r>
              <a:rPr lang="en-GB" dirty="0" smtClean="0"/>
              <a:t>History 2</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30390" y="742336"/>
            <a:ext cx="3221657" cy="4067789"/>
          </a:xfrm>
        </p:spPr>
      </p:pic>
    </p:spTree>
    <p:extLst>
      <p:ext uri="{BB962C8B-B14F-4D97-AF65-F5344CB8AC3E}">
        <p14:creationId xmlns:p14="http://schemas.microsoft.com/office/powerpoint/2010/main" val="1466483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Reformation</a:t>
            </a:r>
            <a:endParaRPr lang="en-GB" dirty="0"/>
          </a:p>
        </p:txBody>
      </p:sp>
      <p:sp>
        <p:nvSpPr>
          <p:cNvPr id="3" name="Text Placeholder 2"/>
          <p:cNvSpPr>
            <a:spLocks noGrp="1"/>
          </p:cNvSpPr>
          <p:nvPr>
            <p:ph type="body" idx="1"/>
          </p:nvPr>
        </p:nvSpPr>
        <p:spPr/>
        <p:txBody>
          <a:bodyPr/>
          <a:lstStyle/>
          <a:p>
            <a:r>
              <a:rPr lang="en-GB" dirty="0" smtClean="0"/>
              <a:t>Luther &amp; </a:t>
            </a:r>
            <a:r>
              <a:rPr lang="en-GB" dirty="0" err="1" smtClean="0"/>
              <a:t>calvin</a:t>
            </a:r>
            <a:endParaRPr lang="en-GB" dirty="0"/>
          </a:p>
        </p:txBody>
      </p:sp>
    </p:spTree>
    <p:extLst>
      <p:ext uri="{BB962C8B-B14F-4D97-AF65-F5344CB8AC3E}">
        <p14:creationId xmlns:p14="http://schemas.microsoft.com/office/powerpoint/2010/main" val="1886310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822960" y="3200066"/>
            <a:ext cx="7291230" cy="1503146"/>
          </a:xfrm>
        </p:spPr>
        <p:txBody>
          <a:bodyPr numCol="2">
            <a:noAutofit/>
          </a:bodyPr>
          <a:lstStyle/>
          <a:p>
            <a:pPr marL="0" indent="0"/>
            <a:r>
              <a:rPr lang="en-GB" sz="1800" b="0" dirty="0" smtClean="0"/>
              <a:t>Gradual accumulation of status and prestige for Rome</a:t>
            </a:r>
          </a:p>
          <a:p>
            <a:pPr marL="0" indent="0"/>
            <a:endParaRPr lang="en-GB" sz="1800" b="0" dirty="0"/>
          </a:p>
          <a:p>
            <a:pPr marL="0" indent="0"/>
            <a:r>
              <a:rPr lang="en-GB" sz="1800" b="0" dirty="0" smtClean="0"/>
              <a:t>Centralisation of authority within the figure of the Pope</a:t>
            </a:r>
          </a:p>
          <a:p>
            <a:pPr marL="0" indent="0"/>
            <a:endParaRPr lang="en-GB" sz="1800" b="0" dirty="0"/>
          </a:p>
          <a:p>
            <a:pPr marL="0" indent="0"/>
            <a:r>
              <a:rPr lang="en-GB" sz="1800" b="0" dirty="0" smtClean="0"/>
              <a:t>Division between Western / Eastern Christian Churches</a:t>
            </a:r>
          </a:p>
          <a:p>
            <a:pPr marL="0" indent="0"/>
            <a:endParaRPr lang="en-GB" sz="1800" b="0" dirty="0"/>
          </a:p>
          <a:p>
            <a:pPr marL="0" indent="0"/>
            <a:r>
              <a:rPr lang="en-GB" sz="1800" b="0" dirty="0" smtClean="0"/>
              <a:t>Struggles over temporal power with kings – investiture crises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923278" y="914400"/>
            <a:ext cx="7341833" cy="2197982"/>
          </a:xfrm>
        </p:spPr>
      </p:pic>
      <p:sp>
        <p:nvSpPr>
          <p:cNvPr id="4" name="Title 3"/>
          <p:cNvSpPr>
            <a:spLocks noGrp="1"/>
          </p:cNvSpPr>
          <p:nvPr>
            <p:ph type="title"/>
          </p:nvPr>
        </p:nvSpPr>
        <p:spPr/>
        <p:txBody>
          <a:bodyPr/>
          <a:lstStyle/>
          <a:p>
            <a:r>
              <a:rPr lang="en-GB" dirty="0" smtClean="0"/>
              <a:t>Middle Ages to Reformation</a:t>
            </a:r>
            <a:endParaRPr lang="en-GB" dirty="0"/>
          </a:p>
        </p:txBody>
      </p:sp>
    </p:spTree>
    <p:extLst>
      <p:ext uri="{BB962C8B-B14F-4D97-AF65-F5344CB8AC3E}">
        <p14:creationId xmlns:p14="http://schemas.microsoft.com/office/powerpoint/2010/main" val="2599093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44572" y="1096963"/>
            <a:ext cx="2555905" cy="3713162"/>
          </a:xfrm>
        </p:spPr>
      </p:pic>
      <p:sp>
        <p:nvSpPr>
          <p:cNvPr id="6" name="Content Placeholder 5"/>
          <p:cNvSpPr>
            <a:spLocks noGrp="1"/>
          </p:cNvSpPr>
          <p:nvPr>
            <p:ph sz="half" idx="2"/>
          </p:nvPr>
        </p:nvSpPr>
        <p:spPr/>
        <p:txBody>
          <a:bodyPr>
            <a:normAutofit fontScale="70000" lnSpcReduction="20000"/>
          </a:bodyPr>
          <a:lstStyle/>
          <a:p>
            <a:pPr marL="0" indent="0"/>
            <a:r>
              <a:rPr lang="en-US" b="0" dirty="0" smtClean="0"/>
              <a:t>Born in 1483, became an Augustinian monk </a:t>
            </a:r>
          </a:p>
          <a:p>
            <a:pPr marL="0" indent="0"/>
            <a:endParaRPr lang="en-US" b="0" dirty="0"/>
          </a:p>
          <a:p>
            <a:pPr marL="0" indent="0"/>
            <a:r>
              <a:rPr lang="en-US" b="0" dirty="0" smtClean="0"/>
              <a:t>In 1512, received his Doctor of Theology and taught at the University of </a:t>
            </a:r>
            <a:r>
              <a:rPr lang="en-US" b="0" dirty="0" err="1" smtClean="0"/>
              <a:t>Wittenburg</a:t>
            </a:r>
            <a:endParaRPr lang="en-US" b="0" dirty="0" smtClean="0"/>
          </a:p>
          <a:p>
            <a:pPr marL="0" indent="0"/>
            <a:endParaRPr lang="en-US" b="0" dirty="0"/>
          </a:p>
          <a:p>
            <a:pPr marL="0" indent="0"/>
            <a:r>
              <a:rPr lang="en-US" b="0" dirty="0" smtClean="0"/>
              <a:t>Most famous for his role in the onset of the Reformation – the split between Catholic and Protestant churches</a:t>
            </a:r>
          </a:p>
          <a:p>
            <a:endParaRPr lang="en-US" dirty="0"/>
          </a:p>
          <a:p>
            <a:endParaRPr lang="en-US" dirty="0" smtClean="0"/>
          </a:p>
          <a:p>
            <a:endParaRPr lang="en-US" dirty="0" smtClean="0"/>
          </a:p>
          <a:p>
            <a:endParaRPr lang="en-US" dirty="0"/>
          </a:p>
        </p:txBody>
      </p:sp>
      <p:sp>
        <p:nvSpPr>
          <p:cNvPr id="4" name="Title 3"/>
          <p:cNvSpPr>
            <a:spLocks noGrp="1"/>
          </p:cNvSpPr>
          <p:nvPr>
            <p:ph type="title"/>
          </p:nvPr>
        </p:nvSpPr>
        <p:spPr/>
        <p:txBody>
          <a:bodyPr/>
          <a:lstStyle/>
          <a:p>
            <a:r>
              <a:rPr lang="en-US" dirty="0" smtClean="0"/>
              <a:t>Martin Luther (1483-1546)</a:t>
            </a:r>
            <a:endParaRPr lang="en-US" dirty="0"/>
          </a:p>
        </p:txBody>
      </p:sp>
    </p:spTree>
    <p:extLst>
      <p:ext uri="{BB962C8B-B14F-4D97-AF65-F5344CB8AC3E}">
        <p14:creationId xmlns:p14="http://schemas.microsoft.com/office/powerpoint/2010/main" val="18062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200" b="0" dirty="0" smtClean="0"/>
              <a:t>In </a:t>
            </a:r>
            <a:r>
              <a:rPr lang="en-GB" sz="1200" b="0" dirty="0"/>
              <a:t>1516, Johann Tetzel, a Dominican friar and papal commissioner for indulgences, was sent to Germany by the Roman Catholic Church to sell indulgences to raise money to rebuild St. Peter's Basilica in Rome</a:t>
            </a:r>
            <a:r>
              <a:rPr lang="en-GB" sz="1200" b="0" dirty="0" smtClean="0"/>
              <a:t>.</a:t>
            </a:r>
          </a:p>
          <a:p>
            <a:pPr marL="0" indent="0"/>
            <a:endParaRPr lang="en-GB" sz="1200" b="0" dirty="0"/>
          </a:p>
          <a:p>
            <a:pPr marL="0" indent="0"/>
            <a:r>
              <a:rPr lang="en-GB" sz="1200" b="0" dirty="0"/>
              <a:t>On 31 October 1517, Luther wrote to his bishop, Albert of Mainz, protesting the sale of indulgences. He enclosed in his letter a copy of his "Disputation of Martin Luther on the Power and Efficacy of Indulgences", which came to be known as the </a:t>
            </a:r>
            <a:r>
              <a:rPr lang="en-GB" sz="1200" b="0" i="1" dirty="0"/>
              <a:t>Ninety-five Theses</a:t>
            </a:r>
            <a:r>
              <a:rPr lang="en-GB" sz="1200" b="0" dirty="0"/>
              <a:t>. </a:t>
            </a:r>
            <a:endParaRPr lang="en-GB" sz="1200" b="0" dirty="0" smtClean="0"/>
          </a:p>
          <a:p>
            <a:pPr marL="0" indent="0"/>
            <a:endParaRPr lang="en-GB" sz="1200" b="0" dirty="0"/>
          </a:p>
          <a:p>
            <a:pPr marL="0" indent="0"/>
            <a:r>
              <a:rPr lang="en-GB" sz="1200" b="0" dirty="0" smtClean="0"/>
              <a:t>Apocryphally, these were nailed to the front door of All Saints Church in Wittenberg, although this is unlikely to have actually occurred.</a:t>
            </a:r>
            <a:endParaRPr lang="en-GB" sz="1200" b="0" dirty="0"/>
          </a:p>
          <a:p>
            <a:pPr marL="0" indent="0"/>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3787" y="1033609"/>
            <a:ext cx="3574387" cy="3574387"/>
          </a:xfrm>
        </p:spPr>
      </p:pic>
      <p:sp>
        <p:nvSpPr>
          <p:cNvPr id="4" name="Title 3"/>
          <p:cNvSpPr>
            <a:spLocks noGrp="1"/>
          </p:cNvSpPr>
          <p:nvPr>
            <p:ph type="title"/>
          </p:nvPr>
        </p:nvSpPr>
        <p:spPr/>
        <p:txBody>
          <a:bodyPr/>
          <a:lstStyle/>
          <a:p>
            <a:r>
              <a:rPr lang="en-GB" dirty="0" smtClean="0"/>
              <a:t>Martin Luther </a:t>
            </a:r>
            <a:r>
              <a:rPr lang="en-US" dirty="0" smtClean="0"/>
              <a:t>– 95 Theses</a:t>
            </a:r>
            <a:endParaRPr lang="en-GB" dirty="0"/>
          </a:p>
        </p:txBody>
      </p:sp>
    </p:spTree>
    <p:extLst>
      <p:ext uri="{BB962C8B-B14F-4D97-AF65-F5344CB8AC3E}">
        <p14:creationId xmlns:p14="http://schemas.microsoft.com/office/powerpoint/2010/main" val="2441585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400" b="0" dirty="0" smtClean="0"/>
              <a:t>The </a:t>
            </a:r>
            <a:r>
              <a:rPr lang="en-US" sz="1400" b="0" dirty="0"/>
              <a:t>95 </a:t>
            </a:r>
            <a:r>
              <a:rPr lang="en-US" sz="1400" b="0" dirty="0" smtClean="0"/>
              <a:t>Theses denied </a:t>
            </a:r>
            <a:r>
              <a:rPr lang="en-US" sz="1400" b="0" dirty="0"/>
              <a:t>unique authority of the </a:t>
            </a:r>
            <a:r>
              <a:rPr lang="en-US" sz="1400" b="0" dirty="0" smtClean="0"/>
              <a:t>Pope, asserted the re-eminence </a:t>
            </a:r>
            <a:r>
              <a:rPr lang="en-US" sz="1400" b="0" dirty="0"/>
              <a:t>of Grace in </a:t>
            </a:r>
            <a:r>
              <a:rPr lang="en-US" sz="1400" b="0" dirty="0" smtClean="0"/>
              <a:t>salvation, and cast </a:t>
            </a:r>
            <a:r>
              <a:rPr lang="en-US" sz="1400" b="0" dirty="0"/>
              <a:t>doubt on the profit </a:t>
            </a:r>
            <a:r>
              <a:rPr lang="en-US" sz="1400" b="0" dirty="0" smtClean="0"/>
              <a:t>motive for indulgences</a:t>
            </a:r>
          </a:p>
          <a:p>
            <a:pPr marL="0" indent="0"/>
            <a:endParaRPr lang="en-US" sz="1400" b="0" dirty="0"/>
          </a:p>
          <a:p>
            <a:pPr marL="0" indent="0"/>
            <a:r>
              <a:rPr lang="en-US" sz="1400" b="0" dirty="0" smtClean="0"/>
              <a:t>This lead Pope Leo</a:t>
            </a:r>
            <a:r>
              <a:rPr lang="en-US" sz="1400" b="0" dirty="0"/>
              <a:t> </a:t>
            </a:r>
            <a:r>
              <a:rPr lang="en-US" sz="1400" b="0" dirty="0" smtClean="0"/>
              <a:t>X to write the encyclical </a:t>
            </a:r>
            <a:r>
              <a:rPr lang="en-US" sz="1400" b="0" i="1" dirty="0" err="1" smtClean="0"/>
              <a:t>Exsurge</a:t>
            </a:r>
            <a:r>
              <a:rPr lang="en-US" sz="1400" b="0" i="1" dirty="0" smtClean="0"/>
              <a:t> </a:t>
            </a:r>
            <a:r>
              <a:rPr lang="en-US" sz="1400" b="0" i="1" dirty="0" err="1"/>
              <a:t>Domine</a:t>
            </a:r>
            <a:r>
              <a:rPr lang="en-US" sz="1400" b="0" dirty="0"/>
              <a:t> (1520), </a:t>
            </a:r>
            <a:r>
              <a:rPr lang="en-US" sz="1400" b="0" dirty="0" smtClean="0"/>
              <a:t>which excommunicated Luther</a:t>
            </a:r>
          </a:p>
          <a:p>
            <a:pPr marL="0" indent="0"/>
            <a:endParaRPr lang="en-US" sz="1400" b="0" dirty="0"/>
          </a:p>
          <a:p>
            <a:pPr marL="0" indent="0"/>
            <a:r>
              <a:rPr lang="en-US" sz="1400" b="0" dirty="0" smtClean="0"/>
              <a:t>Luther burns the excommunication notice</a:t>
            </a:r>
          </a:p>
          <a:p>
            <a:pPr marL="0" indent="0"/>
            <a:endParaRPr lang="en-US" sz="1400" b="0" dirty="0"/>
          </a:p>
          <a:p>
            <a:pPr marL="0" indent="0"/>
            <a:r>
              <a:rPr lang="en-US" sz="1400" b="0" dirty="0" smtClean="0"/>
              <a:t>Was called to account for his writing and conduct at the Diet of Worms</a:t>
            </a:r>
            <a:endParaRPr lang="en-US" b="0"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52014" y="1367161"/>
            <a:ext cx="4360846" cy="2505925"/>
          </a:xfrm>
        </p:spPr>
      </p:pic>
      <p:sp>
        <p:nvSpPr>
          <p:cNvPr id="4" name="Title 3"/>
          <p:cNvSpPr>
            <a:spLocks noGrp="1"/>
          </p:cNvSpPr>
          <p:nvPr>
            <p:ph type="title"/>
          </p:nvPr>
        </p:nvSpPr>
        <p:spPr/>
        <p:txBody>
          <a:bodyPr/>
          <a:lstStyle/>
          <a:p>
            <a:r>
              <a:rPr lang="en-GB" dirty="0"/>
              <a:t>Martin Luther </a:t>
            </a:r>
            <a:r>
              <a:rPr lang="en-US" dirty="0"/>
              <a:t>– 95 Theses</a:t>
            </a:r>
            <a:endParaRPr lang="en-GB" dirty="0"/>
          </a:p>
        </p:txBody>
      </p:sp>
    </p:spTree>
    <p:extLst>
      <p:ext uri="{BB962C8B-B14F-4D97-AF65-F5344CB8AC3E}">
        <p14:creationId xmlns:p14="http://schemas.microsoft.com/office/powerpoint/2010/main" val="1769510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Luther was asked to recant his teaching and writing which criticised the current form of the Catholic Church</a:t>
            </a:r>
          </a:p>
          <a:p>
            <a:pPr marL="0" indent="0"/>
            <a:endParaRPr lang="en-GB" sz="1600" b="0" dirty="0"/>
          </a:p>
          <a:p>
            <a:pPr marL="0" indent="0"/>
            <a:r>
              <a:rPr lang="en-GB" sz="1600" b="0" dirty="0" smtClean="0"/>
              <a:t>He replied with the words opposite, foregrounding the role of reason in determining correct action over the authority of the Church and Pope, the direct interpretation of the Scriptures by the individual over their interpretation by a priest, and the importance of the centrality of the Word of God over tradition or hierarchy</a:t>
            </a:r>
            <a:endParaRPr lang="en-GB" sz="1600" b="0" dirty="0"/>
          </a:p>
        </p:txBody>
      </p:sp>
      <p:sp>
        <p:nvSpPr>
          <p:cNvPr id="3" name="Content Placeholder 2"/>
          <p:cNvSpPr>
            <a:spLocks noGrp="1"/>
          </p:cNvSpPr>
          <p:nvPr>
            <p:ph sz="half" idx="2"/>
          </p:nvPr>
        </p:nvSpPr>
        <p:spPr/>
        <p:txBody>
          <a:bodyPr>
            <a:normAutofit/>
          </a:bodyPr>
          <a:lstStyle/>
          <a:p>
            <a:pPr marL="0" indent="0"/>
            <a:r>
              <a:rPr lang="en-GB" sz="1600" b="0" i="1" dirty="0" smtClean="0"/>
              <a:t>“Unless </a:t>
            </a:r>
            <a:r>
              <a:rPr lang="en-GB" sz="1600" b="0" i="1" dirty="0"/>
              <a:t>I am convinced by the testimony of the Scriptures or by clear reason (for I do not trust either in the pope or in councils alone, since it is well known that they have often erred and contradicted themselves), I am bound by the Scriptures I have quoted and my conscience is captive to the Word of God. I cannot and I will not recant anything, since it is neither safe nor right to go against conscience. May God help me. Amen</a:t>
            </a:r>
            <a:r>
              <a:rPr lang="en-GB" sz="1600" b="0" i="1" dirty="0" smtClean="0"/>
              <a:t>.”</a:t>
            </a:r>
            <a:endParaRPr lang="en-GB" sz="1600" b="0" i="1" dirty="0"/>
          </a:p>
        </p:txBody>
      </p:sp>
      <p:sp>
        <p:nvSpPr>
          <p:cNvPr id="4" name="Title 3"/>
          <p:cNvSpPr>
            <a:spLocks noGrp="1"/>
          </p:cNvSpPr>
          <p:nvPr>
            <p:ph type="title"/>
          </p:nvPr>
        </p:nvSpPr>
        <p:spPr/>
        <p:txBody>
          <a:bodyPr/>
          <a:lstStyle/>
          <a:p>
            <a:r>
              <a:rPr lang="en-GB" dirty="0"/>
              <a:t>Martin Luther </a:t>
            </a:r>
            <a:r>
              <a:rPr lang="en-US" dirty="0"/>
              <a:t>– 95 Theses</a:t>
            </a:r>
            <a:endParaRPr lang="en-GB" dirty="0"/>
          </a:p>
        </p:txBody>
      </p:sp>
    </p:spTree>
    <p:extLst>
      <p:ext uri="{BB962C8B-B14F-4D97-AF65-F5344CB8AC3E}">
        <p14:creationId xmlns:p14="http://schemas.microsoft.com/office/powerpoint/2010/main" val="3219511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41538" y="1012366"/>
            <a:ext cx="3481187" cy="3592584"/>
          </a:xfrm>
        </p:spPr>
      </p:pic>
      <p:sp>
        <p:nvSpPr>
          <p:cNvPr id="3" name="Content Placeholder 2"/>
          <p:cNvSpPr>
            <a:spLocks noGrp="1"/>
          </p:cNvSpPr>
          <p:nvPr>
            <p:ph sz="half" idx="2"/>
          </p:nvPr>
        </p:nvSpPr>
        <p:spPr/>
        <p:txBody>
          <a:bodyPr>
            <a:normAutofit fontScale="77500" lnSpcReduction="20000"/>
          </a:bodyPr>
          <a:lstStyle/>
          <a:p>
            <a:pPr marL="0" indent="0"/>
            <a:r>
              <a:rPr lang="en-US" b="0" dirty="0" smtClean="0"/>
              <a:t>Luther’s thought formed the basis of Protestant Christianity – the protest against the form of the Catholic Church on the basis of its </a:t>
            </a:r>
            <a:r>
              <a:rPr lang="en-US" b="0" dirty="0" err="1" smtClean="0"/>
              <a:t>errancy</a:t>
            </a:r>
            <a:endParaRPr lang="en-US" b="0" dirty="0" smtClean="0"/>
          </a:p>
          <a:p>
            <a:pPr marL="0" indent="0"/>
            <a:endParaRPr lang="en-US" b="0" dirty="0" smtClean="0"/>
          </a:p>
          <a:p>
            <a:pPr marL="0" indent="0"/>
            <a:r>
              <a:rPr lang="en-US" sz="3600" dirty="0" smtClean="0"/>
              <a:t>Sola Scriptura</a:t>
            </a:r>
          </a:p>
          <a:p>
            <a:pPr marL="0" indent="0"/>
            <a:r>
              <a:rPr lang="en-US" sz="3600" dirty="0" smtClean="0"/>
              <a:t>Sola </a:t>
            </a:r>
            <a:r>
              <a:rPr lang="en-US" sz="3600" dirty="0" err="1" smtClean="0"/>
              <a:t>Fidei</a:t>
            </a:r>
            <a:endParaRPr lang="en-US" sz="3600" dirty="0" smtClean="0"/>
          </a:p>
          <a:p>
            <a:pPr marL="0" indent="0"/>
            <a:r>
              <a:rPr lang="en-US" sz="3600" dirty="0" smtClean="0"/>
              <a:t>Sola Gratia </a:t>
            </a:r>
            <a:endParaRPr lang="en-GB" sz="3600" dirty="0"/>
          </a:p>
        </p:txBody>
      </p:sp>
      <p:sp>
        <p:nvSpPr>
          <p:cNvPr id="4" name="Title 3"/>
          <p:cNvSpPr>
            <a:spLocks noGrp="1"/>
          </p:cNvSpPr>
          <p:nvPr>
            <p:ph type="title"/>
          </p:nvPr>
        </p:nvSpPr>
        <p:spPr/>
        <p:txBody>
          <a:bodyPr/>
          <a:lstStyle/>
          <a:p>
            <a:r>
              <a:rPr lang="en-GB" dirty="0"/>
              <a:t>Martin Luther </a:t>
            </a:r>
            <a:r>
              <a:rPr lang="en-US" dirty="0"/>
              <a:t>– 95 Theses</a:t>
            </a:r>
            <a:endParaRPr lang="en-GB" dirty="0"/>
          </a:p>
        </p:txBody>
      </p:sp>
    </p:spTree>
    <p:extLst>
      <p:ext uri="{BB962C8B-B14F-4D97-AF65-F5344CB8AC3E}">
        <p14:creationId xmlns:p14="http://schemas.microsoft.com/office/powerpoint/2010/main" val="1029528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39192" y="1097280"/>
            <a:ext cx="3289901" cy="3289901"/>
          </a:xfrm>
        </p:spPr>
      </p:pic>
      <p:sp>
        <p:nvSpPr>
          <p:cNvPr id="6" name="Content Placeholder 5"/>
          <p:cNvSpPr>
            <a:spLocks noGrp="1"/>
          </p:cNvSpPr>
          <p:nvPr>
            <p:ph sz="half" idx="2"/>
          </p:nvPr>
        </p:nvSpPr>
        <p:spPr/>
        <p:txBody>
          <a:bodyPr>
            <a:normAutofit fontScale="55000" lnSpcReduction="20000"/>
          </a:bodyPr>
          <a:lstStyle/>
          <a:p>
            <a:pPr marL="0" indent="0"/>
            <a:r>
              <a:rPr lang="en-GB" b="0" dirty="0" smtClean="0"/>
              <a:t>Most famous writing is the Institutes of the Christian Religion</a:t>
            </a:r>
          </a:p>
          <a:p>
            <a:pPr marL="0" indent="0"/>
            <a:endParaRPr lang="en-GB" b="0" dirty="0"/>
          </a:p>
          <a:p>
            <a:pPr marL="0" indent="0"/>
            <a:r>
              <a:rPr lang="en-GB" b="0" dirty="0" smtClean="0"/>
              <a:t>It </a:t>
            </a:r>
            <a:r>
              <a:rPr lang="en-GB" b="0" dirty="0"/>
              <a:t>states that the sum of human wisdom consists of two parts: the knowledge of God and of ourselves</a:t>
            </a:r>
            <a:r>
              <a:rPr lang="en-GB" b="0" dirty="0" smtClean="0"/>
              <a:t>.</a:t>
            </a:r>
            <a:endParaRPr lang="en-GB" b="0" baseline="30000" dirty="0"/>
          </a:p>
          <a:p>
            <a:pPr marL="0" indent="0"/>
            <a:endParaRPr lang="en-GB" b="0" dirty="0" smtClean="0"/>
          </a:p>
          <a:p>
            <a:pPr marL="0" indent="0"/>
            <a:r>
              <a:rPr lang="en-GB" b="0" dirty="0" smtClean="0"/>
              <a:t>Calvin </a:t>
            </a:r>
            <a:r>
              <a:rPr lang="en-GB" b="0" dirty="0"/>
              <a:t>argues that the knowledge of God is not inherent in humanity nor can it be discovered by observing this world. The only way to obtain it is to study scripture. </a:t>
            </a:r>
            <a:endParaRPr lang="en-GB" b="0" dirty="0" smtClean="0"/>
          </a:p>
          <a:p>
            <a:pPr marL="0" indent="0"/>
            <a:endParaRPr lang="en-GB" b="0" dirty="0"/>
          </a:p>
          <a:p>
            <a:pPr marL="0" indent="0"/>
            <a:r>
              <a:rPr lang="en-GB" b="0" dirty="0" smtClean="0"/>
              <a:t>Calvin </a:t>
            </a:r>
            <a:r>
              <a:rPr lang="en-GB" b="0" dirty="0"/>
              <a:t>writes, "For anyone to arrive at God the Creator he needs Scripture as his Guide and Teacher</a:t>
            </a:r>
            <a:endParaRPr lang="en-US" dirty="0"/>
          </a:p>
        </p:txBody>
      </p:sp>
      <p:sp>
        <p:nvSpPr>
          <p:cNvPr id="4" name="Title 3"/>
          <p:cNvSpPr>
            <a:spLocks noGrp="1"/>
          </p:cNvSpPr>
          <p:nvPr>
            <p:ph type="title"/>
          </p:nvPr>
        </p:nvSpPr>
        <p:spPr/>
        <p:txBody>
          <a:bodyPr/>
          <a:lstStyle/>
          <a:p>
            <a:r>
              <a:rPr lang="en-US" dirty="0" smtClean="0"/>
              <a:t>John Calvin (1509-1564)</a:t>
            </a:r>
            <a:endParaRPr lang="en-US" dirty="0"/>
          </a:p>
        </p:txBody>
      </p:sp>
    </p:spTree>
    <p:extLst>
      <p:ext uri="{BB962C8B-B14F-4D97-AF65-F5344CB8AC3E}">
        <p14:creationId xmlns:p14="http://schemas.microsoft.com/office/powerpoint/2010/main" val="269875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Autofit/>
          </a:bodyPr>
          <a:lstStyle/>
          <a:p>
            <a:pPr marL="0" indent="0"/>
            <a:r>
              <a:rPr lang="en-US" sz="1400" b="0" dirty="0" smtClean="0"/>
              <a:t>Based in Geneva, Calvin offered much of the theological architecture of the Reformation</a:t>
            </a:r>
          </a:p>
          <a:p>
            <a:pPr marL="0" indent="0"/>
            <a:endParaRPr lang="en-US" sz="1400" b="0" dirty="0"/>
          </a:p>
          <a:p>
            <a:pPr marL="0" indent="0"/>
            <a:r>
              <a:rPr lang="en-US" sz="1400" b="0" dirty="0" smtClean="0"/>
              <a:t>He focused on aspects of pre-destination and freewill, the total depravity of mankind, and issues of election and atonement.</a:t>
            </a:r>
          </a:p>
          <a:p>
            <a:pPr marL="0" indent="0"/>
            <a:endParaRPr lang="en-US" sz="1400" b="0" dirty="0"/>
          </a:p>
          <a:p>
            <a:pPr marL="0" indent="0"/>
            <a:r>
              <a:rPr lang="en-GB" sz="1400" b="0" dirty="0" smtClean="0"/>
              <a:t>He </a:t>
            </a:r>
            <a:r>
              <a:rPr lang="en-GB" sz="1400" b="0" dirty="0"/>
              <a:t>accepted only two sacraments as valid </a:t>
            </a:r>
            <a:r>
              <a:rPr lang="en-GB" sz="1400" b="0" dirty="0" smtClean="0"/>
              <a:t>:</a:t>
            </a:r>
            <a:r>
              <a:rPr lang="en-GB" sz="1400" b="0" dirty="0"/>
              <a:t> baptism and the Lord's Supper (in opposition to the Catholic acceptance of seven sacraments). He completely rejected the Catholic doctrine of transubstantiation </a:t>
            </a:r>
            <a:r>
              <a:rPr lang="en-GB" sz="1400" b="0" dirty="0" smtClean="0"/>
              <a:t>and Luther’s proposal of sacramental union</a:t>
            </a:r>
            <a:endParaRPr lang="en-US" sz="1400" b="0"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8352" y="642206"/>
            <a:ext cx="3125939" cy="4167919"/>
          </a:xfrm>
        </p:spPr>
      </p:pic>
      <p:sp>
        <p:nvSpPr>
          <p:cNvPr id="2" name="Title 1"/>
          <p:cNvSpPr>
            <a:spLocks noGrp="1"/>
          </p:cNvSpPr>
          <p:nvPr>
            <p:ph type="title"/>
          </p:nvPr>
        </p:nvSpPr>
        <p:spPr/>
        <p:txBody>
          <a:bodyPr/>
          <a:lstStyle/>
          <a:p>
            <a:r>
              <a:rPr lang="en-US" dirty="0" smtClean="0"/>
              <a:t>Calvinism</a:t>
            </a:r>
            <a:endParaRPr lang="en-US" dirty="0"/>
          </a:p>
        </p:txBody>
      </p:sp>
    </p:spTree>
    <p:extLst>
      <p:ext uri="{BB962C8B-B14F-4D97-AF65-F5344CB8AC3E}">
        <p14:creationId xmlns:p14="http://schemas.microsoft.com/office/powerpoint/2010/main" val="35633544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English Reformation and the Divine Right of Kings</a:t>
            </a:r>
            <a:endParaRPr lang="en-GB" dirty="0"/>
          </a:p>
        </p:txBody>
      </p:sp>
      <p:sp>
        <p:nvSpPr>
          <p:cNvPr id="3" name="Text Placeholder 2"/>
          <p:cNvSpPr>
            <a:spLocks noGrp="1"/>
          </p:cNvSpPr>
          <p:nvPr>
            <p:ph type="body" idx="1"/>
          </p:nvPr>
        </p:nvSpPr>
        <p:spPr/>
        <p:txBody>
          <a:bodyPr/>
          <a:lstStyle/>
          <a:p>
            <a:r>
              <a:rPr lang="en-GB" dirty="0" smtClean="0"/>
              <a:t>Henry Viii, Cromwell, Cranmer, &amp; Charles ii</a:t>
            </a:r>
            <a:endParaRPr lang="en-GB" dirty="0"/>
          </a:p>
        </p:txBody>
      </p:sp>
    </p:spTree>
    <p:extLst>
      <p:ext uri="{BB962C8B-B14F-4D97-AF65-F5344CB8AC3E}">
        <p14:creationId xmlns:p14="http://schemas.microsoft.com/office/powerpoint/2010/main" val="1358586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72957" y="1096963"/>
            <a:ext cx="3099136" cy="3713162"/>
          </a:xfrm>
        </p:spPr>
      </p:pic>
      <p:sp>
        <p:nvSpPr>
          <p:cNvPr id="4" name="Content Placeholder 3"/>
          <p:cNvSpPr>
            <a:spLocks noGrp="1"/>
          </p:cNvSpPr>
          <p:nvPr>
            <p:ph sz="half" idx="2"/>
          </p:nvPr>
        </p:nvSpPr>
        <p:spPr/>
        <p:txBody>
          <a:bodyPr>
            <a:normAutofit fontScale="47500" lnSpcReduction="20000"/>
          </a:bodyPr>
          <a:lstStyle/>
          <a:p>
            <a:pPr marL="0" indent="0"/>
            <a:r>
              <a:rPr lang="en-US" b="0" dirty="0" smtClean="0"/>
              <a:t>Political crisis over divorce from Catherine of Aragon and influence of Lutheran ideas from the Continent</a:t>
            </a:r>
          </a:p>
          <a:p>
            <a:pPr marL="0" indent="0"/>
            <a:endParaRPr lang="en-US" b="0" dirty="0"/>
          </a:p>
          <a:p>
            <a:pPr marL="0" indent="0"/>
            <a:r>
              <a:rPr lang="en-US" b="0" dirty="0" smtClean="0"/>
              <a:t>Six wives:</a:t>
            </a:r>
          </a:p>
          <a:p>
            <a:pPr marL="0" indent="0"/>
            <a:r>
              <a:rPr lang="en-US" b="0" dirty="0" smtClean="0"/>
              <a:t>Catherine of Aragon</a:t>
            </a:r>
          </a:p>
          <a:p>
            <a:pPr marL="0" indent="0"/>
            <a:r>
              <a:rPr lang="en-US" b="0" dirty="0" smtClean="0"/>
              <a:t>Anne Boleyn</a:t>
            </a:r>
          </a:p>
          <a:p>
            <a:pPr marL="0" indent="0"/>
            <a:r>
              <a:rPr lang="en-US" b="0" dirty="0" smtClean="0"/>
              <a:t>Jane Seymour</a:t>
            </a:r>
          </a:p>
          <a:p>
            <a:pPr marL="0" indent="0"/>
            <a:r>
              <a:rPr lang="en-US" b="0" dirty="0" smtClean="0"/>
              <a:t>Anne of Cleves</a:t>
            </a:r>
          </a:p>
          <a:p>
            <a:pPr marL="0" indent="0"/>
            <a:r>
              <a:rPr lang="en-US" b="0" dirty="0" smtClean="0"/>
              <a:t>Catherine Howard</a:t>
            </a:r>
          </a:p>
          <a:p>
            <a:pPr marL="0" indent="0"/>
            <a:r>
              <a:rPr lang="en-US" b="0" dirty="0" smtClean="0"/>
              <a:t>Catherine Parr</a:t>
            </a:r>
          </a:p>
          <a:p>
            <a:pPr marL="0" indent="0"/>
            <a:endParaRPr lang="en-US" b="0" dirty="0"/>
          </a:p>
          <a:p>
            <a:pPr marL="0" indent="0"/>
            <a:r>
              <a:rPr lang="en-US" b="0" dirty="0" smtClean="0"/>
              <a:t>Break from Rome and gradual </a:t>
            </a:r>
            <a:r>
              <a:rPr lang="en-GB" b="0" dirty="0" smtClean="0"/>
              <a:t>radicalisation</a:t>
            </a:r>
            <a:r>
              <a:rPr lang="en-US" b="0" dirty="0" smtClean="0"/>
              <a:t> towards Anglicanism (Protestant)</a:t>
            </a:r>
          </a:p>
        </p:txBody>
      </p:sp>
      <p:sp>
        <p:nvSpPr>
          <p:cNvPr id="2" name="Title 1"/>
          <p:cNvSpPr>
            <a:spLocks noGrp="1"/>
          </p:cNvSpPr>
          <p:nvPr>
            <p:ph type="title"/>
          </p:nvPr>
        </p:nvSpPr>
        <p:spPr/>
        <p:txBody>
          <a:bodyPr/>
          <a:lstStyle/>
          <a:p>
            <a:r>
              <a:rPr lang="en-US" dirty="0"/>
              <a:t>Henry VIII (</a:t>
            </a:r>
            <a:r>
              <a:rPr lang="en-US" dirty="0" smtClean="0"/>
              <a:t>1491-1547)</a:t>
            </a:r>
            <a:endParaRPr lang="en-US" dirty="0"/>
          </a:p>
        </p:txBody>
      </p:sp>
    </p:spTree>
    <p:extLst>
      <p:ext uri="{BB962C8B-B14F-4D97-AF65-F5344CB8AC3E}">
        <p14:creationId xmlns:p14="http://schemas.microsoft.com/office/powerpoint/2010/main" val="127725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Architects of Reformation</a:t>
            </a:r>
            <a:endParaRPr lang="en-US" dirty="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22135" y="1144912"/>
            <a:ext cx="3059247" cy="3665214"/>
          </a:xfrm>
        </p:spPr>
      </p:pic>
      <p:sp>
        <p:nvSpPr>
          <p:cNvPr id="7" name="Text Placeholder 6"/>
          <p:cNvSpPr>
            <a:spLocks noGrp="1"/>
          </p:cNvSpPr>
          <p:nvPr>
            <p:ph type="body" sz="quarter" idx="3"/>
          </p:nvPr>
        </p:nvSpPr>
        <p:spPr/>
        <p:txBody>
          <a:bodyPr>
            <a:normAutofit fontScale="92500" lnSpcReduction="20000"/>
          </a:bodyPr>
          <a:lstStyle/>
          <a:p>
            <a:r>
              <a:rPr lang="en-US" dirty="0"/>
              <a:t>Thomas Cromwell</a:t>
            </a:r>
          </a:p>
          <a:p>
            <a:r>
              <a:rPr lang="en-US" dirty="0"/>
              <a:t>(c.1485-1540</a:t>
            </a:r>
            <a:r>
              <a:rPr lang="en-US" dirty="0" smtClean="0"/>
              <a:t>)</a:t>
            </a:r>
            <a:endParaRPr lang="en-US" dirty="0"/>
          </a:p>
        </p:txBody>
      </p:sp>
      <p:sp>
        <p:nvSpPr>
          <p:cNvPr id="8" name="Content Placeholder 7"/>
          <p:cNvSpPr>
            <a:spLocks noGrp="1"/>
          </p:cNvSpPr>
          <p:nvPr>
            <p:ph sz="quarter" idx="4"/>
          </p:nvPr>
        </p:nvSpPr>
        <p:spPr/>
        <p:txBody>
          <a:bodyPr>
            <a:normAutofit fontScale="92500" lnSpcReduction="20000"/>
          </a:bodyPr>
          <a:lstStyle/>
          <a:p>
            <a:pPr marL="0" indent="0"/>
            <a:r>
              <a:rPr lang="en-GB" b="0" dirty="0"/>
              <a:t>Cromwell was a lawyer and a member of Parliament—a Protestant who saw how Parliament could be used to advance the Royal Supremacy, which Henry wanted, and to further Protestant beliefs and practices Cromwell and his friends wanted</a:t>
            </a:r>
            <a:endParaRPr lang="en-US" b="0" dirty="0"/>
          </a:p>
        </p:txBody>
      </p:sp>
    </p:spTree>
    <p:extLst>
      <p:ext uri="{BB962C8B-B14F-4D97-AF65-F5344CB8AC3E}">
        <p14:creationId xmlns:p14="http://schemas.microsoft.com/office/powerpoint/2010/main" val="118789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Architects of Reformation</a:t>
            </a:r>
            <a:endParaRPr lang="en-GB" dirty="0"/>
          </a:p>
        </p:txBody>
      </p:sp>
      <p:sp>
        <p:nvSpPr>
          <p:cNvPr id="3" name="Text Placeholder 2"/>
          <p:cNvSpPr>
            <a:spLocks noGrp="1"/>
          </p:cNvSpPr>
          <p:nvPr>
            <p:ph type="body" idx="1"/>
          </p:nvPr>
        </p:nvSpPr>
        <p:spPr/>
        <p:txBody>
          <a:bodyPr>
            <a:normAutofit fontScale="92500" lnSpcReduction="20000"/>
          </a:bodyPr>
          <a:lstStyle/>
          <a:p>
            <a:r>
              <a:rPr lang="en-GB" dirty="0" smtClean="0"/>
              <a:t>Thomas Cranmer</a:t>
            </a:r>
          </a:p>
          <a:p>
            <a:r>
              <a:rPr lang="en-GB" dirty="0" smtClean="0"/>
              <a:t>(1489 –1556</a:t>
            </a:r>
            <a:r>
              <a:rPr lang="en-GB" dirty="0"/>
              <a:t>)</a:t>
            </a:r>
          </a:p>
        </p:txBody>
      </p:sp>
      <p:sp>
        <p:nvSpPr>
          <p:cNvPr id="4" name="Content Placeholder 3"/>
          <p:cNvSpPr>
            <a:spLocks noGrp="1"/>
          </p:cNvSpPr>
          <p:nvPr>
            <p:ph sz="half" idx="2"/>
          </p:nvPr>
        </p:nvSpPr>
        <p:spPr/>
        <p:txBody>
          <a:bodyPr>
            <a:normAutofit fontScale="70000" lnSpcReduction="20000"/>
          </a:bodyPr>
          <a:lstStyle/>
          <a:p>
            <a:pPr marL="0" indent="0"/>
            <a:r>
              <a:rPr lang="en-GB" b="0" dirty="0" smtClean="0"/>
              <a:t>Archbishop of Canterbury during the English Reformation</a:t>
            </a:r>
          </a:p>
          <a:p>
            <a:pPr marL="0" indent="0"/>
            <a:endParaRPr lang="en-GB" b="0" dirty="0"/>
          </a:p>
          <a:p>
            <a:pPr marL="0" indent="0"/>
            <a:r>
              <a:rPr lang="en-GB" b="0" dirty="0" smtClean="0"/>
              <a:t>Supported the development of a separate Church of England</a:t>
            </a:r>
          </a:p>
          <a:p>
            <a:pPr marL="0" indent="0"/>
            <a:endParaRPr lang="en-GB" b="0" dirty="0"/>
          </a:p>
          <a:p>
            <a:pPr marL="0" indent="0"/>
            <a:r>
              <a:rPr lang="en-US" b="0" dirty="0"/>
              <a:t>Forty-two and then Thirty-nine Articles of </a:t>
            </a:r>
            <a:r>
              <a:rPr lang="en-US" b="0" dirty="0" smtClean="0"/>
              <a:t>Faith and Book </a:t>
            </a:r>
            <a:r>
              <a:rPr lang="en-US" b="0" dirty="0"/>
              <a:t>of Common </a:t>
            </a:r>
            <a:r>
              <a:rPr lang="en-US" b="0" dirty="0" smtClean="0"/>
              <a:t>Prayer</a:t>
            </a:r>
          </a:p>
          <a:p>
            <a:pPr marL="0" indent="0"/>
            <a:endParaRPr lang="en-US" b="0" dirty="0"/>
          </a:p>
          <a:p>
            <a:pPr marL="0" indent="0"/>
            <a:r>
              <a:rPr lang="en-US" b="0" dirty="0" smtClean="0"/>
              <a:t>Martyrdom for refusing to recant</a:t>
            </a:r>
            <a:endParaRPr lang="en-US" b="0" dirty="0"/>
          </a:p>
          <a:p>
            <a:endParaRPr lang="en-GB" dirty="0"/>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5031119" y="1701800"/>
            <a:ext cx="2539338" cy="3108325"/>
          </a:xfrm>
        </p:spPr>
      </p:pic>
    </p:spTree>
    <p:extLst>
      <p:ext uri="{BB962C8B-B14F-4D97-AF65-F5344CB8AC3E}">
        <p14:creationId xmlns:p14="http://schemas.microsoft.com/office/powerpoint/2010/main" val="3662953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Switching between Protestant and Catholic Kings / Queens, led to civil strife</a:t>
            </a:r>
          </a:p>
          <a:p>
            <a:pPr marL="0" indent="0"/>
            <a:endParaRPr lang="en-GB" b="0" dirty="0"/>
          </a:p>
          <a:p>
            <a:pPr marL="0" indent="0"/>
            <a:r>
              <a:rPr lang="en-GB" b="0" dirty="0" smtClean="0"/>
              <a:t>Exacerbated religious and civil strife in the country</a:t>
            </a:r>
          </a:p>
          <a:p>
            <a:pPr marL="0" indent="0"/>
            <a:endParaRPr lang="en-GB" b="0" dirty="0"/>
          </a:p>
          <a:p>
            <a:pPr marL="0" indent="0"/>
            <a:r>
              <a:rPr lang="en-GB" b="0" dirty="0" smtClean="0"/>
              <a:t>Accession of Charles I to the throne and the pushing of the </a:t>
            </a:r>
            <a:r>
              <a:rPr lang="en-US" b="0" dirty="0"/>
              <a:t>Divine Right of Kings</a:t>
            </a:r>
          </a:p>
          <a:p>
            <a:pPr marL="0" indent="0"/>
            <a:endParaRPr lang="en-GB" b="0" dirty="0" smtClean="0"/>
          </a:p>
          <a:p>
            <a:pPr marL="0" indent="0"/>
            <a:r>
              <a:rPr lang="en-GB" b="0" dirty="0" smtClean="0"/>
              <a:t>Suspension / Recall of the increasingly Puritan Parliament and a tussle over location of ultimate authority</a:t>
            </a:r>
          </a:p>
          <a:p>
            <a:endParaRPr lang="en-GB" dirty="0"/>
          </a:p>
        </p:txBody>
      </p:sp>
      <p:sp>
        <p:nvSpPr>
          <p:cNvPr id="4" name="Title 3"/>
          <p:cNvSpPr>
            <a:spLocks noGrp="1"/>
          </p:cNvSpPr>
          <p:nvPr>
            <p:ph type="title"/>
          </p:nvPr>
        </p:nvSpPr>
        <p:spPr/>
        <p:txBody>
          <a:bodyPr/>
          <a:lstStyle/>
          <a:p>
            <a:r>
              <a:rPr lang="en-GB" dirty="0" smtClean="0"/>
              <a:t>The Divine Right of Kings</a:t>
            </a:r>
            <a:endParaRPr lang="en-GB" dirty="0"/>
          </a:p>
        </p:txBody>
      </p:sp>
      <p:pic>
        <p:nvPicPr>
          <p:cNvPr id="5" name="Content Placeholder 4"/>
          <p:cNvPicPr>
            <a:picLocks noGrp="1" noChangeAspect="1"/>
          </p:cNvPicPr>
          <p:nvPr>
            <p:ph sz="half" idx="2"/>
          </p:nvPr>
        </p:nvPicPr>
        <p:blipFill>
          <a:blip r:embed="rId2"/>
          <a:stretch>
            <a:fillRect/>
          </a:stretch>
        </p:blipFill>
        <p:spPr>
          <a:xfrm>
            <a:off x="4487524" y="1207363"/>
            <a:ext cx="4274838" cy="2790897"/>
          </a:xfrm>
          <a:prstGeom prst="rect">
            <a:avLst/>
          </a:prstGeom>
        </p:spPr>
      </p:pic>
    </p:spTree>
    <p:extLst>
      <p:ext uri="{BB962C8B-B14F-4D97-AF65-F5344CB8AC3E}">
        <p14:creationId xmlns:p14="http://schemas.microsoft.com/office/powerpoint/2010/main" val="4122628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Ultimately this lead to the outbreak of civil war between the Puritan (Protestant) Parliament and the Royalists</a:t>
            </a:r>
          </a:p>
          <a:p>
            <a:pPr marL="0" indent="0"/>
            <a:endParaRPr lang="en-GB" b="0" dirty="0"/>
          </a:p>
          <a:p>
            <a:pPr marL="0" indent="0"/>
            <a:r>
              <a:rPr lang="en-GB" b="0" dirty="0" smtClean="0"/>
              <a:t>Location of spiritual and temporal power and differences over their connection to the monarchy</a:t>
            </a:r>
          </a:p>
          <a:p>
            <a:pPr marL="0" indent="0"/>
            <a:endParaRPr lang="en-GB" b="0" dirty="0"/>
          </a:p>
          <a:p>
            <a:pPr marL="0" indent="0"/>
            <a:r>
              <a:rPr lang="en-GB" b="0" dirty="0" smtClean="0"/>
              <a:t>Defeat of the Royalists and the execution of Charles I</a:t>
            </a:r>
            <a:endParaRPr lang="en-GB" b="0"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76601" y="220177"/>
            <a:ext cx="2284828" cy="4589948"/>
          </a:xfrm>
        </p:spPr>
      </p:pic>
      <p:sp>
        <p:nvSpPr>
          <p:cNvPr id="4" name="Title 3"/>
          <p:cNvSpPr>
            <a:spLocks noGrp="1"/>
          </p:cNvSpPr>
          <p:nvPr>
            <p:ph type="title"/>
          </p:nvPr>
        </p:nvSpPr>
        <p:spPr/>
        <p:txBody>
          <a:bodyPr/>
          <a:lstStyle/>
          <a:p>
            <a:r>
              <a:rPr lang="en-GB" dirty="0" smtClean="0"/>
              <a:t>Civil War</a:t>
            </a:r>
            <a:endParaRPr lang="en-GB" dirty="0"/>
          </a:p>
        </p:txBody>
      </p:sp>
    </p:spTree>
    <p:extLst>
      <p:ext uri="{BB962C8B-B14F-4D97-AF65-F5344CB8AC3E}">
        <p14:creationId xmlns:p14="http://schemas.microsoft.com/office/powerpoint/2010/main" val="41593445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18447" y="1096963"/>
            <a:ext cx="2408156" cy="3713162"/>
          </a:xfrm>
        </p:spPr>
      </p:pic>
      <p:sp>
        <p:nvSpPr>
          <p:cNvPr id="4" name="Content Placeholder 3"/>
          <p:cNvSpPr>
            <a:spLocks noGrp="1"/>
          </p:cNvSpPr>
          <p:nvPr>
            <p:ph sz="half" idx="2"/>
          </p:nvPr>
        </p:nvSpPr>
        <p:spPr/>
        <p:txBody>
          <a:bodyPr>
            <a:normAutofit fontScale="77500" lnSpcReduction="20000"/>
          </a:bodyPr>
          <a:lstStyle/>
          <a:p>
            <a:pPr marL="0" indent="0"/>
            <a:r>
              <a:rPr lang="en-US" b="0" dirty="0" smtClean="0"/>
              <a:t>Charles II returned</a:t>
            </a:r>
          </a:p>
          <a:p>
            <a:pPr marL="0" indent="0"/>
            <a:endParaRPr lang="en-US" b="0" dirty="0" smtClean="0"/>
          </a:p>
          <a:p>
            <a:pPr marL="0" indent="0"/>
            <a:r>
              <a:rPr lang="en-US" b="0" dirty="0" smtClean="0"/>
              <a:t>Church of England reconstituted along Episcopalian lines</a:t>
            </a:r>
          </a:p>
          <a:p>
            <a:pPr marL="0" indent="0"/>
            <a:endParaRPr lang="en-US" b="0" dirty="0"/>
          </a:p>
          <a:p>
            <a:pPr marL="0" indent="0"/>
            <a:r>
              <a:rPr lang="en-US" b="0" dirty="0" smtClean="0"/>
              <a:t>Settlement of Anglicanism as a form of Protestantism, with a wide variety of practice</a:t>
            </a:r>
          </a:p>
        </p:txBody>
      </p:sp>
      <p:sp>
        <p:nvSpPr>
          <p:cNvPr id="2" name="Title 1"/>
          <p:cNvSpPr>
            <a:spLocks noGrp="1"/>
          </p:cNvSpPr>
          <p:nvPr>
            <p:ph type="title"/>
          </p:nvPr>
        </p:nvSpPr>
        <p:spPr/>
        <p:txBody>
          <a:bodyPr/>
          <a:lstStyle/>
          <a:p>
            <a:r>
              <a:rPr lang="en-US" dirty="0" smtClean="0"/>
              <a:t>Restoration 1660</a:t>
            </a:r>
            <a:endParaRPr lang="en-US" dirty="0"/>
          </a:p>
        </p:txBody>
      </p:sp>
    </p:spTree>
    <p:extLst>
      <p:ext uri="{BB962C8B-B14F-4D97-AF65-F5344CB8AC3E}">
        <p14:creationId xmlns:p14="http://schemas.microsoft.com/office/powerpoint/2010/main" val="52082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enlightenment</a:t>
            </a:r>
            <a:endParaRPr lang="en-GB" dirty="0"/>
          </a:p>
        </p:txBody>
      </p:sp>
      <p:sp>
        <p:nvSpPr>
          <p:cNvPr id="3" name="Text Placeholder 2"/>
          <p:cNvSpPr>
            <a:spLocks noGrp="1"/>
          </p:cNvSpPr>
          <p:nvPr>
            <p:ph type="body" idx="1"/>
          </p:nvPr>
        </p:nvSpPr>
        <p:spPr/>
        <p:txBody>
          <a:bodyPr/>
          <a:lstStyle/>
          <a:p>
            <a:r>
              <a:rPr lang="en-GB" dirty="0" smtClean="0"/>
              <a:t>Descartes &amp; </a:t>
            </a:r>
            <a:r>
              <a:rPr lang="en-GB" dirty="0" err="1" smtClean="0"/>
              <a:t>kant</a:t>
            </a:r>
            <a:endParaRPr lang="en-GB" dirty="0"/>
          </a:p>
        </p:txBody>
      </p:sp>
    </p:spTree>
    <p:extLst>
      <p:ext uri="{BB962C8B-B14F-4D97-AF65-F5344CB8AC3E}">
        <p14:creationId xmlns:p14="http://schemas.microsoft.com/office/powerpoint/2010/main" val="33755124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What is the enlightenment?</a:t>
            </a:r>
            <a:endParaRPr lang="en-GB" sz="4000" dirty="0"/>
          </a:p>
        </p:txBody>
      </p:sp>
      <p:sp>
        <p:nvSpPr>
          <p:cNvPr id="3" name="Content Placeholder 2"/>
          <p:cNvSpPr>
            <a:spLocks noGrp="1"/>
          </p:cNvSpPr>
          <p:nvPr>
            <p:ph idx="1"/>
          </p:nvPr>
        </p:nvSpPr>
        <p:spPr/>
        <p:txBody>
          <a:bodyPr>
            <a:normAutofit fontScale="85000" lnSpcReduction="10000"/>
          </a:bodyPr>
          <a:lstStyle/>
          <a:p>
            <a:r>
              <a:rPr lang="en-GB" dirty="0"/>
              <a:t>Age of Reason?</a:t>
            </a:r>
          </a:p>
          <a:p>
            <a:endParaRPr lang="en-GB" dirty="0"/>
          </a:p>
          <a:p>
            <a:r>
              <a:rPr lang="en-GB" dirty="0"/>
              <a:t>Enlightenment Project?</a:t>
            </a:r>
          </a:p>
          <a:p>
            <a:endParaRPr lang="en-GB" dirty="0"/>
          </a:p>
          <a:p>
            <a:r>
              <a:rPr lang="en-GB" dirty="0"/>
              <a:t>Rationalism?</a:t>
            </a:r>
          </a:p>
          <a:p>
            <a:endParaRPr lang="en-GB" dirty="0"/>
          </a:p>
          <a:p>
            <a:r>
              <a:rPr lang="en-GB" dirty="0"/>
              <a:t>Empiricism?</a:t>
            </a:r>
          </a:p>
          <a:p>
            <a:endParaRPr lang="en-GB" dirty="0"/>
          </a:p>
        </p:txBody>
      </p:sp>
    </p:spTree>
    <p:extLst>
      <p:ext uri="{BB962C8B-B14F-4D97-AF65-F5344CB8AC3E}">
        <p14:creationId xmlns:p14="http://schemas.microsoft.com/office/powerpoint/2010/main" val="3520046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Progress of humanity</a:t>
            </a:r>
            <a:endParaRPr lang="en-GB" b="0" dirty="0"/>
          </a:p>
          <a:p>
            <a:pPr marL="0" indent="0"/>
            <a:endParaRPr lang="en-GB" b="0" dirty="0"/>
          </a:p>
          <a:p>
            <a:pPr marL="0" indent="0"/>
            <a:r>
              <a:rPr lang="en-GB" b="0" dirty="0"/>
              <a:t>Place of </a:t>
            </a:r>
            <a:r>
              <a:rPr lang="en-GB" b="0" dirty="0" smtClean="0"/>
              <a:t>Reason in social structures</a:t>
            </a:r>
            <a:endParaRPr lang="en-GB" b="0" dirty="0"/>
          </a:p>
          <a:p>
            <a:pPr marL="0" indent="0"/>
            <a:endParaRPr lang="en-GB" b="0" dirty="0"/>
          </a:p>
          <a:p>
            <a:pPr marL="0" indent="0"/>
            <a:r>
              <a:rPr lang="en-GB" b="0" dirty="0" smtClean="0"/>
              <a:t>Predictable understanding of nature</a:t>
            </a:r>
            <a:endParaRPr lang="en-GB" b="0" dirty="0"/>
          </a:p>
          <a:p>
            <a:pPr marL="0" indent="0"/>
            <a:endParaRPr lang="en-GB" b="0" dirty="0"/>
          </a:p>
          <a:p>
            <a:pPr marL="0" indent="0"/>
            <a:r>
              <a:rPr lang="en-GB" b="0" dirty="0"/>
              <a:t>“Scientific</a:t>
            </a:r>
            <a:r>
              <a:rPr lang="en-GB" b="0" dirty="0" smtClean="0"/>
              <a:t>” approach to problem-solving</a:t>
            </a:r>
            <a:endParaRPr lang="en-GB" b="0"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80992" y="1097280"/>
            <a:ext cx="4395424" cy="3038986"/>
          </a:xfrm>
        </p:spPr>
      </p:pic>
      <p:sp>
        <p:nvSpPr>
          <p:cNvPr id="4" name="Title 3"/>
          <p:cNvSpPr>
            <a:spLocks noGrp="1"/>
          </p:cNvSpPr>
          <p:nvPr>
            <p:ph type="title"/>
          </p:nvPr>
        </p:nvSpPr>
        <p:spPr/>
        <p:txBody>
          <a:bodyPr/>
          <a:lstStyle/>
          <a:p>
            <a:r>
              <a:rPr lang="en-GB" dirty="0">
                <a:cs typeface="Arial" panose="020B0604020202020204" pitchFamily="34" charset="0"/>
              </a:rPr>
              <a:t>The Enlightenment - Optimism</a:t>
            </a:r>
            <a:endParaRPr lang="en-GB" dirty="0"/>
          </a:p>
        </p:txBody>
      </p:sp>
    </p:spTree>
    <p:extLst>
      <p:ext uri="{BB962C8B-B14F-4D97-AF65-F5344CB8AC3E}">
        <p14:creationId xmlns:p14="http://schemas.microsoft.com/office/powerpoint/2010/main" val="17456232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lnSpcReduction="10000"/>
          </a:bodyPr>
          <a:lstStyle/>
          <a:p>
            <a:pPr marL="0" indent="0"/>
            <a:r>
              <a:rPr lang="en-GB" b="0" dirty="0"/>
              <a:t>Universality of Reason – people</a:t>
            </a:r>
          </a:p>
          <a:p>
            <a:pPr marL="0" indent="0"/>
            <a:endParaRPr lang="en-GB" b="0" dirty="0"/>
          </a:p>
          <a:p>
            <a:pPr marL="0" indent="0"/>
            <a:r>
              <a:rPr lang="en-GB" b="0" dirty="0"/>
              <a:t>Universality of Reason – existence</a:t>
            </a:r>
          </a:p>
          <a:p>
            <a:pPr marL="0" indent="0"/>
            <a:endParaRPr lang="en-GB" b="0" dirty="0"/>
          </a:p>
          <a:p>
            <a:pPr marL="0" indent="0"/>
            <a:r>
              <a:rPr lang="en-GB" b="0" dirty="0"/>
              <a:t>Universality of Reason – society</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132417" y="1367161"/>
            <a:ext cx="4767290" cy="1973657"/>
          </a:xfrm>
        </p:spPr>
      </p:pic>
      <p:sp>
        <p:nvSpPr>
          <p:cNvPr id="4" name="Title 3"/>
          <p:cNvSpPr>
            <a:spLocks noGrp="1"/>
          </p:cNvSpPr>
          <p:nvPr>
            <p:ph type="title"/>
          </p:nvPr>
        </p:nvSpPr>
        <p:spPr/>
        <p:txBody>
          <a:bodyPr/>
          <a:lstStyle/>
          <a:p>
            <a:r>
              <a:rPr lang="en-GB" dirty="0"/>
              <a:t>The Enlightenment - Universalism</a:t>
            </a:r>
          </a:p>
        </p:txBody>
      </p:sp>
    </p:spTree>
    <p:extLst>
      <p:ext uri="{BB962C8B-B14F-4D97-AF65-F5344CB8AC3E}">
        <p14:creationId xmlns:p14="http://schemas.microsoft.com/office/powerpoint/2010/main" val="555800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a:t>The Universality of Reason means that all human beings can exercise reason to determine truth.</a:t>
            </a:r>
          </a:p>
          <a:p>
            <a:pPr marL="0" indent="0"/>
            <a:endParaRPr lang="en-GB" b="0" dirty="0"/>
          </a:p>
          <a:p>
            <a:pPr marL="0" indent="0"/>
            <a:r>
              <a:rPr lang="en-GB" b="0" dirty="0"/>
              <a:t>If this is the case, then why should we pay attention to the strictures of absolutist states or infallible religion? (Note that infallibility comes about in reaction to critique!)</a:t>
            </a:r>
          </a:p>
          <a:p>
            <a:pPr marL="0" indent="0"/>
            <a:endParaRPr lang="en-GB" b="0" dirty="0"/>
          </a:p>
          <a:p>
            <a:pPr marL="0" indent="0"/>
            <a:r>
              <a:rPr lang="en-GB" b="0" dirty="0"/>
              <a:t>Scepticism towards myth, metaphysics, supernatural etc.</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44932" y="1097281"/>
            <a:ext cx="3598968" cy="2699226"/>
          </a:xfrm>
        </p:spPr>
      </p:pic>
      <p:sp>
        <p:nvSpPr>
          <p:cNvPr id="4" name="Title 3"/>
          <p:cNvSpPr>
            <a:spLocks noGrp="1"/>
          </p:cNvSpPr>
          <p:nvPr>
            <p:ph type="title"/>
          </p:nvPr>
        </p:nvSpPr>
        <p:spPr/>
        <p:txBody>
          <a:bodyPr/>
          <a:lstStyle/>
          <a:p>
            <a:r>
              <a:rPr lang="en-GB" dirty="0"/>
              <a:t>The Enlightenment - Critique</a:t>
            </a:r>
          </a:p>
        </p:txBody>
      </p:sp>
    </p:spTree>
    <p:extLst>
      <p:ext uri="{BB962C8B-B14F-4D97-AF65-F5344CB8AC3E}">
        <p14:creationId xmlns:p14="http://schemas.microsoft.com/office/powerpoint/2010/main" val="3622241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2325" y="1266904"/>
            <a:ext cx="3200400" cy="3373280"/>
          </a:xfrm>
        </p:spPr>
      </p:pic>
      <p:sp>
        <p:nvSpPr>
          <p:cNvPr id="3" name="Content Placeholder 2"/>
          <p:cNvSpPr>
            <a:spLocks noGrp="1"/>
          </p:cNvSpPr>
          <p:nvPr>
            <p:ph sz="half" idx="2"/>
          </p:nvPr>
        </p:nvSpPr>
        <p:spPr/>
        <p:txBody>
          <a:bodyPr>
            <a:normAutofit fontScale="62500" lnSpcReduction="20000"/>
          </a:bodyPr>
          <a:lstStyle/>
          <a:p>
            <a:pPr marL="285750" indent="-285750">
              <a:buFont typeface="Arial" panose="020B0604020202020204" pitchFamily="34" charset="0"/>
              <a:buChar char="•"/>
            </a:pPr>
            <a:r>
              <a:rPr lang="en-GB" dirty="0"/>
              <a:t>Radical Doubt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Scepticism about the possibility of certain “foundations” for knowledge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i="1" dirty="0"/>
              <a:t>Cogito ergo sum – </a:t>
            </a:r>
            <a:r>
              <a:rPr lang="en-GB" dirty="0"/>
              <a:t>I think, therefore I am</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dirty="0"/>
              <a:t>Centrality of reason, individualism, and a turn to the subjective</a:t>
            </a:r>
          </a:p>
          <a:p>
            <a:endParaRPr lang="en-GB" dirty="0"/>
          </a:p>
        </p:txBody>
      </p:sp>
      <p:sp>
        <p:nvSpPr>
          <p:cNvPr id="4" name="Title 3"/>
          <p:cNvSpPr>
            <a:spLocks noGrp="1"/>
          </p:cNvSpPr>
          <p:nvPr>
            <p:ph type="title"/>
          </p:nvPr>
        </p:nvSpPr>
        <p:spPr/>
        <p:txBody>
          <a:bodyPr/>
          <a:lstStyle/>
          <a:p>
            <a:r>
              <a:rPr lang="en-GB" sz="2400" dirty="0"/>
              <a:t>Rene Descartes (</a:t>
            </a:r>
            <a:r>
              <a:rPr lang="en-GB" sz="2400" dirty="0" smtClean="0"/>
              <a:t>1596</a:t>
            </a:r>
            <a:r>
              <a:rPr lang="en-GB" sz="2400" dirty="0"/>
              <a:t> </a:t>
            </a:r>
            <a:r>
              <a:rPr lang="en-GB" sz="2400" dirty="0" smtClean="0"/>
              <a:t>–1650)</a:t>
            </a:r>
            <a:endParaRPr lang="en-GB" sz="2400" dirty="0"/>
          </a:p>
        </p:txBody>
      </p:sp>
    </p:spTree>
    <p:extLst>
      <p:ext uri="{BB962C8B-B14F-4D97-AF65-F5344CB8AC3E}">
        <p14:creationId xmlns:p14="http://schemas.microsoft.com/office/powerpoint/2010/main" val="2720081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sz="2900" b="0" dirty="0" smtClean="0"/>
              <a:t>Autonomy of the individual</a:t>
            </a:r>
            <a:endParaRPr lang="en-GB" sz="2900" b="0" dirty="0"/>
          </a:p>
          <a:p>
            <a:pPr marL="0" indent="0"/>
            <a:endParaRPr lang="en-GB" sz="2900" b="0" dirty="0"/>
          </a:p>
          <a:p>
            <a:pPr marL="0" indent="0"/>
            <a:r>
              <a:rPr lang="en-GB" sz="2900" b="0" dirty="0"/>
              <a:t>Transcending of circumstances through reason</a:t>
            </a:r>
          </a:p>
          <a:p>
            <a:pPr marL="0" indent="0"/>
            <a:endParaRPr lang="en-GB" sz="2900" b="0" dirty="0"/>
          </a:p>
          <a:p>
            <a:pPr marL="0" indent="0"/>
            <a:r>
              <a:rPr lang="en-GB" sz="2900" b="0" dirty="0"/>
              <a:t>Categorical </a:t>
            </a:r>
            <a:r>
              <a:rPr lang="en-GB" sz="2900" b="0" dirty="0" smtClean="0"/>
              <a:t>Imperative – </a:t>
            </a:r>
          </a:p>
          <a:p>
            <a:pPr marL="0" indent="0"/>
            <a:r>
              <a:rPr lang="en-GB" sz="2900" b="0" i="1" dirty="0" smtClean="0"/>
              <a:t>Act </a:t>
            </a:r>
            <a:r>
              <a:rPr lang="en-GB" sz="2900" b="0" i="1" dirty="0"/>
              <a:t>only according </a:t>
            </a:r>
            <a:r>
              <a:rPr lang="en-GB" sz="2900" b="0" i="1" dirty="0" smtClean="0"/>
              <a:t>to that</a:t>
            </a:r>
            <a:r>
              <a:rPr lang="en-GB" sz="2900" b="0" i="1" dirty="0"/>
              <a:t> maxim whereby you can, at the same time, will that it should become a universal law</a:t>
            </a:r>
          </a:p>
          <a:p>
            <a:pPr marL="0" indent="0"/>
            <a:endParaRPr lang="en-GB" sz="2900" b="0" dirty="0"/>
          </a:p>
          <a:p>
            <a:pPr marL="0" indent="0"/>
            <a:r>
              <a:rPr lang="en-GB" sz="2900" b="0" dirty="0" err="1"/>
              <a:t>Noumenal</a:t>
            </a:r>
            <a:r>
              <a:rPr lang="en-GB" sz="2900" b="0" dirty="0"/>
              <a:t> / Phenomenal distinction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00587" y="1097280"/>
            <a:ext cx="3502379" cy="3705359"/>
          </a:xfrm>
        </p:spPr>
      </p:pic>
      <p:sp>
        <p:nvSpPr>
          <p:cNvPr id="4" name="Title 3"/>
          <p:cNvSpPr>
            <a:spLocks noGrp="1"/>
          </p:cNvSpPr>
          <p:nvPr>
            <p:ph type="title"/>
          </p:nvPr>
        </p:nvSpPr>
        <p:spPr/>
        <p:txBody>
          <a:bodyPr/>
          <a:lstStyle/>
          <a:p>
            <a:r>
              <a:rPr lang="en-GB" dirty="0"/>
              <a:t>Immanuel Kant </a:t>
            </a:r>
            <a:r>
              <a:rPr lang="en-GB" dirty="0" smtClean="0"/>
              <a:t>(1724</a:t>
            </a:r>
            <a:r>
              <a:rPr lang="en-GB" dirty="0"/>
              <a:t> </a:t>
            </a:r>
            <a:r>
              <a:rPr lang="en-GB" dirty="0" smtClean="0"/>
              <a:t>–1804)</a:t>
            </a:r>
            <a:endParaRPr lang="en-GB" dirty="0"/>
          </a:p>
        </p:txBody>
      </p:sp>
    </p:spTree>
    <p:extLst>
      <p:ext uri="{BB962C8B-B14F-4D97-AF65-F5344CB8AC3E}">
        <p14:creationId xmlns:p14="http://schemas.microsoft.com/office/powerpoint/2010/main" val="29128544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Postulates of </a:t>
            </a:r>
            <a:r>
              <a:rPr lang="en-GB" i="1" dirty="0" smtClean="0"/>
              <a:t>Practical </a:t>
            </a:r>
            <a:r>
              <a:rPr lang="en-GB" dirty="0" smtClean="0"/>
              <a:t>Reason</a:t>
            </a:r>
            <a:endParaRPr lang="en-GB" dirty="0"/>
          </a:p>
        </p:txBody>
      </p:sp>
      <p:sp>
        <p:nvSpPr>
          <p:cNvPr id="3" name="Content Placeholder 2"/>
          <p:cNvSpPr>
            <a:spLocks noGrp="1"/>
          </p:cNvSpPr>
          <p:nvPr>
            <p:ph idx="1"/>
          </p:nvPr>
        </p:nvSpPr>
        <p:spPr/>
        <p:txBody>
          <a:bodyPr/>
          <a:lstStyle/>
          <a:p>
            <a:pPr marL="0" indent="0">
              <a:buNone/>
            </a:pPr>
            <a:r>
              <a:rPr lang="en-GB" dirty="0" smtClean="0"/>
              <a:t>The Categorical Imperative implies three things:</a:t>
            </a:r>
          </a:p>
          <a:p>
            <a:pPr marL="0" indent="0">
              <a:buNone/>
            </a:pPr>
            <a:endParaRPr lang="en-GB" dirty="0"/>
          </a:p>
          <a:p>
            <a:r>
              <a:rPr lang="en-GB" dirty="0" smtClean="0"/>
              <a:t>1) Freedom – We are assumed to be free moral agents</a:t>
            </a:r>
          </a:p>
          <a:p>
            <a:endParaRPr lang="en-GB" dirty="0" smtClean="0"/>
          </a:p>
          <a:p>
            <a:r>
              <a:rPr lang="en-GB" dirty="0" smtClean="0"/>
              <a:t>2) Immortality – the soul must be immortal to allow for the achievement of the “highest good”</a:t>
            </a:r>
          </a:p>
          <a:p>
            <a:endParaRPr lang="en-GB" dirty="0" smtClean="0"/>
          </a:p>
          <a:p>
            <a:r>
              <a:rPr lang="en-GB" dirty="0" smtClean="0"/>
              <a:t>3) God – the guarantee of the relationship between the moral law and happiness in this world</a:t>
            </a:r>
            <a:endParaRPr lang="en-GB" dirty="0"/>
          </a:p>
        </p:txBody>
      </p:sp>
    </p:spTree>
    <p:extLst>
      <p:ext uri="{BB962C8B-B14F-4D97-AF65-F5344CB8AC3E}">
        <p14:creationId xmlns:p14="http://schemas.microsoft.com/office/powerpoint/2010/main" val="16336977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Kant and Jesus	</a:t>
            </a:r>
            <a:endParaRPr lang="en-GB" dirty="0"/>
          </a:p>
        </p:txBody>
      </p:sp>
      <p:sp>
        <p:nvSpPr>
          <p:cNvPr id="3" name="Content Placeholder 2"/>
          <p:cNvSpPr>
            <a:spLocks noGrp="1"/>
          </p:cNvSpPr>
          <p:nvPr>
            <p:ph idx="1"/>
          </p:nvPr>
        </p:nvSpPr>
        <p:spPr/>
        <p:txBody>
          <a:bodyPr/>
          <a:lstStyle/>
          <a:p>
            <a:r>
              <a:rPr lang="en-GB" dirty="0" smtClean="0"/>
              <a:t>The historic faiths (Christianity, Islam, </a:t>
            </a:r>
            <a:r>
              <a:rPr lang="en-GB" dirty="0" err="1" smtClean="0"/>
              <a:t>etc</a:t>
            </a:r>
            <a:r>
              <a:rPr lang="en-GB" dirty="0" smtClean="0"/>
              <a:t>) give us archetypes of a basic element – what is a life well pleasing to God</a:t>
            </a:r>
          </a:p>
          <a:p>
            <a:pPr marL="0" indent="0">
              <a:buNone/>
            </a:pPr>
            <a:endParaRPr lang="en-GB" dirty="0"/>
          </a:p>
          <a:p>
            <a:r>
              <a:rPr lang="en-GB" dirty="0" smtClean="0"/>
              <a:t>How can we know what a life like that would look like? </a:t>
            </a:r>
          </a:p>
          <a:p>
            <a:pPr lvl="1"/>
            <a:r>
              <a:rPr lang="en-GB" dirty="0" smtClean="0"/>
              <a:t>Reason</a:t>
            </a:r>
          </a:p>
          <a:p>
            <a:pPr lvl="1"/>
            <a:r>
              <a:rPr lang="en-GB" dirty="0" smtClean="0"/>
              <a:t>Historical revelation</a:t>
            </a:r>
          </a:p>
          <a:p>
            <a:endParaRPr lang="en-GB" dirty="0"/>
          </a:p>
          <a:p>
            <a:r>
              <a:rPr lang="en-GB" dirty="0" smtClean="0"/>
              <a:t>However, the good life can be determined </a:t>
            </a:r>
            <a:r>
              <a:rPr lang="en-GB" i="1" dirty="0" smtClean="0"/>
              <a:t>a priori</a:t>
            </a:r>
            <a:r>
              <a:rPr lang="en-GB" dirty="0" smtClean="0"/>
              <a:t> – without historical examples</a:t>
            </a:r>
            <a:endParaRPr lang="en-GB" dirty="0"/>
          </a:p>
        </p:txBody>
      </p:sp>
    </p:spTree>
    <p:extLst>
      <p:ext uri="{BB962C8B-B14F-4D97-AF65-F5344CB8AC3E}">
        <p14:creationId xmlns:p14="http://schemas.microsoft.com/office/powerpoint/2010/main" val="301976496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388" y="553793"/>
            <a:ext cx="8558012" cy="4401205"/>
          </a:xfrm>
          <a:prstGeom prst="rect">
            <a:avLst/>
          </a:prstGeom>
          <a:noFill/>
        </p:spPr>
        <p:txBody>
          <a:bodyPr wrap="square" rtlCol="0">
            <a:spAutoFit/>
          </a:bodyPr>
          <a:lstStyle/>
          <a:p>
            <a:r>
              <a:rPr lang="en-GB" sz="2000" dirty="0" smtClean="0"/>
              <a:t>If we really were to set ourselves apart from all historical and cultural experiences, and only used our reason, what kind of “life most pleasing to God” would we come up with? </a:t>
            </a:r>
          </a:p>
          <a:p>
            <a:endParaRPr lang="en-GB" sz="2000" dirty="0" smtClean="0"/>
          </a:p>
          <a:p>
            <a:endParaRPr lang="en-GB" sz="2000" dirty="0"/>
          </a:p>
          <a:p>
            <a:r>
              <a:rPr lang="en-GB" sz="2000" dirty="0"/>
              <a:t>W</a:t>
            </a:r>
            <a:r>
              <a:rPr lang="en-GB" sz="2000" dirty="0" smtClean="0"/>
              <a:t>ould our ability to discern the archetype of a life pleasing to God be concrete enough to inspire passion, enthusiasm, or a desire to imitate that archetype?</a:t>
            </a:r>
          </a:p>
          <a:p>
            <a:endParaRPr lang="en-GB" sz="2000" dirty="0" smtClean="0"/>
          </a:p>
          <a:p>
            <a:endParaRPr lang="en-GB" sz="2000" dirty="0"/>
          </a:p>
          <a:p>
            <a:r>
              <a:rPr lang="en-GB" sz="2000" dirty="0"/>
              <a:t>Is Kant right, in a more general sense, that the reason we can recognise that historic figures, Jesus in particular, led lives pleasing to God, and therefore recognise some sort of revelation in those figures, is that deep down, in our basic rationality, our most fundamental humanity, we already [subconsciously perhaps] have some idea of what that archetype might </a:t>
            </a:r>
            <a:r>
              <a:rPr lang="en-GB" sz="2000" dirty="0" smtClean="0"/>
              <a:t>be?</a:t>
            </a:r>
            <a:endParaRPr lang="en-GB" sz="2000" dirty="0"/>
          </a:p>
        </p:txBody>
      </p:sp>
    </p:spTree>
    <p:extLst>
      <p:ext uri="{BB962C8B-B14F-4D97-AF65-F5344CB8AC3E}">
        <p14:creationId xmlns:p14="http://schemas.microsoft.com/office/powerpoint/2010/main" val="19268168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Week 7</a:t>
            </a:r>
            <a:r>
              <a:rPr lang="en-GB" cap="none" dirty="0" smtClean="0"/>
              <a:t>ii</a:t>
            </a:r>
            <a:r>
              <a:rPr lang="en-GB" dirty="0" smtClean="0"/>
              <a:t>: History 2</a:t>
            </a:r>
            <a:endParaRPr lang="en-GB" dirty="0"/>
          </a:p>
        </p:txBody>
      </p:sp>
      <p:sp>
        <p:nvSpPr>
          <p:cNvPr id="3" name="Content Placeholder 2"/>
          <p:cNvSpPr>
            <a:spLocks noGrp="1"/>
          </p:cNvSpPr>
          <p:nvPr>
            <p:ph idx="1"/>
          </p:nvPr>
        </p:nvSpPr>
        <p:spPr/>
        <p:txBody>
          <a:bodyPr>
            <a:normAutofit/>
          </a:bodyPr>
          <a:lstStyle/>
          <a:p>
            <a:pPr marL="0" indent="0"/>
            <a:r>
              <a:rPr lang="en-GB" b="0" dirty="0"/>
              <a:t>The Reformation</a:t>
            </a:r>
          </a:p>
          <a:p>
            <a:pPr marL="0" indent="0"/>
            <a:endParaRPr lang="en-GB" b="0" dirty="0"/>
          </a:p>
          <a:p>
            <a:pPr marL="0" indent="0"/>
            <a:r>
              <a:rPr lang="en-GB" b="0" dirty="0"/>
              <a:t>Divine Right of Kings</a:t>
            </a:r>
          </a:p>
          <a:p>
            <a:pPr marL="0" indent="0"/>
            <a:endParaRPr lang="en-GB" b="0" dirty="0"/>
          </a:p>
          <a:p>
            <a:pPr marL="0" indent="0"/>
            <a:r>
              <a:rPr lang="en-GB" b="0" dirty="0"/>
              <a:t>The Enlightenment</a:t>
            </a:r>
          </a:p>
        </p:txBody>
      </p:sp>
      <p:sp>
        <p:nvSpPr>
          <p:cNvPr id="4" name="Text Placeholder 3"/>
          <p:cNvSpPr>
            <a:spLocks noGrp="1"/>
          </p:cNvSpPr>
          <p:nvPr>
            <p:ph type="body" sz="half" idx="2"/>
          </p:nvPr>
        </p:nvSpPr>
        <p:spPr/>
        <p:txBody>
          <a:bodyPr/>
          <a:lstStyle/>
          <a:p>
            <a:r>
              <a:rPr lang="en-US" dirty="0" smtClean="0"/>
              <a:t>AN OVERVIEW OF CHRISTIAN HISTORY - THE BEGINNING TO THE MIDDLE AGES</a:t>
            </a:r>
          </a:p>
          <a:p>
            <a:endParaRPr lang="en-GB" dirty="0"/>
          </a:p>
        </p:txBody>
      </p:sp>
    </p:spTree>
    <p:extLst>
      <p:ext uri="{BB962C8B-B14F-4D97-AF65-F5344CB8AC3E}">
        <p14:creationId xmlns:p14="http://schemas.microsoft.com/office/powerpoint/2010/main" val="15077100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Lecture: Enlightenment to Modernity</a:t>
            </a:r>
            <a:endParaRPr lang="en-GB" dirty="0"/>
          </a:p>
        </p:txBody>
      </p:sp>
      <p:sp>
        <p:nvSpPr>
          <p:cNvPr id="3" name="Content Placeholder 2"/>
          <p:cNvSpPr>
            <a:spLocks noGrp="1"/>
          </p:cNvSpPr>
          <p:nvPr>
            <p:ph idx="1"/>
          </p:nvPr>
        </p:nvSpPr>
        <p:spPr/>
        <p:txBody>
          <a:bodyPr>
            <a:normAutofit/>
          </a:bodyPr>
          <a:lstStyle/>
          <a:p>
            <a:pPr marL="0" indent="0"/>
            <a:r>
              <a:rPr lang="en-GB" b="0" dirty="0" smtClean="0"/>
              <a:t>“Modern” Theology</a:t>
            </a:r>
          </a:p>
          <a:p>
            <a:pPr marL="0" indent="0"/>
            <a:endParaRPr lang="en-GB" b="0" dirty="0"/>
          </a:p>
          <a:p>
            <a:pPr marL="0" indent="0"/>
            <a:r>
              <a:rPr lang="en-GB" b="0" dirty="0" smtClean="0"/>
              <a:t>Criticisms of Modern Theology</a:t>
            </a:r>
          </a:p>
          <a:p>
            <a:pPr marL="0" indent="0"/>
            <a:r>
              <a:rPr lang="en-GB" b="0" dirty="0" smtClean="0"/>
              <a:t> </a:t>
            </a:r>
            <a:endParaRPr lang="en-GB" b="0" dirty="0"/>
          </a:p>
        </p:txBody>
      </p:sp>
    </p:spTree>
    <p:extLst>
      <p:ext uri="{BB962C8B-B14F-4D97-AF65-F5344CB8AC3E}">
        <p14:creationId xmlns:p14="http://schemas.microsoft.com/office/powerpoint/2010/main" val="391867123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625</TotalTime>
  <Words>1343</Words>
  <Application>Microsoft Office PowerPoint</Application>
  <PresentationFormat>On-screen Show (4:3)</PresentationFormat>
  <Paragraphs>210</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Theme1</vt:lpstr>
      <vt:lpstr>TRRS4010 Judaism &amp; Christianity</vt:lpstr>
      <vt:lpstr>Dr Angus M Slater</vt:lpstr>
      <vt:lpstr>Week 7ii: history 2</vt:lpstr>
      <vt:lpstr>History 2</vt:lpstr>
      <vt:lpstr>History 2</vt:lpstr>
      <vt:lpstr>Reformation</vt:lpstr>
      <vt:lpstr>Middle Ages to Reformation</vt:lpstr>
      <vt:lpstr>Martin Luther (1483-1546)</vt:lpstr>
      <vt:lpstr>Martin Luther – 95 Theses</vt:lpstr>
      <vt:lpstr>Martin Luther – 95 Theses</vt:lpstr>
      <vt:lpstr>Martin Luther – 95 Theses</vt:lpstr>
      <vt:lpstr>Martin Luther – 95 Theses</vt:lpstr>
      <vt:lpstr>John Calvin (1509-1564)</vt:lpstr>
      <vt:lpstr>Calvinism</vt:lpstr>
      <vt:lpstr>English Reformation and the Divine Right of Kings</vt:lpstr>
      <vt:lpstr>Henry VIII (1491-1547)</vt:lpstr>
      <vt:lpstr>Architects of Reformation</vt:lpstr>
      <vt:lpstr>Architects of Reformation</vt:lpstr>
      <vt:lpstr>The Divine Right of Kings</vt:lpstr>
      <vt:lpstr>Civil War</vt:lpstr>
      <vt:lpstr>Restoration 1660</vt:lpstr>
      <vt:lpstr>The enlightenment</vt:lpstr>
      <vt:lpstr>What is the enlightenment?</vt:lpstr>
      <vt:lpstr>The Enlightenment - Optimism</vt:lpstr>
      <vt:lpstr>The Enlightenment - Universalism</vt:lpstr>
      <vt:lpstr>The Enlightenment - Critique</vt:lpstr>
      <vt:lpstr>Rene Descartes (1596 –1650)</vt:lpstr>
      <vt:lpstr>Immanuel Kant (1724 –1804)</vt:lpstr>
      <vt:lpstr>3 Postulates of Practical Reason</vt:lpstr>
      <vt:lpstr>Kant and Jesus </vt:lpstr>
      <vt:lpstr>PowerPoint Presentation</vt:lpstr>
      <vt:lpstr>Week 7ii: History 2</vt:lpstr>
      <vt:lpstr>Next Lecture: Enlightenment to Modernity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Administrator</cp:lastModifiedBy>
  <cp:revision>48</cp:revision>
  <dcterms:created xsi:type="dcterms:W3CDTF">2013-11-12T19:30:12Z</dcterms:created>
  <dcterms:modified xsi:type="dcterms:W3CDTF">2017-10-03T09:48:23Z</dcterms:modified>
</cp:coreProperties>
</file>