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99"/>
  </p:normalViewPr>
  <p:slideViewPr>
    <p:cSldViewPr snapToGrid="0">
      <p:cViewPr varScale="1">
        <p:scale>
          <a:sx n="103" d="100"/>
          <a:sy n="103" d="100"/>
        </p:scale>
        <p:origin x="89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F1AB4A-FA13-4EE2-A580-F968104F5310}" type="datetimeFigureOut">
              <a:rPr lang="en-US" smtClean="0"/>
              <a:t>2/22/24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25A8CD-3928-42D5-8BE5-96C541B6909D}" type="slidenum">
              <a:rPr lang="en-US" smtClean="0"/>
              <a:t>‹#›</a:t>
            </a:fld>
            <a:endParaRPr lang="en-US"/>
          </a:p>
        </p:txBody>
      </p:sp>
    </p:spTree>
    <p:extLst>
      <p:ext uri="{BB962C8B-B14F-4D97-AF65-F5344CB8AC3E}">
        <p14:creationId xmlns:p14="http://schemas.microsoft.com/office/powerpoint/2010/main" val="3263211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hangingPunct="0">
              <a:lnSpc>
                <a:spcPct val="150000"/>
              </a:lnSpc>
              <a:spcBef>
                <a:spcPts val="1200"/>
              </a:spcBef>
              <a:spcAft>
                <a:spcPts val="0"/>
              </a:spcAft>
            </a:pPr>
            <a:r>
              <a:rPr lang="en-GB"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cleaning crew places a premium on the well-being of its personnel. To keep the workplace safe, we will go over some basic safety procedures throughout this presentation </a:t>
            </a:r>
            <a:r>
              <a:rPr lang="en-GB" sz="1800" dirty="0">
                <a:effectLst/>
                <a:latin typeface="Times New Roman" panose="02020603050405020304" pitchFamily="18" charset="0"/>
                <a:ea typeface="Times New Roman" panose="02020603050405020304" pitchFamily="18" charset="0"/>
              </a:rPr>
              <a:t>(Eric 2023)</a:t>
            </a:r>
            <a:r>
              <a:rPr lang="en-US" sz="1800" dirty="0">
                <a:effectLst/>
                <a:latin typeface="Times New Roman" panose="02020603050405020304" pitchFamily="18" charset="0"/>
                <a:ea typeface="Times New Roman" panose="02020603050405020304" pitchFamily="18" charset="0"/>
              </a:rPr>
              <a:t>. Possible danger safety is measured and correct methods are some of the subjects discussed. find out how to make health and safety to priority in all that we do.</a:t>
            </a:r>
          </a:p>
          <a:p>
            <a:endParaRPr lang="en-US" dirty="0"/>
          </a:p>
        </p:txBody>
      </p:sp>
      <p:sp>
        <p:nvSpPr>
          <p:cNvPr id="4" name="Slide Number Placeholder 3"/>
          <p:cNvSpPr>
            <a:spLocks noGrp="1"/>
          </p:cNvSpPr>
          <p:nvPr>
            <p:ph type="sldNum" sz="quarter" idx="5"/>
          </p:nvPr>
        </p:nvSpPr>
        <p:spPr/>
        <p:txBody>
          <a:bodyPr/>
          <a:lstStyle/>
          <a:p>
            <a:fld id="{EF25A8CD-3928-42D5-8BE5-96C541B6909D}" type="slidenum">
              <a:rPr lang="en-US" smtClean="0"/>
              <a:t>2</a:t>
            </a:fld>
            <a:endParaRPr lang="en-US"/>
          </a:p>
        </p:txBody>
      </p:sp>
    </p:spTree>
    <p:extLst>
      <p:ext uri="{BB962C8B-B14F-4D97-AF65-F5344CB8AC3E}">
        <p14:creationId xmlns:p14="http://schemas.microsoft.com/office/powerpoint/2010/main" val="1334420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hangingPunct="0">
              <a:lnSpc>
                <a:spcPct val="150000"/>
              </a:lnSpc>
              <a:spcBef>
                <a:spcPts val="1200"/>
              </a:spcBef>
              <a:spcAft>
                <a:spcPts val="0"/>
              </a:spcAft>
            </a:pPr>
            <a:r>
              <a:rPr lang="en-GB"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Importance of Health and Safety</a:t>
            </a:r>
            <a:endParaRPr lang="en-US"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Housekeeping is no exception to the rule that help and safety must always come fast on the job. workplace injuries and accidents hurt moral output and the company's credibility. preventing events from happening requires proactive danger identification and Management. it creates a good work environment that promotes employees and organizational success by prioritizing health and safety. The voice that can ensure that everyone works in a safe environment.</a:t>
            </a:r>
          </a:p>
          <a:p>
            <a:endParaRPr lang="en-US" dirty="0"/>
          </a:p>
        </p:txBody>
      </p:sp>
      <p:sp>
        <p:nvSpPr>
          <p:cNvPr id="4" name="Slide Number Placeholder 3"/>
          <p:cNvSpPr>
            <a:spLocks noGrp="1"/>
          </p:cNvSpPr>
          <p:nvPr>
            <p:ph type="sldNum" sz="quarter" idx="5"/>
          </p:nvPr>
        </p:nvSpPr>
        <p:spPr/>
        <p:txBody>
          <a:bodyPr/>
          <a:lstStyle/>
          <a:p>
            <a:fld id="{EF25A8CD-3928-42D5-8BE5-96C541B6909D}" type="slidenum">
              <a:rPr lang="en-US" smtClean="0"/>
              <a:t>3</a:t>
            </a:fld>
            <a:endParaRPr lang="en-US"/>
          </a:p>
        </p:txBody>
      </p:sp>
    </p:spTree>
    <p:extLst>
      <p:ext uri="{BB962C8B-B14F-4D97-AF65-F5344CB8AC3E}">
        <p14:creationId xmlns:p14="http://schemas.microsoft.com/office/powerpoint/2010/main" val="2844077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hangingPunct="0">
              <a:lnSpc>
                <a:spcPct val="150000"/>
              </a:lnSpc>
              <a:spcBef>
                <a:spcPts val="1200"/>
              </a:spcBef>
              <a:spcAft>
                <a:spcPts val="0"/>
              </a:spcAft>
            </a:pPr>
            <a:r>
              <a:rPr lang="en-GB"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Identifying Potential Risks</a:t>
            </a:r>
            <a:endParaRPr lang="en-US"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Cleaning rooms is not without risks such as chemical exposure and ergonomic strains along with sleeves creeps and false. There are some potential hazards in the cleaning industry including slippery floors skin irritations from contact with strong Chemicals and ergonomic stresses from too repetitive actions </a:t>
            </a:r>
            <a:r>
              <a:rPr lang="en-GB" sz="1800" dirty="0">
                <a:effectLst/>
                <a:latin typeface="Times New Roman" panose="02020603050405020304" pitchFamily="18" charset="0"/>
                <a:ea typeface="Times New Roman" panose="02020603050405020304" pitchFamily="18" charset="0"/>
              </a:rPr>
              <a:t>(Molchanov 2022)</a:t>
            </a:r>
            <a:r>
              <a:rPr lang="en-US" sz="1800" dirty="0">
                <a:effectLst/>
                <a:latin typeface="Times New Roman" panose="02020603050405020304" pitchFamily="18" charset="0"/>
                <a:ea typeface="Times New Roman" panose="02020603050405020304" pitchFamily="18" charset="0"/>
              </a:rPr>
              <a:t>. To avoid accidents and injuries it is essential to always be on the Lookout for these dangers. the team members will be able to operate it in a Safer atmosphere if we are busy land in identifying risks and implementing solutions.</a:t>
            </a:r>
          </a:p>
          <a:p>
            <a:endParaRPr lang="en-US" dirty="0"/>
          </a:p>
        </p:txBody>
      </p:sp>
      <p:sp>
        <p:nvSpPr>
          <p:cNvPr id="4" name="Slide Number Placeholder 3"/>
          <p:cNvSpPr>
            <a:spLocks noGrp="1"/>
          </p:cNvSpPr>
          <p:nvPr>
            <p:ph type="sldNum" sz="quarter" idx="5"/>
          </p:nvPr>
        </p:nvSpPr>
        <p:spPr/>
        <p:txBody>
          <a:bodyPr/>
          <a:lstStyle/>
          <a:p>
            <a:fld id="{EF25A8CD-3928-42D5-8BE5-96C541B6909D}" type="slidenum">
              <a:rPr lang="en-US" smtClean="0"/>
              <a:t>4</a:t>
            </a:fld>
            <a:endParaRPr lang="en-US"/>
          </a:p>
        </p:txBody>
      </p:sp>
    </p:spTree>
    <p:extLst>
      <p:ext uri="{BB962C8B-B14F-4D97-AF65-F5344CB8AC3E}">
        <p14:creationId xmlns:p14="http://schemas.microsoft.com/office/powerpoint/2010/main" val="22284999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Precautions for Accident Prevention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Important safety measures to avoid harm in house cleaning rooms are detailed in the health and safety handbook </a:t>
            </a:r>
            <a:r>
              <a:rPr lang="en-GB" sz="1800" dirty="0">
                <a:effectLst/>
                <a:latin typeface="Times New Roman" panose="02020603050405020304" pitchFamily="18" charset="0"/>
                <a:ea typeface="Times New Roman" panose="02020603050405020304" pitchFamily="18" charset="0"/>
              </a:rPr>
              <a:t>(Eric 2023)</a:t>
            </a:r>
            <a:r>
              <a:rPr lang="en-US" sz="1800" dirty="0">
                <a:effectLst/>
                <a:latin typeface="Times New Roman" panose="02020603050405020304" pitchFamily="18" charset="0"/>
                <a:ea typeface="Times New Roman" panose="02020603050405020304" pitchFamily="18" charset="0"/>
              </a:rPr>
              <a:t>. Be sure to fast-earning signs for dump flooring and clean clear parts of any diabetes or barriers to reduce the risk of sleeve tips and false. Furthermore, sleep resistance shoes greatly reduce the likely would or an accident. it is crucial the handle cleaning Chemicals correctly. To reduce the likelihood of Explorer should dilute chemicals as directed and make you there is enough ventilation cleaning space. At the more, it is crucial to safeguard oneself from chemical danger by using PPE such as goggles and gloves. Our team members will be able to operate in an Atmosphere free from danger if we strictly adhere to this safety measure.</a:t>
            </a:r>
          </a:p>
          <a:p>
            <a:endParaRPr lang="en-US" dirty="0"/>
          </a:p>
        </p:txBody>
      </p:sp>
      <p:sp>
        <p:nvSpPr>
          <p:cNvPr id="4" name="Slide Number Placeholder 3"/>
          <p:cNvSpPr>
            <a:spLocks noGrp="1"/>
          </p:cNvSpPr>
          <p:nvPr>
            <p:ph type="sldNum" sz="quarter" idx="5"/>
          </p:nvPr>
        </p:nvSpPr>
        <p:spPr/>
        <p:txBody>
          <a:bodyPr/>
          <a:lstStyle/>
          <a:p>
            <a:fld id="{EF25A8CD-3928-42D5-8BE5-96C541B6909D}" type="slidenum">
              <a:rPr lang="en-US" smtClean="0"/>
              <a:t>5</a:t>
            </a:fld>
            <a:endParaRPr lang="en-US"/>
          </a:p>
        </p:txBody>
      </p:sp>
    </p:spTree>
    <p:extLst>
      <p:ext uri="{BB962C8B-B14F-4D97-AF65-F5344CB8AC3E}">
        <p14:creationId xmlns:p14="http://schemas.microsoft.com/office/powerpoint/2010/main" val="23789179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Procedures for Safe Room Cleaning</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At every stage of the procedure, we use for cleaning secure rooms we add safety precautions</a:t>
            </a:r>
            <a:br>
              <a:rPr lang="en-US" sz="1800" dirty="0">
                <a:effectLst/>
                <a:latin typeface="Times New Roman" panose="02020603050405020304" pitchFamily="18" charset="0"/>
                <a:ea typeface="Times New Roman" panose="02020603050405020304" pitchFamily="18" charset="0"/>
              </a:rPr>
            </a:br>
            <a:r>
              <a:rPr lang="en-US" sz="1800" b="1" dirty="0">
                <a:effectLst/>
                <a:latin typeface="Times New Roman" panose="02020603050405020304" pitchFamily="18" charset="0"/>
                <a:ea typeface="Times New Roman" panose="02020603050405020304" pitchFamily="18" charset="0"/>
              </a:rPr>
              <a:t>Preparation:</a:t>
            </a:r>
            <a:r>
              <a:rPr lang="en-US" sz="1800" dirty="0">
                <a:effectLst/>
                <a:latin typeface="Times New Roman" panose="02020603050405020304" pitchFamily="18" charset="0"/>
                <a:ea typeface="Times New Roman" panose="02020603050405020304" pitchFamily="18" charset="0"/>
              </a:rPr>
              <a:t> </a:t>
            </a:r>
            <a:br>
              <a:rPr lang="en-US" sz="1800" dirty="0">
                <a:effectLst/>
                <a:latin typeface="Times New Roman" panose="02020603050405020304" pitchFamily="18" charset="0"/>
                <a:ea typeface="Times New Roman" panose="02020603050405020304" pitchFamily="18" charset="0"/>
              </a:rPr>
            </a:br>
            <a:r>
              <a:rPr lang="en-US" sz="1800" dirty="0">
                <a:effectLst/>
                <a:latin typeface="Times New Roman" panose="02020603050405020304" pitchFamily="18" charset="0"/>
                <a:ea typeface="Times New Roman" panose="02020603050405020304" pitchFamily="18" charset="0"/>
              </a:rPr>
              <a:t>First thing first collects all of the cleaning tools and materials it will need. wish you to look about the area for things like exposed electrical outlet short art glass and other possible danger. foot on your PPE personal protective equipment before you start cleaning.</a:t>
            </a: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Methods for Cleaning:</a:t>
            </a:r>
            <a:r>
              <a:rPr lang="en-GB" sz="1800" dirty="0">
                <a:effectLst/>
                <a:latin typeface="Times New Roman" panose="02020603050405020304" pitchFamily="18" charset="0"/>
                <a:ea typeface="Times New Roman" panose="02020603050405020304" pitchFamily="18" charset="0"/>
              </a:rPr>
              <a:t>  to avoid the contractorization of previously clean surprises tasks the entire surface from top to bottom. cleaning Chemicals for both effective and competitive with the surface type you are cleaning. light switches and door knobs are two examples of high-touch places that need extra care. Make sure there is enough airflow as you clean the floor so that are no sliding danger (</a:t>
            </a:r>
            <a:r>
              <a:rPr lang="en-GB" sz="1800" dirty="0" err="1">
                <a:effectLst/>
                <a:latin typeface="Times New Roman" panose="02020603050405020304" pitchFamily="18" charset="0"/>
                <a:ea typeface="Times New Roman" panose="02020603050405020304" pitchFamily="18" charset="0"/>
              </a:rPr>
              <a:t>Fagel</a:t>
            </a:r>
            <a:r>
              <a:rPr lang="en-GB" sz="1800" dirty="0">
                <a:effectLst/>
                <a:latin typeface="Times New Roman" panose="02020603050405020304" pitchFamily="18" charset="0"/>
                <a:ea typeface="Times New Roman" panose="02020603050405020304" pitchFamily="18" charset="0"/>
              </a:rPr>
              <a:t> 2021).</a:t>
            </a:r>
            <a:endParaRPr lang="en-US" sz="1800" dirty="0">
              <a:effectLst/>
              <a:latin typeface="Times New Roman" panose="02020603050405020304" pitchFamily="18" charset="0"/>
              <a:ea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rPr>
              <a:t>Disposal:</a:t>
            </a:r>
            <a:r>
              <a:rPr lang="en-GB" sz="1800" kern="0" dirty="0">
                <a:effectLst/>
                <a:latin typeface="Times New Roman" panose="02020603050405020304" pitchFamily="18" charset="0"/>
                <a:ea typeface="Times New Roman" panose="02020603050405020304" pitchFamily="18" charset="0"/>
              </a:rPr>
              <a:t> place trash in the appropriate container and properly dispose of biohazardous items such as discarded sanitary goods or used tissues by handling them with care. to keep our step members secure as oil as the guest room clean we must be there strictly to the protocols. Enduringness to cleaning</a:t>
            </a:r>
            <a:endParaRPr lang="en-US" dirty="0"/>
          </a:p>
        </p:txBody>
      </p:sp>
      <p:sp>
        <p:nvSpPr>
          <p:cNvPr id="4" name="Slide Number Placeholder 3"/>
          <p:cNvSpPr>
            <a:spLocks noGrp="1"/>
          </p:cNvSpPr>
          <p:nvPr>
            <p:ph type="sldNum" sz="quarter" idx="5"/>
          </p:nvPr>
        </p:nvSpPr>
        <p:spPr/>
        <p:txBody>
          <a:bodyPr/>
          <a:lstStyle/>
          <a:p>
            <a:fld id="{EF25A8CD-3928-42D5-8BE5-96C541B6909D}" type="slidenum">
              <a:rPr lang="en-US" smtClean="0"/>
              <a:t>6</a:t>
            </a:fld>
            <a:endParaRPr lang="en-US"/>
          </a:p>
        </p:txBody>
      </p:sp>
    </p:spTree>
    <p:extLst>
      <p:ext uri="{BB962C8B-B14F-4D97-AF65-F5344CB8AC3E}">
        <p14:creationId xmlns:p14="http://schemas.microsoft.com/office/powerpoint/2010/main" val="12768427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hangingPunct="0">
              <a:lnSpc>
                <a:spcPct val="150000"/>
              </a:lnSpc>
              <a:spcBef>
                <a:spcPts val="0"/>
              </a:spcBef>
              <a:spcAft>
                <a:spcPts val="0"/>
              </a:spcAft>
            </a:pPr>
            <a:r>
              <a:rPr lang="en-GB" sz="1800" b="1" kern="100" dirty="0">
                <a:effectLst/>
                <a:latin typeface="Times New Roman" panose="02020603050405020304" pitchFamily="18" charset="0"/>
                <a:ea typeface="Calibri" panose="020F0502020204030204" pitchFamily="34" charset="0"/>
              </a:rPr>
              <a:t>Essential Equipment and Tools</a:t>
            </a:r>
            <a:endParaRPr lang="en-US" sz="1800" b="1" kern="100" dirty="0">
              <a:effectLst/>
              <a:latin typeface="Times New Roman" panose="02020603050405020304" pitchFamily="18" charset="0"/>
              <a:ea typeface="Calibri" panose="020F0502020204030204" pitchFamily="34" charset="0"/>
            </a:endParaRPr>
          </a:p>
          <a:p>
            <a:r>
              <a:rPr lang="en-GB" sz="1800" kern="0" dirty="0">
                <a:effectLst/>
                <a:latin typeface="Times New Roman" panose="02020603050405020304" pitchFamily="18" charset="0"/>
                <a:ea typeface="Times New Roman" panose="02020603050405020304" pitchFamily="18" charset="0"/>
              </a:rPr>
              <a:t>Cleaning remedies cleaner’s macro fibre clothes are essential sponges a mop and container Uber with accessories and PPE including gloves goggles and Marks are essential pieces of equipment and instruments for cleaning rooms safely (Garbett 2022). Effective cleaning and the reduction of danger depend on the correct use of equipment. One way to avoid damage services and guarantee complete cleaning is to use the right cleaning solutions for each kind of surface. chemical and another risk may be medicated by the use of personal protective equipment. and sharing the equipment properly is crucial for both safety and production. the best way to find or function in instruments The mind causes harm is to examine and clean them regularly. cleaning rooms more effectively is possible when equipment is oil maintained and also it comes to room cleaning equipment is key for reducing risk and increasing efficiency. The members of our staff will be able to offer it in an atmosphere that is both safe and productive if it provides them with the resources they need and watches over their use and maintenance</a:t>
            </a:r>
            <a:endParaRPr lang="en-US" dirty="0"/>
          </a:p>
        </p:txBody>
      </p:sp>
      <p:sp>
        <p:nvSpPr>
          <p:cNvPr id="4" name="Slide Number Placeholder 3"/>
          <p:cNvSpPr>
            <a:spLocks noGrp="1"/>
          </p:cNvSpPr>
          <p:nvPr>
            <p:ph type="sldNum" sz="quarter" idx="5"/>
          </p:nvPr>
        </p:nvSpPr>
        <p:spPr/>
        <p:txBody>
          <a:bodyPr/>
          <a:lstStyle/>
          <a:p>
            <a:fld id="{EF25A8CD-3928-42D5-8BE5-96C541B6909D}" type="slidenum">
              <a:rPr lang="en-US" smtClean="0"/>
              <a:t>7</a:t>
            </a:fld>
            <a:endParaRPr lang="en-US"/>
          </a:p>
        </p:txBody>
      </p:sp>
    </p:spTree>
    <p:extLst>
      <p:ext uri="{BB962C8B-B14F-4D97-AF65-F5344CB8AC3E}">
        <p14:creationId xmlns:p14="http://schemas.microsoft.com/office/powerpoint/2010/main" val="41186848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hangingPunct="0">
              <a:lnSpc>
                <a:spcPct val="150000"/>
              </a:lnSpc>
              <a:spcBef>
                <a:spcPts val="0"/>
              </a:spcBef>
              <a:spcAft>
                <a:spcPts val="0"/>
              </a:spcAft>
            </a:pPr>
            <a:r>
              <a:rPr lang="en-GB" sz="1800" b="1" kern="100" dirty="0">
                <a:effectLst/>
                <a:latin typeface="Times New Roman" panose="02020603050405020304" pitchFamily="18" charset="0"/>
                <a:ea typeface="Calibri" panose="020F0502020204030204" pitchFamily="34" charset="0"/>
              </a:rPr>
              <a:t>Mitigating Specific Hazards</a:t>
            </a:r>
            <a:endParaRPr lang="en-US" sz="1800" b="1" kern="1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There are unique dangers associated with room cleaning that need realistic approaches to risk reduction</a:t>
            </a:r>
            <a:r>
              <a:rPr lang="en-US" sz="1800" dirty="0">
                <a:effectLst/>
                <a:latin typeface="Times New Roman" panose="02020603050405020304" pitchFamily="18" charset="0"/>
                <a:ea typeface="Times New Roman" panose="02020603050405020304" pitchFamily="18" charset="0"/>
              </a:rPr>
              <a:t>.</a:t>
            </a:r>
            <a:br>
              <a:rPr lang="en-US" sz="1800" dirty="0">
                <a:effectLst/>
                <a:latin typeface="Times New Roman" panose="02020603050405020304" pitchFamily="18" charset="0"/>
                <a:ea typeface="Times New Roman" panose="02020603050405020304" pitchFamily="18" charset="0"/>
              </a:rPr>
            </a:br>
            <a:r>
              <a:rPr lang="en-US" sz="1800" b="1" dirty="0">
                <a:effectLst/>
                <a:latin typeface="Times New Roman" panose="02020603050405020304" pitchFamily="18" charset="0"/>
                <a:ea typeface="Times New Roman" panose="02020603050405020304" pitchFamily="18" charset="0"/>
              </a:rPr>
              <a:t>Chemical Contamination:</a:t>
            </a:r>
            <a:r>
              <a:rPr lang="en-US" sz="1800" dirty="0">
                <a:effectLst/>
                <a:latin typeface="Times New Roman" panose="02020603050405020304" pitchFamily="18" charset="0"/>
                <a:ea typeface="Times New Roman" panose="02020603050405020304" pitchFamily="18" charset="0"/>
              </a:rPr>
              <a:t> make sure there is enough air circulation in the cleaning space and use Green cleaning supplies wherever you can to reduce exposure to chemicals. make sure everyone knows how to profile lead cleaning Chemicals and how to use them safely and stress the need to wear PPE </a:t>
            </a:r>
            <a:r>
              <a:rPr lang="en-GB" sz="1800" dirty="0">
                <a:effectLst/>
                <a:latin typeface="Times New Roman" panose="02020603050405020304" pitchFamily="18" charset="0"/>
                <a:ea typeface="Times New Roman" panose="02020603050405020304" pitchFamily="18" charset="0"/>
              </a:rPr>
              <a:t>(Greenberg 2020).</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Slip and Fall Prevention:</a:t>
            </a:r>
            <a:r>
              <a:rPr lang="en-GB" sz="1800" dirty="0">
                <a:effectLst/>
                <a:latin typeface="Times New Roman" panose="02020603050405020304" pitchFamily="18" charset="0"/>
                <a:ea typeface="Times New Roman" panose="02020603050405020304" pitchFamily="18" charset="0"/>
              </a:rPr>
              <a:t>  Use of sleeve resistance footwear obstruction free passage voice and warning science for weight flooring are all-star diseases to reduce the likelihood would sleep and Falls. worker to report any danger they see and to wipe off spills as soon as possible</a:t>
            </a:r>
            <a:r>
              <a:rPr lang="en-US" sz="1800" dirty="0">
                <a:effectLst/>
                <a:latin typeface="Times New Roman" panose="02020603050405020304" pitchFamily="18" charset="0"/>
                <a:ea typeface="Times New Roman" panose="02020603050405020304" pitchFamily="18" charset="0"/>
              </a:rPr>
              <a:t> (Greenberg 2020).</a:t>
            </a:r>
            <a:br>
              <a:rPr lang="en-US" sz="1800" dirty="0">
                <a:effectLst/>
                <a:latin typeface="Times New Roman" panose="02020603050405020304" pitchFamily="18" charset="0"/>
                <a:ea typeface="Times New Roman" panose="02020603050405020304" pitchFamily="18" charset="0"/>
              </a:rPr>
            </a:br>
            <a:r>
              <a:rPr lang="en-US" sz="1800" b="1" dirty="0">
                <a:effectLst/>
                <a:latin typeface="Times New Roman" panose="02020603050405020304" pitchFamily="18" charset="0"/>
                <a:ea typeface="Times New Roman" panose="02020603050405020304" pitchFamily="18" charset="0"/>
              </a:rPr>
              <a:t>Ergonomic Strain Reduction</a:t>
            </a:r>
            <a:r>
              <a:rPr lang="en-US" sz="1800" dirty="0">
                <a:effectLst/>
                <a:latin typeface="Times New Roman" panose="02020603050405020304" pitchFamily="18" charset="0"/>
                <a:ea typeface="Times New Roman" panose="02020603050405020304" pitchFamily="18" charset="0"/>
              </a:rPr>
              <a:t>:  provide instruction on safe lifting practices and promote the use of ergonomics cleaning supplies to listen to the likelihood of agronomic strains. to avoid working ourselves or injuring ourselves from repeated activity switch up who cleans the office (Kendrick 2020). To promote safety conscious culture within the team everyone is encouraged to actively participate and share ideas for reducing potential danger. everyone engaged in room cleaning activities may offer in a room secure and safe atmosphere if we all do our part to find and eliminate any danger</a:t>
            </a:r>
          </a:p>
          <a:p>
            <a:endParaRPr lang="en-US" dirty="0"/>
          </a:p>
        </p:txBody>
      </p:sp>
      <p:sp>
        <p:nvSpPr>
          <p:cNvPr id="4" name="Slide Number Placeholder 3"/>
          <p:cNvSpPr>
            <a:spLocks noGrp="1"/>
          </p:cNvSpPr>
          <p:nvPr>
            <p:ph type="sldNum" sz="quarter" idx="5"/>
          </p:nvPr>
        </p:nvSpPr>
        <p:spPr/>
        <p:txBody>
          <a:bodyPr/>
          <a:lstStyle/>
          <a:p>
            <a:fld id="{EF25A8CD-3928-42D5-8BE5-96C541B6909D}" type="slidenum">
              <a:rPr lang="en-US" smtClean="0"/>
              <a:t>8</a:t>
            </a:fld>
            <a:endParaRPr lang="en-US"/>
          </a:p>
        </p:txBody>
      </p:sp>
    </p:spTree>
    <p:extLst>
      <p:ext uri="{BB962C8B-B14F-4D97-AF65-F5344CB8AC3E}">
        <p14:creationId xmlns:p14="http://schemas.microsoft.com/office/powerpoint/2010/main" val="22987330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Conclusion </a:t>
            </a:r>
            <a:br>
              <a:rPr lang="en-GB" sz="1800" dirty="0">
                <a:effectLst/>
                <a:latin typeface="Times New Roman" panose="02020603050405020304" pitchFamily="18" charset="0"/>
                <a:ea typeface="Times New Roman" panose="02020603050405020304" pitchFamily="18" charset="0"/>
              </a:rPr>
            </a:br>
            <a:r>
              <a:rPr lang="en-GB" sz="1800" dirty="0">
                <a:effectLst/>
                <a:latin typeface="Times New Roman" panose="02020603050405020304" pitchFamily="18" charset="0"/>
                <a:ea typeface="Times New Roman" panose="02020603050405020304" pitchFamily="18" charset="0"/>
              </a:rPr>
              <a:t>Highlighting the significance of safe tea and health policies summarize the main points from the training. the need to incorporate this principle into everyday operations to maintain an appropriate working atmosphere should be embarrassed full stop stress on the importance of always putting safety first and encouraging team members to consult the workplace safety and health manual frequently</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F25A8CD-3928-42D5-8BE5-96C541B6909D}" type="slidenum">
              <a:rPr lang="en-US" smtClean="0"/>
              <a:t>9</a:t>
            </a:fld>
            <a:endParaRPr lang="en-US"/>
          </a:p>
        </p:txBody>
      </p:sp>
    </p:spTree>
    <p:extLst>
      <p:ext uri="{BB962C8B-B14F-4D97-AF65-F5344CB8AC3E}">
        <p14:creationId xmlns:p14="http://schemas.microsoft.com/office/powerpoint/2010/main" val="2578768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hangingPunct="0">
              <a:lnSpc>
                <a:spcPct val="150000"/>
              </a:lnSpc>
              <a:spcBef>
                <a:spcPts val="1200"/>
              </a:spcBef>
              <a:spcAft>
                <a:spcPts val="0"/>
              </a:spcAft>
            </a:pPr>
            <a:r>
              <a:rPr lang="en-GB"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US"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Cash, RM 2020, </a:t>
            </a:r>
            <a:r>
              <a:rPr lang="en-GB" sz="1800" i="1" dirty="0">
                <a:effectLst/>
                <a:latin typeface="Times New Roman" panose="02020603050405020304" pitchFamily="18" charset="0"/>
                <a:ea typeface="Times New Roman" panose="02020603050405020304" pitchFamily="18" charset="0"/>
              </a:rPr>
              <a:t>Self-regulation in the classroom : helping students learn how to learn</a:t>
            </a:r>
            <a:r>
              <a:rPr lang="en-GB" sz="1800" dirty="0">
                <a:effectLst/>
                <a:latin typeface="Times New Roman" panose="02020603050405020304" pitchFamily="18" charset="0"/>
                <a:ea typeface="Times New Roman" panose="02020603050405020304" pitchFamily="18" charset="0"/>
              </a:rPr>
              <a:t>, Free Spirit Publishing, Minneapolis, Mn.</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Dickson, J 2021, </a:t>
            </a:r>
            <a:r>
              <a:rPr lang="en-GB" sz="1800" i="1" dirty="0">
                <a:effectLst/>
                <a:latin typeface="Times New Roman" panose="02020603050405020304" pitchFamily="18" charset="0"/>
                <a:ea typeface="Times New Roman" panose="02020603050405020304" pitchFamily="18" charset="0"/>
              </a:rPr>
              <a:t>Embedding Counselling and Communication Skills: A Relational Skills Model</a:t>
            </a:r>
            <a:r>
              <a:rPr lang="en-GB" sz="1800" dirty="0">
                <a:effectLst/>
                <a:latin typeface="Times New Roman" panose="02020603050405020304" pitchFamily="18" charset="0"/>
                <a:ea typeface="Times New Roman" panose="02020603050405020304" pitchFamily="18" charset="0"/>
              </a:rPr>
              <a:t>, 98th </a:t>
            </a:r>
            <a:r>
              <a:rPr lang="en-GB" sz="1800" dirty="0" err="1">
                <a:effectLst/>
                <a:latin typeface="Times New Roman" panose="02020603050405020304" pitchFamily="18" charset="0"/>
                <a:ea typeface="Times New Roman" panose="02020603050405020304" pitchFamily="18" charset="0"/>
              </a:rPr>
              <a:t>edn</a:t>
            </a:r>
            <a:r>
              <a:rPr lang="en-GB" sz="1800" dirty="0">
                <a:effectLst/>
                <a:latin typeface="Times New Roman" panose="02020603050405020304" pitchFamily="18" charset="0"/>
                <a:ea typeface="Times New Roman" panose="02020603050405020304" pitchFamily="18" charset="0"/>
              </a:rPr>
              <a:t>, Routledge, Hove, East Sussex ; New York.</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Eric, G 2023, </a:t>
            </a:r>
            <a:r>
              <a:rPr lang="en-GB" sz="1800" i="1" dirty="0">
                <a:effectLst/>
                <a:latin typeface="Times New Roman" panose="02020603050405020304" pitchFamily="18" charset="0"/>
                <a:ea typeface="Times New Roman" panose="02020603050405020304" pitchFamily="18" charset="0"/>
              </a:rPr>
              <a:t>Risk Management Essentials Empowering Everyone with Information Systems</a:t>
            </a:r>
            <a:r>
              <a:rPr lang="en-GB" sz="1800" dirty="0">
                <a:effectLst/>
                <a:latin typeface="Times New Roman" panose="02020603050405020304" pitchFamily="18" charset="0"/>
                <a:ea typeface="Times New Roman" panose="02020603050405020304" pitchFamily="18" charset="0"/>
              </a:rPr>
              <a:t>, 4th </a:t>
            </a:r>
            <a:r>
              <a:rPr lang="en-GB" sz="1800" dirty="0" err="1">
                <a:effectLst/>
                <a:latin typeface="Times New Roman" panose="02020603050405020304" pitchFamily="18" charset="0"/>
                <a:ea typeface="Times New Roman" panose="02020603050405020304" pitchFamily="18" charset="0"/>
              </a:rPr>
              <a:t>edn</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err="1">
                <a:effectLst/>
                <a:latin typeface="Times New Roman" panose="02020603050405020304" pitchFamily="18" charset="0"/>
                <a:ea typeface="Times New Roman" panose="02020603050405020304" pitchFamily="18" charset="0"/>
              </a:rPr>
              <a:t>Fagel</a:t>
            </a:r>
            <a:r>
              <a:rPr lang="en-GB" sz="1800" dirty="0">
                <a:effectLst/>
                <a:latin typeface="Times New Roman" panose="02020603050405020304" pitchFamily="18" charset="0"/>
                <a:ea typeface="Times New Roman" panose="02020603050405020304" pitchFamily="18" charset="0"/>
              </a:rPr>
              <a:t>, MJ 2021, </a:t>
            </a:r>
            <a:r>
              <a:rPr lang="en-GB" sz="1800" i="1" dirty="0">
                <a:effectLst/>
                <a:latin typeface="Times New Roman" panose="02020603050405020304" pitchFamily="18" charset="0"/>
                <a:ea typeface="Times New Roman" panose="02020603050405020304" pitchFamily="18" charset="0"/>
              </a:rPr>
              <a:t>Principles of emergency management : hazard specific issues and mitigation strategies</a:t>
            </a:r>
            <a:r>
              <a:rPr lang="en-GB" sz="1800" dirty="0">
                <a:effectLst/>
                <a:latin typeface="Times New Roman" panose="02020603050405020304" pitchFamily="18" charset="0"/>
                <a:ea typeface="Times New Roman" panose="02020603050405020304" pitchFamily="18" charset="0"/>
              </a:rPr>
              <a:t>, CRC Press/Taylor &amp; Francis Group, Boca Raton.</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Garbett, D 2022, </a:t>
            </a:r>
            <a:r>
              <a:rPr lang="en-GB" sz="1800" i="1" dirty="0">
                <a:effectLst/>
                <a:latin typeface="Times New Roman" panose="02020603050405020304" pitchFamily="18" charset="0"/>
                <a:ea typeface="Times New Roman" panose="02020603050405020304" pitchFamily="18" charset="0"/>
              </a:rPr>
              <a:t>Enacting self-study as methodology for professional inquiry</a:t>
            </a:r>
            <a:r>
              <a:rPr lang="en-GB" sz="1800" dirty="0">
                <a:effectLst/>
                <a:latin typeface="Times New Roman" panose="02020603050405020304" pitchFamily="18" charset="0"/>
                <a:ea typeface="Times New Roman" panose="02020603050405020304" pitchFamily="18" charset="0"/>
              </a:rPr>
              <a:t>, 87th </a:t>
            </a:r>
            <a:r>
              <a:rPr lang="en-GB" sz="1800" dirty="0" err="1">
                <a:effectLst/>
                <a:latin typeface="Times New Roman" panose="02020603050405020304" pitchFamily="18" charset="0"/>
                <a:ea typeface="Times New Roman" panose="02020603050405020304" pitchFamily="18" charset="0"/>
              </a:rPr>
              <a:t>edn</a:t>
            </a:r>
            <a:r>
              <a:rPr lang="en-GB" sz="1800" dirty="0">
                <a:effectLst/>
                <a:latin typeface="Times New Roman" panose="02020603050405020304" pitchFamily="18" charset="0"/>
                <a:ea typeface="Times New Roman" panose="02020603050405020304" pitchFamily="18" charset="0"/>
              </a:rPr>
              <a:t>, Self-Study Of Teacher Education Practices (S-Step, Auckland.</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Gibbs, PT 2021, </a:t>
            </a:r>
            <a:r>
              <a:rPr lang="en-GB" sz="1800" i="1" dirty="0">
                <a:effectLst/>
                <a:latin typeface="Times New Roman" panose="02020603050405020304" pitchFamily="18" charset="0"/>
                <a:ea typeface="Times New Roman" panose="02020603050405020304" pitchFamily="18" charset="0"/>
              </a:rPr>
              <a:t>Trusting in the university : the contribution of temporality and trust to a praxis of higher learning</a:t>
            </a:r>
            <a:r>
              <a:rPr lang="en-GB" sz="1800" dirty="0">
                <a:effectLst/>
                <a:latin typeface="Times New Roman" panose="02020603050405020304" pitchFamily="18" charset="0"/>
                <a:ea typeface="Times New Roman" panose="02020603050405020304" pitchFamily="18" charset="0"/>
              </a:rPr>
              <a:t>, 6th </a:t>
            </a:r>
            <a:r>
              <a:rPr lang="en-GB" sz="1800" dirty="0" err="1">
                <a:effectLst/>
                <a:latin typeface="Times New Roman" panose="02020603050405020304" pitchFamily="18" charset="0"/>
                <a:ea typeface="Times New Roman" panose="02020603050405020304" pitchFamily="18" charset="0"/>
              </a:rPr>
              <a:t>edn</a:t>
            </a:r>
            <a:r>
              <a:rPr lang="en-GB" sz="1800" dirty="0">
                <a:effectLst/>
                <a:latin typeface="Times New Roman" panose="02020603050405020304" pitchFamily="18" charset="0"/>
                <a:ea typeface="Times New Roman" panose="02020603050405020304" pitchFamily="18" charset="0"/>
              </a:rPr>
              <a:t>, Kluwer Academic Publishers, Dordrecht ; Boston.</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Greenberg, HR 2020, </a:t>
            </a:r>
            <a:r>
              <a:rPr lang="en-GB" sz="1800" i="1" dirty="0">
                <a:effectLst/>
                <a:latin typeface="Times New Roman" panose="02020603050405020304" pitchFamily="18" charset="0"/>
                <a:ea typeface="Times New Roman" panose="02020603050405020304" pitchFamily="18" charset="0"/>
              </a:rPr>
              <a:t>Risk assessment and risk management for the chemical process industry</a:t>
            </a:r>
            <a:r>
              <a:rPr lang="en-GB" sz="1800" dirty="0">
                <a:effectLst/>
                <a:latin typeface="Times New Roman" panose="02020603050405020304" pitchFamily="18" charset="0"/>
                <a:ea typeface="Times New Roman" panose="02020603050405020304" pitchFamily="18" charset="0"/>
              </a:rPr>
              <a:t>, 6th </a:t>
            </a:r>
            <a:r>
              <a:rPr lang="en-GB" sz="1800" dirty="0" err="1">
                <a:effectLst/>
                <a:latin typeface="Times New Roman" panose="02020603050405020304" pitchFamily="18" charset="0"/>
                <a:ea typeface="Times New Roman" panose="02020603050405020304" pitchFamily="18" charset="0"/>
              </a:rPr>
              <a:t>edn</a:t>
            </a:r>
            <a:r>
              <a:rPr lang="en-GB" sz="1800" dirty="0">
                <a:effectLst/>
                <a:latin typeface="Times New Roman" panose="02020603050405020304" pitchFamily="18" charset="0"/>
                <a:ea typeface="Times New Roman" panose="02020603050405020304" pitchFamily="18" charset="0"/>
              </a:rPr>
              <a:t>, New York, N.Y. Wiley.</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Kendrick, T 2020, </a:t>
            </a:r>
            <a:r>
              <a:rPr lang="en-GB" sz="1800" i="1" dirty="0">
                <a:effectLst/>
                <a:latin typeface="Times New Roman" panose="02020603050405020304" pitchFamily="18" charset="0"/>
                <a:ea typeface="Times New Roman" panose="02020603050405020304" pitchFamily="18" charset="0"/>
              </a:rPr>
              <a:t>Identifying and managing project risk : essential tools for failure-proofing your project</a:t>
            </a:r>
            <a:r>
              <a:rPr lang="en-GB" sz="1800" dirty="0">
                <a:effectLst/>
                <a:latin typeface="Times New Roman" panose="02020603050405020304" pitchFamily="18" charset="0"/>
                <a:ea typeface="Times New Roman" panose="02020603050405020304" pitchFamily="18" charset="0"/>
              </a:rPr>
              <a:t>, 65th </a:t>
            </a:r>
            <a:r>
              <a:rPr lang="en-GB" sz="1800" dirty="0" err="1">
                <a:effectLst/>
                <a:latin typeface="Times New Roman" panose="02020603050405020304" pitchFamily="18" charset="0"/>
                <a:ea typeface="Times New Roman" panose="02020603050405020304" pitchFamily="18" charset="0"/>
              </a:rPr>
              <a:t>edn</a:t>
            </a:r>
            <a:r>
              <a:rPr lang="en-GB" sz="1800" dirty="0">
                <a:effectLst/>
                <a:latin typeface="Times New Roman" panose="02020603050405020304" pitchFamily="18" charset="0"/>
                <a:ea typeface="Times New Roman" panose="02020603050405020304" pitchFamily="18" charset="0"/>
              </a:rPr>
              <a:t>, American Management Association, New York, New York.</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Molchanov, SA 2022, </a:t>
            </a:r>
            <a:r>
              <a:rPr lang="en-GB" sz="1800" i="1" dirty="0">
                <a:effectLst/>
                <a:latin typeface="Times New Roman" panose="02020603050405020304" pitchFamily="18" charset="0"/>
                <a:ea typeface="Times New Roman" panose="02020603050405020304" pitchFamily="18" charset="0"/>
              </a:rPr>
              <a:t>Probability and mathematical physics : a volume in </a:t>
            </a:r>
            <a:r>
              <a:rPr lang="en-GB" sz="1800" i="1" dirty="0" err="1">
                <a:effectLst/>
                <a:latin typeface="Times New Roman" panose="02020603050405020304" pitchFamily="18" charset="0"/>
                <a:ea typeface="Times New Roman" panose="02020603050405020304" pitchFamily="18" charset="0"/>
              </a:rPr>
              <a:t>honor</a:t>
            </a:r>
            <a:r>
              <a:rPr lang="en-GB" sz="1800" i="1" dirty="0">
                <a:effectLst/>
                <a:latin typeface="Times New Roman" panose="02020603050405020304" pitchFamily="18" charset="0"/>
                <a:ea typeface="Times New Roman" panose="02020603050405020304" pitchFamily="18" charset="0"/>
              </a:rPr>
              <a:t> of Stanislav Molchanov</a:t>
            </a:r>
            <a:r>
              <a:rPr lang="en-GB" sz="1800" dirty="0">
                <a:effectLst/>
                <a:latin typeface="Times New Roman" panose="02020603050405020304" pitchFamily="18" charset="0"/>
                <a:ea typeface="Times New Roman" panose="02020603050405020304" pitchFamily="18" charset="0"/>
              </a:rPr>
              <a:t>, 87th </a:t>
            </a:r>
            <a:r>
              <a:rPr lang="en-GB" sz="1800" dirty="0" err="1">
                <a:effectLst/>
                <a:latin typeface="Times New Roman" panose="02020603050405020304" pitchFamily="18" charset="0"/>
                <a:ea typeface="Times New Roman" panose="02020603050405020304" pitchFamily="18" charset="0"/>
              </a:rPr>
              <a:t>edn</a:t>
            </a:r>
            <a:r>
              <a:rPr lang="en-GB" sz="1800" dirty="0">
                <a:effectLst/>
                <a:latin typeface="Times New Roman" panose="02020603050405020304" pitchFamily="18" charset="0"/>
                <a:ea typeface="Times New Roman" panose="02020603050405020304" pitchFamily="18" charset="0"/>
              </a:rPr>
              <a:t>, American Mathematical Society, Providence, R.I.</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err="1">
                <a:effectLst/>
                <a:latin typeface="Times New Roman" panose="02020603050405020304" pitchFamily="18" charset="0"/>
                <a:ea typeface="Times New Roman" panose="02020603050405020304" pitchFamily="18" charset="0"/>
              </a:rPr>
              <a:t>Papathanassis</a:t>
            </a:r>
            <a:r>
              <a:rPr lang="en-GB" sz="1800" dirty="0">
                <a:effectLst/>
                <a:latin typeface="Times New Roman" panose="02020603050405020304" pitchFamily="18" charset="0"/>
                <a:ea typeface="Times New Roman" panose="02020603050405020304" pitchFamily="18" charset="0"/>
              </a:rPr>
              <a:t>, A 2021, </a:t>
            </a:r>
            <a:r>
              <a:rPr lang="en-GB" sz="1800" i="1" dirty="0">
                <a:effectLst/>
                <a:latin typeface="Times New Roman" panose="02020603050405020304" pitchFamily="18" charset="0"/>
                <a:ea typeface="Times New Roman" panose="02020603050405020304" pitchFamily="18" charset="0"/>
              </a:rPr>
              <a:t>Cruise business development : Safety, product design and human capital</a:t>
            </a:r>
            <a:r>
              <a:rPr lang="en-GB" sz="1800" dirty="0">
                <a:effectLst/>
                <a:latin typeface="Times New Roman" panose="02020603050405020304" pitchFamily="18" charset="0"/>
                <a:ea typeface="Times New Roman" panose="02020603050405020304" pitchFamily="18" charset="0"/>
              </a:rPr>
              <a:t>, 87th </a:t>
            </a:r>
            <a:r>
              <a:rPr lang="en-GB" sz="1800" dirty="0" err="1">
                <a:effectLst/>
                <a:latin typeface="Times New Roman" panose="02020603050405020304" pitchFamily="18" charset="0"/>
                <a:ea typeface="Times New Roman" panose="02020603050405020304" pitchFamily="18" charset="0"/>
              </a:rPr>
              <a:t>edn</a:t>
            </a:r>
            <a:r>
              <a:rPr lang="en-GB" sz="1800" dirty="0">
                <a:effectLst/>
                <a:latin typeface="Times New Roman" panose="02020603050405020304" pitchFamily="18" charset="0"/>
                <a:ea typeface="Times New Roman" panose="02020603050405020304" pitchFamily="18" charset="0"/>
              </a:rPr>
              <a:t>, Imprint: Springer, Cham.</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Stewart, MG 2022, </a:t>
            </a:r>
            <a:r>
              <a:rPr lang="en-GB" sz="1800" i="1" dirty="0">
                <a:effectLst/>
                <a:latin typeface="Times New Roman" panose="02020603050405020304" pitchFamily="18" charset="0"/>
                <a:ea typeface="Times New Roman" panose="02020603050405020304" pitchFamily="18" charset="0"/>
              </a:rPr>
              <a:t>Probabilistic Risk and Hazard Assessment</a:t>
            </a:r>
            <a:r>
              <a:rPr lang="en-GB" sz="1800" dirty="0">
                <a:effectLst/>
                <a:latin typeface="Times New Roman" panose="02020603050405020304" pitchFamily="18" charset="0"/>
                <a:ea typeface="Times New Roman" panose="02020603050405020304" pitchFamily="18" charset="0"/>
              </a:rPr>
              <a:t>, 66th </a:t>
            </a:r>
            <a:r>
              <a:rPr lang="en-GB" sz="1800" dirty="0" err="1">
                <a:effectLst/>
                <a:latin typeface="Times New Roman" panose="02020603050405020304" pitchFamily="18" charset="0"/>
                <a:ea typeface="Times New Roman" panose="02020603050405020304" pitchFamily="18" charset="0"/>
              </a:rPr>
              <a:t>edn</a:t>
            </a:r>
            <a:r>
              <a:rPr lang="en-GB" sz="1800" dirty="0">
                <a:effectLst/>
                <a:latin typeface="Times New Roman" panose="02020603050405020304" pitchFamily="18" charset="0"/>
                <a:ea typeface="Times New Roman" panose="02020603050405020304" pitchFamily="18" charset="0"/>
              </a:rPr>
              <a:t>, Taylor &amp; Francis.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F25A8CD-3928-42D5-8BE5-96C541B6909D}" type="slidenum">
              <a:rPr lang="en-US" smtClean="0"/>
              <a:t>10</a:t>
            </a:fld>
            <a:endParaRPr lang="en-US"/>
          </a:p>
        </p:txBody>
      </p:sp>
    </p:spTree>
    <p:extLst>
      <p:ext uri="{BB962C8B-B14F-4D97-AF65-F5344CB8AC3E}">
        <p14:creationId xmlns:p14="http://schemas.microsoft.com/office/powerpoint/2010/main" val="2808862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5BB36C8-4482-4177-80B5-FA77603A3F99}"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B3B884-BBEA-4CF3-8F67-957E6FA6A1E5}" type="slidenum">
              <a:rPr lang="en-US" smtClean="0"/>
              <a:t>‹#›</a:t>
            </a:fld>
            <a:endParaRPr lang="en-US"/>
          </a:p>
        </p:txBody>
      </p:sp>
    </p:spTree>
    <p:extLst>
      <p:ext uri="{BB962C8B-B14F-4D97-AF65-F5344CB8AC3E}">
        <p14:creationId xmlns:p14="http://schemas.microsoft.com/office/powerpoint/2010/main" val="573191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5BB36C8-4482-4177-80B5-FA77603A3F99}"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B3B884-BBEA-4CF3-8F67-957E6FA6A1E5}" type="slidenum">
              <a:rPr lang="en-US" smtClean="0"/>
              <a:t>‹#›</a:t>
            </a:fld>
            <a:endParaRPr lang="en-US"/>
          </a:p>
        </p:txBody>
      </p:sp>
    </p:spTree>
    <p:extLst>
      <p:ext uri="{BB962C8B-B14F-4D97-AF65-F5344CB8AC3E}">
        <p14:creationId xmlns:p14="http://schemas.microsoft.com/office/powerpoint/2010/main" val="2876670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BB36C8-4482-4177-80B5-FA77603A3F99}"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B3B884-BBEA-4CF3-8F67-957E6FA6A1E5}" type="slidenum">
              <a:rPr lang="en-US" smtClean="0"/>
              <a:t>‹#›</a:t>
            </a:fld>
            <a:endParaRPr lang="en-US"/>
          </a:p>
        </p:txBody>
      </p:sp>
    </p:spTree>
    <p:extLst>
      <p:ext uri="{BB962C8B-B14F-4D97-AF65-F5344CB8AC3E}">
        <p14:creationId xmlns:p14="http://schemas.microsoft.com/office/powerpoint/2010/main" val="864794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5BB36C8-4482-4177-80B5-FA77603A3F99}" type="datetimeFigureOut">
              <a:rPr lang="en-US" smtClean="0"/>
              <a:t>2/22/24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B3B884-BBEA-4CF3-8F67-957E6FA6A1E5}" type="slidenum">
              <a:rPr lang="en-US" smtClean="0"/>
              <a:t>‹#›</a:t>
            </a:fld>
            <a:endParaRPr lang="en-US"/>
          </a:p>
        </p:txBody>
      </p:sp>
    </p:spTree>
    <p:extLst>
      <p:ext uri="{BB962C8B-B14F-4D97-AF65-F5344CB8AC3E}">
        <p14:creationId xmlns:p14="http://schemas.microsoft.com/office/powerpoint/2010/main" val="31995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5BB36C8-4482-4177-80B5-FA77603A3F99}" type="datetimeFigureOut">
              <a:rPr lang="en-US" smtClean="0"/>
              <a:t>2/22/24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B3B884-BBEA-4CF3-8F67-957E6FA6A1E5}" type="slidenum">
              <a:rPr lang="en-US" smtClean="0"/>
              <a:t>‹#›</a:t>
            </a:fld>
            <a:endParaRPr lang="en-US"/>
          </a:p>
        </p:txBody>
      </p:sp>
    </p:spTree>
    <p:extLst>
      <p:ext uri="{BB962C8B-B14F-4D97-AF65-F5344CB8AC3E}">
        <p14:creationId xmlns:p14="http://schemas.microsoft.com/office/powerpoint/2010/main" val="3972664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5BB36C8-4482-4177-80B5-FA77603A3F99}" type="datetimeFigureOut">
              <a:rPr lang="en-US" smtClean="0"/>
              <a:t>2/22/24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B3B884-BBEA-4CF3-8F67-957E6FA6A1E5}" type="slidenum">
              <a:rPr lang="en-US" smtClean="0"/>
              <a:t>‹#›</a:t>
            </a:fld>
            <a:endParaRPr lang="en-US"/>
          </a:p>
        </p:txBody>
      </p:sp>
    </p:spTree>
    <p:extLst>
      <p:ext uri="{BB962C8B-B14F-4D97-AF65-F5344CB8AC3E}">
        <p14:creationId xmlns:p14="http://schemas.microsoft.com/office/powerpoint/2010/main" val="1076841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5BB36C8-4482-4177-80B5-FA77603A3F99}" type="datetimeFigureOut">
              <a:rPr lang="en-US" smtClean="0"/>
              <a:t>2/22/24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B3B884-BBEA-4CF3-8F67-957E6FA6A1E5}" type="slidenum">
              <a:rPr lang="en-US" smtClean="0"/>
              <a:t>‹#›</a:t>
            </a:fld>
            <a:endParaRPr lang="en-US"/>
          </a:p>
        </p:txBody>
      </p:sp>
    </p:spTree>
    <p:extLst>
      <p:ext uri="{BB962C8B-B14F-4D97-AF65-F5344CB8AC3E}">
        <p14:creationId xmlns:p14="http://schemas.microsoft.com/office/powerpoint/2010/main" val="3180077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5BB36C8-4482-4177-80B5-FA77603A3F99}" type="datetimeFigureOut">
              <a:rPr lang="en-US" smtClean="0"/>
              <a:t>2/22/24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B3B884-BBEA-4CF3-8F67-957E6FA6A1E5}" type="slidenum">
              <a:rPr lang="en-US" smtClean="0"/>
              <a:t>‹#›</a:t>
            </a:fld>
            <a:endParaRPr lang="en-US"/>
          </a:p>
        </p:txBody>
      </p:sp>
    </p:spTree>
    <p:extLst>
      <p:ext uri="{BB962C8B-B14F-4D97-AF65-F5344CB8AC3E}">
        <p14:creationId xmlns:p14="http://schemas.microsoft.com/office/powerpoint/2010/main" val="2902171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5BB36C8-4482-4177-80B5-FA77603A3F99}" type="datetimeFigureOut">
              <a:rPr lang="en-US" smtClean="0"/>
              <a:t>2/22/24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B3B884-BBEA-4CF3-8F67-957E6FA6A1E5}" type="slidenum">
              <a:rPr lang="en-US" smtClean="0"/>
              <a:t>‹#›</a:t>
            </a:fld>
            <a:endParaRPr lang="en-US"/>
          </a:p>
        </p:txBody>
      </p:sp>
    </p:spTree>
    <p:extLst>
      <p:ext uri="{BB962C8B-B14F-4D97-AF65-F5344CB8AC3E}">
        <p14:creationId xmlns:p14="http://schemas.microsoft.com/office/powerpoint/2010/main" val="1515310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5BB36C8-4482-4177-80B5-FA77603A3F99}" type="datetimeFigureOut">
              <a:rPr lang="en-US" smtClean="0"/>
              <a:t>2/22/24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B3B884-BBEA-4CF3-8F67-957E6FA6A1E5}" type="slidenum">
              <a:rPr lang="en-US" smtClean="0"/>
              <a:t>‹#›</a:t>
            </a:fld>
            <a:endParaRPr lang="en-US"/>
          </a:p>
        </p:txBody>
      </p:sp>
    </p:spTree>
    <p:extLst>
      <p:ext uri="{BB962C8B-B14F-4D97-AF65-F5344CB8AC3E}">
        <p14:creationId xmlns:p14="http://schemas.microsoft.com/office/powerpoint/2010/main" val="2834809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5BB36C8-4482-4177-80B5-FA77603A3F99}"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B3B884-BBEA-4CF3-8F67-957E6FA6A1E5}" type="slidenum">
              <a:rPr lang="en-US" smtClean="0"/>
              <a:t>‹#›</a:t>
            </a:fld>
            <a:endParaRPr lang="en-US"/>
          </a:p>
        </p:txBody>
      </p:sp>
    </p:spTree>
    <p:extLst>
      <p:ext uri="{BB962C8B-B14F-4D97-AF65-F5344CB8AC3E}">
        <p14:creationId xmlns:p14="http://schemas.microsoft.com/office/powerpoint/2010/main" val="30505518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5BB36C8-4482-4177-80B5-FA77603A3F99}"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B3B884-BBEA-4CF3-8F67-957E6FA6A1E5}"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691664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BB36C8-4482-4177-80B5-FA77603A3F99}"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B3B884-BBEA-4CF3-8F67-957E6FA6A1E5}" type="slidenum">
              <a:rPr lang="en-US" smtClean="0"/>
              <a:t>‹#›</a:t>
            </a:fld>
            <a:endParaRPr lang="en-US"/>
          </a:p>
        </p:txBody>
      </p:sp>
    </p:spTree>
    <p:extLst>
      <p:ext uri="{BB962C8B-B14F-4D97-AF65-F5344CB8AC3E}">
        <p14:creationId xmlns:p14="http://schemas.microsoft.com/office/powerpoint/2010/main" val="5829458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5BB36C8-4482-4177-80B5-FA77603A3F99}" type="datetimeFigureOut">
              <a:rPr lang="en-US" smtClean="0"/>
              <a:t>2/22/24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B3B884-BBEA-4CF3-8F67-957E6FA6A1E5}" type="slidenum">
              <a:rPr lang="en-US" smtClean="0"/>
              <a:t>‹#›</a:t>
            </a:fld>
            <a:endParaRPr lang="en-US"/>
          </a:p>
        </p:txBody>
      </p:sp>
    </p:spTree>
    <p:extLst>
      <p:ext uri="{BB962C8B-B14F-4D97-AF65-F5344CB8AC3E}">
        <p14:creationId xmlns:p14="http://schemas.microsoft.com/office/powerpoint/2010/main" val="35410715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5BB36C8-4482-4177-80B5-FA77603A3F99}" type="datetimeFigureOut">
              <a:rPr lang="en-US" smtClean="0"/>
              <a:t>2/22/24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B3B884-BBEA-4CF3-8F67-957E6FA6A1E5}" type="slidenum">
              <a:rPr lang="en-US" smtClean="0"/>
              <a:t>‹#›</a:t>
            </a:fld>
            <a:endParaRPr lang="en-US"/>
          </a:p>
        </p:txBody>
      </p:sp>
    </p:spTree>
    <p:extLst>
      <p:ext uri="{BB962C8B-B14F-4D97-AF65-F5344CB8AC3E}">
        <p14:creationId xmlns:p14="http://schemas.microsoft.com/office/powerpoint/2010/main" val="34952771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BB36C8-4482-4177-80B5-FA77603A3F99}"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B3B884-BBEA-4CF3-8F67-957E6FA6A1E5}" type="slidenum">
              <a:rPr lang="en-US" smtClean="0"/>
              <a:t>‹#›</a:t>
            </a:fld>
            <a:endParaRPr lang="en-US"/>
          </a:p>
        </p:txBody>
      </p:sp>
    </p:spTree>
    <p:extLst>
      <p:ext uri="{BB962C8B-B14F-4D97-AF65-F5344CB8AC3E}">
        <p14:creationId xmlns:p14="http://schemas.microsoft.com/office/powerpoint/2010/main" val="14937756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BB36C8-4482-4177-80B5-FA77603A3F99}"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B3B884-BBEA-4CF3-8F67-957E6FA6A1E5}" type="slidenum">
              <a:rPr lang="en-US" smtClean="0"/>
              <a:t>‹#›</a:t>
            </a:fld>
            <a:endParaRPr lang="en-US"/>
          </a:p>
        </p:txBody>
      </p:sp>
    </p:spTree>
    <p:extLst>
      <p:ext uri="{BB962C8B-B14F-4D97-AF65-F5344CB8AC3E}">
        <p14:creationId xmlns:p14="http://schemas.microsoft.com/office/powerpoint/2010/main" val="1022991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5BB36C8-4482-4177-80B5-FA77603A3F99}" type="datetimeFigureOut">
              <a:rPr lang="en-US" smtClean="0"/>
              <a:t>2/22/24</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B3B884-BBEA-4CF3-8F67-957E6FA6A1E5}" type="slidenum">
              <a:rPr lang="en-US" smtClean="0"/>
              <a:t>‹#›</a:t>
            </a:fld>
            <a:endParaRPr lang="en-US"/>
          </a:p>
        </p:txBody>
      </p:sp>
    </p:spTree>
    <p:extLst>
      <p:ext uri="{BB962C8B-B14F-4D97-AF65-F5344CB8AC3E}">
        <p14:creationId xmlns:p14="http://schemas.microsoft.com/office/powerpoint/2010/main" val="369622180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CB5AF-CCFC-1837-8D23-5505398E376B}"/>
              </a:ext>
            </a:extLst>
          </p:cNvPr>
          <p:cNvSpPr>
            <a:spLocks noGrp="1"/>
          </p:cNvSpPr>
          <p:nvPr>
            <p:ph type="ctrTitle"/>
          </p:nvPr>
        </p:nvSpPr>
        <p:spPr>
          <a:xfrm>
            <a:off x="1154955" y="504498"/>
            <a:ext cx="8825658" cy="2412123"/>
          </a:xfrm>
        </p:spPr>
        <p:txBody>
          <a:bodyPr/>
          <a:lstStyle/>
          <a:p>
            <a:pPr algn="ctr"/>
            <a:r>
              <a:rPr lang="en-US" sz="4800" dirty="0">
                <a:latin typeface="Times New Roman" panose="02020603050405020304" pitchFamily="18" charset="0"/>
                <a:cs typeface="Times New Roman" panose="02020603050405020304" pitchFamily="18" charset="0"/>
              </a:rPr>
              <a:t>BMIH4006 Operating Hotel Facilities</a:t>
            </a:r>
          </a:p>
        </p:txBody>
      </p:sp>
      <p:sp>
        <p:nvSpPr>
          <p:cNvPr id="3" name="Subtitle 2">
            <a:extLst>
              <a:ext uri="{FF2B5EF4-FFF2-40B4-BE49-F238E27FC236}">
                <a16:creationId xmlns:a16="http://schemas.microsoft.com/office/drawing/2014/main" id="{0C9EAE38-FA1D-4826-0259-3DCA294ED6AB}"/>
              </a:ext>
            </a:extLst>
          </p:cNvPr>
          <p:cNvSpPr>
            <a:spLocks noGrp="1"/>
          </p:cNvSpPr>
          <p:nvPr>
            <p:ph type="subTitle" idx="1"/>
          </p:nvPr>
        </p:nvSpPr>
        <p:spPr/>
        <p:txBody>
          <a:bodyPr>
            <a:normAutofit fontScale="70000" lnSpcReduction="20000"/>
          </a:bodyPr>
          <a:lstStyle/>
          <a:p>
            <a:r>
              <a:rPr lang="en-US" dirty="0"/>
              <a:t>Student Name: md Imran Hossain</a:t>
            </a:r>
          </a:p>
          <a:p>
            <a:r>
              <a:rPr lang="en-US" dirty="0"/>
              <a:t>Student ID: 2243506</a:t>
            </a:r>
          </a:p>
          <a:p>
            <a:r>
              <a:rPr lang="en-US" dirty="0"/>
              <a:t>Lecturer: Ben </a:t>
            </a:r>
            <a:r>
              <a:rPr lang="en-US" dirty="0" err="1"/>
              <a:t>chong</a:t>
            </a:r>
            <a:endParaRPr lang="en-US" dirty="0"/>
          </a:p>
        </p:txBody>
      </p:sp>
    </p:spTree>
    <p:extLst>
      <p:ext uri="{BB962C8B-B14F-4D97-AF65-F5344CB8AC3E}">
        <p14:creationId xmlns:p14="http://schemas.microsoft.com/office/powerpoint/2010/main" val="2655565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08CD7-4E5A-68E3-D96D-3B8363995339}"/>
              </a:ext>
            </a:extLst>
          </p:cNvPr>
          <p:cNvSpPr>
            <a:spLocks noGrp="1"/>
          </p:cNvSpPr>
          <p:nvPr>
            <p:ph type="title"/>
          </p:nvPr>
        </p:nvSpPr>
        <p:spPr/>
        <p:txBody>
          <a:bodyPr/>
          <a:lstStyle/>
          <a:p>
            <a:r>
              <a:rPr lang="en-GB" sz="44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br>
              <a:rPr lang="en-US" sz="44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9B1EC885-8D7C-3395-031C-1C57B8B547FA}"/>
              </a:ext>
            </a:extLst>
          </p:cNvPr>
          <p:cNvSpPr>
            <a:spLocks noGrp="1"/>
          </p:cNvSpPr>
          <p:nvPr>
            <p:ph idx="1"/>
          </p:nvPr>
        </p:nvSpPr>
        <p:spPr/>
        <p:txBody>
          <a:bodyPr>
            <a:normAutofit/>
          </a:bodyPr>
          <a:lstStyle/>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cleaning crew places a premium on the well-being of its personnel. To keep the workplace safe, we will go over some basic safety procedures throughout this presentation </a:t>
            </a:r>
            <a:r>
              <a:rPr lang="en-GB" sz="1800" dirty="0">
                <a:effectLst/>
                <a:latin typeface="Times New Roman" panose="02020603050405020304" pitchFamily="18" charset="0"/>
                <a:ea typeface="Times New Roman" panose="02020603050405020304" pitchFamily="18" charset="0"/>
              </a:rPr>
              <a:t>(Eric 2023)</a:t>
            </a:r>
            <a:r>
              <a:rPr lang="en-US" sz="1800" dirty="0">
                <a:effectLst/>
                <a:latin typeface="Times New Roman" panose="02020603050405020304" pitchFamily="18" charset="0"/>
                <a:ea typeface="Times New Roman" panose="02020603050405020304" pitchFamily="18" charset="0"/>
              </a:rPr>
              <a:t>.</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 Possible danger safety is measured and correct methods are some of the subjects discussed. find out how to make health and safety to priority in all that we do.</a:t>
            </a:r>
          </a:p>
          <a:p>
            <a:endParaRPr lang="en-US" dirty="0"/>
          </a:p>
        </p:txBody>
      </p:sp>
    </p:spTree>
    <p:extLst>
      <p:ext uri="{BB962C8B-B14F-4D97-AF65-F5344CB8AC3E}">
        <p14:creationId xmlns:p14="http://schemas.microsoft.com/office/powerpoint/2010/main" val="3152051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55910-04F4-191E-80B9-BC3276E8F77C}"/>
              </a:ext>
            </a:extLst>
          </p:cNvPr>
          <p:cNvSpPr>
            <a:spLocks noGrp="1"/>
          </p:cNvSpPr>
          <p:nvPr>
            <p:ph type="title"/>
          </p:nvPr>
        </p:nvSpPr>
        <p:spPr/>
        <p:txBody>
          <a:bodyPr/>
          <a:lstStyle/>
          <a:p>
            <a:r>
              <a:rPr lang="en-GB" sz="44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Importance of Health and Safety</a:t>
            </a:r>
            <a:br>
              <a:rPr lang="en-US" sz="44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F1F11612-B1FF-BD2F-ECA4-6B3FBF1C7E26}"/>
              </a:ext>
            </a:extLst>
          </p:cNvPr>
          <p:cNvSpPr>
            <a:spLocks noGrp="1"/>
          </p:cNvSpPr>
          <p:nvPr>
            <p:ph idx="1"/>
          </p:nvPr>
        </p:nvSpPr>
        <p:spPr/>
        <p: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Housekeeping is no exception to the rule that help and safety must always come fast on the job. workplace injuries and accidents hurt moral output and the company's credibility. preventing events from happening requires proactive danger identification and Management. </a:t>
            </a:r>
          </a:p>
          <a:p>
            <a:pPr marL="0" marR="0" algn="just">
              <a:lnSpc>
                <a:spcPct val="150000"/>
              </a:lnSpc>
              <a:spcBef>
                <a:spcPts val="0"/>
              </a:spcBef>
              <a:spcAft>
                <a:spcPts val="0"/>
              </a:spcAft>
            </a:pPr>
            <a:r>
              <a:rPr lang="en-US" sz="1800" dirty="0">
                <a:latin typeface="Times New Roman" panose="02020603050405020304" pitchFamily="18" charset="0"/>
                <a:ea typeface="Times New Roman" panose="02020603050405020304" pitchFamily="18" charset="0"/>
              </a:rPr>
              <a:t>I</a:t>
            </a:r>
            <a:r>
              <a:rPr lang="en-US" sz="1800" dirty="0">
                <a:effectLst/>
                <a:latin typeface="Times New Roman" panose="02020603050405020304" pitchFamily="18" charset="0"/>
                <a:ea typeface="Times New Roman" panose="02020603050405020304" pitchFamily="18" charset="0"/>
              </a:rPr>
              <a:t>t creates a good work environment that promotes employees and organizational success by prioritizing health and safety. The voice that can ensure that everyone works in a safe environment.</a:t>
            </a:r>
          </a:p>
          <a:p>
            <a:endParaRPr lang="en-US" dirty="0"/>
          </a:p>
        </p:txBody>
      </p:sp>
    </p:spTree>
    <p:extLst>
      <p:ext uri="{BB962C8B-B14F-4D97-AF65-F5344CB8AC3E}">
        <p14:creationId xmlns:p14="http://schemas.microsoft.com/office/powerpoint/2010/main" val="2512430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956C2-1101-C872-F080-AC498B4844C0}"/>
              </a:ext>
            </a:extLst>
          </p:cNvPr>
          <p:cNvSpPr>
            <a:spLocks noGrp="1"/>
          </p:cNvSpPr>
          <p:nvPr>
            <p:ph type="title"/>
          </p:nvPr>
        </p:nvSpPr>
        <p:spPr/>
        <p:txBody>
          <a:bodyPr/>
          <a:lstStyle/>
          <a:p>
            <a:r>
              <a:rPr lang="en-GB" sz="44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Identifying Potential Risks</a:t>
            </a:r>
            <a:br>
              <a:rPr lang="en-US" sz="44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2DB91186-6591-736A-B69E-512CDED809C3}"/>
              </a:ext>
            </a:extLst>
          </p:cNvPr>
          <p:cNvSpPr>
            <a:spLocks noGrp="1"/>
          </p:cNvSpPr>
          <p:nvPr>
            <p:ph idx="1"/>
          </p:nvPr>
        </p:nvSpPr>
        <p:spPr/>
        <p: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Cleaning rooms is not without risks such as chemical exposure and ergonomic strains along with sleeves creeps and false. </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There are some potential hazards in the cleaning industry including slippery floors skin irritations from contact with strong Chemicals and ergonomic stresses from too repetitive actions </a:t>
            </a:r>
            <a:r>
              <a:rPr lang="en-GB" sz="1800" dirty="0">
                <a:effectLst/>
                <a:latin typeface="Times New Roman" panose="02020603050405020304" pitchFamily="18" charset="0"/>
                <a:ea typeface="Times New Roman" panose="02020603050405020304" pitchFamily="18" charset="0"/>
              </a:rPr>
              <a:t>(Molchanov 2022)</a:t>
            </a:r>
            <a:r>
              <a:rPr lang="en-US" sz="1800" dirty="0">
                <a:effectLst/>
                <a:latin typeface="Times New Roman" panose="02020603050405020304" pitchFamily="18" charset="0"/>
                <a:ea typeface="Times New Roman" panose="02020603050405020304" pitchFamily="18" charset="0"/>
              </a:rPr>
              <a:t>.</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 To avoid accidents and injuries it is essential to always be on the Lookout for these dangers. the team members will be able to operate it in a Safer atmosphere if we are busy land in identifying risks and implementing solutions.</a:t>
            </a:r>
          </a:p>
          <a:p>
            <a:endParaRPr lang="en-US" dirty="0"/>
          </a:p>
        </p:txBody>
      </p:sp>
    </p:spTree>
    <p:extLst>
      <p:ext uri="{BB962C8B-B14F-4D97-AF65-F5344CB8AC3E}">
        <p14:creationId xmlns:p14="http://schemas.microsoft.com/office/powerpoint/2010/main" val="3952501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01188-B4E9-5995-BE15-F7A41255B740}"/>
              </a:ext>
            </a:extLst>
          </p:cNvPr>
          <p:cNvSpPr>
            <a:spLocks noGrp="1"/>
          </p:cNvSpPr>
          <p:nvPr>
            <p:ph type="title"/>
          </p:nvPr>
        </p:nvSpPr>
        <p:spPr/>
        <p:txBody>
          <a:bodyPr/>
          <a:lstStyle/>
          <a:p>
            <a:r>
              <a:rPr lang="en-GB" sz="4400" b="1" dirty="0">
                <a:effectLst/>
                <a:latin typeface="Times New Roman" panose="02020603050405020304" pitchFamily="18" charset="0"/>
                <a:ea typeface="Times New Roman" panose="02020603050405020304" pitchFamily="18" charset="0"/>
              </a:rPr>
              <a:t>Precautions for Accident Prevention </a:t>
            </a:r>
            <a:br>
              <a:rPr lang="en-US" sz="4400" dirty="0">
                <a:effectLst/>
                <a:latin typeface="Times New Roman" panose="02020603050405020304" pitchFamily="18" charset="0"/>
                <a:ea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1966072D-4A8D-7E61-750F-F5468DBB50E7}"/>
              </a:ext>
            </a:extLst>
          </p:cNvPr>
          <p:cNvSpPr>
            <a:spLocks noGrp="1"/>
          </p:cNvSpPr>
          <p:nvPr>
            <p:ph idx="1"/>
          </p:nvPr>
        </p:nvSpPr>
        <p:spPr/>
        <p:txBody>
          <a:bodyPr>
            <a:normAutofit/>
          </a:bodyPr>
          <a:lstStyle/>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Important safety measures to avoid harm in house cleaning rooms are detailed in the health and safety handbook </a:t>
            </a:r>
            <a:r>
              <a:rPr lang="en-GB" sz="1800" dirty="0">
                <a:effectLst/>
                <a:latin typeface="Times New Roman" panose="02020603050405020304" pitchFamily="18" charset="0"/>
                <a:ea typeface="Times New Roman" panose="02020603050405020304" pitchFamily="18" charset="0"/>
              </a:rPr>
              <a:t>(Eric 2023)</a:t>
            </a:r>
            <a:r>
              <a:rPr lang="en-US" sz="1800" dirty="0">
                <a:effectLst/>
                <a:latin typeface="Times New Roman" panose="02020603050405020304" pitchFamily="18" charset="0"/>
                <a:ea typeface="Times New Roman" panose="02020603050405020304" pitchFamily="18" charset="0"/>
              </a:rPr>
              <a:t>. </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Be sure to fast-earning signs for dump flooring and clean clear parts of any diabetes or barriers to reduce the risk of sleeve tips and false. Furthermore, sleep-resistance shoes greatly reduce the likelihood of an accident.</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 </a:t>
            </a:r>
            <a:r>
              <a:rPr lang="en-US" sz="1800" dirty="0">
                <a:latin typeface="Times New Roman" panose="02020603050405020304" pitchFamily="18" charset="0"/>
                <a:ea typeface="Times New Roman" panose="02020603050405020304" pitchFamily="18" charset="0"/>
              </a:rPr>
              <a:t>I</a:t>
            </a:r>
            <a:r>
              <a:rPr lang="en-US" sz="1800" dirty="0">
                <a:effectLst/>
                <a:latin typeface="Times New Roman" panose="02020603050405020304" pitchFamily="18" charset="0"/>
                <a:ea typeface="Times New Roman" panose="02020603050405020304" pitchFamily="18" charset="0"/>
              </a:rPr>
              <a:t>t is crucial the handle cleaning Chemicals correctly. To reduce the likelihood of Explorer should dilute chemicals as directed and make you there is enough ventilation cleaning space. </a:t>
            </a:r>
            <a:endParaRPr lang="en-US" dirty="0"/>
          </a:p>
        </p:txBody>
      </p:sp>
    </p:spTree>
    <p:extLst>
      <p:ext uri="{BB962C8B-B14F-4D97-AF65-F5344CB8AC3E}">
        <p14:creationId xmlns:p14="http://schemas.microsoft.com/office/powerpoint/2010/main" val="1386692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EA8F9-618A-90E4-CD5D-5EF6AE3AA624}"/>
              </a:ext>
            </a:extLst>
          </p:cNvPr>
          <p:cNvSpPr>
            <a:spLocks noGrp="1"/>
          </p:cNvSpPr>
          <p:nvPr>
            <p:ph type="title"/>
          </p:nvPr>
        </p:nvSpPr>
        <p:spPr/>
        <p:txBody>
          <a:bodyPr/>
          <a:lstStyle/>
          <a:p>
            <a:r>
              <a:rPr lang="en-GB" sz="4400" b="1" dirty="0">
                <a:effectLst/>
                <a:latin typeface="Times New Roman" panose="02020603050405020304" pitchFamily="18" charset="0"/>
                <a:ea typeface="Times New Roman" panose="02020603050405020304" pitchFamily="18" charset="0"/>
              </a:rPr>
              <a:t>Procedures for Safe Room Cleaning</a:t>
            </a:r>
            <a:br>
              <a:rPr lang="en-US" sz="4400" dirty="0">
                <a:effectLst/>
                <a:latin typeface="Times New Roman" panose="02020603050405020304" pitchFamily="18" charset="0"/>
                <a:ea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B66B3321-F4F9-7123-16D9-217E08226BE5}"/>
              </a:ext>
            </a:extLst>
          </p:cNvPr>
          <p:cNvSpPr>
            <a:spLocks noGrp="1"/>
          </p:cNvSpPr>
          <p:nvPr>
            <p:ph idx="1"/>
          </p:nvPr>
        </p:nvSpPr>
        <p:spPr>
          <a:xfrm>
            <a:off x="1103312" y="2052918"/>
            <a:ext cx="9601474" cy="4195481"/>
          </a:xfrm>
        </p:spPr>
        <p:txBody>
          <a:bodyPr>
            <a:normAutofit/>
          </a:bodyPr>
          <a:lstStyle/>
          <a:p>
            <a:pPr marL="0" marR="0" indent="0" algn="just">
              <a:lnSpc>
                <a:spcPct val="150000"/>
              </a:lnSpc>
              <a:spcBef>
                <a:spcPts val="0"/>
              </a:spcBef>
              <a:spcAft>
                <a:spcPts val="0"/>
              </a:spcAft>
              <a:buNone/>
            </a:pPr>
            <a:r>
              <a:rPr lang="en-GB" sz="1800" dirty="0">
                <a:effectLst/>
                <a:latin typeface="Times New Roman" panose="02020603050405020304" pitchFamily="18" charset="0"/>
                <a:ea typeface="Times New Roman" panose="02020603050405020304" pitchFamily="18" charset="0"/>
              </a:rPr>
              <a:t>At every stage of the procedure, we use for cleaning secure rooms we add safety precautions</a:t>
            </a:r>
            <a:endParaRPr lang="en-US" sz="1800" dirty="0">
              <a:latin typeface="Times New Roman" panose="02020603050405020304" pitchFamily="18" charset="0"/>
              <a:ea typeface="Times New Roman" panose="02020603050405020304" pitchFamily="18" charset="0"/>
            </a:endParaRPr>
          </a:p>
          <a:p>
            <a:pPr marL="0" marR="0">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Preparation:</a:t>
            </a:r>
            <a:r>
              <a:rPr lang="en-US" sz="1800" dirty="0">
                <a:effectLst/>
                <a:latin typeface="Times New Roman" panose="02020603050405020304" pitchFamily="18" charset="0"/>
                <a:ea typeface="Times New Roman" panose="02020603050405020304" pitchFamily="18" charset="0"/>
              </a:rPr>
              <a:t>  First thing first collect all of the cleaning tools and materials it will need. wish you to look about the area for things like exposed electrical outlet short art glass and other possible danger. </a:t>
            </a:r>
          </a:p>
          <a:p>
            <a:pPr marL="0" marR="0">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Methods for Cleaning:</a:t>
            </a:r>
            <a:r>
              <a:rPr lang="en-GB" sz="1800" dirty="0">
                <a:effectLst/>
                <a:latin typeface="Times New Roman" panose="02020603050405020304" pitchFamily="18" charset="0"/>
                <a:ea typeface="Times New Roman" panose="02020603050405020304" pitchFamily="18" charset="0"/>
              </a:rPr>
              <a:t>  to avoid the contractorization of previously clean surprises tasks the entire surface from top to bottom. cleaning Chemicals for both effective and competitive with the surface type you are cleaning (</a:t>
            </a:r>
            <a:r>
              <a:rPr lang="en-GB" sz="1800" dirty="0" err="1">
                <a:effectLst/>
                <a:latin typeface="Times New Roman" panose="02020603050405020304" pitchFamily="18" charset="0"/>
                <a:ea typeface="Times New Roman" panose="02020603050405020304" pitchFamily="18" charset="0"/>
              </a:rPr>
              <a:t>Fagel</a:t>
            </a:r>
            <a:r>
              <a:rPr lang="en-GB" sz="1800" dirty="0">
                <a:effectLst/>
                <a:latin typeface="Times New Roman" panose="02020603050405020304" pitchFamily="18" charset="0"/>
                <a:ea typeface="Times New Roman" panose="02020603050405020304" pitchFamily="18" charset="0"/>
              </a:rPr>
              <a:t> 2021).</a:t>
            </a:r>
            <a:endParaRPr lang="en-US" sz="1800" dirty="0">
              <a:effectLst/>
              <a:latin typeface="Times New Roman" panose="02020603050405020304" pitchFamily="18" charset="0"/>
              <a:ea typeface="Times New Roman" panose="02020603050405020304" pitchFamily="18" charset="0"/>
            </a:endParaRPr>
          </a:p>
          <a:p>
            <a:r>
              <a:rPr lang="en-GB" sz="1800" b="1" kern="0" dirty="0">
                <a:effectLst/>
                <a:latin typeface="Times New Roman" panose="02020603050405020304" pitchFamily="18" charset="0"/>
                <a:ea typeface="Times New Roman" panose="02020603050405020304" pitchFamily="18" charset="0"/>
              </a:rPr>
              <a:t>Disposal:</a:t>
            </a:r>
            <a:r>
              <a:rPr lang="en-GB" sz="1800" kern="0" dirty="0">
                <a:effectLst/>
                <a:latin typeface="Times New Roman" panose="02020603050405020304" pitchFamily="18" charset="0"/>
                <a:ea typeface="Times New Roman" panose="02020603050405020304" pitchFamily="18" charset="0"/>
              </a:rPr>
              <a:t> place trash in the appropriate container and properly dispose of biohazardous items such as discarded sanitary goods or used tissues by handling them with care. </a:t>
            </a:r>
            <a:endParaRPr lang="en-US" dirty="0"/>
          </a:p>
        </p:txBody>
      </p:sp>
    </p:spTree>
    <p:extLst>
      <p:ext uri="{BB962C8B-B14F-4D97-AF65-F5344CB8AC3E}">
        <p14:creationId xmlns:p14="http://schemas.microsoft.com/office/powerpoint/2010/main" val="217887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4880B-AB4F-7346-6D00-01F7FAE5E3ED}"/>
              </a:ext>
            </a:extLst>
          </p:cNvPr>
          <p:cNvSpPr>
            <a:spLocks noGrp="1"/>
          </p:cNvSpPr>
          <p:nvPr>
            <p:ph type="title"/>
          </p:nvPr>
        </p:nvSpPr>
        <p:spPr/>
        <p:txBody>
          <a:bodyPr/>
          <a:lstStyle/>
          <a:p>
            <a:r>
              <a:rPr lang="en-GB" sz="4400" b="1" kern="100" dirty="0">
                <a:effectLst/>
                <a:latin typeface="Times New Roman" panose="02020603050405020304" pitchFamily="18" charset="0"/>
                <a:ea typeface="Calibri" panose="020F0502020204030204" pitchFamily="34" charset="0"/>
              </a:rPr>
              <a:t>Essential Equipment and Tools</a:t>
            </a:r>
            <a:br>
              <a:rPr lang="en-US" sz="4400" b="1" kern="100" dirty="0">
                <a:effectLst/>
                <a:latin typeface="Times New Roman" panose="02020603050405020304" pitchFamily="18" charset="0"/>
                <a:ea typeface="Calibri" panose="020F0502020204030204" pitchFamily="34" charset="0"/>
              </a:rPr>
            </a:br>
            <a:endParaRPr lang="en-US" dirty="0"/>
          </a:p>
        </p:txBody>
      </p:sp>
      <p:sp>
        <p:nvSpPr>
          <p:cNvPr id="3" name="Content Placeholder 2">
            <a:extLst>
              <a:ext uri="{FF2B5EF4-FFF2-40B4-BE49-F238E27FC236}">
                <a16:creationId xmlns:a16="http://schemas.microsoft.com/office/drawing/2014/main" id="{4C20964F-6692-E33C-B727-29065452C706}"/>
              </a:ext>
            </a:extLst>
          </p:cNvPr>
          <p:cNvSpPr>
            <a:spLocks noGrp="1"/>
          </p:cNvSpPr>
          <p:nvPr>
            <p:ph idx="1"/>
          </p:nvPr>
        </p:nvSpPr>
        <p:spPr/>
        <p:txBody>
          <a:bodyPr>
            <a:normAutofit/>
          </a:bodyPr>
          <a:lstStyle/>
          <a:p>
            <a:r>
              <a:rPr lang="en-GB" sz="1800" kern="0" dirty="0">
                <a:effectLst/>
                <a:latin typeface="Times New Roman" panose="02020603050405020304" pitchFamily="18" charset="0"/>
                <a:ea typeface="Times New Roman" panose="02020603050405020304" pitchFamily="18" charset="0"/>
              </a:rPr>
              <a:t>Cleaning remedies cleaner’s macro </a:t>
            </a:r>
            <a:r>
              <a:rPr lang="en-GB" sz="1800" kern="0" dirty="0" err="1">
                <a:effectLst/>
                <a:latin typeface="Times New Roman" panose="02020603050405020304" pitchFamily="18" charset="0"/>
                <a:ea typeface="Times New Roman" panose="02020603050405020304" pitchFamily="18" charset="0"/>
              </a:rPr>
              <a:t>fiber</a:t>
            </a:r>
            <a:r>
              <a:rPr lang="en-GB" sz="1800" kern="0" dirty="0">
                <a:effectLst/>
                <a:latin typeface="Times New Roman" panose="02020603050405020304" pitchFamily="18" charset="0"/>
                <a:ea typeface="Times New Roman" panose="02020603050405020304" pitchFamily="18" charset="0"/>
              </a:rPr>
              <a:t> clothes are essential sponges a mop and container Uber with accessories and PPE including gloves goggles and Marks are essential pieces of equipment and instruments for cleaning rooms safely (Garbett 2022).</a:t>
            </a:r>
          </a:p>
          <a:p>
            <a:r>
              <a:rPr lang="en-GB" sz="1800" kern="0" dirty="0">
                <a:effectLst/>
                <a:latin typeface="Times New Roman" panose="02020603050405020304" pitchFamily="18" charset="0"/>
                <a:ea typeface="Times New Roman" panose="02020603050405020304" pitchFamily="18" charset="0"/>
              </a:rPr>
              <a:t> Effective cleaning and the reduction of danger depend on the correct use of equipment. One way to avoid damage services and guarantee complete cleaning is to use the right cleaning solutions for each kind of surface.</a:t>
            </a:r>
          </a:p>
          <a:p>
            <a:r>
              <a:rPr lang="en-GB" sz="1800" kern="0" dirty="0">
                <a:effectLst/>
                <a:latin typeface="Times New Roman" panose="02020603050405020304" pitchFamily="18" charset="0"/>
                <a:ea typeface="Times New Roman" panose="02020603050405020304" pitchFamily="18" charset="0"/>
              </a:rPr>
              <a:t> </a:t>
            </a:r>
            <a:r>
              <a:rPr lang="en-GB" sz="1800" kern="0" dirty="0">
                <a:latin typeface="Times New Roman" panose="02020603050405020304" pitchFamily="18" charset="0"/>
                <a:ea typeface="Times New Roman" panose="02020603050405020304" pitchFamily="18" charset="0"/>
              </a:rPr>
              <a:t>C</a:t>
            </a:r>
            <a:r>
              <a:rPr lang="en-GB" sz="1800" kern="0" dirty="0">
                <a:effectLst/>
                <a:latin typeface="Times New Roman" panose="02020603050405020304" pitchFamily="18" charset="0"/>
                <a:ea typeface="Times New Roman" panose="02020603050405020304" pitchFamily="18" charset="0"/>
              </a:rPr>
              <a:t>hemical and other risks may be medicated by the use of personal protective equipment. and sharing the equipment properly is crucial for both safety and production. the best way to find or function in instruments</a:t>
            </a:r>
            <a:endParaRPr lang="en-US" dirty="0"/>
          </a:p>
        </p:txBody>
      </p:sp>
    </p:spTree>
    <p:extLst>
      <p:ext uri="{BB962C8B-B14F-4D97-AF65-F5344CB8AC3E}">
        <p14:creationId xmlns:p14="http://schemas.microsoft.com/office/powerpoint/2010/main" val="2197036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918D4-8772-9839-A7BB-9CB7253912A3}"/>
              </a:ext>
            </a:extLst>
          </p:cNvPr>
          <p:cNvSpPr>
            <a:spLocks noGrp="1"/>
          </p:cNvSpPr>
          <p:nvPr>
            <p:ph type="title"/>
          </p:nvPr>
        </p:nvSpPr>
        <p:spPr/>
        <p:txBody>
          <a:bodyPr/>
          <a:lstStyle/>
          <a:p>
            <a:r>
              <a:rPr lang="en-GB" sz="4400" b="1" kern="100" dirty="0">
                <a:effectLst/>
                <a:latin typeface="Times New Roman" panose="02020603050405020304" pitchFamily="18" charset="0"/>
                <a:ea typeface="Calibri" panose="020F0502020204030204" pitchFamily="34" charset="0"/>
              </a:rPr>
              <a:t>Mitigating Specific Hazards</a:t>
            </a:r>
            <a:br>
              <a:rPr lang="en-US" sz="4400" b="1" kern="100" dirty="0">
                <a:effectLst/>
                <a:latin typeface="Times New Roman" panose="02020603050405020304" pitchFamily="18" charset="0"/>
                <a:ea typeface="Calibri" panose="020F0502020204030204" pitchFamily="34" charset="0"/>
              </a:rPr>
            </a:br>
            <a:endParaRPr lang="en-US" dirty="0"/>
          </a:p>
        </p:txBody>
      </p:sp>
      <p:sp>
        <p:nvSpPr>
          <p:cNvPr id="3" name="Content Placeholder 2">
            <a:extLst>
              <a:ext uri="{FF2B5EF4-FFF2-40B4-BE49-F238E27FC236}">
                <a16:creationId xmlns:a16="http://schemas.microsoft.com/office/drawing/2014/main" id="{D3F93420-DDED-EEB7-362C-FA6EC5D07340}"/>
              </a:ext>
            </a:extLst>
          </p:cNvPr>
          <p:cNvSpPr>
            <a:spLocks noGrp="1"/>
          </p:cNvSpPr>
          <p:nvPr>
            <p:ph idx="1"/>
          </p:nvPr>
        </p:nvSpPr>
        <p:spPr>
          <a:xfrm>
            <a:off x="1103312" y="2052918"/>
            <a:ext cx="9538412" cy="4600130"/>
          </a:xfrm>
        </p:spPr>
        <p:txBody>
          <a:bodyPr>
            <a:normAutofit fontScale="92500"/>
          </a:bodyPr>
          <a:lstStyle/>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There are unique dangers associated with room cleaning that need realistic approaches to risk reduction</a:t>
            </a:r>
            <a:r>
              <a:rPr lang="en-US" sz="1800" dirty="0">
                <a:effectLst/>
                <a:latin typeface="Times New Roman" panose="02020603050405020304" pitchFamily="18" charset="0"/>
                <a:ea typeface="Times New Roman" panose="02020603050405020304" pitchFamily="18" charset="0"/>
              </a:rPr>
              <a:t>.</a:t>
            </a:r>
            <a:br>
              <a:rPr lang="en-US" sz="1800" dirty="0">
                <a:effectLst/>
                <a:latin typeface="Times New Roman" panose="02020603050405020304" pitchFamily="18" charset="0"/>
                <a:ea typeface="Times New Roman" panose="02020603050405020304" pitchFamily="18" charset="0"/>
              </a:rPr>
            </a:br>
            <a:r>
              <a:rPr lang="en-US" sz="1800" b="1" dirty="0">
                <a:effectLst/>
                <a:latin typeface="Times New Roman" panose="02020603050405020304" pitchFamily="18" charset="0"/>
                <a:ea typeface="Times New Roman" panose="02020603050405020304" pitchFamily="18" charset="0"/>
              </a:rPr>
              <a:t>Chemical Contamination:</a:t>
            </a:r>
            <a:r>
              <a:rPr lang="en-US" sz="1800" dirty="0">
                <a:effectLst/>
                <a:latin typeface="Times New Roman" panose="02020603050405020304" pitchFamily="18" charset="0"/>
                <a:ea typeface="Times New Roman" panose="02020603050405020304" pitchFamily="18" charset="0"/>
              </a:rPr>
              <a:t> Make sure there is enough air circulation in the cleaning space and use Green cleaning supplies wherever you can to reduce exposure to chemicals. make sure everyone knows how to profile lead cleaning Chemicals and how to use them safely and stress the need to wear PPE </a:t>
            </a:r>
            <a:r>
              <a:rPr lang="en-GB" sz="1800" dirty="0">
                <a:effectLst/>
                <a:latin typeface="Times New Roman" panose="02020603050405020304" pitchFamily="18" charset="0"/>
                <a:ea typeface="Times New Roman" panose="02020603050405020304" pitchFamily="18" charset="0"/>
              </a:rPr>
              <a:t>(Greenberg 2020).</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Slip and Fall Prevention:</a:t>
            </a:r>
            <a:r>
              <a:rPr lang="en-GB" sz="1800" dirty="0">
                <a:effectLst/>
                <a:latin typeface="Times New Roman" panose="02020603050405020304" pitchFamily="18" charset="0"/>
                <a:ea typeface="Times New Roman" panose="02020603050405020304" pitchFamily="18" charset="0"/>
              </a:rPr>
              <a:t>  Use of sleeve resistance footwear obstruction free passage voice and warning science for weight flooring are all-star diseases to reduce the likelihood would sleep and Falls</a:t>
            </a:r>
            <a:r>
              <a:rPr lang="en-US" sz="1800" dirty="0">
                <a:effectLst/>
                <a:latin typeface="Times New Roman" panose="02020603050405020304" pitchFamily="18" charset="0"/>
                <a:ea typeface="Times New Roman" panose="02020603050405020304" pitchFamily="18" charset="0"/>
              </a:rPr>
              <a:t>(Greenberg 2020).</a:t>
            </a:r>
            <a:br>
              <a:rPr lang="en-US" sz="1800" dirty="0">
                <a:effectLst/>
                <a:latin typeface="Times New Roman" panose="02020603050405020304" pitchFamily="18" charset="0"/>
                <a:ea typeface="Times New Roman" panose="02020603050405020304" pitchFamily="18" charset="0"/>
              </a:rPr>
            </a:br>
            <a:r>
              <a:rPr lang="en-US" sz="1800" b="1" dirty="0">
                <a:effectLst/>
                <a:latin typeface="Times New Roman" panose="02020603050405020304" pitchFamily="18" charset="0"/>
                <a:ea typeface="Times New Roman" panose="02020603050405020304" pitchFamily="18" charset="0"/>
              </a:rPr>
              <a:t>Ergonomic Strain Reduction</a:t>
            </a:r>
            <a:r>
              <a:rPr lang="en-US" sz="1800" dirty="0">
                <a:effectLst/>
                <a:latin typeface="Times New Roman" panose="02020603050405020304" pitchFamily="18" charset="0"/>
                <a:ea typeface="Times New Roman" panose="02020603050405020304" pitchFamily="18" charset="0"/>
              </a:rPr>
              <a:t>:  provide instruction on safe lifting practices and promote the use of ergonomics cleaning supplies to listen to the likelihood of agronomic strains. to avoid working ourselves or injuring ourselves from repeated activity switch up who cleans the office (Kendrick 2020).</a:t>
            </a:r>
            <a:endParaRPr lang="en-US" dirty="0"/>
          </a:p>
        </p:txBody>
      </p:sp>
    </p:spTree>
    <p:extLst>
      <p:ext uri="{BB962C8B-B14F-4D97-AF65-F5344CB8AC3E}">
        <p14:creationId xmlns:p14="http://schemas.microsoft.com/office/powerpoint/2010/main" val="1485911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11655-7FB8-494F-3D77-3EC87CEA60D0}"/>
              </a:ext>
            </a:extLst>
          </p:cNvPr>
          <p:cNvSpPr>
            <a:spLocks noGrp="1"/>
          </p:cNvSpPr>
          <p:nvPr>
            <p:ph type="title"/>
          </p:nvPr>
        </p:nvSpPr>
        <p:spPr/>
        <p:txBody>
          <a:bodyPr/>
          <a:lstStyle/>
          <a:p>
            <a:r>
              <a:rPr lang="en-GB" sz="4400" b="1"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dirty="0"/>
          </a:p>
        </p:txBody>
      </p:sp>
      <p:sp>
        <p:nvSpPr>
          <p:cNvPr id="3" name="Content Placeholder 2">
            <a:extLst>
              <a:ext uri="{FF2B5EF4-FFF2-40B4-BE49-F238E27FC236}">
                <a16:creationId xmlns:a16="http://schemas.microsoft.com/office/drawing/2014/main" id="{326571BE-7C33-25E0-F579-812A30566802}"/>
              </a:ext>
            </a:extLst>
          </p:cNvPr>
          <p:cNvSpPr>
            <a:spLocks noGrp="1"/>
          </p:cNvSpPr>
          <p:nvPr>
            <p:ph idx="1"/>
          </p:nvPr>
        </p:nvSpPr>
        <p:spPr/>
        <p:txBody>
          <a:bodyPr/>
          <a:lstStyle/>
          <a:p>
            <a:pPr algn="just"/>
            <a:r>
              <a:rPr lang="en-GB" dirty="0">
                <a:effectLst/>
                <a:latin typeface="Times New Roman" panose="02020603050405020304" pitchFamily="18" charset="0"/>
                <a:ea typeface="Times New Roman" panose="02020603050405020304" pitchFamily="18" charset="0"/>
              </a:rPr>
              <a:t>Highlighting the significance of safe tea and health policies summarize the main points from the training. </a:t>
            </a:r>
          </a:p>
          <a:p>
            <a:pPr algn="just"/>
            <a:r>
              <a:rPr lang="en-GB" dirty="0">
                <a:latin typeface="Times New Roman" panose="02020603050405020304" pitchFamily="18" charset="0"/>
                <a:ea typeface="Times New Roman" panose="02020603050405020304" pitchFamily="18" charset="0"/>
              </a:rPr>
              <a:t>T</a:t>
            </a:r>
            <a:r>
              <a:rPr lang="en-GB" dirty="0">
                <a:effectLst/>
                <a:latin typeface="Times New Roman" panose="02020603050405020304" pitchFamily="18" charset="0"/>
                <a:ea typeface="Times New Roman" panose="02020603050405020304" pitchFamily="18" charset="0"/>
              </a:rPr>
              <a:t>he need to incorporate this principle into everyday operations to maintain an appropriate working atmosphere should be embarrassed full stop stress on the importance of always putting safety first and encouraging team members to consult the workplace safety and health manual frequently</a:t>
            </a:r>
            <a:endParaRPr lang="en-US"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4022182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0F868-C8F5-EFAC-ACDA-4EDE44BF2558}"/>
              </a:ext>
            </a:extLst>
          </p:cNvPr>
          <p:cNvSpPr>
            <a:spLocks noGrp="1"/>
          </p:cNvSpPr>
          <p:nvPr>
            <p:ph type="title"/>
          </p:nvPr>
        </p:nvSpPr>
        <p:spPr/>
        <p:txBody>
          <a:bodyPr/>
          <a:lstStyle/>
          <a:p>
            <a:r>
              <a:rPr lang="en-GB" sz="44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br>
              <a:rPr lang="en-US" sz="44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3D28ECE7-9431-B1BA-F715-1F9201B074E2}"/>
              </a:ext>
            </a:extLst>
          </p:cNvPr>
          <p:cNvSpPr>
            <a:spLocks noGrp="1"/>
          </p:cNvSpPr>
          <p:nvPr>
            <p:ph idx="1"/>
          </p:nvPr>
        </p:nvSpPr>
        <p:spPr>
          <a:xfrm>
            <a:off x="851338" y="1434662"/>
            <a:ext cx="10357945" cy="5580992"/>
          </a:xfrm>
        </p:spPr>
        <p:txBody>
          <a:bodyPr>
            <a:normAutofit/>
          </a:bodyPr>
          <a:lstStyle/>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Cash, RM 2020, </a:t>
            </a:r>
            <a:r>
              <a:rPr lang="en-GB" sz="1800" i="1" dirty="0">
                <a:effectLst/>
                <a:latin typeface="Times New Roman" panose="02020603050405020304" pitchFamily="18" charset="0"/>
                <a:ea typeface="Times New Roman" panose="02020603050405020304" pitchFamily="18" charset="0"/>
              </a:rPr>
              <a:t>Self-regulation in the classroom : helping students learn how to learn</a:t>
            </a:r>
            <a:r>
              <a:rPr lang="en-GB" sz="1800" dirty="0">
                <a:effectLst/>
                <a:latin typeface="Times New Roman" panose="02020603050405020304" pitchFamily="18" charset="0"/>
                <a:ea typeface="Times New Roman" panose="02020603050405020304" pitchFamily="18" charset="0"/>
              </a:rPr>
              <a:t>, Free Spirit Publishing, Minneapolis, Mn.</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Dickson, J 2021, </a:t>
            </a:r>
            <a:r>
              <a:rPr lang="en-GB" sz="1800" i="1" dirty="0">
                <a:effectLst/>
                <a:latin typeface="Times New Roman" panose="02020603050405020304" pitchFamily="18" charset="0"/>
                <a:ea typeface="Times New Roman" panose="02020603050405020304" pitchFamily="18" charset="0"/>
              </a:rPr>
              <a:t>Embedding Counselling and Communication Skills: A Relational Skills Model</a:t>
            </a:r>
            <a:r>
              <a:rPr lang="en-GB" sz="1800" dirty="0">
                <a:effectLst/>
                <a:latin typeface="Times New Roman" panose="02020603050405020304" pitchFamily="18" charset="0"/>
                <a:ea typeface="Times New Roman" panose="02020603050405020304" pitchFamily="18" charset="0"/>
              </a:rPr>
              <a:t>, 98th </a:t>
            </a:r>
            <a:r>
              <a:rPr lang="en-GB" sz="1800" dirty="0" err="1">
                <a:effectLst/>
                <a:latin typeface="Times New Roman" panose="02020603050405020304" pitchFamily="18" charset="0"/>
                <a:ea typeface="Times New Roman" panose="02020603050405020304" pitchFamily="18" charset="0"/>
              </a:rPr>
              <a:t>edn</a:t>
            </a:r>
            <a:r>
              <a:rPr lang="en-GB" sz="1800" dirty="0">
                <a:effectLst/>
                <a:latin typeface="Times New Roman" panose="02020603050405020304" pitchFamily="18" charset="0"/>
                <a:ea typeface="Times New Roman" panose="02020603050405020304" pitchFamily="18" charset="0"/>
              </a:rPr>
              <a:t>, Routledge, Hove, East Sussex ; New York.</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Eric, G 2023, </a:t>
            </a:r>
            <a:r>
              <a:rPr lang="en-GB" sz="1800" i="1" dirty="0">
                <a:effectLst/>
                <a:latin typeface="Times New Roman" panose="02020603050405020304" pitchFamily="18" charset="0"/>
                <a:ea typeface="Times New Roman" panose="02020603050405020304" pitchFamily="18" charset="0"/>
              </a:rPr>
              <a:t>Risk Management Essentials Empowering Everyone with Information Systems</a:t>
            </a:r>
            <a:r>
              <a:rPr lang="en-GB" sz="1800" dirty="0">
                <a:effectLst/>
                <a:latin typeface="Times New Roman" panose="02020603050405020304" pitchFamily="18" charset="0"/>
                <a:ea typeface="Times New Roman" panose="02020603050405020304" pitchFamily="18" charset="0"/>
              </a:rPr>
              <a:t>, 4th </a:t>
            </a:r>
            <a:r>
              <a:rPr lang="en-GB" sz="1800" dirty="0" err="1">
                <a:effectLst/>
                <a:latin typeface="Times New Roman" panose="02020603050405020304" pitchFamily="18" charset="0"/>
                <a:ea typeface="Times New Roman" panose="02020603050405020304" pitchFamily="18" charset="0"/>
              </a:rPr>
              <a:t>edn</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err="1">
                <a:effectLst/>
                <a:latin typeface="Times New Roman" panose="02020603050405020304" pitchFamily="18" charset="0"/>
                <a:ea typeface="Times New Roman" panose="02020603050405020304" pitchFamily="18" charset="0"/>
              </a:rPr>
              <a:t>Fagel</a:t>
            </a:r>
            <a:r>
              <a:rPr lang="en-GB" sz="1800" dirty="0">
                <a:effectLst/>
                <a:latin typeface="Times New Roman" panose="02020603050405020304" pitchFamily="18" charset="0"/>
                <a:ea typeface="Times New Roman" panose="02020603050405020304" pitchFamily="18" charset="0"/>
              </a:rPr>
              <a:t>, MJ 2021, </a:t>
            </a:r>
            <a:r>
              <a:rPr lang="en-GB" sz="1800" i="1" dirty="0">
                <a:effectLst/>
                <a:latin typeface="Times New Roman" panose="02020603050405020304" pitchFamily="18" charset="0"/>
                <a:ea typeface="Times New Roman" panose="02020603050405020304" pitchFamily="18" charset="0"/>
              </a:rPr>
              <a:t>Principles of emergency management : hazard specific issues and mitigation strategies</a:t>
            </a:r>
            <a:r>
              <a:rPr lang="en-GB" sz="1800" dirty="0">
                <a:effectLst/>
                <a:latin typeface="Times New Roman" panose="02020603050405020304" pitchFamily="18" charset="0"/>
                <a:ea typeface="Times New Roman" panose="02020603050405020304" pitchFamily="18" charset="0"/>
              </a:rPr>
              <a:t>, CRC Press/Taylor &amp; Francis Group, Boca Raton.</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Garbett, D 2022, </a:t>
            </a:r>
            <a:r>
              <a:rPr lang="en-GB" sz="1800" i="1" dirty="0">
                <a:effectLst/>
                <a:latin typeface="Times New Roman" panose="02020603050405020304" pitchFamily="18" charset="0"/>
                <a:ea typeface="Times New Roman" panose="02020603050405020304" pitchFamily="18" charset="0"/>
              </a:rPr>
              <a:t>Enacting self-study as methodology for professional inquiry</a:t>
            </a:r>
            <a:r>
              <a:rPr lang="en-GB" sz="1800" dirty="0">
                <a:effectLst/>
                <a:latin typeface="Times New Roman" panose="02020603050405020304" pitchFamily="18" charset="0"/>
                <a:ea typeface="Times New Roman" panose="02020603050405020304" pitchFamily="18" charset="0"/>
              </a:rPr>
              <a:t>, 87th </a:t>
            </a:r>
            <a:r>
              <a:rPr lang="en-GB" sz="1800" dirty="0" err="1">
                <a:effectLst/>
                <a:latin typeface="Times New Roman" panose="02020603050405020304" pitchFamily="18" charset="0"/>
                <a:ea typeface="Times New Roman" panose="02020603050405020304" pitchFamily="18" charset="0"/>
              </a:rPr>
              <a:t>edn</a:t>
            </a:r>
            <a:r>
              <a:rPr lang="en-GB" sz="1800" dirty="0">
                <a:effectLst/>
                <a:latin typeface="Times New Roman" panose="02020603050405020304" pitchFamily="18" charset="0"/>
                <a:ea typeface="Times New Roman" panose="02020603050405020304" pitchFamily="18" charset="0"/>
              </a:rPr>
              <a:t>, Self-Study Of Teacher Education Practices (S-Step, Auckland.</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Gibbs, PT 2021, </a:t>
            </a:r>
            <a:r>
              <a:rPr lang="en-GB" sz="1800" i="1" dirty="0">
                <a:effectLst/>
                <a:latin typeface="Times New Roman" panose="02020603050405020304" pitchFamily="18" charset="0"/>
                <a:ea typeface="Times New Roman" panose="02020603050405020304" pitchFamily="18" charset="0"/>
              </a:rPr>
              <a:t>Trusting in the university : the contribution of temporality and trust to a praxis of higher learning</a:t>
            </a:r>
            <a:r>
              <a:rPr lang="en-GB" sz="1800" dirty="0">
                <a:effectLst/>
                <a:latin typeface="Times New Roman" panose="02020603050405020304" pitchFamily="18" charset="0"/>
                <a:ea typeface="Times New Roman" panose="02020603050405020304" pitchFamily="18" charset="0"/>
              </a:rPr>
              <a:t>, 6th </a:t>
            </a:r>
            <a:r>
              <a:rPr lang="en-GB" sz="1800" dirty="0" err="1">
                <a:effectLst/>
                <a:latin typeface="Times New Roman" panose="02020603050405020304" pitchFamily="18" charset="0"/>
                <a:ea typeface="Times New Roman" panose="02020603050405020304" pitchFamily="18" charset="0"/>
              </a:rPr>
              <a:t>edn</a:t>
            </a:r>
            <a:r>
              <a:rPr lang="en-GB" sz="1800" dirty="0">
                <a:effectLst/>
                <a:latin typeface="Times New Roman" panose="02020603050405020304" pitchFamily="18" charset="0"/>
                <a:ea typeface="Times New Roman" panose="02020603050405020304" pitchFamily="18" charset="0"/>
              </a:rPr>
              <a:t>, Kluwer Academic Publishers, Dordrecht ; Boston.</a:t>
            </a: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636348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37</TotalTime>
  <Words>2357</Words>
  <Application>Microsoft Macintosh PowerPoint</Application>
  <PresentationFormat>Widescreen</PresentationFormat>
  <Paragraphs>79</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Times New Roman</vt:lpstr>
      <vt:lpstr>Wingdings 3</vt:lpstr>
      <vt:lpstr>Ion</vt:lpstr>
      <vt:lpstr>BMIH4006 Operating Hotel Facilities</vt:lpstr>
      <vt:lpstr>Introduction </vt:lpstr>
      <vt:lpstr>Importance of Health and Safety </vt:lpstr>
      <vt:lpstr>Identifying Potential Risks </vt:lpstr>
      <vt:lpstr>Precautions for Accident Prevention  </vt:lpstr>
      <vt:lpstr>Procedures for Safe Room Cleaning </vt:lpstr>
      <vt:lpstr>Essential Equipment and Tools </vt:lpstr>
      <vt:lpstr>Mitigating Specific Hazards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Component-3</dc:title>
  <dc:creator>mahtabmasum14@gmail.com</dc:creator>
  <cp:lastModifiedBy>Md Imran Hossain (2243506)</cp:lastModifiedBy>
  <cp:revision>5</cp:revision>
  <dcterms:created xsi:type="dcterms:W3CDTF">2024-02-22T09:09:23Z</dcterms:created>
  <dcterms:modified xsi:type="dcterms:W3CDTF">2024-02-22T21:55:17Z</dcterms:modified>
</cp:coreProperties>
</file>