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4" r:id="rId18"/>
    <p:sldId id="273" r:id="rId19"/>
    <p:sldId id="272" r:id="rId20"/>
    <p:sldId id="275"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283618-EF74-4768-9ED1-3401E06720C5}" v="9" dt="2026-02-24T21:02:32.0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7" d="100"/>
          <a:sy n="97" d="100"/>
        </p:scale>
        <p:origin x="102"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nouche Natali Yamasanga Mbembo" userId="a3016dd6-cfd2-4563-97ae-d57ca5632a34" providerId="ADAL" clId="{FF283618-EF74-4768-9ED1-3401E06720C5}"/>
    <pc:docChg chg="modSld">
      <pc:chgData name="Minouche Natali Yamasanga Mbembo" userId="a3016dd6-cfd2-4563-97ae-d57ca5632a34" providerId="ADAL" clId="{FF283618-EF74-4768-9ED1-3401E06720C5}" dt="2026-02-24T21:02:32.018" v="22"/>
      <pc:docMkLst>
        <pc:docMk/>
      </pc:docMkLst>
      <pc:sldChg chg="addSp delSp modSp mod modTransition modAnim">
        <pc:chgData name="Minouche Natali Yamasanga Mbembo" userId="a3016dd6-cfd2-4563-97ae-d57ca5632a34" providerId="ADAL" clId="{FF283618-EF74-4768-9ED1-3401E06720C5}" dt="2026-02-24T21:02:32.018" v="22"/>
        <pc:sldMkLst>
          <pc:docMk/>
          <pc:sldMk cId="1477044133" sldId="256"/>
        </pc:sldMkLst>
        <pc:picChg chg="add del mod">
          <ac:chgData name="Minouche Natali Yamasanga Mbembo" userId="a3016dd6-cfd2-4563-97ae-d57ca5632a34" providerId="ADAL" clId="{FF283618-EF74-4768-9ED1-3401E06720C5}" dt="2026-02-24T20:41:12.736" v="12"/>
          <ac:picMkLst>
            <pc:docMk/>
            <pc:sldMk cId="1477044133" sldId="256"/>
            <ac:picMk id="7" creationId="{6BAE8AA1-AA75-8A8B-65B6-6F564FF3F24B}"/>
          </ac:picMkLst>
        </pc:picChg>
        <pc:picChg chg="add del mod ord">
          <ac:chgData name="Minouche Natali Yamasanga Mbembo" userId="a3016dd6-cfd2-4563-97ae-d57ca5632a34" providerId="ADAL" clId="{FF283618-EF74-4768-9ED1-3401E06720C5}" dt="2026-02-24T20:41:27.327" v="13"/>
          <ac:picMkLst>
            <pc:docMk/>
            <pc:sldMk cId="1477044133" sldId="256"/>
            <ac:picMk id="10" creationId="{0C40EECA-AAE2-3A0B-CB3A-E1DA472D0789}"/>
          </ac:picMkLst>
        </pc:picChg>
        <pc:picChg chg="add del mod">
          <ac:chgData name="Minouche Natali Yamasanga Mbembo" userId="a3016dd6-cfd2-4563-97ae-d57ca5632a34" providerId="ADAL" clId="{FF283618-EF74-4768-9ED1-3401E06720C5}" dt="2026-02-24T20:42:07.298" v="15"/>
          <ac:picMkLst>
            <pc:docMk/>
            <pc:sldMk cId="1477044133" sldId="256"/>
            <ac:picMk id="11" creationId="{0801AB32-AE7F-CF63-61B6-01AF7E8C1BD2}"/>
          </ac:picMkLst>
        </pc:picChg>
        <pc:picChg chg="add del mod ord">
          <ac:chgData name="Minouche Natali Yamasanga Mbembo" userId="a3016dd6-cfd2-4563-97ae-d57ca5632a34" providerId="ADAL" clId="{FF283618-EF74-4768-9ED1-3401E06720C5}" dt="2026-02-24T20:43:42.445" v="16"/>
          <ac:picMkLst>
            <pc:docMk/>
            <pc:sldMk cId="1477044133" sldId="256"/>
            <ac:picMk id="13" creationId="{354CF9E4-CBEC-4CA7-A739-5F0A9D2BF8E6}"/>
          </ac:picMkLst>
        </pc:picChg>
        <pc:picChg chg="add del mod">
          <ac:chgData name="Minouche Natali Yamasanga Mbembo" userId="a3016dd6-cfd2-4563-97ae-d57ca5632a34" providerId="ADAL" clId="{FF283618-EF74-4768-9ED1-3401E06720C5}" dt="2026-02-24T20:44:45.052" v="18"/>
          <ac:picMkLst>
            <pc:docMk/>
            <pc:sldMk cId="1477044133" sldId="256"/>
            <ac:picMk id="14" creationId="{56E43E70-1FEB-D6DD-CA35-5706828CCC90}"/>
          </ac:picMkLst>
        </pc:picChg>
        <pc:picChg chg="add del mod ord">
          <ac:chgData name="Minouche Natali Yamasanga Mbembo" userId="a3016dd6-cfd2-4563-97ae-d57ca5632a34" providerId="ADAL" clId="{FF283618-EF74-4768-9ED1-3401E06720C5}" dt="2026-02-24T20:45:25.137" v="19"/>
          <ac:picMkLst>
            <pc:docMk/>
            <pc:sldMk cId="1477044133" sldId="256"/>
            <ac:picMk id="19" creationId="{1D0D885B-90C1-D6E8-E3FD-1F4C1BD77638}"/>
          </ac:picMkLst>
        </pc:picChg>
        <pc:picChg chg="add del mod">
          <ac:chgData name="Minouche Natali Yamasanga Mbembo" userId="a3016dd6-cfd2-4563-97ae-d57ca5632a34" providerId="ADAL" clId="{FF283618-EF74-4768-9ED1-3401E06720C5}" dt="2026-02-24T20:45:41.980" v="21"/>
          <ac:picMkLst>
            <pc:docMk/>
            <pc:sldMk cId="1477044133" sldId="256"/>
            <ac:picMk id="20" creationId="{F1A85CA3-5745-8FB9-6E4B-56C41A9086AD}"/>
          </ac:picMkLst>
        </pc:picChg>
        <pc:picChg chg="add del mod ord">
          <ac:chgData name="Minouche Natali Yamasanga Mbembo" userId="a3016dd6-cfd2-4563-97ae-d57ca5632a34" providerId="ADAL" clId="{FF283618-EF74-4768-9ED1-3401E06720C5}" dt="2026-02-24T21:02:32.018" v="22"/>
          <ac:picMkLst>
            <pc:docMk/>
            <pc:sldMk cId="1477044133" sldId="256"/>
            <ac:picMk id="23" creationId="{4090DE86-6F23-AD03-137D-BAECC1798083}"/>
          </ac:picMkLst>
        </pc:picChg>
        <pc:picChg chg="add mod">
          <ac:chgData name="Minouche Natali Yamasanga Mbembo" userId="a3016dd6-cfd2-4563-97ae-d57ca5632a34" providerId="ADAL" clId="{FF283618-EF74-4768-9ED1-3401E06720C5}" dt="2026-02-24T21:02:32.018" v="22"/>
          <ac:picMkLst>
            <pc:docMk/>
            <pc:sldMk cId="1477044133" sldId="256"/>
            <ac:picMk id="24" creationId="{6F784A75-B5D8-60AA-E243-19883AD10AF0}"/>
          </ac:picMkLst>
        </pc:picChg>
      </pc:sldChg>
      <pc:sldChg chg="addSp delSp modSp mod modTransition modAnim">
        <pc:chgData name="Minouche Natali Yamasanga Mbembo" userId="a3016dd6-cfd2-4563-97ae-d57ca5632a34" providerId="ADAL" clId="{FF283618-EF74-4768-9ED1-3401E06720C5}" dt="2026-02-24T21:02:32.018" v="22"/>
        <pc:sldMkLst>
          <pc:docMk/>
          <pc:sldMk cId="624261134" sldId="257"/>
        </pc:sldMkLst>
        <pc:picChg chg="add del mod">
          <ac:chgData name="Minouche Natali Yamasanga Mbembo" userId="a3016dd6-cfd2-4563-97ae-d57ca5632a34" providerId="ADAL" clId="{FF283618-EF74-4768-9ED1-3401E06720C5}" dt="2026-02-24T20:41:12.736" v="12"/>
          <ac:picMkLst>
            <pc:docMk/>
            <pc:sldMk cId="624261134" sldId="257"/>
            <ac:picMk id="7" creationId="{706241E8-A321-68A3-8CEB-9730B6D870BA}"/>
          </ac:picMkLst>
        </pc:picChg>
        <pc:picChg chg="add del mod ord">
          <ac:chgData name="Minouche Natali Yamasanga Mbembo" userId="a3016dd6-cfd2-4563-97ae-d57ca5632a34" providerId="ADAL" clId="{FF283618-EF74-4768-9ED1-3401E06720C5}" dt="2026-02-24T21:02:32.018" v="22"/>
          <ac:picMkLst>
            <pc:docMk/>
            <pc:sldMk cId="624261134" sldId="257"/>
            <ac:picMk id="10" creationId="{F4925EDB-E948-5487-ACD0-6005CA5F6A59}"/>
          </ac:picMkLst>
        </pc:picChg>
        <pc:picChg chg="add mod">
          <ac:chgData name="Minouche Natali Yamasanga Mbembo" userId="a3016dd6-cfd2-4563-97ae-d57ca5632a34" providerId="ADAL" clId="{FF283618-EF74-4768-9ED1-3401E06720C5}" dt="2026-02-24T21:02:32.018" v="22"/>
          <ac:picMkLst>
            <pc:docMk/>
            <pc:sldMk cId="624261134" sldId="257"/>
            <ac:picMk id="11" creationId="{70A78B2A-9819-7D21-9C3A-F858B6DF3787}"/>
          </ac:picMkLst>
        </pc:picChg>
      </pc:sldChg>
      <pc:sldChg chg="addSp delSp modSp mod modTransition modAnim">
        <pc:chgData name="Minouche Natali Yamasanga Mbembo" userId="a3016dd6-cfd2-4563-97ae-d57ca5632a34" providerId="ADAL" clId="{FF283618-EF74-4768-9ED1-3401E06720C5}" dt="2026-02-24T21:02:32.018" v="22"/>
        <pc:sldMkLst>
          <pc:docMk/>
          <pc:sldMk cId="675965033" sldId="258"/>
        </pc:sldMkLst>
        <pc:picChg chg="add del mod">
          <ac:chgData name="Minouche Natali Yamasanga Mbembo" userId="a3016dd6-cfd2-4563-97ae-d57ca5632a34" providerId="ADAL" clId="{FF283618-EF74-4768-9ED1-3401E06720C5}" dt="2026-02-24T20:41:12.736" v="12"/>
          <ac:picMkLst>
            <pc:docMk/>
            <pc:sldMk cId="675965033" sldId="258"/>
            <ac:picMk id="6" creationId="{BD9DC30C-DC20-3923-CFF6-9FC971EC7038}"/>
          </ac:picMkLst>
        </pc:picChg>
        <pc:picChg chg="add del mod ord">
          <ac:chgData name="Minouche Natali Yamasanga Mbembo" userId="a3016dd6-cfd2-4563-97ae-d57ca5632a34" providerId="ADAL" clId="{FF283618-EF74-4768-9ED1-3401E06720C5}" dt="2026-02-24T21:02:32.018" v="22"/>
          <ac:picMkLst>
            <pc:docMk/>
            <pc:sldMk cId="675965033" sldId="258"/>
            <ac:picMk id="8" creationId="{43498C7A-7E2D-96E8-7F37-65DB874AE816}"/>
          </ac:picMkLst>
        </pc:picChg>
        <pc:picChg chg="add mod">
          <ac:chgData name="Minouche Natali Yamasanga Mbembo" userId="a3016dd6-cfd2-4563-97ae-d57ca5632a34" providerId="ADAL" clId="{FF283618-EF74-4768-9ED1-3401E06720C5}" dt="2026-02-24T21:02:32.018" v="22"/>
          <ac:picMkLst>
            <pc:docMk/>
            <pc:sldMk cId="675965033" sldId="258"/>
            <ac:picMk id="9" creationId="{22B70F43-C3C7-B430-0251-B0BAF22CB656}"/>
          </ac:picMkLst>
        </pc:picChg>
      </pc:sldChg>
      <pc:sldChg chg="addSp delSp modSp mod modTransition modAnim">
        <pc:chgData name="Minouche Natali Yamasanga Mbembo" userId="a3016dd6-cfd2-4563-97ae-d57ca5632a34" providerId="ADAL" clId="{FF283618-EF74-4768-9ED1-3401E06720C5}" dt="2026-02-24T21:02:32.018" v="22"/>
        <pc:sldMkLst>
          <pc:docMk/>
          <pc:sldMk cId="277575198" sldId="259"/>
        </pc:sldMkLst>
        <pc:picChg chg="add del mod">
          <ac:chgData name="Minouche Natali Yamasanga Mbembo" userId="a3016dd6-cfd2-4563-97ae-d57ca5632a34" providerId="ADAL" clId="{FF283618-EF74-4768-9ED1-3401E06720C5}" dt="2026-02-24T20:41:12.736" v="12"/>
          <ac:picMkLst>
            <pc:docMk/>
            <pc:sldMk cId="277575198" sldId="259"/>
            <ac:picMk id="5" creationId="{0DE8F54B-D775-AE41-4625-DF9F98E2FC51}"/>
          </ac:picMkLst>
        </pc:picChg>
        <pc:picChg chg="add del mod ord">
          <ac:chgData name="Minouche Natali Yamasanga Mbembo" userId="a3016dd6-cfd2-4563-97ae-d57ca5632a34" providerId="ADAL" clId="{FF283618-EF74-4768-9ED1-3401E06720C5}" dt="2026-02-24T21:02:32.018" v="22"/>
          <ac:picMkLst>
            <pc:docMk/>
            <pc:sldMk cId="277575198" sldId="259"/>
            <ac:picMk id="7" creationId="{E0EF1A73-92CF-6E3C-83A9-ECE01A8B141F}"/>
          </ac:picMkLst>
        </pc:picChg>
        <pc:picChg chg="add mod">
          <ac:chgData name="Minouche Natali Yamasanga Mbembo" userId="a3016dd6-cfd2-4563-97ae-d57ca5632a34" providerId="ADAL" clId="{FF283618-EF74-4768-9ED1-3401E06720C5}" dt="2026-02-24T21:02:32.018" v="22"/>
          <ac:picMkLst>
            <pc:docMk/>
            <pc:sldMk cId="277575198" sldId="259"/>
            <ac:picMk id="8" creationId="{EB82748D-6648-5783-3BA8-5B424EA02BAA}"/>
          </ac:picMkLst>
        </pc:picChg>
      </pc:sldChg>
      <pc:sldChg chg="addSp delSp modSp mod modTransition modAnim">
        <pc:chgData name="Minouche Natali Yamasanga Mbembo" userId="a3016dd6-cfd2-4563-97ae-d57ca5632a34" providerId="ADAL" clId="{FF283618-EF74-4768-9ED1-3401E06720C5}" dt="2026-02-24T21:02:32.018" v="22"/>
        <pc:sldMkLst>
          <pc:docMk/>
          <pc:sldMk cId="4233487765" sldId="260"/>
        </pc:sldMkLst>
        <pc:picChg chg="add del mod">
          <ac:chgData name="Minouche Natali Yamasanga Mbembo" userId="a3016dd6-cfd2-4563-97ae-d57ca5632a34" providerId="ADAL" clId="{FF283618-EF74-4768-9ED1-3401E06720C5}" dt="2026-02-24T20:41:12.736" v="12"/>
          <ac:picMkLst>
            <pc:docMk/>
            <pc:sldMk cId="4233487765" sldId="260"/>
            <ac:picMk id="6" creationId="{685018D5-6556-D2E9-6A06-91376DF9C40F}"/>
          </ac:picMkLst>
        </pc:picChg>
        <pc:picChg chg="add del mod ord">
          <ac:chgData name="Minouche Natali Yamasanga Mbembo" userId="a3016dd6-cfd2-4563-97ae-d57ca5632a34" providerId="ADAL" clId="{FF283618-EF74-4768-9ED1-3401E06720C5}" dt="2026-02-24T21:02:32.018" v="22"/>
          <ac:picMkLst>
            <pc:docMk/>
            <pc:sldMk cId="4233487765" sldId="260"/>
            <ac:picMk id="8" creationId="{C4280D5E-46EC-6FC9-49B2-2723B52BB8C2}"/>
          </ac:picMkLst>
        </pc:picChg>
        <pc:picChg chg="add mod">
          <ac:chgData name="Minouche Natali Yamasanga Mbembo" userId="a3016dd6-cfd2-4563-97ae-d57ca5632a34" providerId="ADAL" clId="{FF283618-EF74-4768-9ED1-3401E06720C5}" dt="2026-02-24T21:02:32.018" v="22"/>
          <ac:picMkLst>
            <pc:docMk/>
            <pc:sldMk cId="4233487765" sldId="260"/>
            <ac:picMk id="9" creationId="{7A4FE8C3-8DFC-1DEB-92B4-AFD7BFE897F7}"/>
          </ac:picMkLst>
        </pc:picChg>
      </pc:sldChg>
      <pc:sldChg chg="addSp delSp modSp mod modTransition modAnim">
        <pc:chgData name="Minouche Natali Yamasanga Mbembo" userId="a3016dd6-cfd2-4563-97ae-d57ca5632a34" providerId="ADAL" clId="{FF283618-EF74-4768-9ED1-3401E06720C5}" dt="2026-02-24T21:02:32.018" v="22"/>
        <pc:sldMkLst>
          <pc:docMk/>
          <pc:sldMk cId="2147480083" sldId="261"/>
        </pc:sldMkLst>
        <pc:picChg chg="add del mod">
          <ac:chgData name="Minouche Natali Yamasanga Mbembo" userId="a3016dd6-cfd2-4563-97ae-d57ca5632a34" providerId="ADAL" clId="{FF283618-EF74-4768-9ED1-3401E06720C5}" dt="2026-02-24T20:41:12.736" v="12"/>
          <ac:picMkLst>
            <pc:docMk/>
            <pc:sldMk cId="2147480083" sldId="261"/>
            <ac:picMk id="6" creationId="{56C58D19-6209-FEAC-8276-139AD4EB25D1}"/>
          </ac:picMkLst>
        </pc:picChg>
        <pc:picChg chg="add del mod ord">
          <ac:chgData name="Minouche Natali Yamasanga Mbembo" userId="a3016dd6-cfd2-4563-97ae-d57ca5632a34" providerId="ADAL" clId="{FF283618-EF74-4768-9ED1-3401E06720C5}" dt="2026-02-24T21:02:32.018" v="22"/>
          <ac:picMkLst>
            <pc:docMk/>
            <pc:sldMk cId="2147480083" sldId="261"/>
            <ac:picMk id="8" creationId="{FB17C066-7624-FE3A-6CB7-F1716D31EFE7}"/>
          </ac:picMkLst>
        </pc:picChg>
        <pc:picChg chg="add mod">
          <ac:chgData name="Minouche Natali Yamasanga Mbembo" userId="a3016dd6-cfd2-4563-97ae-d57ca5632a34" providerId="ADAL" clId="{FF283618-EF74-4768-9ED1-3401E06720C5}" dt="2026-02-24T21:02:32.018" v="22"/>
          <ac:picMkLst>
            <pc:docMk/>
            <pc:sldMk cId="2147480083" sldId="261"/>
            <ac:picMk id="9" creationId="{429BC178-31B6-7363-A0DE-0C7292D4DE41}"/>
          </ac:picMkLst>
        </pc:picChg>
      </pc:sldChg>
      <pc:sldChg chg="addSp delSp modSp mod modTransition modAnim">
        <pc:chgData name="Minouche Natali Yamasanga Mbembo" userId="a3016dd6-cfd2-4563-97ae-d57ca5632a34" providerId="ADAL" clId="{FF283618-EF74-4768-9ED1-3401E06720C5}" dt="2026-02-24T21:02:32.018" v="22"/>
        <pc:sldMkLst>
          <pc:docMk/>
          <pc:sldMk cId="3530700302" sldId="262"/>
        </pc:sldMkLst>
        <pc:picChg chg="add del mod">
          <ac:chgData name="Minouche Natali Yamasanga Mbembo" userId="a3016dd6-cfd2-4563-97ae-d57ca5632a34" providerId="ADAL" clId="{FF283618-EF74-4768-9ED1-3401E06720C5}" dt="2026-02-24T20:41:12.736" v="12"/>
          <ac:picMkLst>
            <pc:docMk/>
            <pc:sldMk cId="3530700302" sldId="262"/>
            <ac:picMk id="5" creationId="{B00C33AB-B72A-F893-A86D-28811BD5F010}"/>
          </ac:picMkLst>
        </pc:picChg>
        <pc:picChg chg="add del mod ord">
          <ac:chgData name="Minouche Natali Yamasanga Mbembo" userId="a3016dd6-cfd2-4563-97ae-d57ca5632a34" providerId="ADAL" clId="{FF283618-EF74-4768-9ED1-3401E06720C5}" dt="2026-02-24T21:02:32.018" v="22"/>
          <ac:picMkLst>
            <pc:docMk/>
            <pc:sldMk cId="3530700302" sldId="262"/>
            <ac:picMk id="7" creationId="{68C8F172-80D0-7F72-7014-53585CD31BF4}"/>
          </ac:picMkLst>
        </pc:picChg>
        <pc:picChg chg="add mod">
          <ac:chgData name="Minouche Natali Yamasanga Mbembo" userId="a3016dd6-cfd2-4563-97ae-d57ca5632a34" providerId="ADAL" clId="{FF283618-EF74-4768-9ED1-3401E06720C5}" dt="2026-02-24T21:02:32.018" v="22"/>
          <ac:picMkLst>
            <pc:docMk/>
            <pc:sldMk cId="3530700302" sldId="262"/>
            <ac:picMk id="8" creationId="{7C5002EE-029D-9FFB-976D-CCB0033587FD}"/>
          </ac:picMkLst>
        </pc:picChg>
      </pc:sldChg>
      <pc:sldChg chg="addSp delSp modSp mod modTransition modAnim">
        <pc:chgData name="Minouche Natali Yamasanga Mbembo" userId="a3016dd6-cfd2-4563-97ae-d57ca5632a34" providerId="ADAL" clId="{FF283618-EF74-4768-9ED1-3401E06720C5}" dt="2026-02-24T21:02:32.018" v="22"/>
        <pc:sldMkLst>
          <pc:docMk/>
          <pc:sldMk cId="1752883875" sldId="263"/>
        </pc:sldMkLst>
        <pc:picChg chg="add del mod">
          <ac:chgData name="Minouche Natali Yamasanga Mbembo" userId="a3016dd6-cfd2-4563-97ae-d57ca5632a34" providerId="ADAL" clId="{FF283618-EF74-4768-9ED1-3401E06720C5}" dt="2026-02-24T20:41:12.736" v="12"/>
          <ac:picMkLst>
            <pc:docMk/>
            <pc:sldMk cId="1752883875" sldId="263"/>
            <ac:picMk id="6" creationId="{C59DB8A5-A837-5767-6458-FA5FAAB02DE2}"/>
          </ac:picMkLst>
        </pc:picChg>
        <pc:picChg chg="add del mod ord">
          <ac:chgData name="Minouche Natali Yamasanga Mbembo" userId="a3016dd6-cfd2-4563-97ae-d57ca5632a34" providerId="ADAL" clId="{FF283618-EF74-4768-9ED1-3401E06720C5}" dt="2026-02-24T21:02:32.018" v="22"/>
          <ac:picMkLst>
            <pc:docMk/>
            <pc:sldMk cId="1752883875" sldId="263"/>
            <ac:picMk id="8" creationId="{C48D70C7-5AE3-BD96-6BD1-11F1BF254FF6}"/>
          </ac:picMkLst>
        </pc:picChg>
        <pc:picChg chg="add mod">
          <ac:chgData name="Minouche Natali Yamasanga Mbembo" userId="a3016dd6-cfd2-4563-97ae-d57ca5632a34" providerId="ADAL" clId="{FF283618-EF74-4768-9ED1-3401E06720C5}" dt="2026-02-24T21:02:32.018" v="22"/>
          <ac:picMkLst>
            <pc:docMk/>
            <pc:sldMk cId="1752883875" sldId="263"/>
            <ac:picMk id="9" creationId="{FC07ABE4-5002-8CC2-B4D0-5EFDC0B73559}"/>
          </ac:picMkLst>
        </pc:picChg>
      </pc:sldChg>
      <pc:sldChg chg="addSp delSp modSp mod modTransition modAnim">
        <pc:chgData name="Minouche Natali Yamasanga Mbembo" userId="a3016dd6-cfd2-4563-97ae-d57ca5632a34" providerId="ADAL" clId="{FF283618-EF74-4768-9ED1-3401E06720C5}" dt="2026-02-24T21:02:32.018" v="22"/>
        <pc:sldMkLst>
          <pc:docMk/>
          <pc:sldMk cId="2639545115" sldId="264"/>
        </pc:sldMkLst>
        <pc:picChg chg="add del mod">
          <ac:chgData name="Minouche Natali Yamasanga Mbembo" userId="a3016dd6-cfd2-4563-97ae-d57ca5632a34" providerId="ADAL" clId="{FF283618-EF74-4768-9ED1-3401E06720C5}" dt="2026-02-24T20:41:12.736" v="12"/>
          <ac:picMkLst>
            <pc:docMk/>
            <pc:sldMk cId="2639545115" sldId="264"/>
            <ac:picMk id="5" creationId="{93EC9697-556D-873D-5F9A-762BF67C8607}"/>
          </ac:picMkLst>
        </pc:picChg>
        <pc:picChg chg="add del mod ord">
          <ac:chgData name="Minouche Natali Yamasanga Mbembo" userId="a3016dd6-cfd2-4563-97ae-d57ca5632a34" providerId="ADAL" clId="{FF283618-EF74-4768-9ED1-3401E06720C5}" dt="2026-02-24T21:02:32.018" v="22"/>
          <ac:picMkLst>
            <pc:docMk/>
            <pc:sldMk cId="2639545115" sldId="264"/>
            <ac:picMk id="9" creationId="{BED210A7-DB64-1098-D59B-EFCD3CBDEF87}"/>
          </ac:picMkLst>
        </pc:picChg>
        <pc:picChg chg="add mod">
          <ac:chgData name="Minouche Natali Yamasanga Mbembo" userId="a3016dd6-cfd2-4563-97ae-d57ca5632a34" providerId="ADAL" clId="{FF283618-EF74-4768-9ED1-3401E06720C5}" dt="2026-02-24T21:02:32.018" v="22"/>
          <ac:picMkLst>
            <pc:docMk/>
            <pc:sldMk cId="2639545115" sldId="264"/>
            <ac:picMk id="10" creationId="{5C2EA4D3-340E-15BB-6648-B8D9518354CF}"/>
          </ac:picMkLst>
        </pc:picChg>
      </pc:sldChg>
      <pc:sldChg chg="addSp delSp modSp mod modTransition modAnim">
        <pc:chgData name="Minouche Natali Yamasanga Mbembo" userId="a3016dd6-cfd2-4563-97ae-d57ca5632a34" providerId="ADAL" clId="{FF283618-EF74-4768-9ED1-3401E06720C5}" dt="2026-02-24T21:02:32.018" v="22"/>
        <pc:sldMkLst>
          <pc:docMk/>
          <pc:sldMk cId="2268106021" sldId="265"/>
        </pc:sldMkLst>
        <pc:picChg chg="add del mod">
          <ac:chgData name="Minouche Natali Yamasanga Mbembo" userId="a3016dd6-cfd2-4563-97ae-d57ca5632a34" providerId="ADAL" clId="{FF283618-EF74-4768-9ED1-3401E06720C5}" dt="2026-02-24T20:41:12.736" v="12"/>
          <ac:picMkLst>
            <pc:docMk/>
            <pc:sldMk cId="2268106021" sldId="265"/>
            <ac:picMk id="6" creationId="{F2A52CDA-6E1E-0D51-1870-19ED0CB622B4}"/>
          </ac:picMkLst>
        </pc:picChg>
        <pc:picChg chg="add del mod ord">
          <ac:chgData name="Minouche Natali Yamasanga Mbembo" userId="a3016dd6-cfd2-4563-97ae-d57ca5632a34" providerId="ADAL" clId="{FF283618-EF74-4768-9ED1-3401E06720C5}" dt="2026-02-24T21:02:32.018" v="22"/>
          <ac:picMkLst>
            <pc:docMk/>
            <pc:sldMk cId="2268106021" sldId="265"/>
            <ac:picMk id="8" creationId="{F21A3604-3FD4-8467-7735-28B39F3EEDAF}"/>
          </ac:picMkLst>
        </pc:picChg>
        <pc:picChg chg="add mod">
          <ac:chgData name="Minouche Natali Yamasanga Mbembo" userId="a3016dd6-cfd2-4563-97ae-d57ca5632a34" providerId="ADAL" clId="{FF283618-EF74-4768-9ED1-3401E06720C5}" dt="2026-02-24T21:02:32.018" v="22"/>
          <ac:picMkLst>
            <pc:docMk/>
            <pc:sldMk cId="2268106021" sldId="265"/>
            <ac:picMk id="9" creationId="{B4FA8AE7-B0F6-4773-8F88-34CA82CC1F62}"/>
          </ac:picMkLst>
        </pc:picChg>
      </pc:sldChg>
      <pc:sldChg chg="addSp delSp modSp mod modTransition modAnim">
        <pc:chgData name="Minouche Natali Yamasanga Mbembo" userId="a3016dd6-cfd2-4563-97ae-d57ca5632a34" providerId="ADAL" clId="{FF283618-EF74-4768-9ED1-3401E06720C5}" dt="2026-02-24T21:02:32.018" v="22"/>
        <pc:sldMkLst>
          <pc:docMk/>
          <pc:sldMk cId="3441335699" sldId="266"/>
        </pc:sldMkLst>
        <pc:picChg chg="add del mod">
          <ac:chgData name="Minouche Natali Yamasanga Mbembo" userId="a3016dd6-cfd2-4563-97ae-d57ca5632a34" providerId="ADAL" clId="{FF283618-EF74-4768-9ED1-3401E06720C5}" dt="2026-02-24T20:41:12.736" v="12"/>
          <ac:picMkLst>
            <pc:docMk/>
            <pc:sldMk cId="3441335699" sldId="266"/>
            <ac:picMk id="7" creationId="{42D7FD35-5FB2-5EAF-BFA9-68A61C7D22C7}"/>
          </ac:picMkLst>
        </pc:picChg>
        <pc:picChg chg="add del mod ord">
          <ac:chgData name="Minouche Natali Yamasanga Mbembo" userId="a3016dd6-cfd2-4563-97ae-d57ca5632a34" providerId="ADAL" clId="{FF283618-EF74-4768-9ED1-3401E06720C5}" dt="2026-02-24T21:02:32.018" v="22"/>
          <ac:picMkLst>
            <pc:docMk/>
            <pc:sldMk cId="3441335699" sldId="266"/>
            <ac:picMk id="10" creationId="{95CAC15A-1D4D-4DF2-BF73-1BDC56F7BAA3}"/>
          </ac:picMkLst>
        </pc:picChg>
        <pc:picChg chg="add mod">
          <ac:chgData name="Minouche Natali Yamasanga Mbembo" userId="a3016dd6-cfd2-4563-97ae-d57ca5632a34" providerId="ADAL" clId="{FF283618-EF74-4768-9ED1-3401E06720C5}" dt="2026-02-24T21:02:32.018" v="22"/>
          <ac:picMkLst>
            <pc:docMk/>
            <pc:sldMk cId="3441335699" sldId="266"/>
            <ac:picMk id="11" creationId="{40DD9B1C-7BB7-AE06-2FB9-58062D20A79F}"/>
          </ac:picMkLst>
        </pc:picChg>
      </pc:sldChg>
      <pc:sldChg chg="addSp modSp modTransition">
        <pc:chgData name="Minouche Natali Yamasanga Mbembo" userId="a3016dd6-cfd2-4563-97ae-d57ca5632a34" providerId="ADAL" clId="{FF283618-EF74-4768-9ED1-3401E06720C5}" dt="2026-02-24T21:02:32.018" v="22"/>
        <pc:sldMkLst>
          <pc:docMk/>
          <pc:sldMk cId="4016195557" sldId="267"/>
        </pc:sldMkLst>
        <pc:picChg chg="add mod">
          <ac:chgData name="Minouche Natali Yamasanga Mbembo" userId="a3016dd6-cfd2-4563-97ae-d57ca5632a34" providerId="ADAL" clId="{FF283618-EF74-4768-9ED1-3401E06720C5}" dt="2026-02-24T21:02:32.018" v="22"/>
          <ac:picMkLst>
            <pc:docMk/>
            <pc:sldMk cId="4016195557" sldId="267"/>
            <ac:picMk id="6" creationId="{DCBEF188-1AFF-1021-76A1-33F917131B47}"/>
          </ac:picMkLst>
        </pc:picChg>
      </pc:sldChg>
      <pc:sldChg chg="addSp modSp modTransition">
        <pc:chgData name="Minouche Natali Yamasanga Mbembo" userId="a3016dd6-cfd2-4563-97ae-d57ca5632a34" providerId="ADAL" clId="{FF283618-EF74-4768-9ED1-3401E06720C5}" dt="2026-02-24T21:02:32.018" v="22"/>
        <pc:sldMkLst>
          <pc:docMk/>
          <pc:sldMk cId="4195205594" sldId="268"/>
        </pc:sldMkLst>
        <pc:picChg chg="add mod">
          <ac:chgData name="Minouche Natali Yamasanga Mbembo" userId="a3016dd6-cfd2-4563-97ae-d57ca5632a34" providerId="ADAL" clId="{FF283618-EF74-4768-9ED1-3401E06720C5}" dt="2026-02-24T21:02:32.018" v="22"/>
          <ac:picMkLst>
            <pc:docMk/>
            <pc:sldMk cId="4195205594" sldId="268"/>
            <ac:picMk id="6" creationId="{4C9F23FB-1FF0-A81F-9333-89BEAE0051F7}"/>
          </ac:picMkLst>
        </pc:picChg>
      </pc:sldChg>
      <pc:sldChg chg="addSp modSp modTransition">
        <pc:chgData name="Minouche Natali Yamasanga Mbembo" userId="a3016dd6-cfd2-4563-97ae-d57ca5632a34" providerId="ADAL" clId="{FF283618-EF74-4768-9ED1-3401E06720C5}" dt="2026-02-24T21:02:32.018" v="22"/>
        <pc:sldMkLst>
          <pc:docMk/>
          <pc:sldMk cId="3360594771" sldId="269"/>
        </pc:sldMkLst>
        <pc:picChg chg="add mod">
          <ac:chgData name="Minouche Natali Yamasanga Mbembo" userId="a3016dd6-cfd2-4563-97ae-d57ca5632a34" providerId="ADAL" clId="{FF283618-EF74-4768-9ED1-3401E06720C5}" dt="2026-02-24T21:02:32.018" v="22"/>
          <ac:picMkLst>
            <pc:docMk/>
            <pc:sldMk cId="3360594771" sldId="269"/>
            <ac:picMk id="6" creationId="{82EA8F53-B826-AE5F-5C57-339C900B4C0E}"/>
          </ac:picMkLst>
        </pc:picChg>
      </pc:sldChg>
      <pc:sldChg chg="addSp modSp modTransition">
        <pc:chgData name="Minouche Natali Yamasanga Mbembo" userId="a3016dd6-cfd2-4563-97ae-d57ca5632a34" providerId="ADAL" clId="{FF283618-EF74-4768-9ED1-3401E06720C5}" dt="2026-02-24T21:02:32.018" v="22"/>
        <pc:sldMkLst>
          <pc:docMk/>
          <pc:sldMk cId="1438127107" sldId="270"/>
        </pc:sldMkLst>
        <pc:picChg chg="add mod">
          <ac:chgData name="Minouche Natali Yamasanga Mbembo" userId="a3016dd6-cfd2-4563-97ae-d57ca5632a34" providerId="ADAL" clId="{FF283618-EF74-4768-9ED1-3401E06720C5}" dt="2026-02-24T21:02:32.018" v="22"/>
          <ac:picMkLst>
            <pc:docMk/>
            <pc:sldMk cId="1438127107" sldId="270"/>
            <ac:picMk id="7" creationId="{9F35DCE6-1A4D-C9EB-9748-A8C5D60A33AC}"/>
          </ac:picMkLst>
        </pc:picChg>
      </pc:sldChg>
      <pc:sldChg chg="addSp modSp modTransition">
        <pc:chgData name="Minouche Natali Yamasanga Mbembo" userId="a3016dd6-cfd2-4563-97ae-d57ca5632a34" providerId="ADAL" clId="{FF283618-EF74-4768-9ED1-3401E06720C5}" dt="2026-02-24T21:02:32.018" v="22"/>
        <pc:sldMkLst>
          <pc:docMk/>
          <pc:sldMk cId="1963817264" sldId="271"/>
        </pc:sldMkLst>
        <pc:picChg chg="add mod">
          <ac:chgData name="Minouche Natali Yamasanga Mbembo" userId="a3016dd6-cfd2-4563-97ae-d57ca5632a34" providerId="ADAL" clId="{FF283618-EF74-4768-9ED1-3401E06720C5}" dt="2026-02-24T21:02:32.018" v="22"/>
          <ac:picMkLst>
            <pc:docMk/>
            <pc:sldMk cId="1963817264" sldId="271"/>
            <ac:picMk id="5" creationId="{015C09E6-9211-8771-0639-907673FA4939}"/>
          </ac:picMkLst>
        </pc:picChg>
      </pc:sldChg>
      <pc:sldChg chg="addSp modSp modTransition">
        <pc:chgData name="Minouche Natali Yamasanga Mbembo" userId="a3016dd6-cfd2-4563-97ae-d57ca5632a34" providerId="ADAL" clId="{FF283618-EF74-4768-9ED1-3401E06720C5}" dt="2026-02-24T21:02:32.018" v="22"/>
        <pc:sldMkLst>
          <pc:docMk/>
          <pc:sldMk cId="234026825" sldId="272"/>
        </pc:sldMkLst>
        <pc:picChg chg="add mod">
          <ac:chgData name="Minouche Natali Yamasanga Mbembo" userId="a3016dd6-cfd2-4563-97ae-d57ca5632a34" providerId="ADAL" clId="{FF283618-EF74-4768-9ED1-3401E06720C5}" dt="2026-02-24T21:02:32.018" v="22"/>
          <ac:picMkLst>
            <pc:docMk/>
            <pc:sldMk cId="234026825" sldId="272"/>
            <ac:picMk id="4" creationId="{0F3A730D-D15E-C207-EC04-EFC374E25856}"/>
          </ac:picMkLst>
        </pc:picChg>
      </pc:sldChg>
      <pc:sldChg chg="addSp modSp modTransition">
        <pc:chgData name="Minouche Natali Yamasanga Mbembo" userId="a3016dd6-cfd2-4563-97ae-d57ca5632a34" providerId="ADAL" clId="{FF283618-EF74-4768-9ED1-3401E06720C5}" dt="2026-02-24T21:02:32.018" v="22"/>
        <pc:sldMkLst>
          <pc:docMk/>
          <pc:sldMk cId="2067758863" sldId="273"/>
        </pc:sldMkLst>
        <pc:picChg chg="add mod">
          <ac:chgData name="Minouche Natali Yamasanga Mbembo" userId="a3016dd6-cfd2-4563-97ae-d57ca5632a34" providerId="ADAL" clId="{FF283618-EF74-4768-9ED1-3401E06720C5}" dt="2026-02-24T21:02:32.018" v="22"/>
          <ac:picMkLst>
            <pc:docMk/>
            <pc:sldMk cId="2067758863" sldId="273"/>
            <ac:picMk id="5" creationId="{410079C3-08F5-36A9-9F2C-82E64BAC7C8F}"/>
          </ac:picMkLst>
        </pc:picChg>
      </pc:sldChg>
      <pc:sldChg chg="addSp modSp modTransition">
        <pc:chgData name="Minouche Natali Yamasanga Mbembo" userId="a3016dd6-cfd2-4563-97ae-d57ca5632a34" providerId="ADAL" clId="{FF283618-EF74-4768-9ED1-3401E06720C5}" dt="2026-02-24T21:02:32.018" v="22"/>
        <pc:sldMkLst>
          <pc:docMk/>
          <pc:sldMk cId="346669799" sldId="274"/>
        </pc:sldMkLst>
        <pc:picChg chg="add mod">
          <ac:chgData name="Minouche Natali Yamasanga Mbembo" userId="a3016dd6-cfd2-4563-97ae-d57ca5632a34" providerId="ADAL" clId="{FF283618-EF74-4768-9ED1-3401E06720C5}" dt="2026-02-24T21:02:32.018" v="22"/>
          <ac:picMkLst>
            <pc:docMk/>
            <pc:sldMk cId="346669799" sldId="274"/>
            <ac:picMk id="6" creationId="{B810B117-607E-C12E-3933-F357A5FE963E}"/>
          </ac:picMkLst>
        </pc:picChg>
      </pc:sldChg>
      <pc:sldChg chg="addSp modSp modTransition">
        <pc:chgData name="Minouche Natali Yamasanga Mbembo" userId="a3016dd6-cfd2-4563-97ae-d57ca5632a34" providerId="ADAL" clId="{FF283618-EF74-4768-9ED1-3401E06720C5}" dt="2026-02-24T21:02:32.018" v="22"/>
        <pc:sldMkLst>
          <pc:docMk/>
          <pc:sldMk cId="3548600027" sldId="275"/>
        </pc:sldMkLst>
        <pc:picChg chg="add mod">
          <ac:chgData name="Minouche Natali Yamasanga Mbembo" userId="a3016dd6-cfd2-4563-97ae-d57ca5632a34" providerId="ADAL" clId="{FF283618-EF74-4768-9ED1-3401E06720C5}" dt="2026-02-24T21:02:32.018" v="22"/>
          <ac:picMkLst>
            <pc:docMk/>
            <pc:sldMk cId="3548600027" sldId="275"/>
            <ac:picMk id="5" creationId="{4C9AC926-C744-6D26-0E13-DBE16770D5C7}"/>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8AC9EA-0AA9-431E-86E9-4060A7960396}" type="datetimeFigureOut">
              <a:rPr lang="en-US" smtClean="0"/>
              <a:t>2/24/2026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94DFAE-9C8B-42EC-B76A-87694F7A8213}" type="slidenum">
              <a:rPr lang="en-US" smtClean="0"/>
              <a:t>‹#›</a:t>
            </a:fld>
            <a:endParaRPr lang="en-US"/>
          </a:p>
        </p:txBody>
      </p:sp>
    </p:spTree>
    <p:extLst>
      <p:ext uri="{BB962C8B-B14F-4D97-AF65-F5344CB8AC3E}">
        <p14:creationId xmlns:p14="http://schemas.microsoft.com/office/powerpoint/2010/main" val="1789806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E94DFAE-9C8B-42EC-B76A-87694F7A8213}" type="slidenum">
              <a:rPr lang="en-US" smtClean="0"/>
              <a:t>1</a:t>
            </a:fld>
            <a:endParaRPr lang="en-US"/>
          </a:p>
        </p:txBody>
      </p:sp>
    </p:spTree>
    <p:extLst>
      <p:ext uri="{BB962C8B-B14F-4D97-AF65-F5344CB8AC3E}">
        <p14:creationId xmlns:p14="http://schemas.microsoft.com/office/powerpoint/2010/main" val="22144002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presentation evaluates how local authority services respond to older people’s needs through domiciliary care and residential care homes. The policy direction </a:t>
            </a:r>
            <a:r>
              <a:rPr lang="en-US" err="1"/>
              <a:t>emphasises</a:t>
            </a:r>
            <a:r>
              <a:rPr lang="en-US"/>
              <a:t> independence, choice and support at home where possible, but delivery is limited by funding and commissioning constraints and by a large workforce vacancy level. National oversight continues to highlight variation in quality and capacity pressures across providers, so the analysis focuses on what works, what fails, and what improvements are realistic within current UK arrangements.</a:t>
            </a:r>
          </a:p>
        </p:txBody>
      </p:sp>
      <p:sp>
        <p:nvSpPr>
          <p:cNvPr id="4" name="Slide Number Placeholder 3"/>
          <p:cNvSpPr>
            <a:spLocks noGrp="1"/>
          </p:cNvSpPr>
          <p:nvPr>
            <p:ph type="sldNum" sz="quarter" idx="5"/>
          </p:nvPr>
        </p:nvSpPr>
        <p:spPr/>
        <p:txBody>
          <a:bodyPr/>
          <a:lstStyle/>
          <a:p>
            <a:fld id="{8E94DFAE-9C8B-42EC-B76A-87694F7A8213}" type="slidenum">
              <a:rPr lang="en-US" smtClean="0"/>
              <a:t>2</a:t>
            </a:fld>
            <a:endParaRPr lang="en-US"/>
          </a:p>
        </p:txBody>
      </p:sp>
    </p:spTree>
    <p:extLst>
      <p:ext uri="{BB962C8B-B14F-4D97-AF65-F5344CB8AC3E}">
        <p14:creationId xmlns:p14="http://schemas.microsoft.com/office/powerpoint/2010/main" val="22263089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Older people’s needs should be assessed as a whole, combining physical capability, mental health, cognition, and social connection, because these interact and determine whether someone can live safely and meaningfully at home. National guidance stresses person </a:t>
            </a:r>
            <a:r>
              <a:rPr lang="en-US" err="1"/>
              <a:t>centred</a:t>
            </a:r>
            <a:r>
              <a:rPr lang="en-US"/>
              <a:t> assessment and coordinated support for people with multiple long term conditions, aiming to maintain functional ability rather than simply responding to crisis. In practice, increasing frailty, reduced mobility and cognitive decline often drive the level of support required and whether care is best delivered through domiciliary services or a residential setting, making accurate needs assessment central to effective local authority provision.</a:t>
            </a:r>
          </a:p>
        </p:txBody>
      </p:sp>
      <p:sp>
        <p:nvSpPr>
          <p:cNvPr id="4" name="Slide Number Placeholder 3"/>
          <p:cNvSpPr>
            <a:spLocks noGrp="1"/>
          </p:cNvSpPr>
          <p:nvPr>
            <p:ph type="sldNum" sz="quarter" idx="5"/>
          </p:nvPr>
        </p:nvSpPr>
        <p:spPr/>
        <p:txBody>
          <a:bodyPr/>
          <a:lstStyle/>
          <a:p>
            <a:fld id="{8E94DFAE-9C8B-42EC-B76A-87694F7A8213}" type="slidenum">
              <a:rPr lang="en-US" smtClean="0"/>
              <a:t>3</a:t>
            </a:fld>
            <a:endParaRPr lang="en-US"/>
          </a:p>
        </p:txBody>
      </p:sp>
    </p:spTree>
    <p:extLst>
      <p:ext uri="{BB962C8B-B14F-4D97-AF65-F5344CB8AC3E}">
        <p14:creationId xmlns:p14="http://schemas.microsoft.com/office/powerpoint/2010/main" val="32928669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Independence in older age does not mean managing without support, but maintaining control, dignity and decision making while receiving appropriate care. Policy and guidance </a:t>
            </a:r>
            <a:r>
              <a:rPr lang="en-US" err="1"/>
              <a:t>emphasise</a:t>
            </a:r>
            <a:r>
              <a:rPr lang="en-US"/>
              <a:t> empowerment through </a:t>
            </a:r>
            <a:r>
              <a:rPr lang="en-US" err="1"/>
              <a:t>personalised</a:t>
            </a:r>
            <a:r>
              <a:rPr lang="en-US"/>
              <a:t> assessments and involvement of older people in care planning, often described as co production. However, in practice, the level of choice available is constrained by local authority eligibility thresholds, market capacity and funding pressures, meaning that independence and empowerment are not experienced equally across individuals or regions.</a:t>
            </a:r>
          </a:p>
        </p:txBody>
      </p:sp>
      <p:sp>
        <p:nvSpPr>
          <p:cNvPr id="4" name="Slide Number Placeholder 3"/>
          <p:cNvSpPr>
            <a:spLocks noGrp="1"/>
          </p:cNvSpPr>
          <p:nvPr>
            <p:ph type="sldNum" sz="quarter" idx="5"/>
          </p:nvPr>
        </p:nvSpPr>
        <p:spPr/>
        <p:txBody>
          <a:bodyPr/>
          <a:lstStyle/>
          <a:p>
            <a:fld id="{8E94DFAE-9C8B-42EC-B76A-87694F7A8213}" type="slidenum">
              <a:rPr lang="en-US" smtClean="0"/>
              <a:t>4</a:t>
            </a:fld>
            <a:endParaRPr lang="en-US"/>
          </a:p>
        </p:txBody>
      </p:sp>
    </p:spTree>
    <p:extLst>
      <p:ext uri="{BB962C8B-B14F-4D97-AF65-F5344CB8AC3E}">
        <p14:creationId xmlns:p14="http://schemas.microsoft.com/office/powerpoint/2010/main" val="8545086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Local authorities act as the gateway into publicly funded adult social care, assessing needs, applying eligibility criteria, and conducting financial assessments that shape what support is offered and how it is funded. Because most care is delivered through commissioned providers, local authority decisions directly affect market capacity, workforce conditions and service continuity, which can create variation between areas. Safeguarding responsibilities also sit alongside this, requiring local authorities and providers to protect adults at risk while still enabling independence and choice, which is often a difficult balance in practice. Although adult social care is led by local authorities, effective support for older people often depends on coordination with NHS services, particularly around hospital discharge, long term conditions and community health input, even though responsibility for care provision and commissioning remains with local government.</a:t>
            </a:r>
          </a:p>
        </p:txBody>
      </p:sp>
      <p:sp>
        <p:nvSpPr>
          <p:cNvPr id="4" name="Slide Number Placeholder 3"/>
          <p:cNvSpPr>
            <a:spLocks noGrp="1"/>
          </p:cNvSpPr>
          <p:nvPr>
            <p:ph type="sldNum" sz="quarter" idx="5"/>
          </p:nvPr>
        </p:nvSpPr>
        <p:spPr/>
        <p:txBody>
          <a:bodyPr/>
          <a:lstStyle/>
          <a:p>
            <a:fld id="{8E94DFAE-9C8B-42EC-B76A-87694F7A8213}" type="slidenum">
              <a:rPr lang="en-US" smtClean="0"/>
              <a:t>5</a:t>
            </a:fld>
            <a:endParaRPr lang="en-US"/>
          </a:p>
        </p:txBody>
      </p:sp>
    </p:spTree>
    <p:extLst>
      <p:ext uri="{BB962C8B-B14F-4D97-AF65-F5344CB8AC3E}">
        <p14:creationId xmlns:p14="http://schemas.microsoft.com/office/powerpoint/2010/main" val="32467651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central benefit of domiciliary care is that it enables older people to remain in familiar environments, sustaining daily function and wellbeing while reducing disruption to identity and relationships. Evidence based guidance links effective homecare to maintaining functional ability through person </a:t>
            </a:r>
            <a:r>
              <a:rPr lang="en-US" err="1"/>
              <a:t>centred</a:t>
            </a:r>
            <a:r>
              <a:rPr lang="en-US"/>
              <a:t> planning, continuity and timely review as needs change. When coordinated properly, homecare can reduce crisis driven escalation by identifying deterioration early and supporting safer living at home, but these benefits depend on quality and consistency rather than the mere existence of a care package.</a:t>
            </a:r>
          </a:p>
        </p:txBody>
      </p:sp>
      <p:sp>
        <p:nvSpPr>
          <p:cNvPr id="4" name="Slide Number Placeholder 3"/>
          <p:cNvSpPr>
            <a:spLocks noGrp="1"/>
          </p:cNvSpPr>
          <p:nvPr>
            <p:ph type="sldNum" sz="quarter" idx="5"/>
          </p:nvPr>
        </p:nvSpPr>
        <p:spPr/>
        <p:txBody>
          <a:bodyPr/>
          <a:lstStyle/>
          <a:p>
            <a:fld id="{8E94DFAE-9C8B-42EC-B76A-87694F7A8213}" type="slidenum">
              <a:rPr lang="en-US" smtClean="0"/>
              <a:t>6</a:t>
            </a:fld>
            <a:endParaRPr lang="en-US"/>
          </a:p>
        </p:txBody>
      </p:sp>
    </p:spTree>
    <p:extLst>
      <p:ext uri="{BB962C8B-B14F-4D97-AF65-F5344CB8AC3E}">
        <p14:creationId xmlns:p14="http://schemas.microsoft.com/office/powerpoint/2010/main" val="9464397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Homecare can fail when commissioning incentives </a:t>
            </a:r>
            <a:r>
              <a:rPr lang="en-US" err="1"/>
              <a:t>prioritise</a:t>
            </a:r>
            <a:r>
              <a:rPr lang="en-US"/>
              <a:t> short visits and throughput rather than outcomes, because personal care becomes transactional and less responsive to fluctuating needs. Workforce constraints are not a minor issue: vacancies and turnover directly reduce continuity, which is critical for medication routines, safeguarding, and </a:t>
            </a:r>
            <a:r>
              <a:rPr lang="en-US" err="1"/>
              <a:t>recognising</a:t>
            </a:r>
            <a:r>
              <a:rPr lang="en-US"/>
              <a:t> subtle changes in condition. A second structural weakness is access, where eligibility thresholds and limited capacity mean support may arrive late, after avoidable decline, undermining the stated aim of independence and prevention.</a:t>
            </a:r>
          </a:p>
        </p:txBody>
      </p:sp>
      <p:sp>
        <p:nvSpPr>
          <p:cNvPr id="4" name="Slide Number Placeholder 3"/>
          <p:cNvSpPr>
            <a:spLocks noGrp="1"/>
          </p:cNvSpPr>
          <p:nvPr>
            <p:ph type="sldNum" sz="quarter" idx="5"/>
          </p:nvPr>
        </p:nvSpPr>
        <p:spPr/>
        <p:txBody>
          <a:bodyPr/>
          <a:lstStyle/>
          <a:p>
            <a:fld id="{8E94DFAE-9C8B-42EC-B76A-87694F7A8213}" type="slidenum">
              <a:rPr lang="en-US" smtClean="0"/>
              <a:t>7</a:t>
            </a:fld>
            <a:endParaRPr lang="en-US"/>
          </a:p>
        </p:txBody>
      </p:sp>
    </p:spTree>
    <p:extLst>
      <p:ext uri="{BB962C8B-B14F-4D97-AF65-F5344CB8AC3E}">
        <p14:creationId xmlns:p14="http://schemas.microsoft.com/office/powerpoint/2010/main" val="2382160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High quality homecare is defined by outcomes, not minutes, with care plans built around what the person can do, what matters to them, and what support sustains function and choice. NICE guidance stresses review and responsiveness as needs change, which requires continuity and skilled staff who can </a:t>
            </a:r>
            <a:r>
              <a:rPr lang="en-US" err="1"/>
              <a:t>recognise</a:t>
            </a:r>
            <a:r>
              <a:rPr lang="en-US"/>
              <a:t> deterioration and act. Safeguarding must be embedded as proportionate risk management, not blanket restriction, while commissioning and workforce standards need to support training, supervision and realistic visit structures, otherwise quality becomes impossible regardless of policy intentions.</a:t>
            </a:r>
          </a:p>
        </p:txBody>
      </p:sp>
      <p:sp>
        <p:nvSpPr>
          <p:cNvPr id="4" name="Slide Number Placeholder 3"/>
          <p:cNvSpPr>
            <a:spLocks noGrp="1"/>
          </p:cNvSpPr>
          <p:nvPr>
            <p:ph type="sldNum" sz="quarter" idx="5"/>
          </p:nvPr>
        </p:nvSpPr>
        <p:spPr/>
        <p:txBody>
          <a:bodyPr/>
          <a:lstStyle/>
          <a:p>
            <a:fld id="{8E94DFAE-9C8B-42EC-B76A-87694F7A8213}" type="slidenum">
              <a:rPr lang="en-US" smtClean="0"/>
              <a:t>8</a:t>
            </a:fld>
            <a:endParaRPr lang="en-US"/>
          </a:p>
        </p:txBody>
      </p:sp>
    </p:spTree>
    <p:extLst>
      <p:ext uri="{BB962C8B-B14F-4D97-AF65-F5344CB8AC3E}">
        <p14:creationId xmlns:p14="http://schemas.microsoft.com/office/powerpoint/2010/main" val="37345822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Residential care homes support older people who require ongoing supervision and assistance that is not achievable through domiciliary care alone. The distinction matters: residential care focuses on personal care and daily living support, while nursing homes also provide registered nursing for complex needs. Placement is typically the result of local authority assessment where safety risks, high dependency, cognitive impairment, or the intensity of support required make home based care insufficient or unstable.</a:t>
            </a:r>
          </a:p>
        </p:txBody>
      </p:sp>
      <p:sp>
        <p:nvSpPr>
          <p:cNvPr id="4" name="Slide Number Placeholder 3"/>
          <p:cNvSpPr>
            <a:spLocks noGrp="1"/>
          </p:cNvSpPr>
          <p:nvPr>
            <p:ph type="sldNum" sz="quarter" idx="5"/>
          </p:nvPr>
        </p:nvSpPr>
        <p:spPr/>
        <p:txBody>
          <a:bodyPr/>
          <a:lstStyle/>
          <a:p>
            <a:fld id="{8E94DFAE-9C8B-42EC-B76A-87694F7A8213}" type="slidenum">
              <a:rPr lang="en-US" smtClean="0"/>
              <a:t>9</a:t>
            </a:fld>
            <a:endParaRPr lang="en-US"/>
          </a:p>
        </p:txBody>
      </p:sp>
    </p:spTree>
    <p:extLst>
      <p:ext uri="{BB962C8B-B14F-4D97-AF65-F5344CB8AC3E}">
        <p14:creationId xmlns:p14="http://schemas.microsoft.com/office/powerpoint/2010/main" val="35934428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Residential care can be the most appropriate setting when a person requires continuous support, monitoring and assistance that homecare cannot safely provide. It can also protect wellbeing by reducing </a:t>
            </a:r>
            <a:r>
              <a:rPr lang="en-US" err="1"/>
              <a:t>carer</a:t>
            </a:r>
            <a:r>
              <a:rPr lang="en-US"/>
              <a:t> burnout and by offering structured daily support, particularly for people with dementia or advanced frailty. Evidence reviews on care homes highlight that outcomes improve when care is coordinated, staff are supported, and healthcare input is integrated, meaning residential care is not inherently negative, but highly dependent on quality and staffing.</a:t>
            </a:r>
          </a:p>
        </p:txBody>
      </p:sp>
      <p:sp>
        <p:nvSpPr>
          <p:cNvPr id="4" name="Slide Number Placeholder 3"/>
          <p:cNvSpPr>
            <a:spLocks noGrp="1"/>
          </p:cNvSpPr>
          <p:nvPr>
            <p:ph type="sldNum" sz="quarter" idx="5"/>
          </p:nvPr>
        </p:nvSpPr>
        <p:spPr/>
        <p:txBody>
          <a:bodyPr/>
          <a:lstStyle/>
          <a:p>
            <a:fld id="{8E94DFAE-9C8B-42EC-B76A-87694F7A8213}" type="slidenum">
              <a:rPr lang="en-US" smtClean="0"/>
              <a:t>10</a:t>
            </a:fld>
            <a:endParaRPr lang="en-US"/>
          </a:p>
        </p:txBody>
      </p:sp>
    </p:spTree>
    <p:extLst>
      <p:ext uri="{BB962C8B-B14F-4D97-AF65-F5344CB8AC3E}">
        <p14:creationId xmlns:p14="http://schemas.microsoft.com/office/powerpoint/2010/main" val="27554825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core criticism of residential care is not the setting itself, but what happens when services drift into institutional routines that limit autonomy and choice. Research and policy debate highlight structural issues in the sector, including funding constraints and market fragility, which affect staffing levels, retention and investment in quality. Regulators continue to report variation, meaning outcomes depend on workforce stability, leadership and safeguarding culture, and this is where local authority commissioning and oversight becomes a decisive factor.</a:t>
            </a:r>
          </a:p>
        </p:txBody>
      </p:sp>
      <p:sp>
        <p:nvSpPr>
          <p:cNvPr id="4" name="Slide Number Placeholder 3"/>
          <p:cNvSpPr>
            <a:spLocks noGrp="1"/>
          </p:cNvSpPr>
          <p:nvPr>
            <p:ph type="sldNum" sz="quarter" idx="5"/>
          </p:nvPr>
        </p:nvSpPr>
        <p:spPr/>
        <p:txBody>
          <a:bodyPr/>
          <a:lstStyle/>
          <a:p>
            <a:fld id="{8E94DFAE-9C8B-42EC-B76A-87694F7A8213}" type="slidenum">
              <a:rPr lang="en-US" smtClean="0"/>
              <a:t>11</a:t>
            </a:fld>
            <a:endParaRPr lang="en-US"/>
          </a:p>
        </p:txBody>
      </p:sp>
    </p:spTree>
    <p:extLst>
      <p:ext uri="{BB962C8B-B14F-4D97-AF65-F5344CB8AC3E}">
        <p14:creationId xmlns:p14="http://schemas.microsoft.com/office/powerpoint/2010/main" val="32821090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Quality in older people’s care is strongly influenced by regulation and safeguarding, but also by commissioning design. CQC inspection evidence shows uneven standards across providers, meaning the older person’s experience can vary widely by location and provider. Safeguarding must be framed as protection with empowerment, not restriction by default, which requires skilled staff and clear escalation pathways. Local authority contract terms, monitoring and market stewardship are therefore not administrative details, but core levers that determine whether independence and safety can coexist.</a:t>
            </a:r>
          </a:p>
        </p:txBody>
      </p:sp>
      <p:sp>
        <p:nvSpPr>
          <p:cNvPr id="4" name="Slide Number Placeholder 3"/>
          <p:cNvSpPr>
            <a:spLocks noGrp="1"/>
          </p:cNvSpPr>
          <p:nvPr>
            <p:ph type="sldNum" sz="quarter" idx="5"/>
          </p:nvPr>
        </p:nvSpPr>
        <p:spPr/>
        <p:txBody>
          <a:bodyPr/>
          <a:lstStyle/>
          <a:p>
            <a:fld id="{8E94DFAE-9C8B-42EC-B76A-87694F7A8213}" type="slidenum">
              <a:rPr lang="en-US" smtClean="0"/>
              <a:t>12</a:t>
            </a:fld>
            <a:endParaRPr lang="en-US"/>
          </a:p>
        </p:txBody>
      </p:sp>
    </p:spTree>
    <p:extLst>
      <p:ext uri="{BB962C8B-B14F-4D97-AF65-F5344CB8AC3E}">
        <p14:creationId xmlns:p14="http://schemas.microsoft.com/office/powerpoint/2010/main" val="24342419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Policy direction in England </a:t>
            </a:r>
            <a:r>
              <a:rPr lang="en-US" err="1"/>
              <a:t>emphasises</a:t>
            </a:r>
            <a:r>
              <a:rPr lang="en-US"/>
              <a:t> person </a:t>
            </a:r>
            <a:r>
              <a:rPr lang="en-US" err="1"/>
              <a:t>centred</a:t>
            </a:r>
            <a:r>
              <a:rPr lang="en-US"/>
              <a:t> care, prevention and supporting people to live independently for as long as possible. However, national reviews repeatedly show that local authority delivery is limited by resource constraints, workforce shortages and uneven market capacity, which delays or restricts access and reduces quality consistency. NICE guidance reinforces that older people with multiple conditions require coordinated, holistic support rather than fragmented responses, so the policy challenge is not knowing what “good” looks like, but creating conditions where local authorities and providers can deliver it reliably.</a:t>
            </a:r>
          </a:p>
          <a:p>
            <a:endParaRPr lang="en-US"/>
          </a:p>
        </p:txBody>
      </p:sp>
      <p:sp>
        <p:nvSpPr>
          <p:cNvPr id="4" name="Slide Number Placeholder 3"/>
          <p:cNvSpPr>
            <a:spLocks noGrp="1"/>
          </p:cNvSpPr>
          <p:nvPr>
            <p:ph type="sldNum" sz="quarter" idx="5"/>
          </p:nvPr>
        </p:nvSpPr>
        <p:spPr/>
        <p:txBody>
          <a:bodyPr/>
          <a:lstStyle/>
          <a:p>
            <a:fld id="{8E94DFAE-9C8B-42EC-B76A-87694F7A8213}" type="slidenum">
              <a:rPr lang="en-US" smtClean="0"/>
              <a:t>13</a:t>
            </a:fld>
            <a:endParaRPr lang="en-US"/>
          </a:p>
        </p:txBody>
      </p:sp>
    </p:spTree>
    <p:extLst>
      <p:ext uri="{BB962C8B-B14F-4D97-AF65-F5344CB8AC3E}">
        <p14:creationId xmlns:p14="http://schemas.microsoft.com/office/powerpoint/2010/main" val="19271650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Older people’s independence is constrained by structural barriers, not only by their health conditions. Eligibility thresholds and financial assessment can delay help, meaning people receive support later and at a higher level of need, which is inefficient and reduces quality of life. Workforce shortages directly damage continuity and reliability, particularly in homecare, while market capacity differences across areas produce postcode variation. These barriers explain why policy aims of empowerment and choice often fail in practice, even when individual professionals perform well.</a:t>
            </a:r>
          </a:p>
        </p:txBody>
      </p:sp>
      <p:sp>
        <p:nvSpPr>
          <p:cNvPr id="4" name="Slide Number Placeholder 3"/>
          <p:cNvSpPr>
            <a:spLocks noGrp="1"/>
          </p:cNvSpPr>
          <p:nvPr>
            <p:ph type="sldNum" sz="quarter" idx="5"/>
          </p:nvPr>
        </p:nvSpPr>
        <p:spPr/>
        <p:txBody>
          <a:bodyPr/>
          <a:lstStyle/>
          <a:p>
            <a:fld id="{8E94DFAE-9C8B-42EC-B76A-87694F7A8213}" type="slidenum">
              <a:rPr lang="en-US" smtClean="0"/>
              <a:t>14</a:t>
            </a:fld>
            <a:endParaRPr lang="en-US"/>
          </a:p>
        </p:txBody>
      </p:sp>
    </p:spTree>
    <p:extLst>
      <p:ext uri="{BB962C8B-B14F-4D97-AF65-F5344CB8AC3E}">
        <p14:creationId xmlns:p14="http://schemas.microsoft.com/office/powerpoint/2010/main" val="24099805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Evidence suggests that local authority services can be effective in meeting older people’s needs, but only under specific conditions. Domiciliary care works best when continuity and flexibility allow care to adapt to changing needs, supporting functional ability and choice. Residential care can deliver safety and coordinated support for complex needs, but quality varies significantly between providers. National reviews consistently show that effectiveness is limited by workforce shortages, funding constraints and local variation, meaning outcomes depend more on delivery conditions than on the stated aims of policy.</a:t>
            </a:r>
          </a:p>
        </p:txBody>
      </p:sp>
      <p:sp>
        <p:nvSpPr>
          <p:cNvPr id="4" name="Slide Number Placeholder 3"/>
          <p:cNvSpPr>
            <a:spLocks noGrp="1"/>
          </p:cNvSpPr>
          <p:nvPr>
            <p:ph type="sldNum" sz="quarter" idx="5"/>
          </p:nvPr>
        </p:nvSpPr>
        <p:spPr/>
        <p:txBody>
          <a:bodyPr/>
          <a:lstStyle/>
          <a:p>
            <a:fld id="{8E94DFAE-9C8B-42EC-B76A-87694F7A8213}" type="slidenum">
              <a:rPr lang="en-US" smtClean="0"/>
              <a:t>15</a:t>
            </a:fld>
            <a:endParaRPr lang="en-US"/>
          </a:p>
        </p:txBody>
      </p:sp>
    </p:spTree>
    <p:extLst>
      <p:ext uri="{BB962C8B-B14F-4D97-AF65-F5344CB8AC3E}">
        <p14:creationId xmlns:p14="http://schemas.microsoft.com/office/powerpoint/2010/main" val="316624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Improving outcomes requires a move away from time and task commissioning towards models that reward continuity and person </a:t>
            </a:r>
            <a:r>
              <a:rPr lang="en-US" err="1"/>
              <a:t>centred</a:t>
            </a:r>
            <a:r>
              <a:rPr lang="en-US"/>
              <a:t> outcomes in homecare. Workforce stability is critical across both domiciliary and residential settings, making retention, training and supervision essential rather than optional. Earlier access to support would reduce crisis driven admissions and deterioration, improving both quality of life and system efficiency. These changes are evidence based and achievable within current structures, but require sustained local authority commitment and funding alignment.</a:t>
            </a:r>
          </a:p>
        </p:txBody>
      </p:sp>
      <p:sp>
        <p:nvSpPr>
          <p:cNvPr id="4" name="Slide Number Placeholder 3"/>
          <p:cNvSpPr>
            <a:spLocks noGrp="1"/>
          </p:cNvSpPr>
          <p:nvPr>
            <p:ph type="sldNum" sz="quarter" idx="5"/>
          </p:nvPr>
        </p:nvSpPr>
        <p:spPr/>
        <p:txBody>
          <a:bodyPr/>
          <a:lstStyle/>
          <a:p>
            <a:fld id="{8E94DFAE-9C8B-42EC-B76A-87694F7A8213}" type="slidenum">
              <a:rPr lang="en-US" smtClean="0"/>
              <a:t>16</a:t>
            </a:fld>
            <a:endParaRPr lang="en-US"/>
          </a:p>
        </p:txBody>
      </p:sp>
    </p:spTree>
    <p:extLst>
      <p:ext uri="{BB962C8B-B14F-4D97-AF65-F5344CB8AC3E}">
        <p14:creationId xmlns:p14="http://schemas.microsoft.com/office/powerpoint/2010/main" val="35631877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Demographic change is a fundamental pressure on adult social care, with more people living longer with complex needs. Evidence from the Nuffield Trust shows that unmet need remains widespread, meaning older people often access services late, once independence has already declined. This reactive pattern reduces choice, undermines prevention, and contributes to avoidable escalation into higher cost domiciliary packages or residential care, placing additional strain on local authority systems.</a:t>
            </a:r>
          </a:p>
        </p:txBody>
      </p:sp>
      <p:sp>
        <p:nvSpPr>
          <p:cNvPr id="4" name="Slide Number Placeholder 3"/>
          <p:cNvSpPr>
            <a:spLocks noGrp="1"/>
          </p:cNvSpPr>
          <p:nvPr>
            <p:ph type="sldNum" sz="quarter" idx="5"/>
          </p:nvPr>
        </p:nvSpPr>
        <p:spPr/>
        <p:txBody>
          <a:bodyPr/>
          <a:lstStyle/>
          <a:p>
            <a:fld id="{8E94DFAE-9C8B-42EC-B76A-87694F7A8213}" type="slidenum">
              <a:rPr lang="en-US" smtClean="0"/>
              <a:t>17</a:t>
            </a:fld>
            <a:endParaRPr lang="en-US"/>
          </a:p>
        </p:txBody>
      </p:sp>
    </p:spTree>
    <p:extLst>
      <p:ext uri="{BB962C8B-B14F-4D97-AF65-F5344CB8AC3E}">
        <p14:creationId xmlns:p14="http://schemas.microsoft.com/office/powerpoint/2010/main" val="39212130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local authority practice, a strengths based approach is the assessment method used by adult social care staff, especially social workers and occupational therapists. They start by asking what the person can do, what outcomes matter to them, what risks are acceptable, and what existing supports are available, then they plan support to sustain daily functioning, for example </a:t>
            </a:r>
            <a:r>
              <a:rPr lang="en-US" err="1"/>
              <a:t>reablement</a:t>
            </a:r>
            <a:r>
              <a:rPr lang="en-US"/>
              <a:t>, mobility aids, home adaptations, and targeted homecare, instead of jumping straight to heavy packages or residential placement. This matters because unmet need often pushes people into crisis pathways, so earlier strengths based planning can maintain independence longer and reduce avoidable escalation as demand rises with an ageing population.</a:t>
            </a:r>
          </a:p>
        </p:txBody>
      </p:sp>
      <p:sp>
        <p:nvSpPr>
          <p:cNvPr id="4" name="Slide Number Placeholder 3"/>
          <p:cNvSpPr>
            <a:spLocks noGrp="1"/>
          </p:cNvSpPr>
          <p:nvPr>
            <p:ph type="sldNum" sz="quarter" idx="5"/>
          </p:nvPr>
        </p:nvSpPr>
        <p:spPr/>
        <p:txBody>
          <a:bodyPr/>
          <a:lstStyle/>
          <a:p>
            <a:fld id="{8E94DFAE-9C8B-42EC-B76A-87694F7A8213}" type="slidenum">
              <a:rPr lang="en-US" smtClean="0"/>
              <a:t>18</a:t>
            </a:fld>
            <a:endParaRPr lang="en-US"/>
          </a:p>
        </p:txBody>
      </p:sp>
    </p:spTree>
    <p:extLst>
      <p:ext uri="{BB962C8B-B14F-4D97-AF65-F5344CB8AC3E}">
        <p14:creationId xmlns:p14="http://schemas.microsoft.com/office/powerpoint/2010/main" val="3301021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presentation has shown that local authority services are pivotal in shaping older people’s independence, empowerment and quality of life. Domiciliary care and residential care homes play complementary roles, with effectiveness determined less by policy ambition and more by workforce stability, commissioning design and access to timely support. Persistent unmet need and capacity pressures continue to undermine prevention and choice. Addressing these challenges requires earlier intervention, strengths based assessment, and commissioning approaches that </a:t>
            </a:r>
            <a:r>
              <a:rPr lang="en-US" err="1"/>
              <a:t>prioritise</a:t>
            </a:r>
            <a:r>
              <a:rPr lang="en-US"/>
              <a:t> continuity, quality and outcomes if older people are to be supported to live with dignity and autonomy within the current system.</a:t>
            </a:r>
          </a:p>
        </p:txBody>
      </p:sp>
      <p:sp>
        <p:nvSpPr>
          <p:cNvPr id="4" name="Slide Number Placeholder 3"/>
          <p:cNvSpPr>
            <a:spLocks noGrp="1"/>
          </p:cNvSpPr>
          <p:nvPr>
            <p:ph type="sldNum" sz="quarter" idx="5"/>
          </p:nvPr>
        </p:nvSpPr>
        <p:spPr/>
        <p:txBody>
          <a:bodyPr/>
          <a:lstStyle/>
          <a:p>
            <a:fld id="{8E94DFAE-9C8B-42EC-B76A-87694F7A8213}" type="slidenum">
              <a:rPr lang="en-US" smtClean="0"/>
              <a:t>19</a:t>
            </a:fld>
            <a:endParaRPr lang="en-US"/>
          </a:p>
        </p:txBody>
      </p:sp>
    </p:spTree>
    <p:extLst>
      <p:ext uri="{BB962C8B-B14F-4D97-AF65-F5344CB8AC3E}">
        <p14:creationId xmlns:p14="http://schemas.microsoft.com/office/powerpoint/2010/main" val="2368195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0FB8BB9-5992-4E7C-B32C-BF0C9CA6A0B9}" type="datetimeFigureOut">
              <a:rPr lang="en-US" smtClean="0"/>
              <a:t>2/24/2026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6C85F1-2AAE-41D8-9F34-96FFB3F920B2}" type="slidenum">
              <a:rPr lang="en-US" smtClean="0"/>
              <a:t>‹#›</a:t>
            </a:fld>
            <a:endParaRPr lang="en-US"/>
          </a:p>
        </p:txBody>
      </p:sp>
    </p:spTree>
    <p:extLst>
      <p:ext uri="{BB962C8B-B14F-4D97-AF65-F5344CB8AC3E}">
        <p14:creationId xmlns:p14="http://schemas.microsoft.com/office/powerpoint/2010/main" val="2611413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0FB8BB9-5992-4E7C-B32C-BF0C9CA6A0B9}" type="datetimeFigureOut">
              <a:rPr lang="en-US" smtClean="0"/>
              <a:t>2/24/2026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6C85F1-2AAE-41D8-9F34-96FFB3F920B2}" type="slidenum">
              <a:rPr lang="en-US" smtClean="0"/>
              <a:t>‹#›</a:t>
            </a:fld>
            <a:endParaRPr lang="en-US"/>
          </a:p>
        </p:txBody>
      </p:sp>
    </p:spTree>
    <p:extLst>
      <p:ext uri="{BB962C8B-B14F-4D97-AF65-F5344CB8AC3E}">
        <p14:creationId xmlns:p14="http://schemas.microsoft.com/office/powerpoint/2010/main" val="9675174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0FB8BB9-5992-4E7C-B32C-BF0C9CA6A0B9}" type="datetimeFigureOut">
              <a:rPr lang="en-US" smtClean="0"/>
              <a:t>2/24/2026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6C85F1-2AAE-41D8-9F34-96FFB3F920B2}" type="slidenum">
              <a:rPr lang="en-US" smtClean="0"/>
              <a:t>‹#›</a:t>
            </a:fld>
            <a:endParaRPr lang="en-US"/>
          </a:p>
        </p:txBody>
      </p:sp>
    </p:spTree>
    <p:extLst>
      <p:ext uri="{BB962C8B-B14F-4D97-AF65-F5344CB8AC3E}">
        <p14:creationId xmlns:p14="http://schemas.microsoft.com/office/powerpoint/2010/main" val="3570601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0FB8BB9-5992-4E7C-B32C-BF0C9CA6A0B9}" type="datetimeFigureOut">
              <a:rPr lang="en-US" smtClean="0"/>
              <a:t>2/24/2026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6C85F1-2AAE-41D8-9F34-96FFB3F920B2}" type="slidenum">
              <a:rPr lang="en-US" smtClean="0"/>
              <a:t>‹#›</a:t>
            </a:fld>
            <a:endParaRPr lang="en-US"/>
          </a:p>
        </p:txBody>
      </p:sp>
    </p:spTree>
    <p:extLst>
      <p:ext uri="{BB962C8B-B14F-4D97-AF65-F5344CB8AC3E}">
        <p14:creationId xmlns:p14="http://schemas.microsoft.com/office/powerpoint/2010/main" val="2835617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0FB8BB9-5992-4E7C-B32C-BF0C9CA6A0B9}" type="datetimeFigureOut">
              <a:rPr lang="en-US" smtClean="0"/>
              <a:t>2/24/2026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F6C85F1-2AAE-41D8-9F34-96FFB3F920B2}" type="slidenum">
              <a:rPr lang="en-US" smtClean="0"/>
              <a:t>‹#›</a:t>
            </a:fld>
            <a:endParaRPr lang="en-US"/>
          </a:p>
        </p:txBody>
      </p:sp>
    </p:spTree>
    <p:extLst>
      <p:ext uri="{BB962C8B-B14F-4D97-AF65-F5344CB8AC3E}">
        <p14:creationId xmlns:p14="http://schemas.microsoft.com/office/powerpoint/2010/main" val="21085709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40FB8BB9-5992-4E7C-B32C-BF0C9CA6A0B9}" type="datetimeFigureOut">
              <a:rPr lang="en-US" smtClean="0"/>
              <a:t>2/24/2026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F6C85F1-2AAE-41D8-9F34-96FFB3F920B2}" type="slidenum">
              <a:rPr lang="en-US" smtClean="0"/>
              <a:t>‹#›</a:t>
            </a:fld>
            <a:endParaRPr lang="en-US"/>
          </a:p>
        </p:txBody>
      </p:sp>
    </p:spTree>
    <p:extLst>
      <p:ext uri="{BB962C8B-B14F-4D97-AF65-F5344CB8AC3E}">
        <p14:creationId xmlns:p14="http://schemas.microsoft.com/office/powerpoint/2010/main" val="262206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FB8BB9-5992-4E7C-B32C-BF0C9CA6A0B9}" type="datetimeFigureOut">
              <a:rPr lang="en-US" smtClean="0"/>
              <a:t>2/24/2026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F6C85F1-2AAE-41D8-9F34-96FFB3F920B2}" type="slidenum">
              <a:rPr lang="en-US" smtClean="0"/>
              <a:t>‹#›</a:t>
            </a:fld>
            <a:endParaRPr lang="en-US"/>
          </a:p>
        </p:txBody>
      </p:sp>
    </p:spTree>
    <p:extLst>
      <p:ext uri="{BB962C8B-B14F-4D97-AF65-F5344CB8AC3E}">
        <p14:creationId xmlns:p14="http://schemas.microsoft.com/office/powerpoint/2010/main" val="22070818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0FB8BB9-5992-4E7C-B32C-BF0C9CA6A0B9}" type="datetimeFigureOut">
              <a:rPr lang="en-US" smtClean="0"/>
              <a:t>2/24/2026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6C85F1-2AAE-41D8-9F34-96FFB3F920B2}" type="slidenum">
              <a:rPr lang="en-US" smtClean="0"/>
              <a:t>‹#›</a:t>
            </a:fld>
            <a:endParaRPr lang="en-US"/>
          </a:p>
        </p:txBody>
      </p:sp>
    </p:spTree>
    <p:extLst>
      <p:ext uri="{BB962C8B-B14F-4D97-AF65-F5344CB8AC3E}">
        <p14:creationId xmlns:p14="http://schemas.microsoft.com/office/powerpoint/2010/main" val="13641735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6C85F1-2AAE-41D8-9F34-96FFB3F920B2}" type="slidenum">
              <a:rPr lang="en-US" smtClean="0"/>
              <a:t>‹#›</a:t>
            </a:fld>
            <a:endParaRPr lang="en-US"/>
          </a:p>
        </p:txBody>
      </p:sp>
      <p:sp>
        <p:nvSpPr>
          <p:cNvPr id="5" name="Date Placeholder 4"/>
          <p:cNvSpPr>
            <a:spLocks noGrp="1"/>
          </p:cNvSpPr>
          <p:nvPr>
            <p:ph type="dt" sz="half" idx="10"/>
          </p:nvPr>
        </p:nvSpPr>
        <p:spPr/>
        <p:txBody>
          <a:bodyPr/>
          <a:lstStyle/>
          <a:p>
            <a:fld id="{40FB8BB9-5992-4E7C-B32C-BF0C9CA6A0B9}" type="datetimeFigureOut">
              <a:rPr lang="en-US" smtClean="0"/>
              <a:t>2/24/2026</a:t>
            </a:fld>
            <a:endParaRPr lang="en-US"/>
          </a:p>
        </p:txBody>
      </p:sp>
    </p:spTree>
    <p:extLst>
      <p:ext uri="{BB962C8B-B14F-4D97-AF65-F5344CB8AC3E}">
        <p14:creationId xmlns:p14="http://schemas.microsoft.com/office/powerpoint/2010/main" val="3424977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0FB8BB9-5992-4E7C-B32C-BF0C9CA6A0B9}" type="datetimeFigureOut">
              <a:rPr lang="en-US" smtClean="0"/>
              <a:t>2/24/2026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6C85F1-2AAE-41D8-9F34-96FFB3F920B2}" type="slidenum">
              <a:rPr lang="en-US" smtClean="0"/>
              <a:t>‹#›</a:t>
            </a:fld>
            <a:endParaRPr lang="en-US"/>
          </a:p>
        </p:txBody>
      </p:sp>
    </p:spTree>
    <p:extLst>
      <p:ext uri="{BB962C8B-B14F-4D97-AF65-F5344CB8AC3E}">
        <p14:creationId xmlns:p14="http://schemas.microsoft.com/office/powerpoint/2010/main" val="39078037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0FB8BB9-5992-4E7C-B32C-BF0C9CA6A0B9}" type="datetimeFigureOut">
              <a:rPr lang="en-US" smtClean="0"/>
              <a:t>2/24/2026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6C85F1-2AAE-41D8-9F34-96FFB3F920B2}"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361795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0FB8BB9-5992-4E7C-B32C-BF0C9CA6A0B9}" type="datetimeFigureOut">
              <a:rPr lang="en-US" smtClean="0"/>
              <a:t>2/24/2026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6C85F1-2AAE-41D8-9F34-96FFB3F920B2}" type="slidenum">
              <a:rPr lang="en-US" smtClean="0"/>
              <a:t>‹#›</a:t>
            </a:fld>
            <a:endParaRPr lang="en-US"/>
          </a:p>
        </p:txBody>
      </p:sp>
    </p:spTree>
    <p:extLst>
      <p:ext uri="{BB962C8B-B14F-4D97-AF65-F5344CB8AC3E}">
        <p14:creationId xmlns:p14="http://schemas.microsoft.com/office/powerpoint/2010/main" val="28420369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0FB8BB9-5992-4E7C-B32C-BF0C9CA6A0B9}" type="datetimeFigureOut">
              <a:rPr lang="en-US" smtClean="0"/>
              <a:t>2/24/2026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6C85F1-2AAE-41D8-9F34-96FFB3F920B2}"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94363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0FB8BB9-5992-4E7C-B32C-BF0C9CA6A0B9}" type="datetimeFigureOut">
              <a:rPr lang="en-US" smtClean="0"/>
              <a:t>2/24/2026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6C85F1-2AAE-41D8-9F34-96FFB3F920B2}" type="slidenum">
              <a:rPr lang="en-US" smtClean="0"/>
              <a:t>‹#›</a:t>
            </a:fld>
            <a:endParaRPr lang="en-US"/>
          </a:p>
        </p:txBody>
      </p:sp>
    </p:spTree>
    <p:extLst>
      <p:ext uri="{BB962C8B-B14F-4D97-AF65-F5344CB8AC3E}">
        <p14:creationId xmlns:p14="http://schemas.microsoft.com/office/powerpoint/2010/main" val="8488194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0FB8BB9-5992-4E7C-B32C-BF0C9CA6A0B9}" type="datetimeFigureOut">
              <a:rPr lang="en-US" smtClean="0"/>
              <a:t>2/24/2026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6C85F1-2AAE-41D8-9F34-96FFB3F920B2}" type="slidenum">
              <a:rPr lang="en-US" smtClean="0"/>
              <a:t>‹#›</a:t>
            </a:fld>
            <a:endParaRPr lang="en-US"/>
          </a:p>
        </p:txBody>
      </p:sp>
    </p:spTree>
    <p:extLst>
      <p:ext uri="{BB962C8B-B14F-4D97-AF65-F5344CB8AC3E}">
        <p14:creationId xmlns:p14="http://schemas.microsoft.com/office/powerpoint/2010/main" val="29731751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0FB8BB9-5992-4E7C-B32C-BF0C9CA6A0B9}" type="datetimeFigureOut">
              <a:rPr lang="en-US" smtClean="0"/>
              <a:t>2/24/2026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6C85F1-2AAE-41D8-9F34-96FFB3F920B2}" type="slidenum">
              <a:rPr lang="en-US" smtClean="0"/>
              <a:t>‹#›</a:t>
            </a:fld>
            <a:endParaRPr lang="en-US"/>
          </a:p>
        </p:txBody>
      </p:sp>
    </p:spTree>
    <p:extLst>
      <p:ext uri="{BB962C8B-B14F-4D97-AF65-F5344CB8AC3E}">
        <p14:creationId xmlns:p14="http://schemas.microsoft.com/office/powerpoint/2010/main" val="958717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0FB8BB9-5992-4E7C-B32C-BF0C9CA6A0B9}" type="datetimeFigureOut">
              <a:rPr lang="en-US" smtClean="0"/>
              <a:t>2/24/2026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F6C85F1-2AAE-41D8-9F34-96FFB3F920B2}" type="slidenum">
              <a:rPr lang="en-US" smtClean="0"/>
              <a:t>‹#›</a:t>
            </a:fld>
            <a:endParaRPr lang="en-US"/>
          </a:p>
        </p:txBody>
      </p:sp>
    </p:spTree>
    <p:extLst>
      <p:ext uri="{BB962C8B-B14F-4D97-AF65-F5344CB8AC3E}">
        <p14:creationId xmlns:p14="http://schemas.microsoft.com/office/powerpoint/2010/main" val="401122909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6.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7.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20.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21.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png"/><Relationship Id="rId5" Type="http://schemas.openxmlformats.org/officeDocument/2006/relationships/image" Target="../media/image22.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2.png"/><Relationship Id="rId5" Type="http://schemas.openxmlformats.org/officeDocument/2006/relationships/image" Target="../media/image23.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8" Type="http://schemas.openxmlformats.org/officeDocument/2006/relationships/hyperlink" Target="https://www.ons.gov.uk/peoplepopulationandcommunity/birthsdeathsandmarriages/ageing" TargetMode="External"/><Relationship Id="rId3" Type="http://schemas.openxmlformats.org/officeDocument/2006/relationships/slideLayout" Target="../slideLayouts/slideLayout2.xml"/><Relationship Id="rId7" Type="http://schemas.openxmlformats.org/officeDocument/2006/relationships/hyperlink" Target="https://www.journalslibrary.nihr.ac.uk/hsdr" TargetMode="Externa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hyperlink" Target="https://www.nice.org.uk/guidance/ng86" TargetMode="External"/><Relationship Id="rId5" Type="http://schemas.openxmlformats.org/officeDocument/2006/relationships/hyperlink" Target="https://www.cqc.org.uk/publications/major-report/state-care" TargetMode="External"/><Relationship Id="rId4" Type="http://schemas.openxmlformats.org/officeDocument/2006/relationships/hyperlink" Target="https://www.ageuk.org.uk/globalassets/age-uk/documents/reports-and-publications/later_life_uk_factsheet.pdf" TargetMode="External"/><Relationship Id="rId9"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5">
            <a:alphaModFix amt="52000"/>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6E163-5B03-4E18-B7F2-659438189421}"/>
              </a:ext>
            </a:extLst>
          </p:cNvPr>
          <p:cNvSpPr>
            <a:spLocks noGrp="1"/>
          </p:cNvSpPr>
          <p:nvPr>
            <p:ph type="ctrTitle"/>
          </p:nvPr>
        </p:nvSpPr>
        <p:spPr>
          <a:xfrm>
            <a:off x="1054580" y="2605848"/>
            <a:ext cx="9177866" cy="1935671"/>
          </a:xfrm>
        </p:spPr>
        <p:txBody>
          <a:bodyPr/>
          <a:lstStyle/>
          <a:p>
            <a:pPr algn="ctr"/>
            <a:r>
              <a:rPr lang="en-US" sz="3600" b="1">
                <a:solidFill>
                  <a:schemeClr val="tx1"/>
                </a:solidFill>
                <a:latin typeface="Arial Black" panose="020B0A04020102020204" pitchFamily="34" charset="0"/>
              </a:rPr>
              <a:t>Local authority services in elderly care: domiciliary care and residential care homes in the UK</a:t>
            </a:r>
            <a:br>
              <a:rPr lang="en-US" sz="3600" b="1">
                <a:solidFill>
                  <a:schemeClr val="tx1"/>
                </a:solidFill>
                <a:latin typeface="Arial Black" panose="020B0A04020102020204" pitchFamily="34" charset="0"/>
              </a:rPr>
            </a:br>
            <a:r>
              <a:rPr lang="en-US" sz="2000" b="1">
                <a:solidFill>
                  <a:schemeClr val="tx1"/>
                </a:solidFill>
                <a:latin typeface="Arial Black" panose="020B0A04020102020204" pitchFamily="34" charset="0"/>
              </a:rPr>
              <a:t>Student name: </a:t>
            </a:r>
            <a:r>
              <a:rPr lang="en-US" sz="2000" b="1" err="1">
                <a:solidFill>
                  <a:schemeClr val="tx1"/>
                </a:solidFill>
                <a:latin typeface="Arial Black" panose="020B0A04020102020204" pitchFamily="34" charset="0"/>
              </a:rPr>
              <a:t>yamasanga</a:t>
            </a:r>
            <a:r>
              <a:rPr lang="en-US" sz="2000" b="1">
                <a:solidFill>
                  <a:schemeClr val="tx1"/>
                </a:solidFill>
                <a:latin typeface="Arial Black" panose="020B0A04020102020204" pitchFamily="34" charset="0"/>
              </a:rPr>
              <a:t> </a:t>
            </a:r>
            <a:r>
              <a:rPr lang="en-US" sz="2000" b="1" err="1">
                <a:solidFill>
                  <a:schemeClr val="tx1"/>
                </a:solidFill>
                <a:latin typeface="Arial Black" panose="020B0A04020102020204" pitchFamily="34" charset="0"/>
              </a:rPr>
              <a:t>mbembo</a:t>
            </a:r>
            <a:r>
              <a:rPr lang="en-US" sz="2000" b="1">
                <a:solidFill>
                  <a:schemeClr val="tx1"/>
                </a:solidFill>
                <a:latin typeface="Arial Black" panose="020B0A04020102020204" pitchFamily="34" charset="0"/>
              </a:rPr>
              <a:t> </a:t>
            </a:r>
            <a:br>
              <a:rPr lang="en-US" sz="2000" b="1">
                <a:solidFill>
                  <a:schemeClr val="tx1"/>
                </a:solidFill>
                <a:latin typeface="Arial Black" panose="020B0A04020102020204" pitchFamily="34" charset="0"/>
              </a:rPr>
            </a:br>
            <a:r>
              <a:rPr lang="en-US" sz="2000" b="1">
                <a:solidFill>
                  <a:schemeClr val="tx1"/>
                </a:solidFill>
                <a:latin typeface="Arial Black" panose="020B0A04020102020204" pitchFamily="34" charset="0"/>
              </a:rPr>
              <a:t>Student ID: 23136621</a:t>
            </a:r>
            <a:br>
              <a:rPr lang="en-US" sz="2000" b="1">
                <a:solidFill>
                  <a:schemeClr val="tx1"/>
                </a:solidFill>
                <a:latin typeface="Arial Black" panose="020B0A04020102020204" pitchFamily="34" charset="0"/>
              </a:rPr>
            </a:br>
            <a:r>
              <a:rPr lang="en-US" sz="2000" b="1">
                <a:solidFill>
                  <a:schemeClr val="tx1"/>
                </a:solidFill>
                <a:latin typeface="Arial Black" panose="020B0A04020102020204" pitchFamily="34" charset="0"/>
              </a:rPr>
              <a:t>Module code: BMHP 6027</a:t>
            </a:r>
            <a:br>
              <a:rPr lang="en-US" sz="2000" b="1">
                <a:solidFill>
                  <a:schemeClr val="tx1"/>
                </a:solidFill>
                <a:latin typeface="Arial Black" panose="020B0A04020102020204" pitchFamily="34" charset="0"/>
              </a:rPr>
            </a:br>
            <a:r>
              <a:rPr lang="en-US" sz="2000" b="1">
                <a:solidFill>
                  <a:schemeClr val="tx1"/>
                </a:solidFill>
                <a:latin typeface="Arial Black" panose="020B0A04020102020204" pitchFamily="34" charset="0"/>
              </a:rPr>
              <a:t>Lecture: </a:t>
            </a:r>
            <a:r>
              <a:rPr lang="en-US" sz="2000" b="1" err="1">
                <a:solidFill>
                  <a:schemeClr val="tx1"/>
                </a:solidFill>
                <a:latin typeface="Arial Black" panose="020B0A04020102020204" pitchFamily="34" charset="0"/>
              </a:rPr>
              <a:t>rizwan</a:t>
            </a:r>
            <a:r>
              <a:rPr lang="en-US" sz="2000" b="1">
                <a:solidFill>
                  <a:schemeClr val="tx1"/>
                </a:solidFill>
                <a:latin typeface="Arial Black" panose="020B0A04020102020204" pitchFamily="34" charset="0"/>
              </a:rPr>
              <a:t> </a:t>
            </a:r>
            <a:r>
              <a:rPr lang="en-US" sz="2000" b="1" err="1">
                <a:solidFill>
                  <a:schemeClr val="tx1"/>
                </a:solidFill>
                <a:latin typeface="Arial Black" panose="020B0A04020102020204" pitchFamily="34" charset="0"/>
              </a:rPr>
              <a:t>nadinPresentation</a:t>
            </a:r>
            <a:r>
              <a:rPr lang="en-US" sz="2000" b="1">
                <a:solidFill>
                  <a:schemeClr val="tx1"/>
                </a:solidFill>
                <a:latin typeface="Arial Black" panose="020B0A04020102020204" pitchFamily="34" charset="0"/>
              </a:rPr>
              <a:t> titles</a:t>
            </a:r>
            <a:endParaRPr lang="en-US" sz="3600" b="1">
              <a:solidFill>
                <a:schemeClr val="tx1"/>
              </a:solidFill>
              <a:latin typeface="Arial Black" panose="020B0A04020102020204" pitchFamily="34" charset="0"/>
            </a:endParaRPr>
          </a:p>
        </p:txBody>
      </p:sp>
      <p:sp>
        <p:nvSpPr>
          <p:cNvPr id="3" name="Subtitle 2">
            <a:extLst>
              <a:ext uri="{FF2B5EF4-FFF2-40B4-BE49-F238E27FC236}">
                <a16:creationId xmlns:a16="http://schemas.microsoft.com/office/drawing/2014/main" id="{B991D0F8-4BEE-4DD9-9810-6D48110D6192}"/>
              </a:ext>
            </a:extLst>
          </p:cNvPr>
          <p:cNvSpPr>
            <a:spLocks noGrp="1"/>
          </p:cNvSpPr>
          <p:nvPr>
            <p:ph type="subTitle" idx="1"/>
          </p:nvPr>
        </p:nvSpPr>
        <p:spPr>
          <a:xfrm>
            <a:off x="3580964" y="5917340"/>
            <a:ext cx="7766936" cy="1096899"/>
          </a:xfrm>
        </p:spPr>
        <p:txBody>
          <a:bodyPr/>
          <a:lstStyle/>
          <a:p>
            <a:r>
              <a:rPr lang="en-US" b="1">
                <a:solidFill>
                  <a:schemeClr val="tx1"/>
                </a:solidFill>
              </a:rPr>
              <a:t>Presented by: </a:t>
            </a:r>
            <a:r>
              <a:rPr lang="en-US" b="1" err="1">
                <a:solidFill>
                  <a:schemeClr val="tx1"/>
                </a:solidFill>
                <a:latin typeface="Arial Black" panose="020B0A04020102020204" pitchFamily="34" charset="0"/>
              </a:rPr>
              <a:t>yamasanga</a:t>
            </a:r>
            <a:r>
              <a:rPr lang="en-US" b="1">
                <a:solidFill>
                  <a:schemeClr val="tx1"/>
                </a:solidFill>
                <a:latin typeface="Arial Black" panose="020B0A04020102020204" pitchFamily="34" charset="0"/>
              </a:rPr>
              <a:t> </a:t>
            </a:r>
            <a:r>
              <a:rPr lang="en-US" b="1" err="1">
                <a:solidFill>
                  <a:schemeClr val="tx1"/>
                </a:solidFill>
                <a:latin typeface="Arial Black" panose="020B0A04020102020204" pitchFamily="34" charset="0"/>
              </a:rPr>
              <a:t>mbembo</a:t>
            </a:r>
            <a:r>
              <a:rPr lang="en-US" b="1">
                <a:solidFill>
                  <a:schemeClr val="tx1"/>
                </a:solidFill>
                <a:latin typeface="Arial Black" panose="020B0A04020102020204" pitchFamily="34" charset="0"/>
              </a:rPr>
              <a:t> </a:t>
            </a:r>
            <a:endParaRPr lang="en-US" b="1">
              <a:solidFill>
                <a:schemeClr val="tx1"/>
              </a:solidFill>
            </a:endParaRPr>
          </a:p>
        </p:txBody>
      </p:sp>
      <p:pic>
        <p:nvPicPr>
          <p:cNvPr id="24" name="Audio 23">
            <a:hlinkClick r:id="" action="ppaction://media"/>
            <a:extLst>
              <a:ext uri="{FF2B5EF4-FFF2-40B4-BE49-F238E27FC236}">
                <a16:creationId xmlns:a16="http://schemas.microsoft.com/office/drawing/2014/main" id="{6F784A75-B5D8-60AA-E243-19883AD10AF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77044133"/>
      </p:ext>
    </p:extLst>
  </p:cSld>
  <p:clrMapOvr>
    <a:masterClrMapping/>
  </p:clrMapOvr>
  <mc:AlternateContent xmlns:mc="http://schemas.openxmlformats.org/markup-compatibility/2006">
    <mc:Choice xmlns:p14="http://schemas.microsoft.com/office/powerpoint/2010/main" Requires="p14">
      <p:transition spd="slow" p14:dur="2000" advTm="22665"/>
    </mc:Choice>
    <mc:Fallback>
      <p:transition spd="slow" advTm="226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FCFCD-A825-4BA9-AA6A-59C72DD74026}"/>
              </a:ext>
            </a:extLst>
          </p:cNvPr>
          <p:cNvSpPr>
            <a:spLocks noGrp="1"/>
          </p:cNvSpPr>
          <p:nvPr>
            <p:ph type="title"/>
          </p:nvPr>
        </p:nvSpPr>
        <p:spPr>
          <a:xfrm>
            <a:off x="2168164" y="270234"/>
            <a:ext cx="5352451" cy="766714"/>
          </a:xfrm>
        </p:spPr>
        <p:txBody>
          <a:bodyPr/>
          <a:lstStyle/>
          <a:p>
            <a:pPr algn="ctr"/>
            <a:r>
              <a:rPr lang="en-US" b="1"/>
              <a:t>Introduction</a:t>
            </a:r>
          </a:p>
        </p:txBody>
      </p:sp>
      <p:sp>
        <p:nvSpPr>
          <p:cNvPr id="3" name="Content Placeholder 2">
            <a:extLst>
              <a:ext uri="{FF2B5EF4-FFF2-40B4-BE49-F238E27FC236}">
                <a16:creationId xmlns:a16="http://schemas.microsoft.com/office/drawing/2014/main" id="{242B5876-12FD-43D4-8277-877F74F9E599}"/>
              </a:ext>
            </a:extLst>
          </p:cNvPr>
          <p:cNvSpPr>
            <a:spLocks noGrp="1"/>
          </p:cNvSpPr>
          <p:nvPr>
            <p:ph idx="1"/>
          </p:nvPr>
        </p:nvSpPr>
        <p:spPr>
          <a:xfrm>
            <a:off x="319115" y="1206630"/>
            <a:ext cx="11040184" cy="3880773"/>
          </a:xfrm>
        </p:spPr>
        <p:txBody>
          <a:bodyPr/>
          <a:lstStyle/>
          <a:p>
            <a:r>
              <a:rPr lang="en-US"/>
              <a:t>• The UK is also ageing, and as a result, more older people are living with frailty, disability, dementia and other long term health conditions, a situation that increases the demand of constant care and assistance (ONS, 2023; Age UK, 2024).</a:t>
            </a:r>
          </a:p>
          <a:p>
            <a:r>
              <a:rPr lang="en-US"/>
              <a:t>Adult social care: The provision of adult social care is conducted predominantly by local authority assessment and commissioning, with inputs being primarily domiciliary care and residential care homes (DHSC, 2021; NAO, 2023)</a:t>
            </a:r>
          </a:p>
          <a:p>
            <a:r>
              <a:rPr lang="en-US"/>
              <a:t>Service delivery is experiencing long-term pressure, such as the capacity of workforce and the inconsistency of quality and access, that define the independence and choice of older people (Skills for Care, 2024; CQC, 2023).</a:t>
            </a:r>
          </a:p>
        </p:txBody>
      </p:sp>
      <p:pic>
        <p:nvPicPr>
          <p:cNvPr id="4" name="Picture 3">
            <a:extLst>
              <a:ext uri="{FF2B5EF4-FFF2-40B4-BE49-F238E27FC236}">
                <a16:creationId xmlns:a16="http://schemas.microsoft.com/office/drawing/2014/main" id="{301B11C6-0429-4193-A868-CED1743FE5C3}"/>
              </a:ext>
            </a:extLst>
          </p:cNvPr>
          <p:cNvPicPr>
            <a:picLocks noChangeAspect="1"/>
          </p:cNvPicPr>
          <p:nvPr/>
        </p:nvPicPr>
        <p:blipFill>
          <a:blip r:embed="rId5"/>
          <a:stretch>
            <a:fillRect/>
          </a:stretch>
        </p:blipFill>
        <p:spPr>
          <a:xfrm>
            <a:off x="1066702" y="4705349"/>
            <a:ext cx="8840869" cy="1757288"/>
          </a:xfrm>
          <a:prstGeom prst="rect">
            <a:avLst/>
          </a:prstGeom>
        </p:spPr>
      </p:pic>
      <p:pic>
        <p:nvPicPr>
          <p:cNvPr id="11" name="Audio 10">
            <a:hlinkClick r:id="" action="ppaction://media"/>
            <a:extLst>
              <a:ext uri="{FF2B5EF4-FFF2-40B4-BE49-F238E27FC236}">
                <a16:creationId xmlns:a16="http://schemas.microsoft.com/office/drawing/2014/main" id="{70A78B2A-9819-7D21-9C3A-F858B6DF378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24261134"/>
      </p:ext>
    </p:extLst>
  </p:cSld>
  <p:clrMapOvr>
    <a:masterClrMapping/>
  </p:clrMapOvr>
  <mc:AlternateContent xmlns:mc="http://schemas.openxmlformats.org/markup-compatibility/2006">
    <mc:Choice xmlns:p14="http://schemas.microsoft.com/office/powerpoint/2010/main" Requires="p14">
      <p:transition spd="slow" p14:dur="2000" advTm="67949"/>
    </mc:Choice>
    <mc:Fallback>
      <p:transition spd="slow" advTm="679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FCFCD-A825-4BA9-AA6A-59C72DD74026}"/>
              </a:ext>
            </a:extLst>
          </p:cNvPr>
          <p:cNvSpPr>
            <a:spLocks noGrp="1"/>
          </p:cNvSpPr>
          <p:nvPr>
            <p:ph type="title"/>
          </p:nvPr>
        </p:nvSpPr>
        <p:spPr/>
        <p:txBody>
          <a:bodyPr>
            <a:normAutofit/>
          </a:bodyPr>
          <a:lstStyle/>
          <a:p>
            <a:pPr algn="ctr"/>
            <a:r>
              <a:rPr lang="en-US" b="1"/>
              <a:t>Older people’s care, empowerment and support needs</a:t>
            </a:r>
          </a:p>
        </p:txBody>
      </p:sp>
      <p:sp>
        <p:nvSpPr>
          <p:cNvPr id="3" name="Content Placeholder 2">
            <a:extLst>
              <a:ext uri="{FF2B5EF4-FFF2-40B4-BE49-F238E27FC236}">
                <a16:creationId xmlns:a16="http://schemas.microsoft.com/office/drawing/2014/main" id="{242B5876-12FD-43D4-8277-877F74F9E599}"/>
              </a:ext>
            </a:extLst>
          </p:cNvPr>
          <p:cNvSpPr>
            <a:spLocks noGrp="1"/>
          </p:cNvSpPr>
          <p:nvPr>
            <p:ph idx="1"/>
          </p:nvPr>
        </p:nvSpPr>
        <p:spPr>
          <a:xfrm>
            <a:off x="1101540" y="2160589"/>
            <a:ext cx="8596668" cy="3880773"/>
          </a:xfrm>
        </p:spPr>
        <p:txBody>
          <a:bodyPr vert="horz" lIns="91440" tIns="45720" rIns="91440" bIns="45720" rtlCol="0" anchor="t">
            <a:normAutofit/>
          </a:bodyPr>
          <a:lstStyle/>
          <a:p>
            <a:r>
              <a:rPr lang="en-US"/>
              <a:t>Older people have multidimensional needs, which include physical function, psychological well-being, and social participation, rather than personal care (NICE, 2022).</a:t>
            </a:r>
          </a:p>
          <a:p>
            <a:r>
              <a:rPr lang="en-US"/>
              <a:t>Maintaining functional ability and quality of life by providing person center and strengths-based support and risk enablement (DHSC, 2021; Age UK, 2024) is the core outcome.</a:t>
            </a:r>
          </a:p>
          <a:p>
            <a:r>
              <a:rPr lang="en-US"/>
              <a:t>The needs typically cluster around long-term conditions, frailty, mobility limitations, and cognitive impairment, defining the intensity of care and the most appropriate setting (ONS, 2023; CQC, 2023).</a:t>
            </a:r>
          </a:p>
        </p:txBody>
      </p:sp>
      <p:pic>
        <p:nvPicPr>
          <p:cNvPr id="4" name="Picture 3">
            <a:extLst>
              <a:ext uri="{FF2B5EF4-FFF2-40B4-BE49-F238E27FC236}">
                <a16:creationId xmlns:a16="http://schemas.microsoft.com/office/drawing/2014/main" id="{A8C0F170-442B-4F30-BCCA-3CBB822B8F53}"/>
              </a:ext>
            </a:extLst>
          </p:cNvPr>
          <p:cNvPicPr>
            <a:picLocks noChangeAspect="1"/>
          </p:cNvPicPr>
          <p:nvPr/>
        </p:nvPicPr>
        <p:blipFill>
          <a:blip r:embed="rId5"/>
          <a:stretch>
            <a:fillRect/>
          </a:stretch>
        </p:blipFill>
        <p:spPr>
          <a:xfrm>
            <a:off x="790289" y="5116302"/>
            <a:ext cx="3407006" cy="1741698"/>
          </a:xfrm>
          <a:prstGeom prst="rect">
            <a:avLst/>
          </a:prstGeom>
        </p:spPr>
      </p:pic>
      <p:pic>
        <p:nvPicPr>
          <p:cNvPr id="9" name="Audio 8">
            <a:hlinkClick r:id="" action="ppaction://media"/>
            <a:extLst>
              <a:ext uri="{FF2B5EF4-FFF2-40B4-BE49-F238E27FC236}">
                <a16:creationId xmlns:a16="http://schemas.microsoft.com/office/drawing/2014/main" id="{22B70F43-C3C7-B430-0251-B0BAF22CB65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75965033"/>
      </p:ext>
    </p:extLst>
  </p:cSld>
  <p:clrMapOvr>
    <a:masterClrMapping/>
  </p:clrMapOvr>
  <mc:AlternateContent xmlns:mc="http://schemas.openxmlformats.org/markup-compatibility/2006">
    <mc:Choice xmlns:p14="http://schemas.microsoft.com/office/powerpoint/2010/main" Requires="p14">
      <p:transition spd="slow" p14:dur="2000" advTm="59026"/>
    </mc:Choice>
    <mc:Fallback>
      <p:transition spd="slow" advTm="590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5">
            <a:alphaModFix amt="37000"/>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FCFCD-A825-4BA9-AA6A-59C72DD74026}"/>
              </a:ext>
            </a:extLst>
          </p:cNvPr>
          <p:cNvSpPr>
            <a:spLocks noGrp="1"/>
          </p:cNvSpPr>
          <p:nvPr>
            <p:ph type="title"/>
          </p:nvPr>
        </p:nvSpPr>
        <p:spPr/>
        <p:txBody>
          <a:bodyPr>
            <a:normAutofit/>
          </a:bodyPr>
          <a:lstStyle/>
          <a:p>
            <a:pPr algn="ctr">
              <a:buClr>
                <a:schemeClr val="accent1"/>
              </a:buClr>
              <a:buSzPct val="80000"/>
            </a:pPr>
            <a:r>
              <a:rPr lang="en-US" b="1"/>
              <a:t>Independence, empowerment and choice in older age</a:t>
            </a:r>
          </a:p>
        </p:txBody>
      </p:sp>
      <p:sp>
        <p:nvSpPr>
          <p:cNvPr id="3" name="Content Placeholder 2">
            <a:extLst>
              <a:ext uri="{FF2B5EF4-FFF2-40B4-BE49-F238E27FC236}">
                <a16:creationId xmlns:a16="http://schemas.microsoft.com/office/drawing/2014/main" id="{242B5876-12FD-43D4-8277-877F74F9E599}"/>
              </a:ext>
            </a:extLst>
          </p:cNvPr>
          <p:cNvSpPr>
            <a:spLocks noGrp="1"/>
          </p:cNvSpPr>
          <p:nvPr>
            <p:ph idx="1"/>
          </p:nvPr>
        </p:nvSpPr>
        <p:spPr>
          <a:xfrm>
            <a:off x="997845" y="2207723"/>
            <a:ext cx="8596668" cy="3880773"/>
          </a:xfrm>
        </p:spPr>
        <p:txBody>
          <a:bodyPr vert="horz" lIns="91440" tIns="45720" rIns="91440" bIns="45720" rtlCol="0" anchor="t">
            <a:normAutofit/>
          </a:bodyPr>
          <a:lstStyle/>
          <a:p>
            <a:r>
              <a:rPr lang="en-US"/>
              <a:t>Later adult life is characterized as independent when the person can retain functional capacity, make decisions, and live with dignity and not total self reliance (NICE, 2022)</a:t>
            </a:r>
          </a:p>
          <a:p>
            <a:r>
              <a:rPr lang="en-US"/>
              <a:t>Personalized assessment, co production, and control over care planning and delivery are some of the ways through which empowerment is attained (DHSC, 2021; SCIE, 2021).</a:t>
            </a:r>
          </a:p>
          <a:p>
            <a:r>
              <a:rPr lang="en-US"/>
              <a:t>The eligibility criteria determine the choice, and not only individual preference shape the choice but Local authority level services and funding decisions (NAO, 2023; Age UK, 2024) influence it.</a:t>
            </a:r>
          </a:p>
        </p:txBody>
      </p:sp>
      <p:pic>
        <p:nvPicPr>
          <p:cNvPr id="8" name="Audio 7">
            <a:hlinkClick r:id="" action="ppaction://media"/>
            <a:extLst>
              <a:ext uri="{FF2B5EF4-FFF2-40B4-BE49-F238E27FC236}">
                <a16:creationId xmlns:a16="http://schemas.microsoft.com/office/drawing/2014/main" id="{EB82748D-6648-5783-3BA8-5B424EA02BA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7575198"/>
      </p:ext>
    </p:extLst>
  </p:cSld>
  <p:clrMapOvr>
    <a:masterClrMapping/>
  </p:clrMapOvr>
  <mc:AlternateContent xmlns:mc="http://schemas.openxmlformats.org/markup-compatibility/2006">
    <mc:Choice xmlns:p14="http://schemas.microsoft.com/office/powerpoint/2010/main" Requires="p14">
      <p:transition spd="slow" p14:dur="2000" advTm="62510"/>
    </mc:Choice>
    <mc:Fallback>
      <p:transition spd="slow" advTm="625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FCFCD-A825-4BA9-AA6A-59C72DD74026}"/>
              </a:ext>
            </a:extLst>
          </p:cNvPr>
          <p:cNvSpPr>
            <a:spLocks noGrp="1"/>
          </p:cNvSpPr>
          <p:nvPr>
            <p:ph type="title"/>
          </p:nvPr>
        </p:nvSpPr>
        <p:spPr/>
        <p:txBody>
          <a:bodyPr/>
          <a:lstStyle/>
          <a:p>
            <a:pPr algn="ctr"/>
            <a:r>
              <a:rPr lang="en-US"/>
              <a:t>Local authority responsibilities in older people’s care</a:t>
            </a:r>
          </a:p>
        </p:txBody>
      </p:sp>
      <p:sp>
        <p:nvSpPr>
          <p:cNvPr id="3" name="Content Placeholder 2">
            <a:extLst>
              <a:ext uri="{FF2B5EF4-FFF2-40B4-BE49-F238E27FC236}">
                <a16:creationId xmlns:a16="http://schemas.microsoft.com/office/drawing/2014/main" id="{242B5876-12FD-43D4-8277-877F74F9E599}"/>
              </a:ext>
            </a:extLst>
          </p:cNvPr>
          <p:cNvSpPr>
            <a:spLocks noGrp="1"/>
          </p:cNvSpPr>
          <p:nvPr>
            <p:ph idx="1"/>
          </p:nvPr>
        </p:nvSpPr>
        <p:spPr>
          <a:xfrm>
            <a:off x="677334" y="2072454"/>
            <a:ext cx="8596668" cy="3880773"/>
          </a:xfrm>
        </p:spPr>
        <p:txBody>
          <a:bodyPr/>
          <a:lstStyle/>
          <a:p>
            <a:pPr algn="ctr"/>
            <a:r>
              <a:rPr lang="en-US"/>
              <a:t>Needs assessment, eligibility decisions and financial assessment, followed by arranging support are determined by local authorities (DHSC, 2021; NAO, 2023).</a:t>
            </a:r>
          </a:p>
          <a:p>
            <a:pPr algn="ctr"/>
            <a:r>
              <a:rPr lang="en-US"/>
              <a:t> It is provided primarily via commissioned markets and hence quality and continuity is reliant on local capacity and stability of the provider (CQC, 2023; The King’s Fund, 2025).</a:t>
            </a:r>
          </a:p>
          <a:p>
            <a:pPr algn="ctr"/>
            <a:r>
              <a:rPr lang="en-US"/>
              <a:t>The roles of safeguarding and care planning include the efforts to balance protection and autonomy and take risks in a proportional way (SCIE, 2021; DHSC, 2021).</a:t>
            </a:r>
          </a:p>
        </p:txBody>
      </p:sp>
      <p:pic>
        <p:nvPicPr>
          <p:cNvPr id="4" name="Picture 3">
            <a:extLst>
              <a:ext uri="{FF2B5EF4-FFF2-40B4-BE49-F238E27FC236}">
                <a16:creationId xmlns:a16="http://schemas.microsoft.com/office/drawing/2014/main" id="{FDC4239B-8D64-4956-A371-C14678AF7CB2}"/>
              </a:ext>
            </a:extLst>
          </p:cNvPr>
          <p:cNvPicPr>
            <a:picLocks noChangeAspect="1"/>
          </p:cNvPicPr>
          <p:nvPr/>
        </p:nvPicPr>
        <p:blipFill>
          <a:blip r:embed="rId5"/>
          <a:stretch>
            <a:fillRect/>
          </a:stretch>
        </p:blipFill>
        <p:spPr>
          <a:xfrm>
            <a:off x="677334" y="5235983"/>
            <a:ext cx="2385668" cy="1622017"/>
          </a:xfrm>
          <a:prstGeom prst="rect">
            <a:avLst/>
          </a:prstGeom>
        </p:spPr>
      </p:pic>
      <p:pic>
        <p:nvPicPr>
          <p:cNvPr id="9" name="Audio 8">
            <a:hlinkClick r:id="" action="ppaction://media"/>
            <a:extLst>
              <a:ext uri="{FF2B5EF4-FFF2-40B4-BE49-F238E27FC236}">
                <a16:creationId xmlns:a16="http://schemas.microsoft.com/office/drawing/2014/main" id="{7A4FE8C3-8DFC-1DEB-92B4-AFD7BFE897F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33487765"/>
      </p:ext>
    </p:extLst>
  </p:cSld>
  <p:clrMapOvr>
    <a:masterClrMapping/>
  </p:clrMapOvr>
  <mc:AlternateContent xmlns:mc="http://schemas.openxmlformats.org/markup-compatibility/2006">
    <mc:Choice xmlns:p14="http://schemas.microsoft.com/office/powerpoint/2010/main" Requires="p14">
      <p:transition spd="slow" p14:dur="2000" advTm="59869"/>
    </mc:Choice>
    <mc:Fallback>
      <p:transition spd="slow" advTm="598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FCFCD-A825-4BA9-AA6A-59C72DD74026}"/>
              </a:ext>
            </a:extLst>
          </p:cNvPr>
          <p:cNvSpPr>
            <a:spLocks noGrp="1"/>
          </p:cNvSpPr>
          <p:nvPr>
            <p:ph type="title"/>
          </p:nvPr>
        </p:nvSpPr>
        <p:spPr/>
        <p:txBody>
          <a:bodyPr/>
          <a:lstStyle/>
          <a:p>
            <a:pPr algn="ctr"/>
            <a:r>
              <a:rPr lang="en-US"/>
              <a:t>Domiciliary care, benefits and value</a:t>
            </a:r>
          </a:p>
        </p:txBody>
      </p:sp>
      <p:sp>
        <p:nvSpPr>
          <p:cNvPr id="3" name="Content Placeholder 2">
            <a:extLst>
              <a:ext uri="{FF2B5EF4-FFF2-40B4-BE49-F238E27FC236}">
                <a16:creationId xmlns:a16="http://schemas.microsoft.com/office/drawing/2014/main" id="{242B5876-12FD-43D4-8277-877F74F9E599}"/>
              </a:ext>
            </a:extLst>
          </p:cNvPr>
          <p:cNvSpPr>
            <a:spLocks noGrp="1"/>
          </p:cNvSpPr>
          <p:nvPr>
            <p:ph idx="1"/>
          </p:nvPr>
        </p:nvSpPr>
        <p:spPr>
          <a:xfrm>
            <a:off x="677334" y="1930400"/>
            <a:ext cx="8949209" cy="3672735"/>
          </a:xfrm>
        </p:spPr>
        <p:txBody>
          <a:bodyPr/>
          <a:lstStyle/>
          <a:p>
            <a:pPr>
              <a:lnSpc>
                <a:spcPct val="150000"/>
              </a:lnSpc>
            </a:pPr>
            <a:r>
              <a:rPr lang="en-US"/>
              <a:t>Facilitates ageing in place, identity security, routine and social relationship and functional competence (NICE, 2015; Age UK, 2024)</a:t>
            </a:r>
          </a:p>
          <a:p>
            <a:pPr>
              <a:lnSpc>
                <a:spcPct val="150000"/>
              </a:lnSpc>
            </a:pPr>
            <a:r>
              <a:rPr lang="en-US"/>
              <a:t> Preventable deterioration can be avoided when the care is regular, responsive and aligned with health services (NICE, 2022; SCIE, 2021).</a:t>
            </a:r>
          </a:p>
          <a:p>
            <a:pPr>
              <a:lnSpc>
                <a:spcPct val="150000"/>
              </a:lnSpc>
            </a:pPr>
            <a:r>
              <a:rPr lang="en-US"/>
              <a:t> That is why it is often chosen by older people due to preservation of autonomy and choice in comparison with the institutional setting (Age UK, 2024).</a:t>
            </a:r>
          </a:p>
        </p:txBody>
      </p:sp>
      <p:pic>
        <p:nvPicPr>
          <p:cNvPr id="5" name="Picture 4">
            <a:extLst>
              <a:ext uri="{FF2B5EF4-FFF2-40B4-BE49-F238E27FC236}">
                <a16:creationId xmlns:a16="http://schemas.microsoft.com/office/drawing/2014/main" id="{C739CAB4-717D-45EF-9645-6D9FEDAD0815}"/>
              </a:ext>
            </a:extLst>
          </p:cNvPr>
          <p:cNvPicPr>
            <a:picLocks noChangeAspect="1"/>
          </p:cNvPicPr>
          <p:nvPr/>
        </p:nvPicPr>
        <p:blipFill>
          <a:blip r:embed="rId5"/>
          <a:stretch>
            <a:fillRect/>
          </a:stretch>
        </p:blipFill>
        <p:spPr>
          <a:xfrm>
            <a:off x="4975668" y="4853605"/>
            <a:ext cx="3453310" cy="1868737"/>
          </a:xfrm>
          <a:prstGeom prst="rect">
            <a:avLst/>
          </a:prstGeom>
        </p:spPr>
      </p:pic>
      <p:pic>
        <p:nvPicPr>
          <p:cNvPr id="9" name="Audio 8">
            <a:hlinkClick r:id="" action="ppaction://media"/>
            <a:extLst>
              <a:ext uri="{FF2B5EF4-FFF2-40B4-BE49-F238E27FC236}">
                <a16:creationId xmlns:a16="http://schemas.microsoft.com/office/drawing/2014/main" id="{429BC178-31B6-7363-A0DE-0C7292D4DE4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47480083"/>
      </p:ext>
    </p:extLst>
  </p:cSld>
  <p:clrMapOvr>
    <a:masterClrMapping/>
  </p:clrMapOvr>
  <mc:AlternateContent xmlns:mc="http://schemas.openxmlformats.org/markup-compatibility/2006">
    <mc:Choice xmlns:p14="http://schemas.microsoft.com/office/powerpoint/2010/main" Requires="p14">
      <p:transition spd="slow" p14:dur="2000" advTm="47322"/>
    </mc:Choice>
    <mc:Fallback>
      <p:transition spd="slow" advTm="473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5">
            <a:alphaModFix amt="47000"/>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FCFCD-A825-4BA9-AA6A-59C72DD74026}"/>
              </a:ext>
            </a:extLst>
          </p:cNvPr>
          <p:cNvSpPr>
            <a:spLocks noGrp="1"/>
          </p:cNvSpPr>
          <p:nvPr>
            <p:ph type="title"/>
          </p:nvPr>
        </p:nvSpPr>
        <p:spPr/>
        <p:txBody>
          <a:bodyPr/>
          <a:lstStyle/>
          <a:p>
            <a:pPr algn="ctr"/>
            <a:r>
              <a:rPr lang="en-US">
                <a:solidFill>
                  <a:schemeClr val="tx1"/>
                </a:solidFill>
              </a:rPr>
              <a:t>Domiciliary care, limitations and what undermines independence</a:t>
            </a:r>
          </a:p>
        </p:txBody>
      </p:sp>
      <p:sp>
        <p:nvSpPr>
          <p:cNvPr id="3" name="Content Placeholder 2">
            <a:extLst>
              <a:ext uri="{FF2B5EF4-FFF2-40B4-BE49-F238E27FC236}">
                <a16:creationId xmlns:a16="http://schemas.microsoft.com/office/drawing/2014/main" id="{242B5876-12FD-43D4-8277-877F74F9E599}"/>
              </a:ext>
            </a:extLst>
          </p:cNvPr>
          <p:cNvSpPr>
            <a:spLocks noGrp="1"/>
          </p:cNvSpPr>
          <p:nvPr>
            <p:ph idx="1"/>
          </p:nvPr>
        </p:nvSpPr>
        <p:spPr/>
        <p:txBody>
          <a:bodyPr vert="horz" lIns="91440" tIns="45720" rIns="91440" bIns="45720" rtlCol="0" anchor="t">
            <a:normAutofit lnSpcReduction="10000"/>
          </a:bodyPr>
          <a:lstStyle/>
          <a:p>
            <a:pPr algn="just">
              <a:lnSpc>
                <a:spcPct val="150000"/>
              </a:lnSpc>
            </a:pPr>
            <a:r>
              <a:rPr lang="en-US"/>
              <a:t>• Commissioning of time and tasks can lead to worsening of care as hurried visits, undermining of person-centered support and dignity (NAO, 2023; The King’s Fund, 2025).</a:t>
            </a:r>
          </a:p>
          <a:p>
            <a:pPr algn="just">
              <a:lnSpc>
                <a:spcPct val="150000"/>
              </a:lnSpc>
            </a:pPr>
            <a:r>
              <a:rPr lang="en-US"/>
              <a:t>• Shortages and turnover of the workforce interfere with continuity, endangering it and decreasing confidence in the relationship of care (Skills for Care, 2024; CQC, 2023).</a:t>
            </a:r>
          </a:p>
          <a:p>
            <a:pPr algn="just">
              <a:lnSpc>
                <a:spcPct val="150000"/>
              </a:lnSpc>
            </a:pPr>
            <a:r>
              <a:rPr lang="en-US"/>
              <a:t>• Older people may be left without preventative support until crisis point because they have an unmet need and eligibility thresholds (NAO, 2023; Age UK, 2024).</a:t>
            </a:r>
          </a:p>
        </p:txBody>
      </p:sp>
      <p:pic>
        <p:nvPicPr>
          <p:cNvPr id="8" name="Audio 7">
            <a:hlinkClick r:id="" action="ppaction://media"/>
            <a:extLst>
              <a:ext uri="{FF2B5EF4-FFF2-40B4-BE49-F238E27FC236}">
                <a16:creationId xmlns:a16="http://schemas.microsoft.com/office/drawing/2014/main" id="{7C5002EE-029D-9FFB-976D-CCB0033587F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30700302"/>
      </p:ext>
    </p:extLst>
  </p:cSld>
  <p:clrMapOvr>
    <a:masterClrMapping/>
  </p:clrMapOvr>
  <mc:AlternateContent xmlns:mc="http://schemas.openxmlformats.org/markup-compatibility/2006">
    <mc:Choice xmlns:p14="http://schemas.microsoft.com/office/powerpoint/2010/main" Requires="p14">
      <p:transition spd="slow" p14:dur="2000" advTm="64530"/>
    </mc:Choice>
    <mc:Fallback>
      <p:transition spd="slow" advTm="645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FCFCD-A825-4BA9-AA6A-59C72DD74026}"/>
              </a:ext>
            </a:extLst>
          </p:cNvPr>
          <p:cNvSpPr>
            <a:spLocks noGrp="1"/>
          </p:cNvSpPr>
          <p:nvPr>
            <p:ph type="title"/>
          </p:nvPr>
        </p:nvSpPr>
        <p:spPr/>
        <p:txBody>
          <a:bodyPr/>
          <a:lstStyle/>
          <a:p>
            <a:pPr algn="ctr"/>
            <a:r>
              <a:rPr lang="en-US"/>
              <a:t>What “good domiciliary care” looks like in practice</a:t>
            </a:r>
          </a:p>
        </p:txBody>
      </p:sp>
      <p:sp>
        <p:nvSpPr>
          <p:cNvPr id="3" name="Content Placeholder 2">
            <a:extLst>
              <a:ext uri="{FF2B5EF4-FFF2-40B4-BE49-F238E27FC236}">
                <a16:creationId xmlns:a16="http://schemas.microsoft.com/office/drawing/2014/main" id="{242B5876-12FD-43D4-8277-877F74F9E599}"/>
              </a:ext>
            </a:extLst>
          </p:cNvPr>
          <p:cNvSpPr>
            <a:spLocks noGrp="1"/>
          </p:cNvSpPr>
          <p:nvPr>
            <p:ph idx="1"/>
          </p:nvPr>
        </p:nvSpPr>
        <p:spPr>
          <a:xfrm>
            <a:off x="831570" y="1930400"/>
            <a:ext cx="8596668" cy="3880773"/>
          </a:xfrm>
        </p:spPr>
        <p:txBody>
          <a:bodyPr/>
          <a:lstStyle/>
          <a:p>
            <a:pPr>
              <a:lnSpc>
                <a:spcPct val="150000"/>
              </a:lnSpc>
            </a:pPr>
            <a:r>
              <a:rPr lang="en-US"/>
              <a:t>Consecutive </a:t>
            </a:r>
            <a:r>
              <a:rPr lang="en-US" err="1"/>
              <a:t>carer</a:t>
            </a:r>
            <a:r>
              <a:rPr lang="en-US"/>
              <a:t>, outcomes-focused planning, and frequent review of the initially changing needs (NICE, 2015; NICE, 2022).</a:t>
            </a:r>
          </a:p>
          <a:p>
            <a:pPr>
              <a:lnSpc>
                <a:spcPct val="150000"/>
              </a:lnSpc>
            </a:pPr>
            <a:r>
              <a:rPr lang="en-US"/>
              <a:t>Combination with the safeguarding and escalation paths to ensure that the risks are addressed without loss of autonomy that is not essential (SCIE, 2021)</a:t>
            </a:r>
          </a:p>
          <a:p>
            <a:pPr>
              <a:lnSpc>
                <a:spcPct val="150000"/>
              </a:lnSpc>
            </a:pPr>
            <a:r>
              <a:rPr lang="en-US"/>
              <a:t>Commissioning and workforce practices, which facilitate quality, such as training, supervision and realistic visit structures (Skills for Care, 2024; NAO, 2023).</a:t>
            </a:r>
          </a:p>
        </p:txBody>
      </p:sp>
      <p:pic>
        <p:nvPicPr>
          <p:cNvPr id="4" name="Picture 3">
            <a:extLst>
              <a:ext uri="{FF2B5EF4-FFF2-40B4-BE49-F238E27FC236}">
                <a16:creationId xmlns:a16="http://schemas.microsoft.com/office/drawing/2014/main" id="{7ADD7326-848B-4D96-8607-C55CCAB65B04}"/>
              </a:ext>
            </a:extLst>
          </p:cNvPr>
          <p:cNvPicPr>
            <a:picLocks noChangeAspect="1"/>
          </p:cNvPicPr>
          <p:nvPr/>
        </p:nvPicPr>
        <p:blipFill>
          <a:blip r:embed="rId5"/>
          <a:stretch>
            <a:fillRect/>
          </a:stretch>
        </p:blipFill>
        <p:spPr>
          <a:xfrm>
            <a:off x="2071172" y="4990995"/>
            <a:ext cx="7028762" cy="1640356"/>
          </a:xfrm>
          <a:prstGeom prst="rect">
            <a:avLst/>
          </a:prstGeom>
        </p:spPr>
      </p:pic>
      <p:pic>
        <p:nvPicPr>
          <p:cNvPr id="9" name="Audio 8">
            <a:hlinkClick r:id="" action="ppaction://media"/>
            <a:extLst>
              <a:ext uri="{FF2B5EF4-FFF2-40B4-BE49-F238E27FC236}">
                <a16:creationId xmlns:a16="http://schemas.microsoft.com/office/drawing/2014/main" id="{FC07ABE4-5002-8CC2-B4D0-5EFDC0B7355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52883875"/>
      </p:ext>
    </p:extLst>
  </p:cSld>
  <p:clrMapOvr>
    <a:masterClrMapping/>
  </p:clrMapOvr>
  <mc:AlternateContent xmlns:mc="http://schemas.openxmlformats.org/markup-compatibility/2006">
    <mc:Choice xmlns:p14="http://schemas.microsoft.com/office/powerpoint/2010/main" Requires="p14">
      <p:transition spd="slow" p14:dur="2000" advTm="47053"/>
    </mc:Choice>
    <mc:Fallback>
      <p:transition spd="slow" advTm="470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FCFCD-A825-4BA9-AA6A-59C72DD74026}"/>
              </a:ext>
            </a:extLst>
          </p:cNvPr>
          <p:cNvSpPr>
            <a:spLocks noGrp="1"/>
          </p:cNvSpPr>
          <p:nvPr>
            <p:ph type="title"/>
          </p:nvPr>
        </p:nvSpPr>
        <p:spPr>
          <a:xfrm>
            <a:off x="225641" y="386427"/>
            <a:ext cx="10692073" cy="1320800"/>
          </a:xfrm>
        </p:spPr>
        <p:txBody>
          <a:bodyPr/>
          <a:lstStyle/>
          <a:p>
            <a:pPr algn="ctr"/>
            <a:r>
              <a:rPr lang="en-US"/>
              <a:t>Residential care homes, what they are and who they serve</a:t>
            </a:r>
          </a:p>
        </p:txBody>
      </p:sp>
      <p:sp>
        <p:nvSpPr>
          <p:cNvPr id="3" name="Content Placeholder 2">
            <a:extLst>
              <a:ext uri="{FF2B5EF4-FFF2-40B4-BE49-F238E27FC236}">
                <a16:creationId xmlns:a16="http://schemas.microsoft.com/office/drawing/2014/main" id="{242B5876-12FD-43D4-8277-877F74F9E599}"/>
              </a:ext>
            </a:extLst>
          </p:cNvPr>
          <p:cNvSpPr>
            <a:spLocks noGrp="1"/>
          </p:cNvSpPr>
          <p:nvPr>
            <p:ph idx="1"/>
          </p:nvPr>
        </p:nvSpPr>
        <p:spPr>
          <a:xfrm>
            <a:off x="507592" y="2057248"/>
            <a:ext cx="5144061" cy="3880773"/>
          </a:xfrm>
        </p:spPr>
        <p:txBody>
          <a:bodyPr/>
          <a:lstStyle/>
          <a:p>
            <a:pPr marL="0" indent="0" algn="just">
              <a:buNone/>
            </a:pPr>
            <a:r>
              <a:rPr lang="en-US" b="1">
                <a:solidFill>
                  <a:srgbClr val="111111"/>
                </a:solidFill>
                <a:latin typeface="ui-sans-serif"/>
              </a:rPr>
              <a:t>Residential care</a:t>
            </a:r>
            <a:r>
              <a:rPr lang="en-US">
                <a:solidFill>
                  <a:srgbClr val="111111"/>
                </a:solidFill>
                <a:latin typeface="ui-sans-serif"/>
              </a:rPr>
              <a:t>: Residential care is an accommodation option with personal care in cases when the needs of individuals cannot be safely addressed at home (DHSC, 2021; CQC, 2023).</a:t>
            </a:r>
            <a:r>
              <a:rPr lang="en-US">
                <a:latin typeface="ui-sans-serif"/>
              </a:rPr>
              <a:t> </a:t>
            </a:r>
          </a:p>
          <a:p>
            <a:pPr marL="0" indent="0" algn="just">
              <a:buNone/>
            </a:pPr>
            <a:r>
              <a:rPr lang="en-US">
                <a:solidFill>
                  <a:srgbClr val="111111"/>
                </a:solidFill>
                <a:latin typeface="ui-sans-serif"/>
              </a:rPr>
              <a:t>• Nursing homes will incorporate higher clinical complexity and health needs by adding registered nursing input (CQC, 2023).</a:t>
            </a:r>
            <a:r>
              <a:rPr lang="en-US">
                <a:latin typeface="ui-sans-serif"/>
              </a:rPr>
              <a:t> </a:t>
            </a:r>
          </a:p>
          <a:p>
            <a:pPr marL="0" indent="0" algn="just">
              <a:buNone/>
            </a:pPr>
            <a:r>
              <a:rPr lang="en-US">
                <a:solidFill>
                  <a:srgbClr val="111111"/>
                </a:solidFill>
                <a:latin typeface="ui-sans-serif"/>
              </a:rPr>
              <a:t>• When the risks, the intensity of dependency or care surpass the capacity of homecare to provide them, local authorities determine need and make placements (NAO, 2023).</a:t>
            </a:r>
            <a:endParaRPr lang="en-US"/>
          </a:p>
        </p:txBody>
      </p:sp>
      <p:pic>
        <p:nvPicPr>
          <p:cNvPr id="6" name="Picture 5">
            <a:extLst>
              <a:ext uri="{FF2B5EF4-FFF2-40B4-BE49-F238E27FC236}">
                <a16:creationId xmlns:a16="http://schemas.microsoft.com/office/drawing/2014/main" id="{46DF3060-E130-4E44-9BF5-0BC372193B22}"/>
              </a:ext>
            </a:extLst>
          </p:cNvPr>
          <p:cNvPicPr>
            <a:picLocks noChangeAspect="1"/>
          </p:cNvPicPr>
          <p:nvPr/>
        </p:nvPicPr>
        <p:blipFill>
          <a:blip r:embed="rId5"/>
          <a:stretch>
            <a:fillRect/>
          </a:stretch>
        </p:blipFill>
        <p:spPr>
          <a:xfrm>
            <a:off x="5750805" y="2255072"/>
            <a:ext cx="6338730" cy="2107608"/>
          </a:xfrm>
          <a:prstGeom prst="rect">
            <a:avLst/>
          </a:prstGeom>
        </p:spPr>
      </p:pic>
      <p:pic>
        <p:nvPicPr>
          <p:cNvPr id="7" name="Picture 6">
            <a:extLst>
              <a:ext uri="{FF2B5EF4-FFF2-40B4-BE49-F238E27FC236}">
                <a16:creationId xmlns:a16="http://schemas.microsoft.com/office/drawing/2014/main" id="{EB7E92E1-F7D4-4D63-B087-1C5FDE5E85B1}"/>
              </a:ext>
            </a:extLst>
          </p:cNvPr>
          <p:cNvPicPr>
            <a:picLocks noChangeAspect="1"/>
          </p:cNvPicPr>
          <p:nvPr/>
        </p:nvPicPr>
        <p:blipFill>
          <a:blip r:embed="rId6"/>
          <a:stretch>
            <a:fillRect/>
          </a:stretch>
        </p:blipFill>
        <p:spPr>
          <a:xfrm>
            <a:off x="5750805" y="4362680"/>
            <a:ext cx="6305550" cy="2276475"/>
          </a:xfrm>
          <a:prstGeom prst="rect">
            <a:avLst/>
          </a:prstGeom>
        </p:spPr>
      </p:pic>
      <p:pic>
        <p:nvPicPr>
          <p:cNvPr id="10" name="Audio 9">
            <a:hlinkClick r:id="" action="ppaction://media"/>
            <a:extLst>
              <a:ext uri="{FF2B5EF4-FFF2-40B4-BE49-F238E27FC236}">
                <a16:creationId xmlns:a16="http://schemas.microsoft.com/office/drawing/2014/main" id="{5C2EA4D3-340E-15BB-6648-B8D9518354CF}"/>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39545115"/>
      </p:ext>
    </p:extLst>
  </p:cSld>
  <p:clrMapOvr>
    <a:masterClrMapping/>
  </p:clrMapOvr>
  <mc:AlternateContent xmlns:mc="http://schemas.openxmlformats.org/markup-compatibility/2006">
    <mc:Choice xmlns:p14="http://schemas.microsoft.com/office/powerpoint/2010/main" Requires="p14">
      <p:transition spd="slow" p14:dur="2000" advTm="50419"/>
    </mc:Choice>
    <mc:Fallback>
      <p:transition spd="slow" advTm="504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FCFCD-A825-4BA9-AA6A-59C72DD74026}"/>
              </a:ext>
            </a:extLst>
          </p:cNvPr>
          <p:cNvSpPr>
            <a:spLocks noGrp="1"/>
          </p:cNvSpPr>
          <p:nvPr>
            <p:ph type="title"/>
          </p:nvPr>
        </p:nvSpPr>
        <p:spPr/>
        <p:txBody>
          <a:bodyPr>
            <a:normAutofit fontScale="90000"/>
          </a:bodyPr>
          <a:lstStyle/>
          <a:p>
            <a:pPr algn="ctr"/>
            <a:r>
              <a:rPr lang="en-US" b="1"/>
              <a:t>Residential care, benefits and when it is the best option</a:t>
            </a:r>
            <a:br>
              <a:rPr lang="en-US" b="1"/>
            </a:br>
            <a:endParaRPr lang="en-US"/>
          </a:p>
        </p:txBody>
      </p:sp>
      <p:sp>
        <p:nvSpPr>
          <p:cNvPr id="3" name="Content Placeholder 2">
            <a:extLst>
              <a:ext uri="{FF2B5EF4-FFF2-40B4-BE49-F238E27FC236}">
                <a16:creationId xmlns:a16="http://schemas.microsoft.com/office/drawing/2014/main" id="{242B5876-12FD-43D4-8277-877F74F9E599}"/>
              </a:ext>
            </a:extLst>
          </p:cNvPr>
          <p:cNvSpPr>
            <a:spLocks noGrp="1"/>
          </p:cNvSpPr>
          <p:nvPr>
            <p:ph idx="1"/>
          </p:nvPr>
        </p:nvSpPr>
        <p:spPr>
          <a:xfrm>
            <a:off x="4441837" y="2458045"/>
            <a:ext cx="5337876" cy="3880773"/>
          </a:xfrm>
        </p:spPr>
        <p:txBody>
          <a:bodyPr/>
          <a:lstStyle/>
          <a:p>
            <a:r>
              <a:rPr lang="en-US">
                <a:solidFill>
                  <a:srgbClr val="111111"/>
                </a:solidFill>
                <a:latin typeface="ui-sans-serif"/>
              </a:rPr>
              <a:t>24 hour support, supervision and controlled routines to high dependency needs (CQC, 2023).</a:t>
            </a:r>
            <a:r>
              <a:rPr lang="en-US">
                <a:latin typeface="ui-sans-serif"/>
              </a:rPr>
              <a:t> </a:t>
            </a:r>
          </a:p>
          <a:p>
            <a:r>
              <a:rPr lang="en-US">
                <a:solidFill>
                  <a:srgbClr val="111111"/>
                </a:solidFill>
                <a:latin typeface="ui-sans-serif"/>
              </a:rPr>
              <a:t> Has the abilities to minimize isolation and strain on </a:t>
            </a:r>
            <a:r>
              <a:rPr lang="en-US" err="1">
                <a:solidFill>
                  <a:srgbClr val="111111"/>
                </a:solidFill>
                <a:latin typeface="ui-sans-serif"/>
              </a:rPr>
              <a:t>carers</a:t>
            </a:r>
            <a:r>
              <a:rPr lang="en-US">
                <a:solidFill>
                  <a:srgbClr val="111111"/>
                </a:solidFill>
                <a:latin typeface="ui-sans-serif"/>
              </a:rPr>
              <a:t> when home set ups are not safe or sustainable (Age UK, 2024)</a:t>
            </a:r>
            <a:r>
              <a:rPr lang="en-US">
                <a:latin typeface="ui-sans-serif"/>
              </a:rPr>
              <a:t> </a:t>
            </a:r>
          </a:p>
          <a:p>
            <a:r>
              <a:rPr lang="en-US">
                <a:solidFill>
                  <a:srgbClr val="111111"/>
                </a:solidFill>
                <a:latin typeface="ui-sans-serif"/>
              </a:rPr>
              <a:t> Empowers coordinated care delivery with people with dementia, frailty and multiple conditions when well executed (NICE, 2022; Goodman et al., 2016).</a:t>
            </a:r>
          </a:p>
        </p:txBody>
      </p:sp>
      <p:pic>
        <p:nvPicPr>
          <p:cNvPr id="5" name="Picture 4">
            <a:extLst>
              <a:ext uri="{FF2B5EF4-FFF2-40B4-BE49-F238E27FC236}">
                <a16:creationId xmlns:a16="http://schemas.microsoft.com/office/drawing/2014/main" id="{9F63C6A3-121A-4280-B756-139F9D1330E9}"/>
              </a:ext>
            </a:extLst>
          </p:cNvPr>
          <p:cNvPicPr>
            <a:picLocks noChangeAspect="1"/>
          </p:cNvPicPr>
          <p:nvPr/>
        </p:nvPicPr>
        <p:blipFill>
          <a:blip r:embed="rId5"/>
          <a:stretch>
            <a:fillRect/>
          </a:stretch>
        </p:blipFill>
        <p:spPr>
          <a:xfrm>
            <a:off x="935573" y="1714500"/>
            <a:ext cx="3248025" cy="4533900"/>
          </a:xfrm>
          <a:prstGeom prst="rect">
            <a:avLst/>
          </a:prstGeom>
        </p:spPr>
      </p:pic>
      <p:pic>
        <p:nvPicPr>
          <p:cNvPr id="9" name="Audio 8">
            <a:hlinkClick r:id="" action="ppaction://media"/>
            <a:extLst>
              <a:ext uri="{FF2B5EF4-FFF2-40B4-BE49-F238E27FC236}">
                <a16:creationId xmlns:a16="http://schemas.microsoft.com/office/drawing/2014/main" id="{B4FA8AE7-B0F6-4773-8F88-34CA82CC1F6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68106021"/>
      </p:ext>
    </p:extLst>
  </p:cSld>
  <p:clrMapOvr>
    <a:masterClrMapping/>
  </p:clrMapOvr>
  <mc:AlternateContent xmlns:mc="http://schemas.openxmlformats.org/markup-compatibility/2006">
    <mc:Choice xmlns:p14="http://schemas.microsoft.com/office/powerpoint/2010/main" Requires="p14">
      <p:transition spd="slow" p14:dur="2000" advTm="41376"/>
    </mc:Choice>
    <mc:Fallback>
      <p:transition spd="slow" advTm="413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FCFCD-A825-4BA9-AA6A-59C72DD74026}"/>
              </a:ext>
            </a:extLst>
          </p:cNvPr>
          <p:cNvSpPr>
            <a:spLocks noGrp="1"/>
          </p:cNvSpPr>
          <p:nvPr>
            <p:ph type="title"/>
          </p:nvPr>
        </p:nvSpPr>
        <p:spPr/>
        <p:txBody>
          <a:bodyPr/>
          <a:lstStyle/>
          <a:p>
            <a:pPr algn="ctr"/>
            <a:r>
              <a:rPr lang="en-US"/>
              <a:t>Residential care, key problems and risks to independence</a:t>
            </a:r>
          </a:p>
        </p:txBody>
      </p:sp>
      <p:sp>
        <p:nvSpPr>
          <p:cNvPr id="3" name="Content Placeholder 2">
            <a:extLst>
              <a:ext uri="{FF2B5EF4-FFF2-40B4-BE49-F238E27FC236}">
                <a16:creationId xmlns:a16="http://schemas.microsoft.com/office/drawing/2014/main" id="{242B5876-12FD-43D4-8277-877F74F9E599}"/>
              </a:ext>
            </a:extLst>
          </p:cNvPr>
          <p:cNvSpPr>
            <a:spLocks noGrp="1"/>
          </p:cNvSpPr>
          <p:nvPr>
            <p:ph idx="1"/>
          </p:nvPr>
        </p:nvSpPr>
        <p:spPr>
          <a:xfrm>
            <a:off x="607277" y="2095654"/>
            <a:ext cx="5903414" cy="3880773"/>
          </a:xfrm>
        </p:spPr>
        <p:txBody>
          <a:bodyPr/>
          <a:lstStyle/>
          <a:p>
            <a:r>
              <a:rPr lang="en-US">
                <a:solidFill>
                  <a:srgbClr val="111111"/>
                </a:solidFill>
                <a:latin typeface="ui-sans-serif"/>
              </a:rPr>
              <a:t> Danger of lack of autonomy when the routine is </a:t>
            </a:r>
            <a:r>
              <a:rPr lang="en-US" err="1">
                <a:solidFill>
                  <a:srgbClr val="111111"/>
                </a:solidFill>
                <a:latin typeface="ui-sans-serif"/>
              </a:rPr>
              <a:t>institutionalised</a:t>
            </a:r>
            <a:r>
              <a:rPr lang="en-US">
                <a:solidFill>
                  <a:srgbClr val="111111"/>
                </a:solidFill>
                <a:latin typeface="ui-sans-serif"/>
              </a:rPr>
              <a:t> instead of </a:t>
            </a:r>
            <a:r>
              <a:rPr lang="en-US" err="1">
                <a:solidFill>
                  <a:srgbClr val="111111"/>
                </a:solidFill>
                <a:latin typeface="ui-sans-serif"/>
              </a:rPr>
              <a:t>individualised</a:t>
            </a:r>
            <a:r>
              <a:rPr lang="en-US">
                <a:solidFill>
                  <a:srgbClr val="111111"/>
                </a:solidFill>
                <a:latin typeface="ui-sans-serif"/>
              </a:rPr>
              <a:t> (Lewis, 2022; Age UK, 2024).</a:t>
            </a:r>
            <a:r>
              <a:rPr lang="en-US">
                <a:latin typeface="ui-sans-serif"/>
              </a:rPr>
              <a:t> </a:t>
            </a:r>
          </a:p>
          <a:p>
            <a:r>
              <a:rPr lang="en-US">
                <a:solidFill>
                  <a:srgbClr val="111111"/>
                </a:solidFill>
                <a:latin typeface="ui-sans-serif"/>
              </a:rPr>
              <a:t>The variation of quality is unchanged, and the capacity of staffing and leadership has a close correlation with safety and experience (CQC, 2023).</a:t>
            </a:r>
            <a:r>
              <a:rPr lang="en-US">
                <a:latin typeface="ui-sans-serif"/>
              </a:rPr>
              <a:t> </a:t>
            </a:r>
          </a:p>
          <a:p>
            <a:r>
              <a:rPr lang="en-US">
                <a:solidFill>
                  <a:srgbClr val="111111"/>
                </a:solidFill>
                <a:latin typeface="ui-sans-serif"/>
              </a:rPr>
              <a:t> Provision can be </a:t>
            </a:r>
            <a:r>
              <a:rPr lang="en-US" err="1">
                <a:solidFill>
                  <a:srgbClr val="111111"/>
                </a:solidFill>
                <a:latin typeface="ui-sans-serif"/>
              </a:rPr>
              <a:t>destabilised</a:t>
            </a:r>
            <a:r>
              <a:rPr lang="en-US">
                <a:solidFill>
                  <a:srgbClr val="111111"/>
                </a:solidFill>
                <a:latin typeface="ui-sans-serif"/>
              </a:rPr>
              <a:t> and limiting improvement by funding and market pressures (NAO, 2023; The King’s Fund, 2025).</a:t>
            </a:r>
            <a:endParaRPr lang="en-US"/>
          </a:p>
        </p:txBody>
      </p:sp>
      <p:pic>
        <p:nvPicPr>
          <p:cNvPr id="4" name="Picture 3">
            <a:extLst>
              <a:ext uri="{FF2B5EF4-FFF2-40B4-BE49-F238E27FC236}">
                <a16:creationId xmlns:a16="http://schemas.microsoft.com/office/drawing/2014/main" id="{F80B1BF0-2AE1-498F-BB8E-D9B1419EB418}"/>
              </a:ext>
            </a:extLst>
          </p:cNvPr>
          <p:cNvPicPr>
            <a:picLocks noChangeAspect="1"/>
          </p:cNvPicPr>
          <p:nvPr/>
        </p:nvPicPr>
        <p:blipFill>
          <a:blip r:embed="rId5"/>
          <a:stretch>
            <a:fillRect/>
          </a:stretch>
        </p:blipFill>
        <p:spPr>
          <a:xfrm>
            <a:off x="6916966" y="1930400"/>
            <a:ext cx="2676525" cy="3714750"/>
          </a:xfrm>
          <a:prstGeom prst="rect">
            <a:avLst/>
          </a:prstGeom>
        </p:spPr>
      </p:pic>
      <p:pic>
        <p:nvPicPr>
          <p:cNvPr id="5" name="Picture 4">
            <a:extLst>
              <a:ext uri="{FF2B5EF4-FFF2-40B4-BE49-F238E27FC236}">
                <a16:creationId xmlns:a16="http://schemas.microsoft.com/office/drawing/2014/main" id="{E777D7AB-AE83-4A17-9A94-F44C7632E9F0}"/>
              </a:ext>
            </a:extLst>
          </p:cNvPr>
          <p:cNvPicPr>
            <a:picLocks noChangeAspect="1"/>
          </p:cNvPicPr>
          <p:nvPr/>
        </p:nvPicPr>
        <p:blipFill>
          <a:blip r:embed="rId6"/>
          <a:stretch>
            <a:fillRect/>
          </a:stretch>
        </p:blipFill>
        <p:spPr>
          <a:xfrm>
            <a:off x="677334" y="5537200"/>
            <a:ext cx="2577125" cy="1320800"/>
          </a:xfrm>
          <a:prstGeom prst="rect">
            <a:avLst/>
          </a:prstGeom>
        </p:spPr>
      </p:pic>
      <p:pic>
        <p:nvPicPr>
          <p:cNvPr id="11" name="Audio 10">
            <a:hlinkClick r:id="" action="ppaction://media"/>
            <a:extLst>
              <a:ext uri="{FF2B5EF4-FFF2-40B4-BE49-F238E27FC236}">
                <a16:creationId xmlns:a16="http://schemas.microsoft.com/office/drawing/2014/main" id="{40DD9B1C-7BB7-AE06-2FB9-58062D20A79F}"/>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41335699"/>
      </p:ext>
    </p:extLst>
  </p:cSld>
  <p:clrMapOvr>
    <a:masterClrMapping/>
  </p:clrMapOvr>
  <mc:AlternateContent xmlns:mc="http://schemas.openxmlformats.org/markup-compatibility/2006">
    <mc:Choice xmlns:p14="http://schemas.microsoft.com/office/powerpoint/2010/main" Requires="p14">
      <p:transition spd="slow" p14:dur="2000" advTm="44733"/>
    </mc:Choice>
    <mc:Fallback>
      <p:transition spd="slow" advTm="447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FCFCD-A825-4BA9-AA6A-59C72DD74026}"/>
              </a:ext>
            </a:extLst>
          </p:cNvPr>
          <p:cNvSpPr>
            <a:spLocks noGrp="1"/>
          </p:cNvSpPr>
          <p:nvPr>
            <p:ph type="title"/>
          </p:nvPr>
        </p:nvSpPr>
        <p:spPr/>
        <p:txBody>
          <a:bodyPr/>
          <a:lstStyle/>
          <a:p>
            <a:pPr algn="ctr"/>
            <a:r>
              <a:rPr lang="en-US"/>
              <a:t>Quality, regulation and safeguarding across services</a:t>
            </a:r>
          </a:p>
        </p:txBody>
      </p:sp>
      <p:sp>
        <p:nvSpPr>
          <p:cNvPr id="3" name="Content Placeholder 2">
            <a:extLst>
              <a:ext uri="{FF2B5EF4-FFF2-40B4-BE49-F238E27FC236}">
                <a16:creationId xmlns:a16="http://schemas.microsoft.com/office/drawing/2014/main" id="{242B5876-12FD-43D4-8277-877F74F9E599}"/>
              </a:ext>
            </a:extLst>
          </p:cNvPr>
          <p:cNvSpPr>
            <a:spLocks noGrp="1"/>
          </p:cNvSpPr>
          <p:nvPr>
            <p:ph idx="1"/>
          </p:nvPr>
        </p:nvSpPr>
        <p:spPr>
          <a:xfrm>
            <a:off x="677334" y="2160589"/>
            <a:ext cx="8675986" cy="3880773"/>
          </a:xfrm>
        </p:spPr>
        <p:txBody>
          <a:bodyPr/>
          <a:lstStyle/>
          <a:p>
            <a:r>
              <a:rPr lang="en-US"/>
              <a:t>CQC regulates and inspects adult social care providers and emphasizes the differences in quality between homecare and care homes (CQC, 2023).</a:t>
            </a:r>
          </a:p>
          <a:p>
            <a:r>
              <a:rPr lang="en-US"/>
              <a:t>The purpose of safeguarding is to prevent acts of abuse and neglect and at the same time uphold autonomy and proportionality of risk management (SCIE, 2021).</a:t>
            </a:r>
          </a:p>
          <a:p>
            <a:r>
              <a:rPr lang="en-US"/>
              <a:t>General Local authority commissioning decisions influence quality using contract standards, monitoring and provider sustainability (NAO, 2023)</a:t>
            </a:r>
          </a:p>
          <a:p>
            <a:endParaRPr lang="en-US"/>
          </a:p>
        </p:txBody>
      </p:sp>
      <p:pic>
        <p:nvPicPr>
          <p:cNvPr id="4" name="Picture 3">
            <a:extLst>
              <a:ext uri="{FF2B5EF4-FFF2-40B4-BE49-F238E27FC236}">
                <a16:creationId xmlns:a16="http://schemas.microsoft.com/office/drawing/2014/main" id="{7D2CD9F2-CCA7-4009-93B7-834F5818235E}"/>
              </a:ext>
            </a:extLst>
          </p:cNvPr>
          <p:cNvPicPr>
            <a:picLocks noChangeAspect="1"/>
          </p:cNvPicPr>
          <p:nvPr/>
        </p:nvPicPr>
        <p:blipFill>
          <a:blip r:embed="rId5"/>
          <a:stretch>
            <a:fillRect/>
          </a:stretch>
        </p:blipFill>
        <p:spPr>
          <a:xfrm>
            <a:off x="1333042" y="4648986"/>
            <a:ext cx="5529437" cy="2209014"/>
          </a:xfrm>
          <a:prstGeom prst="rect">
            <a:avLst/>
          </a:prstGeom>
        </p:spPr>
      </p:pic>
      <p:pic>
        <p:nvPicPr>
          <p:cNvPr id="6" name="Audio 5">
            <a:hlinkClick r:id="" action="ppaction://media"/>
            <a:extLst>
              <a:ext uri="{FF2B5EF4-FFF2-40B4-BE49-F238E27FC236}">
                <a16:creationId xmlns:a16="http://schemas.microsoft.com/office/drawing/2014/main" id="{DCBEF188-1AFF-1021-76A1-33F917131B4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16195557"/>
      </p:ext>
    </p:extLst>
  </p:cSld>
  <p:clrMapOvr>
    <a:masterClrMapping/>
  </p:clrMapOvr>
  <mc:AlternateContent xmlns:mc="http://schemas.openxmlformats.org/markup-compatibility/2006">
    <mc:Choice xmlns:p14="http://schemas.microsoft.com/office/powerpoint/2010/main" Requires="p14">
      <p:transition spd="slow" p14:dur="2000" advTm="49371"/>
    </mc:Choice>
    <mc:Fallback>
      <p:transition spd="slow" advTm="493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FCFCD-A825-4BA9-AA6A-59C72DD74026}"/>
              </a:ext>
            </a:extLst>
          </p:cNvPr>
          <p:cNvSpPr>
            <a:spLocks noGrp="1"/>
          </p:cNvSpPr>
          <p:nvPr>
            <p:ph type="title"/>
          </p:nvPr>
        </p:nvSpPr>
        <p:spPr/>
        <p:txBody>
          <a:bodyPr/>
          <a:lstStyle/>
          <a:p>
            <a:pPr algn="ctr"/>
            <a:r>
              <a:rPr lang="en-US"/>
              <a:t>Policy and evidence shaping local authority provision</a:t>
            </a:r>
          </a:p>
        </p:txBody>
      </p:sp>
      <p:sp>
        <p:nvSpPr>
          <p:cNvPr id="3" name="Content Placeholder 2">
            <a:extLst>
              <a:ext uri="{FF2B5EF4-FFF2-40B4-BE49-F238E27FC236}">
                <a16:creationId xmlns:a16="http://schemas.microsoft.com/office/drawing/2014/main" id="{242B5876-12FD-43D4-8277-877F74F9E599}"/>
              </a:ext>
            </a:extLst>
          </p:cNvPr>
          <p:cNvSpPr>
            <a:spLocks noGrp="1"/>
          </p:cNvSpPr>
          <p:nvPr>
            <p:ph idx="1"/>
          </p:nvPr>
        </p:nvSpPr>
        <p:spPr>
          <a:xfrm>
            <a:off x="302761" y="2182623"/>
            <a:ext cx="4588728" cy="3880773"/>
          </a:xfrm>
        </p:spPr>
        <p:txBody>
          <a:bodyPr>
            <a:normAutofit fontScale="92500" lnSpcReduction="10000"/>
          </a:bodyPr>
          <a:lstStyle/>
          <a:p>
            <a:endParaRPr lang="en-US"/>
          </a:p>
          <a:p>
            <a:r>
              <a:rPr lang="en-US"/>
              <a:t> The policy of national reform focuses adult social care on close-up support, self-sufficiency and equality (DHSC, 2021).</a:t>
            </a:r>
          </a:p>
          <a:p>
            <a:r>
              <a:rPr lang="en-US"/>
              <a:t>The studies of the systems determine the continued gaps in financing, capacity and reform provision on the local authorities levels (NAO, 2023; The King’s Fund, 2025).</a:t>
            </a:r>
          </a:p>
          <a:p>
            <a:r>
              <a:rPr lang="en-US"/>
              <a:t>Evidence-based advice underpins integrated treatment of the elderly with various conditions and social care requirements (NICE, 2022)</a:t>
            </a:r>
          </a:p>
        </p:txBody>
      </p:sp>
      <p:pic>
        <p:nvPicPr>
          <p:cNvPr id="4" name="Picture 3">
            <a:extLst>
              <a:ext uri="{FF2B5EF4-FFF2-40B4-BE49-F238E27FC236}">
                <a16:creationId xmlns:a16="http://schemas.microsoft.com/office/drawing/2014/main" id="{E2ACB74D-499B-4F63-A676-A4B388B0B5A2}"/>
              </a:ext>
            </a:extLst>
          </p:cNvPr>
          <p:cNvPicPr>
            <a:picLocks noChangeAspect="1"/>
          </p:cNvPicPr>
          <p:nvPr/>
        </p:nvPicPr>
        <p:blipFill>
          <a:blip r:embed="rId5"/>
          <a:stretch>
            <a:fillRect/>
          </a:stretch>
        </p:blipFill>
        <p:spPr>
          <a:xfrm>
            <a:off x="4891489" y="2900499"/>
            <a:ext cx="4864975" cy="2170323"/>
          </a:xfrm>
          <a:prstGeom prst="rect">
            <a:avLst/>
          </a:prstGeom>
        </p:spPr>
      </p:pic>
      <p:pic>
        <p:nvPicPr>
          <p:cNvPr id="6" name="Audio 5">
            <a:hlinkClick r:id="" action="ppaction://media"/>
            <a:extLst>
              <a:ext uri="{FF2B5EF4-FFF2-40B4-BE49-F238E27FC236}">
                <a16:creationId xmlns:a16="http://schemas.microsoft.com/office/drawing/2014/main" id="{4C9F23FB-1FF0-A81F-9333-89BEAE0051F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95205594"/>
      </p:ext>
    </p:extLst>
  </p:cSld>
  <p:clrMapOvr>
    <a:masterClrMapping/>
  </p:clrMapOvr>
  <mc:AlternateContent xmlns:mc="http://schemas.openxmlformats.org/markup-compatibility/2006">
    <mc:Choice xmlns:p14="http://schemas.microsoft.com/office/powerpoint/2010/main" Requires="p14">
      <p:transition spd="slow" p14:dur="2000" advTm="47346"/>
    </mc:Choice>
    <mc:Fallback>
      <p:transition spd="slow" advTm="473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FCFCD-A825-4BA9-AA6A-59C72DD74026}"/>
              </a:ext>
            </a:extLst>
          </p:cNvPr>
          <p:cNvSpPr>
            <a:spLocks noGrp="1"/>
          </p:cNvSpPr>
          <p:nvPr>
            <p:ph type="title"/>
          </p:nvPr>
        </p:nvSpPr>
        <p:spPr/>
        <p:txBody>
          <a:bodyPr/>
          <a:lstStyle/>
          <a:p>
            <a:pPr algn="ctr"/>
            <a:r>
              <a:rPr lang="en-US"/>
              <a:t>Barriers older people face in maintaining independence</a:t>
            </a:r>
          </a:p>
        </p:txBody>
      </p:sp>
      <p:sp>
        <p:nvSpPr>
          <p:cNvPr id="3" name="Content Placeholder 2">
            <a:extLst>
              <a:ext uri="{FF2B5EF4-FFF2-40B4-BE49-F238E27FC236}">
                <a16:creationId xmlns:a16="http://schemas.microsoft.com/office/drawing/2014/main" id="{242B5876-12FD-43D4-8277-877F74F9E599}"/>
              </a:ext>
            </a:extLst>
          </p:cNvPr>
          <p:cNvSpPr>
            <a:spLocks noGrp="1"/>
          </p:cNvSpPr>
          <p:nvPr>
            <p:ph idx="1"/>
          </p:nvPr>
        </p:nvSpPr>
        <p:spPr>
          <a:xfrm>
            <a:off x="6263982" y="2208806"/>
            <a:ext cx="4820083" cy="3880773"/>
          </a:xfrm>
        </p:spPr>
        <p:txBody>
          <a:bodyPr>
            <a:normAutofit lnSpcReduction="10000"/>
          </a:bodyPr>
          <a:lstStyle/>
          <a:p>
            <a:endParaRPr lang="en-US"/>
          </a:p>
          <a:p>
            <a:r>
              <a:rPr lang="en-US"/>
              <a:t> The eligibility conditions and financial evaluation determine access and may delay it until the needs have risen (NAO, 2023; Age UK, 2024).</a:t>
            </a:r>
          </a:p>
          <a:p>
            <a:r>
              <a:rPr lang="en-US"/>
              <a:t> Workforce shortages lower continuity and responsiveness, which erode trust and day-to-day stability (Skills for Care, 2024; CQC, 2023).</a:t>
            </a:r>
          </a:p>
          <a:p>
            <a:r>
              <a:rPr lang="en-US"/>
              <a:t>Unmet need and disparity in local capacity creates postcode differences in results and experience (The King’s Fund, 2025).</a:t>
            </a:r>
          </a:p>
        </p:txBody>
      </p:sp>
      <p:pic>
        <p:nvPicPr>
          <p:cNvPr id="4" name="Picture 3">
            <a:extLst>
              <a:ext uri="{FF2B5EF4-FFF2-40B4-BE49-F238E27FC236}">
                <a16:creationId xmlns:a16="http://schemas.microsoft.com/office/drawing/2014/main" id="{06AB06F1-49C2-430D-BAE2-0EFC25EDA95E}"/>
              </a:ext>
            </a:extLst>
          </p:cNvPr>
          <p:cNvPicPr>
            <a:picLocks noChangeAspect="1"/>
          </p:cNvPicPr>
          <p:nvPr/>
        </p:nvPicPr>
        <p:blipFill>
          <a:blip r:embed="rId5"/>
          <a:stretch>
            <a:fillRect/>
          </a:stretch>
        </p:blipFill>
        <p:spPr>
          <a:xfrm>
            <a:off x="677334" y="2272459"/>
            <a:ext cx="5328002" cy="3467329"/>
          </a:xfrm>
          <a:prstGeom prst="rect">
            <a:avLst/>
          </a:prstGeom>
        </p:spPr>
      </p:pic>
      <p:pic>
        <p:nvPicPr>
          <p:cNvPr id="6" name="Audio 5">
            <a:hlinkClick r:id="" action="ppaction://media"/>
            <a:extLst>
              <a:ext uri="{FF2B5EF4-FFF2-40B4-BE49-F238E27FC236}">
                <a16:creationId xmlns:a16="http://schemas.microsoft.com/office/drawing/2014/main" id="{82EA8F53-B826-AE5F-5C57-339C900B4C0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60594771"/>
      </p:ext>
    </p:extLst>
  </p:cSld>
  <p:clrMapOvr>
    <a:masterClrMapping/>
  </p:clrMapOvr>
  <mc:AlternateContent xmlns:mc="http://schemas.openxmlformats.org/markup-compatibility/2006">
    <mc:Choice xmlns:p14="http://schemas.microsoft.com/office/powerpoint/2010/main" Requires="p14">
      <p:transition spd="slow" p14:dur="2000" advTm="47651"/>
    </mc:Choice>
    <mc:Fallback>
      <p:transition spd="slow" advTm="476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FCFCD-A825-4BA9-AA6A-59C72DD74026}"/>
              </a:ext>
            </a:extLst>
          </p:cNvPr>
          <p:cNvSpPr>
            <a:spLocks noGrp="1"/>
          </p:cNvSpPr>
          <p:nvPr>
            <p:ph type="title"/>
          </p:nvPr>
        </p:nvSpPr>
        <p:spPr/>
        <p:txBody>
          <a:bodyPr>
            <a:normAutofit fontScale="90000"/>
          </a:bodyPr>
          <a:lstStyle/>
          <a:p>
            <a:pPr algn="ctr"/>
            <a:r>
              <a:rPr lang="en-US" b="1"/>
              <a:t>Effectiveness of current local authority services</a:t>
            </a:r>
            <a:br>
              <a:rPr lang="en-US" b="1"/>
            </a:br>
            <a:endParaRPr lang="en-US"/>
          </a:p>
        </p:txBody>
      </p:sp>
      <p:sp>
        <p:nvSpPr>
          <p:cNvPr id="3" name="Content Placeholder 2">
            <a:extLst>
              <a:ext uri="{FF2B5EF4-FFF2-40B4-BE49-F238E27FC236}">
                <a16:creationId xmlns:a16="http://schemas.microsoft.com/office/drawing/2014/main" id="{242B5876-12FD-43D4-8277-877F74F9E599}"/>
              </a:ext>
            </a:extLst>
          </p:cNvPr>
          <p:cNvSpPr>
            <a:spLocks noGrp="1"/>
          </p:cNvSpPr>
          <p:nvPr>
            <p:ph idx="1"/>
          </p:nvPr>
        </p:nvSpPr>
        <p:spPr>
          <a:xfrm>
            <a:off x="677333" y="2160589"/>
            <a:ext cx="10306483" cy="3880773"/>
          </a:xfrm>
        </p:spPr>
        <p:txBody>
          <a:bodyPr/>
          <a:lstStyle/>
          <a:p>
            <a:r>
              <a:rPr lang="en-US"/>
              <a:t>Domiciliary care is efficient in ensuring continuity of independence in case continuity, length of visits and responsiveness are good (NICE, 2015; NICE, 2022).</a:t>
            </a:r>
          </a:p>
          <a:p>
            <a:r>
              <a:rPr lang="en-US"/>
              <a:t>Residential care can be used with high dependency and complex needs but the results are strongly dependent on the staffing and quality of its leadership (CQC, 2023; Goodman et al., 2016).</a:t>
            </a:r>
          </a:p>
          <a:p>
            <a:r>
              <a:rPr lang="en-US"/>
              <a:t>The level of overall effectiveness is uneven and is influenced more by local capacity and commissioning practice than policy intent (NAO, 2023; The King’s Fund, 2025)</a:t>
            </a:r>
          </a:p>
          <a:p>
            <a:endParaRPr lang="en-US"/>
          </a:p>
        </p:txBody>
      </p:sp>
      <p:pic>
        <p:nvPicPr>
          <p:cNvPr id="4" name="Picture 3">
            <a:extLst>
              <a:ext uri="{FF2B5EF4-FFF2-40B4-BE49-F238E27FC236}">
                <a16:creationId xmlns:a16="http://schemas.microsoft.com/office/drawing/2014/main" id="{27C8412E-3BCF-48BF-995B-F1084B99D02E}"/>
              </a:ext>
            </a:extLst>
          </p:cNvPr>
          <p:cNvPicPr>
            <a:picLocks noChangeAspect="1"/>
          </p:cNvPicPr>
          <p:nvPr/>
        </p:nvPicPr>
        <p:blipFill>
          <a:blip r:embed="rId5"/>
          <a:stretch>
            <a:fillRect/>
          </a:stretch>
        </p:blipFill>
        <p:spPr>
          <a:xfrm>
            <a:off x="594911" y="4706196"/>
            <a:ext cx="5385777" cy="1843332"/>
          </a:xfrm>
          <a:prstGeom prst="rect">
            <a:avLst/>
          </a:prstGeom>
        </p:spPr>
      </p:pic>
      <p:pic>
        <p:nvPicPr>
          <p:cNvPr id="5" name="Picture 4">
            <a:extLst>
              <a:ext uri="{FF2B5EF4-FFF2-40B4-BE49-F238E27FC236}">
                <a16:creationId xmlns:a16="http://schemas.microsoft.com/office/drawing/2014/main" id="{C4E6C874-05B4-4CB6-B9CB-8EBB819A2612}"/>
              </a:ext>
            </a:extLst>
          </p:cNvPr>
          <p:cNvPicPr>
            <a:picLocks noChangeAspect="1"/>
          </p:cNvPicPr>
          <p:nvPr/>
        </p:nvPicPr>
        <p:blipFill>
          <a:blip r:embed="rId6"/>
          <a:stretch>
            <a:fillRect/>
          </a:stretch>
        </p:blipFill>
        <p:spPr>
          <a:xfrm>
            <a:off x="5980688" y="4706196"/>
            <a:ext cx="4497082" cy="1843332"/>
          </a:xfrm>
          <a:prstGeom prst="rect">
            <a:avLst/>
          </a:prstGeom>
        </p:spPr>
      </p:pic>
      <p:pic>
        <p:nvPicPr>
          <p:cNvPr id="7" name="Audio 6">
            <a:hlinkClick r:id="" action="ppaction://media"/>
            <a:extLst>
              <a:ext uri="{FF2B5EF4-FFF2-40B4-BE49-F238E27FC236}">
                <a16:creationId xmlns:a16="http://schemas.microsoft.com/office/drawing/2014/main" id="{9F35DCE6-1A4D-C9EB-9748-A8C5D60A33AC}"/>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38127107"/>
      </p:ext>
    </p:extLst>
  </p:cSld>
  <p:clrMapOvr>
    <a:masterClrMapping/>
  </p:clrMapOvr>
  <mc:AlternateContent xmlns:mc="http://schemas.openxmlformats.org/markup-compatibility/2006">
    <mc:Choice xmlns:p14="http://schemas.microsoft.com/office/powerpoint/2010/main" Requires="p14">
      <p:transition spd="slow" p14:dur="2000" advTm="62000"/>
    </mc:Choice>
    <mc:Fallback>
      <p:transition spd="slow" advTm="6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5">
            <a:alphaModFix amt="33000"/>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FCFCD-A825-4BA9-AA6A-59C72DD74026}"/>
              </a:ext>
            </a:extLst>
          </p:cNvPr>
          <p:cNvSpPr>
            <a:spLocks noGrp="1"/>
          </p:cNvSpPr>
          <p:nvPr>
            <p:ph type="title"/>
          </p:nvPr>
        </p:nvSpPr>
        <p:spPr/>
        <p:txBody>
          <a:bodyPr/>
          <a:lstStyle/>
          <a:p>
            <a:pPr algn="ctr"/>
            <a:r>
              <a:rPr lang="en-US" b="1">
                <a:solidFill>
                  <a:schemeClr val="accent2"/>
                </a:solidFill>
              </a:rPr>
              <a:t>Recommendations for service improvement</a:t>
            </a:r>
          </a:p>
        </p:txBody>
      </p:sp>
      <p:sp>
        <p:nvSpPr>
          <p:cNvPr id="3" name="Content Placeholder 2">
            <a:extLst>
              <a:ext uri="{FF2B5EF4-FFF2-40B4-BE49-F238E27FC236}">
                <a16:creationId xmlns:a16="http://schemas.microsoft.com/office/drawing/2014/main" id="{242B5876-12FD-43D4-8277-877F74F9E599}"/>
              </a:ext>
            </a:extLst>
          </p:cNvPr>
          <p:cNvSpPr>
            <a:spLocks noGrp="1"/>
          </p:cNvSpPr>
          <p:nvPr>
            <p:ph idx="1"/>
          </p:nvPr>
        </p:nvSpPr>
        <p:spPr>
          <a:xfrm>
            <a:off x="1261228" y="2182622"/>
            <a:ext cx="8596668" cy="3880773"/>
          </a:xfrm>
        </p:spPr>
        <p:txBody>
          <a:bodyPr/>
          <a:lstStyle/>
          <a:p>
            <a:r>
              <a:rPr lang="en-US"/>
              <a:t> Commission outcomes-based domiciliary care, which is based on continuity and flexibility (NICE, 2015; NAO, 2023).</a:t>
            </a:r>
          </a:p>
          <a:p>
            <a:r>
              <a:rPr lang="en-US"/>
              <a:t> Enhance the retention of the workforce by the means of pay increase, education and training, and supervision to normalize the standards across the settings (Skills for Care, 2024; CQC, 2023).</a:t>
            </a:r>
          </a:p>
          <a:p>
            <a:r>
              <a:rPr lang="en-US"/>
              <a:t> Close the gap by enhancing early intervention opportunities and access to reduce the gap in unmet need and keep the escalation of the crisis (Age UK, 2024; The King’s Fund, 2025).</a:t>
            </a:r>
          </a:p>
          <a:p>
            <a:endParaRPr lang="en-US"/>
          </a:p>
        </p:txBody>
      </p:sp>
      <p:pic>
        <p:nvPicPr>
          <p:cNvPr id="5" name="Audio 4">
            <a:hlinkClick r:id="" action="ppaction://media"/>
            <a:extLst>
              <a:ext uri="{FF2B5EF4-FFF2-40B4-BE49-F238E27FC236}">
                <a16:creationId xmlns:a16="http://schemas.microsoft.com/office/drawing/2014/main" id="{015C09E6-9211-8771-0639-907673FA493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63817264"/>
      </p:ext>
    </p:extLst>
  </p:cSld>
  <p:clrMapOvr>
    <a:masterClrMapping/>
  </p:clrMapOvr>
  <mc:AlternateContent xmlns:mc="http://schemas.openxmlformats.org/markup-compatibility/2006">
    <mc:Choice xmlns:p14="http://schemas.microsoft.com/office/powerpoint/2010/main" Requires="p14">
      <p:transition spd="slow" p14:dur="2000" advTm="52499"/>
    </mc:Choice>
    <mc:Fallback>
      <p:transition spd="slow" advTm="524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FCFCD-A825-4BA9-AA6A-59C72DD74026}"/>
              </a:ext>
            </a:extLst>
          </p:cNvPr>
          <p:cNvSpPr>
            <a:spLocks noGrp="1"/>
          </p:cNvSpPr>
          <p:nvPr>
            <p:ph type="title"/>
          </p:nvPr>
        </p:nvSpPr>
        <p:spPr/>
        <p:txBody>
          <a:bodyPr/>
          <a:lstStyle/>
          <a:p>
            <a:pPr algn="ctr"/>
            <a:r>
              <a:rPr lang="en-US"/>
              <a:t>Rising demand and unmet need in older people’s care</a:t>
            </a:r>
          </a:p>
        </p:txBody>
      </p:sp>
      <p:sp>
        <p:nvSpPr>
          <p:cNvPr id="3" name="Content Placeholder 2">
            <a:extLst>
              <a:ext uri="{FF2B5EF4-FFF2-40B4-BE49-F238E27FC236}">
                <a16:creationId xmlns:a16="http://schemas.microsoft.com/office/drawing/2014/main" id="{242B5876-12FD-43D4-8277-877F74F9E599}"/>
              </a:ext>
            </a:extLst>
          </p:cNvPr>
          <p:cNvSpPr>
            <a:spLocks noGrp="1"/>
          </p:cNvSpPr>
          <p:nvPr>
            <p:ph idx="1"/>
          </p:nvPr>
        </p:nvSpPr>
        <p:spPr>
          <a:xfrm>
            <a:off x="7805246" y="2084636"/>
            <a:ext cx="4103987" cy="3880773"/>
          </a:xfrm>
        </p:spPr>
        <p:txBody>
          <a:bodyPr>
            <a:normAutofit lnSpcReduction="10000"/>
          </a:bodyPr>
          <a:lstStyle/>
          <a:p>
            <a:r>
              <a:rPr lang="en-US"/>
              <a:t>Already the ageing population in the UK is resulting in more frail older people with disability and long term conditions (ONS, 2023) living.</a:t>
            </a:r>
          </a:p>
          <a:p>
            <a:r>
              <a:rPr lang="en-US"/>
              <a:t>Significant unmet need There are a large number of older individuals not getting any care before their needs become a crisis (Nuffield Trust, 2023).</a:t>
            </a:r>
          </a:p>
          <a:p>
            <a:r>
              <a:rPr lang="en-US"/>
              <a:t>Secondly, as delay occurs, less choice can be made and dependence on intensive services can be hastened.</a:t>
            </a:r>
          </a:p>
        </p:txBody>
      </p:sp>
      <p:pic>
        <p:nvPicPr>
          <p:cNvPr id="5" name="Picture 4">
            <a:extLst>
              <a:ext uri="{FF2B5EF4-FFF2-40B4-BE49-F238E27FC236}">
                <a16:creationId xmlns:a16="http://schemas.microsoft.com/office/drawing/2014/main" id="{EA3A0A32-9F10-469A-9AE6-990F2C03849F}"/>
              </a:ext>
            </a:extLst>
          </p:cNvPr>
          <p:cNvPicPr>
            <a:picLocks noChangeAspect="1"/>
          </p:cNvPicPr>
          <p:nvPr/>
        </p:nvPicPr>
        <p:blipFill>
          <a:blip r:embed="rId5"/>
          <a:stretch>
            <a:fillRect/>
          </a:stretch>
        </p:blipFill>
        <p:spPr>
          <a:xfrm>
            <a:off x="677334" y="1930400"/>
            <a:ext cx="6937295" cy="4492434"/>
          </a:xfrm>
          <a:prstGeom prst="rect">
            <a:avLst/>
          </a:prstGeom>
        </p:spPr>
      </p:pic>
      <p:pic>
        <p:nvPicPr>
          <p:cNvPr id="6" name="Audio 5">
            <a:hlinkClick r:id="" action="ppaction://media"/>
            <a:extLst>
              <a:ext uri="{FF2B5EF4-FFF2-40B4-BE49-F238E27FC236}">
                <a16:creationId xmlns:a16="http://schemas.microsoft.com/office/drawing/2014/main" id="{B810B117-607E-C12E-3933-F357A5FE963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6669799"/>
      </p:ext>
    </p:extLst>
  </p:cSld>
  <p:clrMapOvr>
    <a:masterClrMapping/>
  </p:clrMapOvr>
  <mc:AlternateContent xmlns:mc="http://schemas.openxmlformats.org/markup-compatibility/2006">
    <mc:Choice xmlns:p14="http://schemas.microsoft.com/office/powerpoint/2010/main" Requires="p14">
      <p:transition spd="slow" p14:dur="2000" advTm="47827"/>
    </mc:Choice>
    <mc:Fallback>
      <p:transition spd="slow" advTm="478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FCFCD-A825-4BA9-AA6A-59C72DD74026}"/>
              </a:ext>
            </a:extLst>
          </p:cNvPr>
          <p:cNvSpPr>
            <a:spLocks noGrp="1"/>
          </p:cNvSpPr>
          <p:nvPr>
            <p:ph type="title"/>
          </p:nvPr>
        </p:nvSpPr>
        <p:spPr/>
        <p:txBody>
          <a:bodyPr/>
          <a:lstStyle/>
          <a:p>
            <a:pPr algn="ctr"/>
            <a:r>
              <a:rPr lang="en-US"/>
              <a:t>Strengths based approaches and empowerment in practice</a:t>
            </a:r>
          </a:p>
        </p:txBody>
      </p:sp>
      <p:pic>
        <p:nvPicPr>
          <p:cNvPr id="4" name="Picture 3">
            <a:extLst>
              <a:ext uri="{FF2B5EF4-FFF2-40B4-BE49-F238E27FC236}">
                <a16:creationId xmlns:a16="http://schemas.microsoft.com/office/drawing/2014/main" id="{B6F1FC5E-B0A8-4E8E-9BF7-CDDF1ABBF6B2}"/>
              </a:ext>
            </a:extLst>
          </p:cNvPr>
          <p:cNvPicPr>
            <a:picLocks noChangeAspect="1"/>
          </p:cNvPicPr>
          <p:nvPr/>
        </p:nvPicPr>
        <p:blipFill>
          <a:blip r:embed="rId5"/>
          <a:stretch>
            <a:fillRect/>
          </a:stretch>
        </p:blipFill>
        <p:spPr>
          <a:xfrm>
            <a:off x="811690" y="4616067"/>
            <a:ext cx="3159045" cy="2114879"/>
          </a:xfrm>
          <a:prstGeom prst="rect">
            <a:avLst/>
          </a:prstGeom>
        </p:spPr>
      </p:pic>
      <p:sp>
        <p:nvSpPr>
          <p:cNvPr id="6" name="Content Placeholder 5">
            <a:extLst>
              <a:ext uri="{FF2B5EF4-FFF2-40B4-BE49-F238E27FC236}">
                <a16:creationId xmlns:a16="http://schemas.microsoft.com/office/drawing/2014/main" id="{8E6AED4F-CF55-40E9-9797-A6BDF78324EC}"/>
              </a:ext>
            </a:extLst>
          </p:cNvPr>
          <p:cNvSpPr>
            <a:spLocks noGrp="1"/>
          </p:cNvSpPr>
          <p:nvPr>
            <p:ph idx="1"/>
          </p:nvPr>
        </p:nvSpPr>
        <p:spPr>
          <a:xfrm>
            <a:off x="919705" y="1792733"/>
            <a:ext cx="8596668" cy="3880773"/>
          </a:xfrm>
        </p:spPr>
        <p:txBody>
          <a:bodyPr>
            <a:normAutofit/>
          </a:bodyPr>
          <a:lstStyle/>
          <a:p>
            <a:pPr algn="just">
              <a:lnSpc>
                <a:spcPct val="150000"/>
              </a:lnSpc>
            </a:pPr>
            <a:r>
              <a:rPr lang="en-US"/>
              <a:t>In Care Act style needs assessment, local authority adult social care practitioners primarily use a strengths-based approach to identify the abilities, goals and support networks first and then match the proportionate support to stay independent as opposed to relapsing to long-term services (SCIE, 2022). Early does also limit the escalation of the crisis caused by the lack of need and assists in controlling the increased demand associated with the ageing of the population (Nuffield Trust, 2023; ONS, 2023).</a:t>
            </a:r>
          </a:p>
        </p:txBody>
      </p:sp>
      <p:pic>
        <p:nvPicPr>
          <p:cNvPr id="5" name="Audio 4">
            <a:hlinkClick r:id="" action="ppaction://media"/>
            <a:extLst>
              <a:ext uri="{FF2B5EF4-FFF2-40B4-BE49-F238E27FC236}">
                <a16:creationId xmlns:a16="http://schemas.microsoft.com/office/drawing/2014/main" id="{410079C3-08F5-36A9-9F2C-82E64BAC7C8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67758863"/>
      </p:ext>
    </p:extLst>
  </p:cSld>
  <p:clrMapOvr>
    <a:masterClrMapping/>
  </p:clrMapOvr>
  <mc:AlternateContent xmlns:mc="http://schemas.openxmlformats.org/markup-compatibility/2006">
    <mc:Choice xmlns:p14="http://schemas.microsoft.com/office/powerpoint/2010/main" Requires="p14">
      <p:transition spd="slow" p14:dur="2000" advTm="53743"/>
    </mc:Choice>
    <mc:Fallback>
      <p:transition spd="slow" advTm="537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5">
            <a:alphaModFix amt="38000"/>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FCFCD-A825-4BA9-AA6A-59C72DD74026}"/>
              </a:ext>
            </a:extLst>
          </p:cNvPr>
          <p:cNvSpPr>
            <a:spLocks noGrp="1"/>
          </p:cNvSpPr>
          <p:nvPr>
            <p:ph type="title"/>
          </p:nvPr>
        </p:nvSpPr>
        <p:spPr>
          <a:xfrm>
            <a:off x="2043425" y="1046827"/>
            <a:ext cx="8596668" cy="1320800"/>
          </a:xfrm>
        </p:spPr>
        <p:txBody>
          <a:bodyPr/>
          <a:lstStyle/>
          <a:p>
            <a:pPr algn="ctr"/>
            <a:r>
              <a:rPr lang="en-US">
                <a:solidFill>
                  <a:schemeClr val="accent2"/>
                </a:solidFill>
              </a:rPr>
              <a:t>Conclusion</a:t>
            </a:r>
          </a:p>
        </p:txBody>
      </p:sp>
      <p:sp>
        <p:nvSpPr>
          <p:cNvPr id="5" name="Content Placeholder 4">
            <a:extLst>
              <a:ext uri="{FF2B5EF4-FFF2-40B4-BE49-F238E27FC236}">
                <a16:creationId xmlns:a16="http://schemas.microsoft.com/office/drawing/2014/main" id="{CCBDA741-999F-421F-9759-84295BB6031B}"/>
              </a:ext>
            </a:extLst>
          </p:cNvPr>
          <p:cNvSpPr>
            <a:spLocks noGrp="1"/>
          </p:cNvSpPr>
          <p:nvPr>
            <p:ph idx="1"/>
          </p:nvPr>
        </p:nvSpPr>
        <p:spPr>
          <a:xfrm>
            <a:off x="1437498" y="1930400"/>
            <a:ext cx="8596668" cy="3880773"/>
          </a:xfrm>
        </p:spPr>
        <p:txBody>
          <a:bodyPr/>
          <a:lstStyle/>
          <a:p>
            <a:pPr marL="0" indent="0" algn="just">
              <a:buNone/>
            </a:pPr>
            <a:r>
              <a:rPr lang="en-US"/>
              <a:t>Local authority services shape whether older people can live with dignity, autonomy and safety, because councils control assessment, eligibility and commissioning of domiciliary care and residential care. This presentation showed that both service routes can meet needs effectively, but outcomes are limited by workforce shortages, funding constraints, unmet need and local variation, which often push people into crisis driven pathways and reduce real choice. Improving independence and empowerment requires earlier access to support, strengths based assessment that focuses on outcomes and capabilities, and commissioning that </a:t>
            </a:r>
            <a:r>
              <a:rPr lang="en-US" err="1"/>
              <a:t>prioritises</a:t>
            </a:r>
            <a:r>
              <a:rPr lang="en-US"/>
              <a:t> continuity, quality and review rather than minutes and volume, so older people can maintain functional ability for longer within a sustainable system.</a:t>
            </a:r>
          </a:p>
        </p:txBody>
      </p:sp>
      <p:pic>
        <p:nvPicPr>
          <p:cNvPr id="4" name="Audio 3">
            <a:hlinkClick r:id="" action="ppaction://media"/>
            <a:extLst>
              <a:ext uri="{FF2B5EF4-FFF2-40B4-BE49-F238E27FC236}">
                <a16:creationId xmlns:a16="http://schemas.microsoft.com/office/drawing/2014/main" id="{0F3A730D-D15E-C207-EC04-EFC374E2585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4026825"/>
      </p:ext>
    </p:extLst>
  </p:cSld>
  <p:clrMapOvr>
    <a:masterClrMapping/>
  </p:clrMapOvr>
  <mc:AlternateContent xmlns:mc="http://schemas.openxmlformats.org/markup-compatibility/2006">
    <mc:Choice xmlns:p14="http://schemas.microsoft.com/office/powerpoint/2010/main" Requires="p14">
      <p:transition spd="slow" p14:dur="2000" advTm="70090"/>
    </mc:Choice>
    <mc:Fallback>
      <p:transition spd="slow" advTm="700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FCFCD-A825-4BA9-AA6A-59C72DD74026}"/>
              </a:ext>
            </a:extLst>
          </p:cNvPr>
          <p:cNvSpPr>
            <a:spLocks noGrp="1"/>
          </p:cNvSpPr>
          <p:nvPr>
            <p:ph type="title"/>
          </p:nvPr>
        </p:nvSpPr>
        <p:spPr>
          <a:xfrm>
            <a:off x="1073941" y="380082"/>
            <a:ext cx="8596668" cy="613272"/>
          </a:xfrm>
        </p:spPr>
        <p:txBody>
          <a:bodyPr>
            <a:normAutofit fontScale="90000"/>
          </a:bodyPr>
          <a:lstStyle/>
          <a:p>
            <a:pPr algn="ctr"/>
            <a:r>
              <a:rPr lang="en-US"/>
              <a:t>References</a:t>
            </a:r>
          </a:p>
        </p:txBody>
      </p:sp>
      <p:sp>
        <p:nvSpPr>
          <p:cNvPr id="3" name="Content Placeholder 2">
            <a:extLst>
              <a:ext uri="{FF2B5EF4-FFF2-40B4-BE49-F238E27FC236}">
                <a16:creationId xmlns:a16="http://schemas.microsoft.com/office/drawing/2014/main" id="{242B5876-12FD-43D4-8277-877F74F9E599}"/>
              </a:ext>
            </a:extLst>
          </p:cNvPr>
          <p:cNvSpPr>
            <a:spLocks noGrp="1"/>
          </p:cNvSpPr>
          <p:nvPr>
            <p:ph idx="1"/>
          </p:nvPr>
        </p:nvSpPr>
        <p:spPr>
          <a:xfrm>
            <a:off x="183615" y="1136020"/>
            <a:ext cx="11439180" cy="5341898"/>
          </a:xfrm>
        </p:spPr>
        <p:txBody>
          <a:bodyPr>
            <a:normAutofit fontScale="32500" lnSpcReduction="20000"/>
          </a:bodyPr>
          <a:lstStyle/>
          <a:p>
            <a:pPr lvl="0" algn="just">
              <a:buFont typeface="+mj-lt"/>
              <a:buAutoNum type="arabicPeriod"/>
            </a:pPr>
            <a:r>
              <a:rPr lang="en-US" sz="3100">
                <a:latin typeface="Times New Roman" panose="02020603050405020304" pitchFamily="18" charset="0"/>
                <a:ea typeface="Times New Roman" panose="02020603050405020304" pitchFamily="18" charset="0"/>
              </a:rPr>
              <a:t>Age UK (2024) </a:t>
            </a:r>
            <a:r>
              <a:rPr lang="en-US" sz="3100" i="1">
                <a:latin typeface="Times New Roman" panose="02020603050405020304" pitchFamily="18" charset="0"/>
                <a:ea typeface="Times New Roman" panose="02020603050405020304" pitchFamily="18" charset="0"/>
              </a:rPr>
              <a:t>Later life in the United Kingdom</a:t>
            </a:r>
            <a:r>
              <a:rPr lang="en-US" sz="3100">
                <a:latin typeface="Times New Roman" panose="02020603050405020304" pitchFamily="18" charset="0"/>
                <a:ea typeface="Times New Roman" panose="02020603050405020304" pitchFamily="18" charset="0"/>
              </a:rPr>
              <a:t>. London: Age UK. Available at: </a:t>
            </a:r>
            <a:r>
              <a:rPr lang="en-US" sz="3100" u="sng">
                <a:solidFill>
                  <a:srgbClr val="0000FF"/>
                </a:solidFill>
                <a:latin typeface="Times New Roman" panose="02020603050405020304"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https://www.ageuk.org.uk/globalassets/age-uk/documents/reports-and-publications/later_life_uk_factsheet.pdf</a:t>
            </a:r>
            <a:r>
              <a:rPr lang="en-US" sz="3100">
                <a:latin typeface="Times New Roman" panose="02020603050405020304" pitchFamily="18" charset="0"/>
                <a:ea typeface="Times New Roman" panose="02020603050405020304" pitchFamily="18" charset="0"/>
              </a:rPr>
              <a:t> (Accessed: 10 February 2026).</a:t>
            </a:r>
          </a:p>
          <a:p>
            <a:pPr lvl="0" algn="just">
              <a:buFont typeface="+mj-lt"/>
              <a:buAutoNum type="arabicPeriod"/>
            </a:pPr>
            <a:r>
              <a:rPr lang="en-US" sz="3100">
                <a:latin typeface="Times New Roman" panose="02020603050405020304" pitchFamily="18" charset="0"/>
                <a:ea typeface="Times New Roman" panose="02020603050405020304" pitchFamily="18" charset="0"/>
              </a:rPr>
              <a:t>Care Quality Commission (2023) </a:t>
            </a:r>
            <a:r>
              <a:rPr lang="en-US" sz="3100" i="1">
                <a:latin typeface="Times New Roman" panose="02020603050405020304" pitchFamily="18" charset="0"/>
                <a:ea typeface="Times New Roman" panose="02020603050405020304" pitchFamily="18" charset="0"/>
              </a:rPr>
              <a:t>The state of health care and adult social care in England 2022 to 2023</a:t>
            </a:r>
            <a:r>
              <a:rPr lang="en-US" sz="3100">
                <a:latin typeface="Times New Roman" panose="02020603050405020304" pitchFamily="18" charset="0"/>
                <a:ea typeface="Times New Roman" panose="02020603050405020304" pitchFamily="18" charset="0"/>
              </a:rPr>
              <a:t>. London: CQC. Available at: </a:t>
            </a:r>
            <a:r>
              <a:rPr lang="en-US" sz="3100" u="sng">
                <a:solidFill>
                  <a:srgbClr val="0000FF"/>
                </a:solidFill>
                <a:latin typeface="Times New Roman" panose="02020603050405020304"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https://www.cqc.org.uk/publications/major-report/state-care</a:t>
            </a:r>
            <a:r>
              <a:rPr lang="en-US" sz="3100">
                <a:latin typeface="Times New Roman" panose="02020603050405020304" pitchFamily="18" charset="0"/>
                <a:ea typeface="Times New Roman" panose="02020603050405020304" pitchFamily="18" charset="0"/>
              </a:rPr>
              <a:t> (Accessed: 10 February 2026).</a:t>
            </a:r>
          </a:p>
          <a:p>
            <a:pPr lvl="0" algn="just">
              <a:buFont typeface="+mj-lt"/>
              <a:buAutoNum type="arabicPeriod"/>
            </a:pPr>
            <a:r>
              <a:rPr lang="en-US" sz="3100">
                <a:latin typeface="Times New Roman" panose="02020603050405020304" pitchFamily="18" charset="0"/>
                <a:ea typeface="Times New Roman" panose="02020603050405020304" pitchFamily="18" charset="0"/>
              </a:rPr>
              <a:t>Department of Health and Social Care (2021) </a:t>
            </a:r>
            <a:r>
              <a:rPr lang="en-US" sz="3100" i="1">
                <a:latin typeface="Times New Roman" panose="02020603050405020304" pitchFamily="18" charset="0"/>
                <a:ea typeface="Times New Roman" panose="02020603050405020304" pitchFamily="18" charset="0"/>
              </a:rPr>
              <a:t>People at the heart of care: adult social care reform white paper</a:t>
            </a:r>
            <a:r>
              <a:rPr lang="en-US" sz="3100">
                <a:latin typeface="Times New Roman" panose="02020603050405020304" pitchFamily="18" charset="0"/>
                <a:ea typeface="Times New Roman" panose="02020603050405020304" pitchFamily="18" charset="0"/>
              </a:rPr>
              <a:t>. London: DHSC. Available at: https://www.gov.uk/government/publications/people-at-the-heart-of-care-adult-social-care-reform (Accessed: 10 February 2026).</a:t>
            </a:r>
          </a:p>
          <a:p>
            <a:pPr lvl="0" algn="just">
              <a:buFont typeface="+mj-lt"/>
              <a:buAutoNum type="arabicPeriod"/>
            </a:pPr>
            <a:r>
              <a:rPr lang="en-US" sz="3100">
                <a:latin typeface="Times New Roman" panose="02020603050405020304" pitchFamily="18" charset="0"/>
                <a:ea typeface="Times New Roman" panose="02020603050405020304" pitchFamily="18" charset="0"/>
              </a:rPr>
              <a:t>National Audit Office (2024) </a:t>
            </a:r>
            <a:r>
              <a:rPr lang="en-US" sz="3100" i="1">
                <a:latin typeface="Times New Roman" panose="02020603050405020304" pitchFamily="18" charset="0"/>
                <a:ea typeface="Times New Roman" panose="02020603050405020304" pitchFamily="18" charset="0"/>
              </a:rPr>
              <a:t>Adult social care in England: reform and funding</a:t>
            </a:r>
            <a:r>
              <a:rPr lang="en-US" sz="3100">
                <a:latin typeface="Times New Roman" panose="02020603050405020304" pitchFamily="18" charset="0"/>
                <a:ea typeface="Times New Roman" panose="02020603050405020304" pitchFamily="18" charset="0"/>
              </a:rPr>
              <a:t>. London: NAO. Available at: https://www.nao.org.uk/reports/adult-social-care-reform-and-funding (Accessed: 10 February 2026).</a:t>
            </a:r>
          </a:p>
          <a:p>
            <a:pPr lvl="0" algn="just">
              <a:buFont typeface="+mj-lt"/>
              <a:buAutoNum type="arabicPeriod"/>
            </a:pPr>
            <a:r>
              <a:rPr lang="en-US" sz="3100">
                <a:latin typeface="Times New Roman" panose="02020603050405020304" pitchFamily="18" charset="0"/>
                <a:ea typeface="Times New Roman" panose="02020603050405020304" pitchFamily="18" charset="0"/>
              </a:rPr>
              <a:t>NICE (2022) </a:t>
            </a:r>
            <a:r>
              <a:rPr lang="en-US" sz="3100" i="1">
                <a:latin typeface="Times New Roman" panose="02020603050405020304" pitchFamily="18" charset="0"/>
                <a:ea typeface="Times New Roman" panose="02020603050405020304" pitchFamily="18" charset="0"/>
              </a:rPr>
              <a:t>Older people with social care needs and multiple long term conditions</a:t>
            </a:r>
            <a:r>
              <a:rPr lang="en-US" sz="3100">
                <a:latin typeface="Times New Roman" panose="02020603050405020304" pitchFamily="18" charset="0"/>
                <a:ea typeface="Times New Roman" panose="02020603050405020304" pitchFamily="18" charset="0"/>
              </a:rPr>
              <a:t>. London: National Institute for Health and Care Excellence. Available at: </a:t>
            </a:r>
            <a:r>
              <a:rPr lang="en-US" sz="3100" u="sng">
                <a:solidFill>
                  <a:srgbClr val="0000FF"/>
                </a:solidFill>
                <a:latin typeface="Times New Roman" panose="02020603050405020304" pitchFamily="18" charset="0"/>
                <a:ea typeface="Times New Roman" panose="02020603050405020304" pitchFamily="18" charset="0"/>
                <a:hlinkClick r:id="rId6">
                  <a:extLst>
                    <a:ext uri="{A12FA001-AC4F-418D-AE19-62706E023703}">
                      <ahyp:hlinkClr xmlns:ahyp="http://schemas.microsoft.com/office/drawing/2018/hyperlinkcolor" val="tx"/>
                    </a:ext>
                  </a:extLst>
                </a:hlinkClick>
              </a:rPr>
              <a:t>https://www.nice.org.uk/guidance/ng86</a:t>
            </a:r>
            <a:r>
              <a:rPr lang="en-US" sz="3100">
                <a:latin typeface="Times New Roman" panose="02020603050405020304" pitchFamily="18" charset="0"/>
                <a:ea typeface="Times New Roman" panose="02020603050405020304" pitchFamily="18" charset="0"/>
              </a:rPr>
              <a:t> (Accessed: 10 February 2026).</a:t>
            </a:r>
          </a:p>
          <a:p>
            <a:pPr lvl="0" algn="just">
              <a:buFont typeface="+mj-lt"/>
              <a:buAutoNum type="arabicPeriod"/>
            </a:pPr>
            <a:r>
              <a:rPr lang="en-US" sz="3100">
                <a:latin typeface="Times New Roman" panose="02020603050405020304" pitchFamily="18" charset="0"/>
                <a:ea typeface="Times New Roman" panose="02020603050405020304" pitchFamily="18" charset="0"/>
              </a:rPr>
              <a:t>Skills for Care (2023) </a:t>
            </a:r>
            <a:r>
              <a:rPr lang="en-US" sz="3100" i="1">
                <a:latin typeface="Times New Roman" panose="02020603050405020304" pitchFamily="18" charset="0"/>
                <a:ea typeface="Times New Roman" panose="02020603050405020304" pitchFamily="18" charset="0"/>
              </a:rPr>
              <a:t>The state of the adult social care sector and workforce in England</a:t>
            </a:r>
            <a:r>
              <a:rPr lang="en-US" sz="3100">
                <a:latin typeface="Times New Roman" panose="02020603050405020304" pitchFamily="18" charset="0"/>
                <a:ea typeface="Times New Roman" panose="02020603050405020304" pitchFamily="18" charset="0"/>
              </a:rPr>
              <a:t>. Leeds: Skills for Care. Available at: https://www.skillsforcare.org.uk/adult-social-care-workforce-data (Accessed: 10 February 2026).</a:t>
            </a:r>
          </a:p>
          <a:p>
            <a:pPr lvl="0" algn="just">
              <a:buFont typeface="+mj-lt"/>
              <a:buAutoNum type="arabicPeriod"/>
            </a:pPr>
            <a:r>
              <a:rPr lang="en-US" sz="3100">
                <a:latin typeface="Times New Roman" panose="02020603050405020304" pitchFamily="18" charset="0"/>
                <a:ea typeface="Times New Roman" panose="02020603050405020304" pitchFamily="18" charset="0"/>
              </a:rPr>
              <a:t>Kings Fund (2022) </a:t>
            </a:r>
            <a:r>
              <a:rPr lang="en-US" sz="3100" i="1">
                <a:latin typeface="Times New Roman" panose="02020603050405020304" pitchFamily="18" charset="0"/>
                <a:ea typeface="Times New Roman" panose="02020603050405020304" pitchFamily="18" charset="0"/>
              </a:rPr>
              <a:t>Social care for older people</a:t>
            </a:r>
            <a:r>
              <a:rPr lang="en-US" sz="3100">
                <a:latin typeface="Times New Roman" panose="02020603050405020304" pitchFamily="18" charset="0"/>
                <a:ea typeface="Times New Roman" panose="02020603050405020304" pitchFamily="18" charset="0"/>
              </a:rPr>
              <a:t>. London: The Kings Fund. Available at: https://www.kingsfund.org.uk/projects/time-think-differently/social-care-older-people (Accessed: 10 February 2026).</a:t>
            </a:r>
          </a:p>
          <a:p>
            <a:pPr lvl="0" algn="just">
              <a:buFont typeface="+mj-lt"/>
              <a:buAutoNum type="arabicPeriod"/>
            </a:pPr>
            <a:r>
              <a:rPr lang="en-US" sz="3100">
                <a:latin typeface="Times New Roman" panose="02020603050405020304" pitchFamily="18" charset="0"/>
                <a:ea typeface="Times New Roman" panose="02020603050405020304" pitchFamily="18" charset="0"/>
              </a:rPr>
              <a:t>Lewis, J. (2022) ‘The problems of social care in English residential and nursing homes’, </a:t>
            </a:r>
            <a:r>
              <a:rPr lang="en-US" sz="3100" i="1">
                <a:latin typeface="Times New Roman" panose="02020603050405020304" pitchFamily="18" charset="0"/>
                <a:ea typeface="Times New Roman" panose="02020603050405020304" pitchFamily="18" charset="0"/>
              </a:rPr>
              <a:t>Journal of Social Policy</a:t>
            </a:r>
            <a:r>
              <a:rPr lang="en-US" sz="3100">
                <a:latin typeface="Times New Roman" panose="02020603050405020304" pitchFamily="18" charset="0"/>
                <a:ea typeface="Times New Roman" panose="02020603050405020304" pitchFamily="18" charset="0"/>
              </a:rPr>
              <a:t>, 51(4), pp. 841 to 860.</a:t>
            </a:r>
          </a:p>
          <a:p>
            <a:pPr lvl="0" algn="just">
              <a:buFont typeface="+mj-lt"/>
              <a:buAutoNum type="arabicPeriod"/>
            </a:pPr>
            <a:r>
              <a:rPr lang="en-US" sz="3100">
                <a:latin typeface="Times New Roman" panose="02020603050405020304" pitchFamily="18" charset="0"/>
                <a:ea typeface="Times New Roman" panose="02020603050405020304" pitchFamily="18" charset="0"/>
              </a:rPr>
              <a:t>Goodman, C., Davies, S., Gordon, A. and </a:t>
            </a:r>
            <a:r>
              <a:rPr lang="en-US" sz="3100" err="1">
                <a:latin typeface="Times New Roman" panose="02020603050405020304" pitchFamily="18" charset="0"/>
                <a:ea typeface="Times New Roman" panose="02020603050405020304" pitchFamily="18" charset="0"/>
              </a:rPr>
              <a:t>Dening</a:t>
            </a:r>
            <a:r>
              <a:rPr lang="en-US" sz="3100">
                <a:latin typeface="Times New Roman" panose="02020603050405020304" pitchFamily="18" charset="0"/>
                <a:ea typeface="Times New Roman" panose="02020603050405020304" pitchFamily="18" charset="0"/>
              </a:rPr>
              <a:t>, T. (2016) </a:t>
            </a:r>
            <a:r>
              <a:rPr lang="en-US" sz="3100" i="1">
                <a:latin typeface="Times New Roman" panose="02020603050405020304" pitchFamily="18" charset="0"/>
                <a:ea typeface="Times New Roman" panose="02020603050405020304" pitchFamily="18" charset="0"/>
              </a:rPr>
              <a:t>Effective health care for older people living and dying in care homes</a:t>
            </a:r>
            <a:r>
              <a:rPr lang="en-US" sz="3100">
                <a:latin typeface="Times New Roman" panose="02020603050405020304" pitchFamily="18" charset="0"/>
                <a:ea typeface="Times New Roman" panose="02020603050405020304" pitchFamily="18" charset="0"/>
              </a:rPr>
              <a:t>. London: NIHR. Available at: </a:t>
            </a:r>
            <a:r>
              <a:rPr lang="en-US" sz="3100" u="sng">
                <a:solidFill>
                  <a:srgbClr val="0000FF"/>
                </a:solidFill>
                <a:latin typeface="Times New Roman" panose="02020603050405020304" pitchFamily="18" charset="0"/>
                <a:ea typeface="Times New Roman" panose="02020603050405020304" pitchFamily="18" charset="0"/>
                <a:hlinkClick r:id="rId7">
                  <a:extLst>
                    <a:ext uri="{A12FA001-AC4F-418D-AE19-62706E023703}">
                      <ahyp:hlinkClr xmlns:ahyp="http://schemas.microsoft.com/office/drawing/2018/hyperlinkcolor" val="tx"/>
                    </a:ext>
                  </a:extLst>
                </a:hlinkClick>
              </a:rPr>
              <a:t>https://www.journalslibrary.nihr.ac.uk/hsdr</a:t>
            </a:r>
            <a:r>
              <a:rPr lang="en-US" sz="3100">
                <a:latin typeface="Times New Roman" panose="02020603050405020304" pitchFamily="18" charset="0"/>
                <a:ea typeface="Times New Roman" panose="02020603050405020304" pitchFamily="18" charset="0"/>
              </a:rPr>
              <a:t> (Accessed: 10 February 2026).</a:t>
            </a:r>
          </a:p>
          <a:p>
            <a:pPr lvl="0" algn="just">
              <a:buFont typeface="+mj-lt"/>
              <a:buAutoNum type="arabicPeriod"/>
            </a:pPr>
            <a:r>
              <a:rPr lang="en-US" sz="3100" err="1">
                <a:latin typeface="Times New Roman" panose="02020603050405020304" pitchFamily="18" charset="0"/>
                <a:ea typeface="Times New Roman" panose="02020603050405020304" pitchFamily="18" charset="0"/>
              </a:rPr>
              <a:t>Oung</a:t>
            </a:r>
            <a:r>
              <a:rPr lang="en-US" sz="3100">
                <a:latin typeface="Times New Roman" panose="02020603050405020304" pitchFamily="18" charset="0"/>
                <a:ea typeface="Times New Roman" panose="02020603050405020304" pitchFamily="18" charset="0"/>
              </a:rPr>
              <a:t>, C., </a:t>
            </a:r>
            <a:r>
              <a:rPr lang="en-US" sz="3100" err="1">
                <a:latin typeface="Times New Roman" panose="02020603050405020304" pitchFamily="18" charset="0"/>
                <a:ea typeface="Times New Roman" panose="02020603050405020304" pitchFamily="18" charset="0"/>
              </a:rPr>
              <a:t>Schlepper</a:t>
            </a:r>
            <a:r>
              <a:rPr lang="en-US" sz="3100">
                <a:latin typeface="Times New Roman" panose="02020603050405020304" pitchFamily="18" charset="0"/>
                <a:ea typeface="Times New Roman" panose="02020603050405020304" pitchFamily="18" charset="0"/>
              </a:rPr>
              <a:t>, L. and Curry, N. (2021) </a:t>
            </a:r>
            <a:r>
              <a:rPr lang="en-US" sz="3100" i="1">
                <a:latin typeface="Times New Roman" panose="02020603050405020304" pitchFamily="18" charset="0"/>
                <a:ea typeface="Times New Roman" panose="02020603050405020304" pitchFamily="18" charset="0"/>
              </a:rPr>
              <a:t>Adult social care and COVID impacts</a:t>
            </a:r>
            <a:r>
              <a:rPr lang="en-US" sz="3100">
                <a:latin typeface="Times New Roman" panose="02020603050405020304" pitchFamily="18" charset="0"/>
                <a:ea typeface="Times New Roman" panose="02020603050405020304" pitchFamily="18" charset="0"/>
              </a:rPr>
              <a:t>. London: Nuffield Trust. Available at: https://www.nuffieldtrust.org.uk/research/adult-social-care-and-covid (Accessed: 10 February 2026).</a:t>
            </a:r>
          </a:p>
          <a:p>
            <a:pPr lvl="0" algn="just">
              <a:buFont typeface="+mj-lt"/>
              <a:buAutoNum type="arabicPeriod"/>
            </a:pPr>
            <a:r>
              <a:rPr lang="en-US" sz="3100">
                <a:latin typeface="Times New Roman" panose="02020603050405020304" pitchFamily="18" charset="0"/>
                <a:ea typeface="Times New Roman" panose="02020603050405020304" pitchFamily="18" charset="0"/>
              </a:rPr>
              <a:t>Office for National Statistics (2023) </a:t>
            </a:r>
            <a:r>
              <a:rPr lang="en-US" sz="3100" i="1">
                <a:latin typeface="Times New Roman" panose="02020603050405020304" pitchFamily="18" charset="0"/>
                <a:ea typeface="Times New Roman" panose="02020603050405020304" pitchFamily="18" charset="0"/>
              </a:rPr>
              <a:t>Living longer: ageing in the UK</a:t>
            </a:r>
            <a:r>
              <a:rPr lang="en-US" sz="3100">
                <a:latin typeface="Times New Roman" panose="02020603050405020304" pitchFamily="18" charset="0"/>
                <a:ea typeface="Times New Roman" panose="02020603050405020304" pitchFamily="18" charset="0"/>
              </a:rPr>
              <a:t>. London: ONS. Available at: </a:t>
            </a:r>
            <a:r>
              <a:rPr lang="en-US" sz="3100" u="sng">
                <a:solidFill>
                  <a:srgbClr val="0000FF"/>
                </a:solidFill>
                <a:latin typeface="Times New Roman" panose="02020603050405020304" pitchFamily="18" charset="0"/>
                <a:ea typeface="Times New Roman" panose="02020603050405020304" pitchFamily="18" charset="0"/>
                <a:hlinkClick r:id="rId8">
                  <a:extLst>
                    <a:ext uri="{A12FA001-AC4F-418D-AE19-62706E023703}">
                      <ahyp:hlinkClr xmlns:ahyp="http://schemas.microsoft.com/office/drawing/2018/hyperlinkcolor" val="tx"/>
                    </a:ext>
                  </a:extLst>
                </a:hlinkClick>
              </a:rPr>
              <a:t>https://www.ons.gov.uk/peoplepopulationandcommunity/birthsdeathsandmarriages/ageing</a:t>
            </a:r>
            <a:r>
              <a:rPr lang="en-US" sz="3100">
                <a:latin typeface="Times New Roman" panose="02020603050405020304" pitchFamily="18" charset="0"/>
                <a:ea typeface="Times New Roman" panose="02020603050405020304" pitchFamily="18" charset="0"/>
              </a:rPr>
              <a:t> (Accessed: 10 February 2026).</a:t>
            </a:r>
          </a:p>
          <a:p>
            <a:pPr lvl="0" algn="just">
              <a:buFont typeface="+mj-lt"/>
              <a:buAutoNum type="arabicPeriod"/>
            </a:pPr>
            <a:r>
              <a:rPr lang="en-US" sz="3100">
                <a:latin typeface="Times New Roman" panose="02020603050405020304" pitchFamily="18" charset="0"/>
                <a:ea typeface="Times New Roman" panose="02020603050405020304" pitchFamily="18" charset="0"/>
              </a:rPr>
              <a:t>Social Care Institute for Excellence (2021) </a:t>
            </a:r>
            <a:r>
              <a:rPr lang="en-US" sz="3100" i="1">
                <a:latin typeface="Times New Roman" panose="02020603050405020304" pitchFamily="18" charset="0"/>
                <a:ea typeface="Times New Roman" panose="02020603050405020304" pitchFamily="18" charset="0"/>
              </a:rPr>
              <a:t>Domiciliary care for older people</a:t>
            </a:r>
            <a:r>
              <a:rPr lang="en-US" sz="3100">
                <a:latin typeface="Times New Roman" panose="02020603050405020304" pitchFamily="18" charset="0"/>
                <a:ea typeface="Times New Roman" panose="02020603050405020304" pitchFamily="18" charset="0"/>
              </a:rPr>
              <a:t>. London: SCIE. Available at: https://www.scie.org.uk/homecare (Accessed: 10 February 2026). </a:t>
            </a:r>
          </a:p>
          <a:p>
            <a:pPr lvl="0" algn="just">
              <a:buFont typeface="+mj-lt"/>
              <a:buAutoNum type="arabicPeriod"/>
            </a:pPr>
            <a:r>
              <a:rPr lang="en-US" sz="3100">
                <a:latin typeface="Times New Roman" panose="02020603050405020304" pitchFamily="18" charset="0"/>
                <a:ea typeface="Times New Roman" panose="02020603050405020304" pitchFamily="18" charset="0"/>
              </a:rPr>
              <a:t>Office for National Statistics (2023) Living longer: ageing in the UK. London: ONS. Available at: https://www.ons.gov.uk/peoplepopulationandcommunity/birthsdeathsandmarriages/ageing (Accessed: 11 February 2026).</a:t>
            </a:r>
          </a:p>
          <a:p>
            <a:pPr lvl="0" algn="just">
              <a:buFont typeface="+mj-lt"/>
              <a:buAutoNum type="arabicPeriod"/>
            </a:pPr>
            <a:r>
              <a:rPr lang="en-US" sz="3100">
                <a:latin typeface="Times New Roman" panose="02020603050405020304" pitchFamily="18" charset="0"/>
                <a:ea typeface="Times New Roman" panose="02020603050405020304" pitchFamily="18" charset="0"/>
              </a:rPr>
              <a:t>Social Care Institute for Excellence (2022) Strengths based approaches in adult social care. London: SCIE. Available at: https://www.scie.org.uk/strengths-based-approach (Accessed: 11 February 2026).</a:t>
            </a:r>
          </a:p>
          <a:p>
            <a:pPr lvl="0" algn="just">
              <a:buFont typeface="+mj-lt"/>
              <a:buAutoNum type="arabicPeriod"/>
            </a:pPr>
            <a:r>
              <a:rPr lang="en-US" sz="3100">
                <a:latin typeface="Times New Roman" panose="02020603050405020304" pitchFamily="18" charset="0"/>
                <a:ea typeface="Times New Roman" panose="02020603050405020304" pitchFamily="18" charset="0"/>
              </a:rPr>
              <a:t>Nuffield Trust (2023) Adult social care and the challenge of unmet need. London: Nuffield Trust. Available at: https://www.nuffieldtrust.org.uk/research/adult-social-care-and-unmet-need (Accessed: 11 February 2026).</a:t>
            </a:r>
          </a:p>
          <a:p>
            <a:pPr lvl="0" algn="just">
              <a:buFont typeface="+mj-lt"/>
              <a:buAutoNum type="arabicPeriod"/>
            </a:pPr>
            <a:endParaRPr lang="en-US" sz="2300">
              <a:latin typeface="Times New Roman" panose="02020603050405020304" pitchFamily="18" charset="0"/>
              <a:ea typeface="Times New Roman" panose="02020603050405020304" pitchFamily="18" charset="0"/>
            </a:endParaRPr>
          </a:p>
          <a:p>
            <a:pPr marL="0" indent="0">
              <a:buNone/>
            </a:pPr>
            <a:endParaRPr lang="en-US"/>
          </a:p>
        </p:txBody>
      </p:sp>
      <p:pic>
        <p:nvPicPr>
          <p:cNvPr id="5" name="Audio 4">
            <a:hlinkClick r:id="" action="ppaction://media"/>
            <a:extLst>
              <a:ext uri="{FF2B5EF4-FFF2-40B4-BE49-F238E27FC236}">
                <a16:creationId xmlns:a16="http://schemas.microsoft.com/office/drawing/2014/main" id="{4C9AC926-C744-6D26-0E13-DBE16770D5C7}"/>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48600027"/>
      </p:ext>
    </p:extLst>
  </p:cSld>
  <p:clrMapOvr>
    <a:masterClrMapping/>
  </p:clrMapOvr>
  <mc:AlternateContent xmlns:mc="http://schemas.openxmlformats.org/markup-compatibility/2006">
    <mc:Choice xmlns:p14="http://schemas.microsoft.com/office/powerpoint/2010/main" Requires="p14">
      <p:transition spd="slow" p14:dur="2000" advTm="9099"/>
    </mc:Choice>
    <mc:Fallback>
      <p:transition spd="slow" advTm="90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4222</Words>
  <Application>Microsoft Office PowerPoint</Application>
  <PresentationFormat>Widescreen</PresentationFormat>
  <Paragraphs>125</Paragraphs>
  <Slides>20</Slides>
  <Notes>19</Notes>
  <HiddenSlides>0</HiddenSlides>
  <MMClips>20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ui-sans-serif</vt:lpstr>
      <vt:lpstr>Arial</vt:lpstr>
      <vt:lpstr>Arial Black</vt:lpstr>
      <vt:lpstr>Calibri</vt:lpstr>
      <vt:lpstr>Times New Roman</vt:lpstr>
      <vt:lpstr>Trebuchet MS</vt:lpstr>
      <vt:lpstr>Wingdings 3</vt:lpstr>
      <vt:lpstr>Facet</vt:lpstr>
      <vt:lpstr>Local authority services in elderly care: domiciliary care and residential care homes in the UK Student name: yamasanga mbembo  Student ID: 23136621 Module code: BMHP 6027 Lecture: rizwan nadinPresentation titles</vt:lpstr>
      <vt:lpstr>Introduction</vt:lpstr>
      <vt:lpstr>Older people’s care, empowerment and support needs</vt:lpstr>
      <vt:lpstr>Independence, empowerment and choice in older age</vt:lpstr>
      <vt:lpstr>Local authority responsibilities in older people’s care</vt:lpstr>
      <vt:lpstr>Domiciliary care, benefits and value</vt:lpstr>
      <vt:lpstr>Domiciliary care, limitations and what undermines independence</vt:lpstr>
      <vt:lpstr>What “good domiciliary care” looks like in practice</vt:lpstr>
      <vt:lpstr>Residential care homes, what they are and who they serve</vt:lpstr>
      <vt:lpstr>Residential care, benefits and when it is the best option </vt:lpstr>
      <vt:lpstr>Residential care, key problems and risks to independence</vt:lpstr>
      <vt:lpstr>Quality, regulation and safeguarding across services</vt:lpstr>
      <vt:lpstr>Policy and evidence shaping local authority provision</vt:lpstr>
      <vt:lpstr>Barriers older people face in maintaining independence</vt:lpstr>
      <vt:lpstr>Effectiveness of current local authority services </vt:lpstr>
      <vt:lpstr>Recommendations for service improvement</vt:lpstr>
      <vt:lpstr>Rising demand and unmet need in older people’s care</vt:lpstr>
      <vt:lpstr>Strengths based approaches and empowerment in practice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Local authority services in elderly care: domiciliary care and residential care homes in the UK Student name: yamasanga mbembo  Student ID: 23136621 Module code: BMHP 6027 Lecture: rizwan nadinPresentation titles</dc:title>
  <cp:lastModifiedBy>Minouche Natali Yamasanga Mbembo</cp:lastModifiedBy>
  <cp:revision>1</cp:revision>
  <dcterms:created xsi:type="dcterms:W3CDTF">2026-02-10T17:59:59Z</dcterms:created>
  <dcterms:modified xsi:type="dcterms:W3CDTF">2026-02-24T21:02:42Z</dcterms:modified>
</cp:coreProperties>
</file>