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377" r:id="rId1"/>
  </p:sldMasterIdLst>
  <p:notesMasterIdLst>
    <p:notesMasterId r:id="rId16"/>
  </p:notesMasterIdLst>
  <p:handoutMasterIdLst>
    <p:handoutMasterId r:id="rId17"/>
  </p:handoutMasterIdLst>
  <p:sldIdLst>
    <p:sldId id="286" r:id="rId2"/>
    <p:sldId id="257" r:id="rId3"/>
    <p:sldId id="258" r:id="rId4"/>
    <p:sldId id="270" r:id="rId5"/>
    <p:sldId id="263" r:id="rId6"/>
    <p:sldId id="292" r:id="rId7"/>
    <p:sldId id="275" r:id="rId8"/>
    <p:sldId id="291" r:id="rId9"/>
    <p:sldId id="264" r:id="rId10"/>
    <p:sldId id="295" r:id="rId11"/>
    <p:sldId id="277" r:id="rId12"/>
    <p:sldId id="280" r:id="rId13"/>
    <p:sldId id="293" r:id="rId14"/>
    <p:sldId id="294" r:id="rId15"/>
  </p:sldIdLst>
  <p:sldSz cx="9144000" cy="6858000" type="screen4x3"/>
  <p:notesSz cx="6724650" cy="9774238"/>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891" autoAdjust="0"/>
  </p:normalViewPr>
  <p:slideViewPr>
    <p:cSldViewPr>
      <p:cViewPr>
        <p:scale>
          <a:sx n="70" d="100"/>
          <a:sy n="70" d="100"/>
        </p:scale>
        <p:origin x="-1164" y="-26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ullah Al Mamun" userId="7b5ef901-f473-404d-ae81-8f91a9a08898" providerId="ADAL" clId="{29811E0C-AB6D-49DE-88CB-3FAC9B06AC49}"/>
    <pc:docChg chg="modSld">
      <pc:chgData name="Abdullah Al Mamun" userId="7b5ef901-f473-404d-ae81-8f91a9a08898" providerId="ADAL" clId="{29811E0C-AB6D-49DE-88CB-3FAC9B06AC49}" dt="2018-11-02T16:49:49.030" v="9" actId="20577"/>
      <pc:docMkLst>
        <pc:docMk/>
      </pc:docMkLst>
      <pc:sldChg chg="modSp">
        <pc:chgData name="Abdullah Al Mamun" userId="7b5ef901-f473-404d-ae81-8f91a9a08898" providerId="ADAL" clId="{29811E0C-AB6D-49DE-88CB-3FAC9B06AC49}" dt="2018-11-02T16:49:49.030" v="9" actId="20577"/>
        <pc:sldMkLst>
          <pc:docMk/>
          <pc:sldMk cId="0" sldId="292"/>
        </pc:sldMkLst>
        <pc:spChg chg="mod">
          <ac:chgData name="Abdullah Al Mamun" userId="7b5ef901-f473-404d-ae81-8f91a9a08898" providerId="ADAL" clId="{29811E0C-AB6D-49DE-88CB-3FAC9B06AC49}" dt="2018-11-02T16:49:49.030" v="9" actId="20577"/>
          <ac:spMkLst>
            <pc:docMk/>
            <pc:sldMk cId="0" sldId="292"/>
            <ac:spMk id="15362" creationId="{55850F8A-0C27-4FF0-93E6-D6A42889774F}"/>
          </ac:spMkLst>
        </pc:spChg>
      </pc:sldChg>
    </pc:docChg>
  </pc:docChgLst>
  <pc:docChgLst>
    <pc:chgData name="Abdullah Al Mamun" userId="S::a.almamun@uwtsd.ac.uk::7b5ef901-f473-404d-ae81-8f91a9a08898" providerId="AD" clId="Web-{47D52957-9EFF-29F1-BD7E-C1AF0E04D21D}"/>
    <pc:docChg chg="modSld">
      <pc:chgData name="Abdullah Al Mamun" userId="S::a.almamun@uwtsd.ac.uk::7b5ef901-f473-404d-ae81-8f91a9a08898" providerId="AD" clId="Web-{47D52957-9EFF-29F1-BD7E-C1AF0E04D21D}" dt="2018-10-31T13:17:13.604" v="3" actId="20577"/>
      <pc:docMkLst>
        <pc:docMk/>
      </pc:docMkLst>
      <pc:sldChg chg="modSp">
        <pc:chgData name="Abdullah Al Mamun" userId="S::a.almamun@uwtsd.ac.uk::7b5ef901-f473-404d-ae81-8f91a9a08898" providerId="AD" clId="Web-{47D52957-9EFF-29F1-BD7E-C1AF0E04D21D}" dt="2018-10-31T13:17:13.604" v="3" actId="20577"/>
        <pc:sldMkLst>
          <pc:docMk/>
          <pc:sldMk cId="0" sldId="264"/>
        </pc:sldMkLst>
        <pc:spChg chg="mod">
          <ac:chgData name="Abdullah Al Mamun" userId="S::a.almamun@uwtsd.ac.uk::7b5ef901-f473-404d-ae81-8f91a9a08898" providerId="AD" clId="Web-{47D52957-9EFF-29F1-BD7E-C1AF0E04D21D}" dt="2018-10-31T13:17:13.604" v="3" actId="20577"/>
          <ac:spMkLst>
            <pc:docMk/>
            <pc:sldMk cId="0" sldId="264"/>
            <ac:spMk id="21508" creationId="{7E1D03A8-4DD0-4E57-BE8D-394AB158399C}"/>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xmlns="" id="{089DA88B-F6C5-4B25-B3DC-8361B045063C}"/>
              </a:ext>
            </a:extLst>
          </p:cNvPr>
          <p:cNvSpPr>
            <a:spLocks noGrp="1" noChangeArrowheads="1"/>
          </p:cNvSpPr>
          <p:nvPr>
            <p:ph type="hdr" sz="quarter"/>
          </p:nvPr>
        </p:nvSpPr>
        <p:spPr bwMode="auto">
          <a:xfrm>
            <a:off x="0" y="0"/>
            <a:ext cx="2913063" cy="488950"/>
          </a:xfrm>
          <a:prstGeom prst="rect">
            <a:avLst/>
          </a:prstGeom>
          <a:noFill/>
          <a:ln>
            <a:noFill/>
          </a:ln>
          <a:effectLst/>
          <a:extLst/>
        </p:spPr>
        <p:txBody>
          <a:bodyPr vert="horz" wrap="square" lIns="91861" tIns="45930" rIns="91861" bIns="45930" numCol="1" anchor="t" anchorCtr="0" compatLnSpc="1">
            <a:prstTxWarp prst="textNoShape">
              <a:avLst/>
            </a:prstTxWarp>
          </a:bodyPr>
          <a:lstStyle>
            <a:lvl1pPr eaLnBrk="1" hangingPunct="1">
              <a:defRPr sz="1200"/>
            </a:lvl1pPr>
          </a:lstStyle>
          <a:p>
            <a:pPr>
              <a:defRPr/>
            </a:pPr>
            <a:endParaRPr lang="en-US" altLang="en-US"/>
          </a:p>
        </p:txBody>
      </p:sp>
      <p:sp>
        <p:nvSpPr>
          <p:cNvPr id="72707" name="Rectangle 3">
            <a:extLst>
              <a:ext uri="{FF2B5EF4-FFF2-40B4-BE49-F238E27FC236}">
                <a16:creationId xmlns:a16="http://schemas.microsoft.com/office/drawing/2014/main" xmlns="" id="{1E780031-E4CE-4219-8EB6-4FC07C6E178D}"/>
              </a:ext>
            </a:extLst>
          </p:cNvPr>
          <p:cNvSpPr>
            <a:spLocks noGrp="1" noChangeArrowheads="1"/>
          </p:cNvSpPr>
          <p:nvPr>
            <p:ph type="dt" sz="quarter" idx="1"/>
          </p:nvPr>
        </p:nvSpPr>
        <p:spPr bwMode="auto">
          <a:xfrm>
            <a:off x="3810000" y="0"/>
            <a:ext cx="2913063" cy="488950"/>
          </a:xfrm>
          <a:prstGeom prst="rect">
            <a:avLst/>
          </a:prstGeom>
          <a:noFill/>
          <a:ln>
            <a:noFill/>
          </a:ln>
          <a:effectLst/>
          <a:extLst/>
        </p:spPr>
        <p:txBody>
          <a:bodyPr vert="horz" wrap="square" lIns="91861" tIns="45930" rIns="91861" bIns="45930" numCol="1" anchor="t" anchorCtr="0" compatLnSpc="1">
            <a:prstTxWarp prst="textNoShape">
              <a:avLst/>
            </a:prstTxWarp>
          </a:bodyPr>
          <a:lstStyle>
            <a:lvl1pPr algn="r" eaLnBrk="1" hangingPunct="1">
              <a:defRPr sz="1200"/>
            </a:lvl1pPr>
          </a:lstStyle>
          <a:p>
            <a:pPr>
              <a:defRPr/>
            </a:pPr>
            <a:endParaRPr lang="en-US" altLang="en-US"/>
          </a:p>
        </p:txBody>
      </p:sp>
      <p:sp>
        <p:nvSpPr>
          <p:cNvPr id="72708" name="Rectangle 4">
            <a:extLst>
              <a:ext uri="{FF2B5EF4-FFF2-40B4-BE49-F238E27FC236}">
                <a16:creationId xmlns:a16="http://schemas.microsoft.com/office/drawing/2014/main" xmlns="" id="{1AE8C20E-F974-458A-906D-0AC276E78E06}"/>
              </a:ext>
            </a:extLst>
          </p:cNvPr>
          <p:cNvSpPr>
            <a:spLocks noGrp="1" noChangeArrowheads="1"/>
          </p:cNvSpPr>
          <p:nvPr>
            <p:ph type="ftr" sz="quarter" idx="2"/>
          </p:nvPr>
        </p:nvSpPr>
        <p:spPr bwMode="auto">
          <a:xfrm>
            <a:off x="0" y="9283700"/>
            <a:ext cx="2913063" cy="488950"/>
          </a:xfrm>
          <a:prstGeom prst="rect">
            <a:avLst/>
          </a:prstGeom>
          <a:noFill/>
          <a:ln>
            <a:noFill/>
          </a:ln>
          <a:effectLst/>
          <a:extLst/>
        </p:spPr>
        <p:txBody>
          <a:bodyPr vert="horz" wrap="square" lIns="91861" tIns="45930" rIns="91861" bIns="45930" numCol="1" anchor="b" anchorCtr="0" compatLnSpc="1">
            <a:prstTxWarp prst="textNoShape">
              <a:avLst/>
            </a:prstTxWarp>
          </a:bodyPr>
          <a:lstStyle>
            <a:lvl1pPr eaLnBrk="1" hangingPunct="1">
              <a:defRPr sz="1200"/>
            </a:lvl1pPr>
          </a:lstStyle>
          <a:p>
            <a:pPr>
              <a:defRPr/>
            </a:pPr>
            <a:endParaRPr lang="en-US" altLang="en-US"/>
          </a:p>
        </p:txBody>
      </p:sp>
      <p:sp>
        <p:nvSpPr>
          <p:cNvPr id="72709" name="Rectangle 5">
            <a:extLst>
              <a:ext uri="{FF2B5EF4-FFF2-40B4-BE49-F238E27FC236}">
                <a16:creationId xmlns:a16="http://schemas.microsoft.com/office/drawing/2014/main" xmlns="" id="{1C89438A-D51C-4258-944D-40C41187CDA6}"/>
              </a:ext>
            </a:extLst>
          </p:cNvPr>
          <p:cNvSpPr>
            <a:spLocks noGrp="1" noChangeArrowheads="1"/>
          </p:cNvSpPr>
          <p:nvPr>
            <p:ph type="sldNum" sz="quarter" idx="3"/>
          </p:nvPr>
        </p:nvSpPr>
        <p:spPr bwMode="auto">
          <a:xfrm>
            <a:off x="3810000" y="9283700"/>
            <a:ext cx="2913063" cy="488950"/>
          </a:xfrm>
          <a:prstGeom prst="rect">
            <a:avLst/>
          </a:prstGeom>
          <a:noFill/>
          <a:ln>
            <a:noFill/>
          </a:ln>
          <a:effectLst/>
          <a:extLst/>
        </p:spPr>
        <p:txBody>
          <a:bodyPr vert="horz" wrap="square" lIns="91861" tIns="45930" rIns="91861" bIns="45930" numCol="1" anchor="b" anchorCtr="0" compatLnSpc="1">
            <a:prstTxWarp prst="textNoShape">
              <a:avLst/>
            </a:prstTxWarp>
          </a:bodyPr>
          <a:lstStyle>
            <a:lvl1pPr algn="r" eaLnBrk="1" hangingPunct="1">
              <a:defRPr sz="1200"/>
            </a:lvl1pPr>
          </a:lstStyle>
          <a:p>
            <a:pPr>
              <a:defRPr/>
            </a:pPr>
            <a:fld id="{2012DA0E-EF08-47EA-8FEF-FBE1362FF38E}"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xmlns="" id="{2C59EEEF-B746-450D-BEF5-040CCA072996}"/>
              </a:ext>
            </a:extLst>
          </p:cNvPr>
          <p:cNvSpPr>
            <a:spLocks noGrp="1" noChangeArrowheads="1"/>
          </p:cNvSpPr>
          <p:nvPr>
            <p:ph type="hdr" sz="quarter"/>
          </p:nvPr>
        </p:nvSpPr>
        <p:spPr bwMode="auto">
          <a:xfrm>
            <a:off x="0" y="0"/>
            <a:ext cx="2913063" cy="488950"/>
          </a:xfrm>
          <a:prstGeom prst="rect">
            <a:avLst/>
          </a:prstGeom>
          <a:noFill/>
          <a:ln>
            <a:noFill/>
          </a:ln>
          <a:effectLst/>
          <a:extLst/>
        </p:spPr>
        <p:txBody>
          <a:bodyPr vert="horz" wrap="square" lIns="91861" tIns="45930" rIns="91861" bIns="45930" numCol="1" anchor="t" anchorCtr="0" compatLnSpc="1">
            <a:prstTxWarp prst="textNoShape">
              <a:avLst/>
            </a:prstTxWarp>
          </a:bodyPr>
          <a:lstStyle>
            <a:lvl1pPr eaLnBrk="1" hangingPunct="1">
              <a:defRPr sz="1200"/>
            </a:lvl1pPr>
          </a:lstStyle>
          <a:p>
            <a:pPr>
              <a:defRPr/>
            </a:pPr>
            <a:endParaRPr lang="en-US" altLang="en-US"/>
          </a:p>
        </p:txBody>
      </p:sp>
      <p:sp>
        <p:nvSpPr>
          <p:cNvPr id="45059" name="Rectangle 3">
            <a:extLst>
              <a:ext uri="{FF2B5EF4-FFF2-40B4-BE49-F238E27FC236}">
                <a16:creationId xmlns:a16="http://schemas.microsoft.com/office/drawing/2014/main" xmlns="" id="{9D5FA796-A208-4699-831F-FDBA15FD7647}"/>
              </a:ext>
            </a:extLst>
          </p:cNvPr>
          <p:cNvSpPr>
            <a:spLocks noGrp="1" noChangeArrowheads="1"/>
          </p:cNvSpPr>
          <p:nvPr>
            <p:ph type="dt" idx="1"/>
          </p:nvPr>
        </p:nvSpPr>
        <p:spPr bwMode="auto">
          <a:xfrm>
            <a:off x="3810000" y="0"/>
            <a:ext cx="2913063" cy="488950"/>
          </a:xfrm>
          <a:prstGeom prst="rect">
            <a:avLst/>
          </a:prstGeom>
          <a:noFill/>
          <a:ln>
            <a:noFill/>
          </a:ln>
          <a:effectLst/>
          <a:extLst/>
        </p:spPr>
        <p:txBody>
          <a:bodyPr vert="horz" wrap="square" lIns="91861" tIns="45930" rIns="91861" bIns="45930" numCol="1" anchor="t" anchorCtr="0" compatLnSpc="1">
            <a:prstTxWarp prst="textNoShape">
              <a:avLst/>
            </a:prstTxWarp>
          </a:bodyPr>
          <a:lstStyle>
            <a:lvl1pPr algn="r" eaLnBrk="1" hangingPunct="1">
              <a:defRPr sz="1200"/>
            </a:lvl1pPr>
          </a:lstStyle>
          <a:p>
            <a:pPr>
              <a:defRPr/>
            </a:pPr>
            <a:endParaRPr lang="en-US" altLang="en-US"/>
          </a:p>
        </p:txBody>
      </p:sp>
      <p:sp>
        <p:nvSpPr>
          <p:cNvPr id="4100" name="Rectangle 4">
            <a:extLst>
              <a:ext uri="{FF2B5EF4-FFF2-40B4-BE49-F238E27FC236}">
                <a16:creationId xmlns:a16="http://schemas.microsoft.com/office/drawing/2014/main" xmlns="" id="{3427938B-C8C1-49BA-B4B7-C5A0A6DE0936}"/>
              </a:ext>
            </a:extLst>
          </p:cNvPr>
          <p:cNvSpPr>
            <a:spLocks noGrp="1" noRot="1" noChangeAspect="1" noChangeArrowheads="1" noTextEdit="1"/>
          </p:cNvSpPr>
          <p:nvPr>
            <p:ph type="sldImg" idx="2"/>
          </p:nvPr>
        </p:nvSpPr>
        <p:spPr bwMode="auto">
          <a:xfrm>
            <a:off x="919163" y="733425"/>
            <a:ext cx="4886325" cy="3665538"/>
          </a:xfrm>
          <a:prstGeom prst="rect">
            <a:avLst/>
          </a:prstGeom>
          <a:noFill/>
          <a:ln w="9525">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5061" name="Rectangle 5">
            <a:extLst>
              <a:ext uri="{FF2B5EF4-FFF2-40B4-BE49-F238E27FC236}">
                <a16:creationId xmlns:a16="http://schemas.microsoft.com/office/drawing/2014/main" xmlns="" id="{68CF7F6B-A3D7-4B0D-A9CE-780E95287120}"/>
              </a:ext>
            </a:extLst>
          </p:cNvPr>
          <p:cNvSpPr>
            <a:spLocks noGrp="1" noChangeArrowheads="1"/>
          </p:cNvSpPr>
          <p:nvPr>
            <p:ph type="body" sz="quarter" idx="3"/>
          </p:nvPr>
        </p:nvSpPr>
        <p:spPr bwMode="auto">
          <a:xfrm>
            <a:off x="671513" y="4641850"/>
            <a:ext cx="5381625" cy="4398963"/>
          </a:xfrm>
          <a:prstGeom prst="rect">
            <a:avLst/>
          </a:prstGeom>
          <a:noFill/>
          <a:ln>
            <a:noFill/>
          </a:ln>
          <a:effectLst/>
          <a:extLst/>
        </p:spPr>
        <p:txBody>
          <a:bodyPr vert="horz" wrap="square" lIns="91861" tIns="45930" rIns="91861" bIns="45930"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45062" name="Rectangle 6">
            <a:extLst>
              <a:ext uri="{FF2B5EF4-FFF2-40B4-BE49-F238E27FC236}">
                <a16:creationId xmlns:a16="http://schemas.microsoft.com/office/drawing/2014/main" xmlns="" id="{8FD6A68E-5CC1-4936-88EE-84A12AA87FBA}"/>
              </a:ext>
            </a:extLst>
          </p:cNvPr>
          <p:cNvSpPr>
            <a:spLocks noGrp="1" noChangeArrowheads="1"/>
          </p:cNvSpPr>
          <p:nvPr>
            <p:ph type="ftr" sz="quarter" idx="4"/>
          </p:nvPr>
        </p:nvSpPr>
        <p:spPr bwMode="auto">
          <a:xfrm>
            <a:off x="0" y="9283700"/>
            <a:ext cx="2913063" cy="488950"/>
          </a:xfrm>
          <a:prstGeom prst="rect">
            <a:avLst/>
          </a:prstGeom>
          <a:noFill/>
          <a:ln>
            <a:noFill/>
          </a:ln>
          <a:effectLst/>
          <a:extLst/>
        </p:spPr>
        <p:txBody>
          <a:bodyPr vert="horz" wrap="square" lIns="91861" tIns="45930" rIns="91861" bIns="45930" numCol="1" anchor="b" anchorCtr="0" compatLnSpc="1">
            <a:prstTxWarp prst="textNoShape">
              <a:avLst/>
            </a:prstTxWarp>
          </a:bodyPr>
          <a:lstStyle>
            <a:lvl1pPr eaLnBrk="1" hangingPunct="1">
              <a:defRPr sz="1200"/>
            </a:lvl1pPr>
          </a:lstStyle>
          <a:p>
            <a:pPr>
              <a:defRPr/>
            </a:pPr>
            <a:endParaRPr lang="en-US" altLang="en-US"/>
          </a:p>
        </p:txBody>
      </p:sp>
      <p:sp>
        <p:nvSpPr>
          <p:cNvPr id="45063" name="Rectangle 7">
            <a:extLst>
              <a:ext uri="{FF2B5EF4-FFF2-40B4-BE49-F238E27FC236}">
                <a16:creationId xmlns:a16="http://schemas.microsoft.com/office/drawing/2014/main" xmlns="" id="{D0E76932-663A-4696-A356-E4A043CA726C}"/>
              </a:ext>
            </a:extLst>
          </p:cNvPr>
          <p:cNvSpPr>
            <a:spLocks noGrp="1" noChangeArrowheads="1"/>
          </p:cNvSpPr>
          <p:nvPr>
            <p:ph type="sldNum" sz="quarter" idx="5"/>
          </p:nvPr>
        </p:nvSpPr>
        <p:spPr bwMode="auto">
          <a:xfrm>
            <a:off x="3810000" y="9283700"/>
            <a:ext cx="2913063" cy="488950"/>
          </a:xfrm>
          <a:prstGeom prst="rect">
            <a:avLst/>
          </a:prstGeom>
          <a:noFill/>
          <a:ln>
            <a:noFill/>
          </a:ln>
          <a:effectLst/>
          <a:extLst/>
        </p:spPr>
        <p:txBody>
          <a:bodyPr vert="horz" wrap="square" lIns="91861" tIns="45930" rIns="91861" bIns="45930" numCol="1" anchor="b" anchorCtr="0" compatLnSpc="1">
            <a:prstTxWarp prst="textNoShape">
              <a:avLst/>
            </a:prstTxWarp>
          </a:bodyPr>
          <a:lstStyle>
            <a:lvl1pPr algn="r" eaLnBrk="1" hangingPunct="1">
              <a:defRPr sz="1200"/>
            </a:lvl1pPr>
          </a:lstStyle>
          <a:p>
            <a:pPr>
              <a:defRPr/>
            </a:pPr>
            <a:fld id="{01D72F3E-2662-4F08-800D-A9B691394B22}"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a:extLst>
              <a:ext uri="{FF2B5EF4-FFF2-40B4-BE49-F238E27FC236}">
                <a16:creationId xmlns:a16="http://schemas.microsoft.com/office/drawing/2014/main" xmlns="" id="{4E236C93-B518-4977-809D-00B63019D682}"/>
              </a:ext>
            </a:extLst>
          </p:cNvPr>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0FC0960-A5C5-42FF-86CA-A9D558C92372}" type="slidenum">
              <a:rPr lang="en-US" altLang="en-US" smtClean="0"/>
              <a:pPr/>
              <a:t>2</a:t>
            </a:fld>
            <a:endParaRPr lang="en-US" altLang="en-US"/>
          </a:p>
        </p:txBody>
      </p:sp>
      <p:sp>
        <p:nvSpPr>
          <p:cNvPr id="8195" name="Rectangle 2">
            <a:extLst>
              <a:ext uri="{FF2B5EF4-FFF2-40B4-BE49-F238E27FC236}">
                <a16:creationId xmlns:a16="http://schemas.microsoft.com/office/drawing/2014/main" xmlns="" id="{33ED6CAD-A9AE-4BA0-9439-D6DEA805C8C3}"/>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xmlns="" id="{4597A8E7-74DD-4218-9F61-0FF429C5D87F}"/>
              </a:ext>
            </a:extLst>
          </p:cNvPr>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xmlns="" id="{5059861E-42B4-4743-87AE-CBE3A38C8860}"/>
              </a:ext>
            </a:extLst>
          </p:cNvPr>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057CF3E9-A2A3-409F-A99E-FDE55D25CCC8}" type="slidenum">
              <a:rPr lang="en-US" altLang="en-US" smtClean="0"/>
              <a:pPr/>
              <a:t>3</a:t>
            </a:fld>
            <a:endParaRPr lang="en-US" altLang="en-US"/>
          </a:p>
        </p:txBody>
      </p:sp>
      <p:sp>
        <p:nvSpPr>
          <p:cNvPr id="10243" name="Rectangle 2">
            <a:extLst>
              <a:ext uri="{FF2B5EF4-FFF2-40B4-BE49-F238E27FC236}">
                <a16:creationId xmlns:a16="http://schemas.microsoft.com/office/drawing/2014/main" xmlns="" id="{D042F634-0B2F-4D79-88CA-28BC9B4D2A61}"/>
              </a:ext>
            </a:extLst>
          </p:cNvPr>
          <p:cNvSpPr>
            <a:spLocks noGrp="1" noRot="1" noChangeAspect="1" noChangeArrowheads="1" noTextEdit="1"/>
          </p:cNvSpPr>
          <p:nvPr>
            <p:ph type="sldImg"/>
          </p:nvPr>
        </p:nvSpPr>
        <p:spPr>
          <a:ln/>
        </p:spPr>
      </p:sp>
      <p:sp>
        <p:nvSpPr>
          <p:cNvPr id="10244" name="Rectangle 3">
            <a:extLst>
              <a:ext uri="{FF2B5EF4-FFF2-40B4-BE49-F238E27FC236}">
                <a16:creationId xmlns:a16="http://schemas.microsoft.com/office/drawing/2014/main" xmlns="" id="{E40F38C9-825F-4BE3-983F-D3232B69E883}"/>
              </a:ext>
            </a:extLst>
          </p:cNvPr>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xmlns="" id="{14D1E57E-8535-4AB3-A86F-4B35A27B3A58}"/>
              </a:ext>
            </a:extLst>
          </p:cNvPr>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14F7B14A-997E-4469-A90A-67D2C3E003FE}" type="slidenum">
              <a:rPr lang="en-US" altLang="en-US" smtClean="0"/>
              <a:pPr/>
              <a:t>4</a:t>
            </a:fld>
            <a:endParaRPr lang="en-US" altLang="en-US"/>
          </a:p>
        </p:txBody>
      </p:sp>
      <p:sp>
        <p:nvSpPr>
          <p:cNvPr id="12291" name="Rectangle 2">
            <a:extLst>
              <a:ext uri="{FF2B5EF4-FFF2-40B4-BE49-F238E27FC236}">
                <a16:creationId xmlns:a16="http://schemas.microsoft.com/office/drawing/2014/main" xmlns="" id="{461ECC3D-53DC-407B-971A-2F2F71FDD6C1}"/>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xmlns="" id="{7C4AA1CD-A67B-41B4-A13C-094D89099794}"/>
              </a:ext>
            </a:extLst>
          </p:cNvPr>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a:extLst>
              <a:ext uri="{FF2B5EF4-FFF2-40B4-BE49-F238E27FC236}">
                <a16:creationId xmlns:a16="http://schemas.microsoft.com/office/drawing/2014/main" xmlns="" id="{781C7D72-1E22-4214-8808-E7029F35F7F9}"/>
              </a:ext>
            </a:extLst>
          </p:cNvPr>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229B351-2FAE-452C-865E-6A0936AB8154}" type="slidenum">
              <a:rPr lang="en-US" altLang="en-US" smtClean="0"/>
              <a:pPr/>
              <a:t>5</a:t>
            </a:fld>
            <a:endParaRPr lang="en-US" altLang="en-US"/>
          </a:p>
        </p:txBody>
      </p:sp>
      <p:sp>
        <p:nvSpPr>
          <p:cNvPr id="14339" name="Rectangle 2">
            <a:extLst>
              <a:ext uri="{FF2B5EF4-FFF2-40B4-BE49-F238E27FC236}">
                <a16:creationId xmlns:a16="http://schemas.microsoft.com/office/drawing/2014/main" xmlns="" id="{0A8D8873-72C0-496E-B8FF-10ECA6F279D0}"/>
              </a:ext>
            </a:extLst>
          </p:cNvPr>
          <p:cNvSpPr>
            <a:spLocks noGrp="1" noRot="1" noChangeAspect="1" noChangeArrowheads="1" noTextEdit="1"/>
          </p:cNvSpPr>
          <p:nvPr>
            <p:ph type="sldImg"/>
          </p:nvPr>
        </p:nvSpPr>
        <p:spPr>
          <a:ln/>
        </p:spPr>
      </p:sp>
      <p:sp>
        <p:nvSpPr>
          <p:cNvPr id="14340" name="Rectangle 3">
            <a:extLst>
              <a:ext uri="{FF2B5EF4-FFF2-40B4-BE49-F238E27FC236}">
                <a16:creationId xmlns:a16="http://schemas.microsoft.com/office/drawing/2014/main" xmlns="" id="{E7D7782B-61B9-4609-986D-B3783031FB77}"/>
              </a:ext>
            </a:extLst>
          </p:cNvPr>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a:extLst>
              <a:ext uri="{FF2B5EF4-FFF2-40B4-BE49-F238E27FC236}">
                <a16:creationId xmlns:a16="http://schemas.microsoft.com/office/drawing/2014/main" xmlns="" id="{9EEE94CE-E612-40BC-992E-A951304A8479}"/>
              </a:ext>
            </a:extLst>
          </p:cNvPr>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33065AE-DC5C-4800-B9E6-85B99C177E00}" type="slidenum">
              <a:rPr lang="en-US" altLang="en-US" smtClean="0"/>
              <a:pPr/>
              <a:t>6</a:t>
            </a:fld>
            <a:endParaRPr lang="en-US" altLang="en-US"/>
          </a:p>
        </p:txBody>
      </p:sp>
      <p:sp>
        <p:nvSpPr>
          <p:cNvPr id="16387" name="Rectangle 2">
            <a:extLst>
              <a:ext uri="{FF2B5EF4-FFF2-40B4-BE49-F238E27FC236}">
                <a16:creationId xmlns:a16="http://schemas.microsoft.com/office/drawing/2014/main" xmlns="" id="{47EB1F74-A572-4832-94DD-687440BFBC7D}"/>
              </a:ext>
            </a:extLst>
          </p:cNvPr>
          <p:cNvSpPr>
            <a:spLocks noGrp="1" noRot="1" noChangeAspect="1" noChangeArrowheads="1" noTextEdit="1"/>
          </p:cNvSpPr>
          <p:nvPr>
            <p:ph type="sldImg"/>
          </p:nvPr>
        </p:nvSpPr>
        <p:spPr>
          <a:ln/>
        </p:spPr>
      </p:sp>
      <p:sp>
        <p:nvSpPr>
          <p:cNvPr id="16388" name="Rectangle 3">
            <a:extLst>
              <a:ext uri="{FF2B5EF4-FFF2-40B4-BE49-F238E27FC236}">
                <a16:creationId xmlns:a16="http://schemas.microsoft.com/office/drawing/2014/main" xmlns="" id="{C46F754B-58ED-483E-8F6C-2F41589FD284}"/>
              </a:ext>
            </a:extLst>
          </p:cNvPr>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a:extLst>
              <a:ext uri="{FF2B5EF4-FFF2-40B4-BE49-F238E27FC236}">
                <a16:creationId xmlns:a16="http://schemas.microsoft.com/office/drawing/2014/main" xmlns="" id="{2F948DE2-14E3-4394-8FA3-069EE477CD48}"/>
              </a:ext>
            </a:extLst>
          </p:cNvPr>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295206F-98BB-45CD-9703-5728E0096C17}" type="slidenum">
              <a:rPr lang="en-US" altLang="en-US" smtClean="0"/>
              <a:pPr/>
              <a:t>7</a:t>
            </a:fld>
            <a:endParaRPr lang="en-US" altLang="en-US"/>
          </a:p>
        </p:txBody>
      </p:sp>
      <p:sp>
        <p:nvSpPr>
          <p:cNvPr id="18435" name="Rectangle 2">
            <a:extLst>
              <a:ext uri="{FF2B5EF4-FFF2-40B4-BE49-F238E27FC236}">
                <a16:creationId xmlns:a16="http://schemas.microsoft.com/office/drawing/2014/main" xmlns="" id="{0D409682-F574-476A-8598-F77ABCD42FAC}"/>
              </a:ext>
            </a:extLst>
          </p:cNvPr>
          <p:cNvSpPr>
            <a:spLocks noGrp="1" noRot="1" noChangeAspect="1" noChangeArrowheads="1" noTextEdit="1"/>
          </p:cNvSpPr>
          <p:nvPr>
            <p:ph type="sldImg"/>
          </p:nvPr>
        </p:nvSpPr>
        <p:spPr>
          <a:ln/>
        </p:spPr>
      </p:sp>
      <p:sp>
        <p:nvSpPr>
          <p:cNvPr id="18436" name="Rectangle 3">
            <a:extLst>
              <a:ext uri="{FF2B5EF4-FFF2-40B4-BE49-F238E27FC236}">
                <a16:creationId xmlns:a16="http://schemas.microsoft.com/office/drawing/2014/main" xmlns="" id="{03B5900F-E083-42DA-9B50-693893D38DB1}"/>
              </a:ext>
            </a:extLst>
          </p:cNvPr>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a:extLst>
              <a:ext uri="{FF2B5EF4-FFF2-40B4-BE49-F238E27FC236}">
                <a16:creationId xmlns:a16="http://schemas.microsoft.com/office/drawing/2014/main" xmlns="" id="{594F351A-5B36-4F36-9124-25255776B4EF}"/>
              </a:ext>
            </a:extLst>
          </p:cNvPr>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0364FC5-C09C-4222-895D-8CED6FFFE5CD}" type="slidenum">
              <a:rPr lang="en-US" altLang="en-US" smtClean="0"/>
              <a:pPr/>
              <a:t>8</a:t>
            </a:fld>
            <a:endParaRPr lang="en-US" altLang="en-US"/>
          </a:p>
        </p:txBody>
      </p:sp>
      <p:sp>
        <p:nvSpPr>
          <p:cNvPr id="20483" name="Rectangle 2">
            <a:extLst>
              <a:ext uri="{FF2B5EF4-FFF2-40B4-BE49-F238E27FC236}">
                <a16:creationId xmlns:a16="http://schemas.microsoft.com/office/drawing/2014/main" xmlns="" id="{7A11A40A-24FB-4F8A-867D-9B296CEF1582}"/>
              </a:ext>
            </a:extLst>
          </p:cNvPr>
          <p:cNvSpPr>
            <a:spLocks noGrp="1" noRot="1" noChangeAspect="1" noChangeArrowheads="1" noTextEdit="1"/>
          </p:cNvSpPr>
          <p:nvPr>
            <p:ph type="sldImg"/>
          </p:nvPr>
        </p:nvSpPr>
        <p:spPr>
          <a:ln/>
        </p:spPr>
      </p:sp>
      <p:sp>
        <p:nvSpPr>
          <p:cNvPr id="20484" name="Rectangle 3">
            <a:extLst>
              <a:ext uri="{FF2B5EF4-FFF2-40B4-BE49-F238E27FC236}">
                <a16:creationId xmlns:a16="http://schemas.microsoft.com/office/drawing/2014/main" xmlns="" id="{3E3418E3-5968-4991-ACDD-F06A4D095ABD}"/>
              </a:ext>
            </a:extLst>
          </p:cNvPr>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a:extLst>
              <a:ext uri="{FF2B5EF4-FFF2-40B4-BE49-F238E27FC236}">
                <a16:creationId xmlns:a16="http://schemas.microsoft.com/office/drawing/2014/main" xmlns="" id="{D3F40424-C537-46B9-B5F7-1E3A9FC70731}"/>
              </a:ext>
            </a:extLst>
          </p:cNvPr>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7BE0419-F547-451D-8356-62D4D9061119}" type="slidenum">
              <a:rPr lang="en-US" altLang="en-US" smtClean="0"/>
              <a:pPr/>
              <a:t>9</a:t>
            </a:fld>
            <a:endParaRPr lang="en-US" altLang="en-US"/>
          </a:p>
        </p:txBody>
      </p:sp>
      <p:sp>
        <p:nvSpPr>
          <p:cNvPr id="22531" name="Rectangle 2">
            <a:extLst>
              <a:ext uri="{FF2B5EF4-FFF2-40B4-BE49-F238E27FC236}">
                <a16:creationId xmlns:a16="http://schemas.microsoft.com/office/drawing/2014/main" xmlns="" id="{23709ACE-9C93-46C3-B1E0-9A041C48FD3D}"/>
              </a:ext>
            </a:extLst>
          </p:cNvPr>
          <p:cNvSpPr>
            <a:spLocks noGrp="1" noRot="1" noChangeAspect="1" noChangeArrowheads="1" noTextEdit="1"/>
          </p:cNvSpPr>
          <p:nvPr>
            <p:ph type="sldImg"/>
          </p:nvPr>
        </p:nvSpPr>
        <p:spPr>
          <a:ln/>
        </p:spPr>
      </p:sp>
      <p:sp>
        <p:nvSpPr>
          <p:cNvPr id="22532" name="Rectangle 3">
            <a:extLst>
              <a:ext uri="{FF2B5EF4-FFF2-40B4-BE49-F238E27FC236}">
                <a16:creationId xmlns:a16="http://schemas.microsoft.com/office/drawing/2014/main" xmlns="" id="{90AF224B-F6B2-41B8-BCA9-11A3D8FDEEDA}"/>
              </a:ext>
            </a:extLst>
          </p:cNvPr>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a:extLst>
              <a:ext uri="{FF2B5EF4-FFF2-40B4-BE49-F238E27FC236}">
                <a16:creationId xmlns:a16="http://schemas.microsoft.com/office/drawing/2014/main" xmlns="" id="{87FD8E4F-A0B4-4AF4-B28E-441061BD46FD}"/>
              </a:ext>
            </a:extLst>
          </p:cNvPr>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9867EB52-D78D-4F38-A54E-67C9F8520377}" type="slidenum">
              <a:rPr lang="en-US" altLang="en-US" smtClean="0"/>
              <a:pPr/>
              <a:t>11</a:t>
            </a:fld>
            <a:endParaRPr lang="en-US" altLang="en-US"/>
          </a:p>
        </p:txBody>
      </p:sp>
      <p:sp>
        <p:nvSpPr>
          <p:cNvPr id="24579" name="Rectangle 2">
            <a:extLst>
              <a:ext uri="{FF2B5EF4-FFF2-40B4-BE49-F238E27FC236}">
                <a16:creationId xmlns:a16="http://schemas.microsoft.com/office/drawing/2014/main" xmlns="" id="{9333477A-9A53-4764-8640-9139F7662204}"/>
              </a:ext>
            </a:extLst>
          </p:cNvPr>
          <p:cNvSpPr>
            <a:spLocks noGrp="1" noRot="1" noChangeAspect="1" noChangeArrowheads="1" noTextEdit="1"/>
          </p:cNvSpPr>
          <p:nvPr>
            <p:ph type="sldImg"/>
          </p:nvPr>
        </p:nvSpPr>
        <p:spPr>
          <a:ln/>
        </p:spPr>
      </p:sp>
      <p:sp>
        <p:nvSpPr>
          <p:cNvPr id="24580" name="Rectangle 3">
            <a:extLst>
              <a:ext uri="{FF2B5EF4-FFF2-40B4-BE49-F238E27FC236}">
                <a16:creationId xmlns:a16="http://schemas.microsoft.com/office/drawing/2014/main" xmlns="" id="{72A19F92-535C-448B-8699-8A1ED6BA699E}"/>
              </a:ext>
            </a:extLst>
          </p:cNvPr>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xmlns="" id="{35D1E308-DA9A-4A7D-A82C-F9C36EC92906}"/>
              </a:ext>
            </a:extLst>
          </p:cNvPr>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9632007-EC56-4A46-A998-EEF1977D397A}" type="slidenum">
              <a:rPr lang="en-US" altLang="en-US" smtClean="0"/>
              <a:pPr/>
              <a:t>12</a:t>
            </a:fld>
            <a:endParaRPr lang="en-US" altLang="en-US"/>
          </a:p>
        </p:txBody>
      </p:sp>
      <p:sp>
        <p:nvSpPr>
          <p:cNvPr id="26627" name="Rectangle 2">
            <a:extLst>
              <a:ext uri="{FF2B5EF4-FFF2-40B4-BE49-F238E27FC236}">
                <a16:creationId xmlns:a16="http://schemas.microsoft.com/office/drawing/2014/main" xmlns="" id="{C7911043-2B0B-4CA5-B095-138D08C671EF}"/>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xmlns="" id="{B5B3C746-7648-4020-893E-880B16BD6628}"/>
              </a:ext>
            </a:extLst>
          </p:cNvPr>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0"/>
            <a:ext cx="9143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ctrTitle"/>
          </p:nvPr>
        </p:nvSpPr>
        <p:spPr>
          <a:xfrm>
            <a:off x="685800" y="3355848"/>
            <a:ext cx="80772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n-US" smtClean="0"/>
              <a:t>Click to edit Master title style</a:t>
            </a:r>
            <a:endParaRPr kumimoji="0" lang="en-US"/>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n-US" smtClean="0"/>
              <a:t>Click to edit Master subtitle style</a:t>
            </a:r>
            <a:endParaRPr kumimoji="0" lang="en-US"/>
          </a:p>
        </p:txBody>
      </p:sp>
      <p:sp>
        <p:nvSpPr>
          <p:cNvPr id="4" name="Date Placeholder 3"/>
          <p:cNvSpPr>
            <a:spLocks noGrp="1"/>
          </p:cNvSpPr>
          <p:nvPr>
            <p:ph type="dt" sz="half" idx="10"/>
          </p:nvPr>
        </p:nvSpPr>
        <p:spPr/>
        <p:txBody>
          <a:bodyPr/>
          <a:lstStyle/>
          <a:p>
            <a:pPr>
              <a:defRPr/>
            </a:pPr>
            <a:fld id="{259325D9-C7C0-42EB-AEBB-E19A63C4F488}" type="datetime1">
              <a:rPr lang="en-GB" altLang="en-US" smtClean="0"/>
              <a:pPr>
                <a:defRPr/>
              </a:pPr>
              <a:t>11/01/2019</a:t>
            </a:fld>
            <a:endParaRPr lang="en-GB" altLang="en-US"/>
          </a:p>
        </p:txBody>
      </p:sp>
      <p:sp>
        <p:nvSpPr>
          <p:cNvPr id="5" name="Footer Placeholder 4"/>
          <p:cNvSpPr>
            <a:spLocks noGrp="1"/>
          </p:cNvSpPr>
          <p:nvPr>
            <p:ph type="ftr" sz="quarter" idx="11"/>
          </p:nvPr>
        </p:nvSpPr>
        <p:spPr/>
        <p:txBody>
          <a:bodyPr/>
          <a:lstStyle/>
          <a:p>
            <a:pPr>
              <a:defRPr/>
            </a:pPr>
            <a:r>
              <a:rPr lang="en-GB" altLang="en-US" smtClean="0"/>
              <a:t>Mary March</a:t>
            </a:r>
            <a:endParaRPr lang="en-GB" altLang="en-US"/>
          </a:p>
        </p:txBody>
      </p:sp>
      <p:sp>
        <p:nvSpPr>
          <p:cNvPr id="6" name="Slide Number Placeholder 5"/>
          <p:cNvSpPr>
            <a:spLocks noGrp="1"/>
          </p:cNvSpPr>
          <p:nvPr>
            <p:ph type="sldNum" sz="quarter" idx="12"/>
          </p:nvPr>
        </p:nvSpPr>
        <p:spPr/>
        <p:txBody>
          <a:bodyPr/>
          <a:lstStyle/>
          <a:p>
            <a:pPr>
              <a:defRPr/>
            </a:pPr>
            <a:fld id="{2F733F99-5C49-4C7A-AF84-B7546E8A6B51}" type="slidenum">
              <a:rPr lang="en-GB" altLang="en-US" smtClean="0"/>
              <a:pPr>
                <a:defRPr/>
              </a:pPr>
              <a:t>‹#›</a:t>
            </a:fld>
            <a:endParaRPr lang="en-GB" altLang="en-US"/>
          </a:p>
        </p:txBody>
      </p:sp>
      <p:sp>
        <p:nvSpPr>
          <p:cNvPr id="10" name="Rectangle 9"/>
          <p:cNvSpPr/>
          <p:nvPr/>
        </p:nvSpPr>
        <p:spPr bwMode="invGray">
          <a:xfrm>
            <a:off x="0" y="5128334"/>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fld id="{384B99DA-8C13-4E5F-AA0A-1F1000BE46CB}" type="datetime1">
              <a:rPr lang="en-GB" altLang="en-US" smtClean="0"/>
              <a:pPr>
                <a:defRPr/>
              </a:pPr>
              <a:t>11/01/2019</a:t>
            </a:fld>
            <a:endParaRPr lang="en-GB" altLang="en-US"/>
          </a:p>
        </p:txBody>
      </p:sp>
      <p:sp>
        <p:nvSpPr>
          <p:cNvPr id="5" name="Footer Placeholder 4"/>
          <p:cNvSpPr>
            <a:spLocks noGrp="1"/>
          </p:cNvSpPr>
          <p:nvPr>
            <p:ph type="ftr" sz="quarter" idx="11"/>
          </p:nvPr>
        </p:nvSpPr>
        <p:spPr/>
        <p:txBody>
          <a:bodyPr/>
          <a:lstStyle/>
          <a:p>
            <a:pPr>
              <a:defRPr/>
            </a:pPr>
            <a:r>
              <a:rPr lang="en-GB" altLang="en-US" smtClean="0"/>
              <a:t>Mary March</a:t>
            </a:r>
            <a:endParaRPr lang="en-GB" altLang="en-US"/>
          </a:p>
        </p:txBody>
      </p:sp>
      <p:sp>
        <p:nvSpPr>
          <p:cNvPr id="6" name="Slide Number Placeholder 5"/>
          <p:cNvSpPr>
            <a:spLocks noGrp="1"/>
          </p:cNvSpPr>
          <p:nvPr>
            <p:ph type="sldNum" sz="quarter" idx="12"/>
          </p:nvPr>
        </p:nvSpPr>
        <p:spPr/>
        <p:txBody>
          <a:bodyPr/>
          <a:lstStyle/>
          <a:p>
            <a:pPr>
              <a:defRPr/>
            </a:pPr>
            <a:fld id="{101007CA-6A5A-466A-BC7B-D9FB033B9BF6}" type="slidenum">
              <a:rPr lang="en-GB" altLang="en-US" smtClean="0"/>
              <a:pPr>
                <a:defRPr/>
              </a:pPr>
              <a:t>‹#›</a:t>
            </a:fld>
            <a:endParaRPr lang="en-GB"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1"/>
            <a:ext cx="9144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12" name="Rectangle 11"/>
          <p:cNvSpPr/>
          <p:nvPr/>
        </p:nvSpPr>
        <p:spPr bwMode="invGray">
          <a:xfrm>
            <a:off x="0" y="2602520"/>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nvPr>
        </p:nvSpPr>
        <p:spPr>
          <a:xfrm>
            <a:off x="749808" y="118872"/>
            <a:ext cx="8013192"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40664" y="1828800"/>
            <a:ext cx="8022336"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pPr>
              <a:defRPr/>
            </a:pPr>
            <a:fld id="{20B73E60-0876-4F4A-8F82-84A1B1823F5C}" type="datetime1">
              <a:rPr lang="en-GB" altLang="en-US" smtClean="0"/>
              <a:pPr>
                <a:defRPr/>
              </a:pPr>
              <a:t>11/01/2019</a:t>
            </a:fld>
            <a:endParaRPr lang="en-GB" alt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a:defRPr/>
            </a:pPr>
            <a:fld id="{B597A0D0-E8BB-4015-B311-33B1E3A1E815}" type="slidenum">
              <a:rPr lang="en-GB" altLang="en-US" smtClean="0"/>
              <a:pPr>
                <a:defRPr/>
              </a:pPr>
              <a:t>‹#›</a:t>
            </a:fld>
            <a:endParaRPr lang="en-GB"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pPr>
              <a:defRPr/>
            </a:pPr>
            <a:fld id="{6729F174-4E7E-4651-BE04-FB34C38F7A97}" type="datetime1">
              <a:rPr lang="en-GB" altLang="en-US" smtClean="0"/>
              <a:pPr>
                <a:defRPr/>
              </a:pPr>
              <a:t>11/01/2019</a:t>
            </a:fld>
            <a:endParaRPr lang="en-GB" alt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pPr>
              <a:defRPr/>
            </a:pPr>
            <a:fld id="{00F3E2FC-8669-4267-A62E-33FE30C83C55}" type="slidenum">
              <a:rPr lang="en-GB" altLang="en-US" smtClean="0"/>
              <a:pPr>
                <a:defRPr/>
              </a:pPr>
              <a:t>‹#›</a:t>
            </a:fld>
            <a:endParaRPr lang="en-GB"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pPr>
              <a:defRPr/>
            </a:pPr>
            <a:fld id="{4AF98087-ED90-4911-BE74-9A997ABD6711}" type="datetime1">
              <a:rPr lang="en-GB" altLang="en-US" smtClean="0"/>
              <a:pPr>
                <a:defRPr/>
              </a:pPr>
              <a:t>11/01/2019</a:t>
            </a:fld>
            <a:endParaRPr lang="en-GB" altLang="en-US"/>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pPr>
              <a:defRPr/>
            </a:pPr>
            <a:fld id="{94E0A6B8-DA9D-4B8D-895D-5FCD4DD918CF}" type="slidenum">
              <a:rPr lang="en-GB" altLang="en-US" smtClean="0"/>
              <a:pPr>
                <a:defRPr/>
              </a:pPr>
              <a:t>‹#›</a:t>
            </a:fld>
            <a:endParaRPr lang="en-GB"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pPr>
              <a:defRPr/>
            </a:pPr>
            <a:fld id="{2E22D1C0-EA1F-4F8B-8785-B07BF54BD0F9}" type="datetime1">
              <a:rPr lang="en-GB" altLang="en-US" smtClean="0"/>
              <a:pPr>
                <a:defRPr/>
              </a:pPr>
              <a:t>11/01/2019</a:t>
            </a:fld>
            <a:endParaRPr lang="en-GB" altLang="en-US"/>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pPr>
              <a:defRPr/>
            </a:pPr>
            <a:fld id="{BCCDFD50-638D-4B7D-8CA4-BA6FE506198A}" type="slidenum">
              <a:rPr lang="en-GB" altLang="en-US" smtClean="0"/>
              <a:pPr>
                <a:defRPr/>
              </a:pPr>
              <a:t>‹#›</a:t>
            </a:fld>
            <a:endParaRPr lang="en-GB"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47C9B511-EA7C-47B7-97E3-4B5B1A80CF69}" type="datetime1">
              <a:rPr lang="en-GB" altLang="en-US" smtClean="0"/>
              <a:pPr>
                <a:defRPr/>
              </a:pPr>
              <a:t>11/01/2019</a:t>
            </a:fld>
            <a:endParaRPr lang="en-GB" altLang="en-US"/>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pPr>
              <a:defRPr/>
            </a:pPr>
            <a:fld id="{CD5821EE-AFC6-47E5-BF66-66E4B21DAC71}" type="slidenum">
              <a:rPr lang="en-GB" altLang="en-US" smtClean="0"/>
              <a:pPr>
                <a:defRPr/>
              </a:pPr>
              <a:t>‹#›</a:t>
            </a:fld>
            <a:endParaRPr lang="en-GB"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en-US" smtClean="0"/>
              <a:t>Click to edit Master title style</a:t>
            </a:r>
            <a:endParaRPr kumimoji="0" lang="en-US"/>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pPr>
              <a:defRPr/>
            </a:pPr>
            <a:fld id="{48487C5A-1B21-445F-A5EA-4485B0FC1EAF}" type="datetime1">
              <a:rPr lang="en-GB" altLang="en-US" smtClean="0"/>
              <a:pPr>
                <a:defRPr/>
              </a:pPr>
              <a:t>11/01/2019</a:t>
            </a:fld>
            <a:endParaRPr lang="en-GB" alt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pPr>
              <a:defRPr/>
            </a:pPr>
            <a:fld id="{07B02990-287C-41FC-9BF8-A67E112CA0AB}" type="slidenum">
              <a:rPr lang="en-GB" altLang="en-US" smtClean="0"/>
              <a:pPr>
                <a:defRPr/>
              </a:pPr>
              <a:t>‹#›</a:t>
            </a:fld>
            <a:endParaRPr lang="en-GB" altLang="en-US"/>
          </a:p>
        </p:txBody>
      </p:sp>
      <p:sp>
        <p:nvSpPr>
          <p:cNvPr id="12" name="Rectangle 11"/>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164592" y="1170432"/>
            <a:ext cx="2523744" cy="201168"/>
          </a:xfrm>
        </p:spPr>
        <p:txBody>
          <a:bodyPr/>
          <a:lstStyle/>
          <a:p>
            <a:pPr>
              <a:defRPr/>
            </a:pPr>
            <a:fld id="{B9188D40-EA84-4741-A93C-333A7A4EA90F}" type="datetime1">
              <a:rPr lang="en-GB" altLang="en-US" smtClean="0"/>
              <a:pPr>
                <a:defRPr/>
              </a:pPr>
              <a:t>11/01/2019</a:t>
            </a:fld>
            <a:endParaRPr lang="en-GB" altLang="en-US"/>
          </a:p>
        </p:txBody>
      </p:sp>
      <p:sp>
        <p:nvSpPr>
          <p:cNvPr id="11" name="Rectangle 10"/>
          <p:cNvSpPr/>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6" name="Footer Placeholder 5"/>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endParaRPr lang="en-GB"/>
          </a:p>
        </p:txBody>
      </p:sp>
      <p:sp>
        <p:nvSpPr>
          <p:cNvPr id="7" name="Slide Number Placeholder 6"/>
          <p:cNvSpPr>
            <a:spLocks noGrp="1"/>
          </p:cNvSpPr>
          <p:nvPr>
            <p:ph type="sldNum" sz="quarter" idx="12"/>
          </p:nvPr>
        </p:nvSpPr>
        <p:spPr>
          <a:xfrm>
            <a:off x="8339328" y="1170432"/>
            <a:ext cx="733864" cy="201168"/>
          </a:xfrm>
        </p:spPr>
        <p:txBody>
          <a:bodyPr/>
          <a:lstStyle/>
          <a:p>
            <a:pPr>
              <a:defRPr/>
            </a:pPr>
            <a:fld id="{F657F800-730A-4389-AB21-8BF89553559F}" type="slidenum">
              <a:rPr lang="en-GB" altLang="en-US" smtClean="0"/>
              <a:pPr>
                <a:defRPr/>
              </a:pPr>
              <a:t>‹#›</a:t>
            </a:fld>
            <a:endParaRPr lang="en-GB"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fld id="{A3A90FD6-5905-4EA8-AD06-91B3123ED931}" type="datetime1">
              <a:rPr lang="en-GB" altLang="en-US" smtClean="0"/>
              <a:pPr>
                <a:defRPr/>
              </a:pPr>
              <a:t>11/01/2019</a:t>
            </a:fld>
            <a:endParaRPr lang="en-GB" alt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a:defRPr/>
            </a:pPr>
            <a:fld id="{238FE9CA-6F00-4071-81A8-4EBE4EFA0F40}" type="slidenum">
              <a:rPr lang="en-GB" altLang="en-US" smtClean="0"/>
              <a:pPr>
                <a:defRPr/>
              </a:pPr>
              <a:t>‹#›</a:t>
            </a:fld>
            <a:endParaRPr lang="en-GB"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p:cNvSpPr/>
          <p:nvPr/>
        </p:nvSpPr>
        <p:spPr bwMode="invGray">
          <a:xfrm>
            <a:off x="6598920" y="0"/>
            <a:ext cx="4572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8" name="Rectangle 7"/>
          <p:cNvSpPr/>
          <p:nvPr/>
        </p:nvSpPr>
        <p:spPr bwMode="ltGray">
          <a:xfrm>
            <a:off x="6647687" y="0"/>
            <a:ext cx="25146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Vertical Title 1"/>
          <p:cNvSpPr>
            <a:spLocks noGrp="1"/>
          </p:cNvSpPr>
          <p:nvPr>
            <p:ph type="title" orient="vert"/>
          </p:nvPr>
        </p:nvSpPr>
        <p:spPr>
          <a:xfrm>
            <a:off x="6781800" y="274640"/>
            <a:ext cx="19050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04800"/>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fld id="{5FC6DEAE-81AF-4D2F-BBD0-D85B4251B949}" type="datetime1">
              <a:rPr lang="en-GB" altLang="en-US" smtClean="0"/>
              <a:pPr>
                <a:defRPr/>
              </a:pPr>
              <a:t>11/01/2019</a:t>
            </a:fld>
            <a:endParaRPr lang="en-GB" altLang="en-US"/>
          </a:p>
        </p:txBody>
      </p:sp>
      <p:sp>
        <p:nvSpPr>
          <p:cNvPr id="5" name="Footer Placeholder 4"/>
          <p:cNvSpPr>
            <a:spLocks noGrp="1"/>
          </p:cNvSpPr>
          <p:nvPr>
            <p:ph type="ftr" sz="quarter" idx="11"/>
          </p:nvPr>
        </p:nvSpPr>
        <p:spPr>
          <a:xfrm>
            <a:off x="2640597" y="6377459"/>
            <a:ext cx="3836404" cy="365125"/>
          </a:xfrm>
        </p:spPr>
        <p:txBody>
          <a:bodyPr/>
          <a:lstStyle/>
          <a:p>
            <a:endParaRPr lang="en-GB"/>
          </a:p>
        </p:txBody>
      </p:sp>
      <p:sp>
        <p:nvSpPr>
          <p:cNvPr id="6" name="Slide Number Placeholder 5"/>
          <p:cNvSpPr>
            <a:spLocks noGrp="1"/>
          </p:cNvSpPr>
          <p:nvPr>
            <p:ph type="sldNum" sz="quarter" idx="12"/>
          </p:nvPr>
        </p:nvSpPr>
        <p:spPr/>
        <p:txBody>
          <a:bodyPr/>
          <a:lstStyle/>
          <a:p>
            <a:pPr>
              <a:defRPr/>
            </a:pPr>
            <a:fld id="{5179077C-C058-415F-A9A2-BF6E8D9D1A4E}" type="slidenum">
              <a:rPr lang="en-GB" altLang="en-US" smtClean="0"/>
              <a:pPr>
                <a:defRPr/>
              </a:pPr>
              <a:t>‹#›</a:t>
            </a:fld>
            <a:endParaRPr lang="en-GB"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5895"/>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7" name="Rectangle 6"/>
          <p:cNvSpPr/>
          <p:nvPr/>
        </p:nvSpPr>
        <p:spPr bwMode="ltGray">
          <a:xfrm>
            <a:off x="0" y="0"/>
            <a:ext cx="9143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Placeholder 1"/>
          <p:cNvSpPr>
            <a:spLocks noGrp="1"/>
          </p:cNvSpPr>
          <p:nvPr>
            <p:ph type="title"/>
          </p:nvPr>
        </p:nvSpPr>
        <p:spPr>
          <a:xfrm>
            <a:off x="457200" y="152400"/>
            <a:ext cx="82296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775191"/>
            <a:ext cx="8229600" cy="4625609"/>
          </a:xfrm>
          <a:prstGeom prst="rect">
            <a:avLst/>
          </a:prstGeom>
        </p:spPr>
        <p:txBody>
          <a:bodyPr vert="horz" lIns="54864" tIns="91440" rtlCol="0">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4" name="Date Placeholder 3"/>
          <p:cNvSpPr>
            <a:spLocks noGrp="1"/>
          </p:cNvSpPr>
          <p:nvPr>
            <p:ph type="dt" sz="half" idx="2"/>
          </p:nvPr>
        </p:nvSpPr>
        <p:spPr>
          <a:xfrm>
            <a:off x="457200" y="6476999"/>
            <a:ext cx="21336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pPr>
              <a:defRPr/>
            </a:pPr>
            <a:fld id="{59B12514-B2BD-43EE-BCBD-7E23DB886ACD}" type="datetime1">
              <a:rPr lang="en-GB" altLang="en-US" smtClean="0"/>
              <a:pPr>
                <a:defRPr/>
              </a:pPr>
              <a:t>11/01/2019</a:t>
            </a:fld>
            <a:endParaRPr lang="en-GB" altLang="en-US"/>
          </a:p>
        </p:txBody>
      </p:sp>
      <p:sp>
        <p:nvSpPr>
          <p:cNvPr id="5" name="Footer Placeholder 4"/>
          <p:cNvSpPr>
            <a:spLocks noGrp="1"/>
          </p:cNvSpPr>
          <p:nvPr>
            <p:ph type="ftr" sz="quarter" idx="3"/>
          </p:nvPr>
        </p:nvSpPr>
        <p:spPr>
          <a:xfrm>
            <a:off x="2640596" y="6476999"/>
            <a:ext cx="5507719"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en-GB"/>
          </a:p>
        </p:txBody>
      </p:sp>
      <p:sp>
        <p:nvSpPr>
          <p:cNvPr id="6" name="Slide Number Placeholder 5"/>
          <p:cNvSpPr>
            <a:spLocks noGrp="1"/>
          </p:cNvSpPr>
          <p:nvPr>
            <p:ph type="sldNum" sz="quarter" idx="4"/>
          </p:nvPr>
        </p:nvSpPr>
        <p:spPr>
          <a:xfrm>
            <a:off x="8204396" y="6476999"/>
            <a:ext cx="733864"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pPr>
              <a:defRPr/>
            </a:pPr>
            <a:fld id="{99394249-8463-4BC8-8578-8F2970A0B96D}" type="slidenum">
              <a:rPr lang="en-GB" altLang="en-US" smtClean="0"/>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4378" r:id="rId1"/>
    <p:sldLayoutId id="2147484379" r:id="rId2"/>
    <p:sldLayoutId id="2147484380" r:id="rId3"/>
    <p:sldLayoutId id="2147484381" r:id="rId4"/>
    <p:sldLayoutId id="2147484382" r:id="rId5"/>
    <p:sldLayoutId id="2147484383" r:id="rId6"/>
    <p:sldLayoutId id="2147484384" r:id="rId7"/>
    <p:sldLayoutId id="2147484385" r:id="rId8"/>
    <p:sldLayoutId id="2147484386" r:id="rId9"/>
    <p:sldLayoutId id="2147484387" r:id="rId10"/>
    <p:sldLayoutId id="2147484388" r:id="rId11"/>
  </p:sldLayoutIdLst>
  <p:hf sldNum="0" hdr="0"/>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smallbusiness.chron.com/ltd-mean-after-business-name-3277.html" TargetMode="External"/><Relationship Id="rId2" Type="http://schemas.openxmlformats.org/officeDocument/2006/relationships/hyperlink" Target="https://www.livestrong.com/article/267910-what-is-the-family-impact-on-early-childhood-developmen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ubtitle 2">
            <a:extLst>
              <a:ext uri="{FF2B5EF4-FFF2-40B4-BE49-F238E27FC236}">
                <a16:creationId xmlns:a16="http://schemas.microsoft.com/office/drawing/2014/main" xmlns="" id="{DFF9AAD1-A0E4-41E9-85C5-C54A68C04797}"/>
              </a:ext>
            </a:extLst>
          </p:cNvPr>
          <p:cNvSpPr>
            <a:spLocks noGrp="1"/>
          </p:cNvSpPr>
          <p:nvPr>
            <p:ph idx="1"/>
          </p:nvPr>
        </p:nvSpPr>
        <p:spPr>
          <a:xfrm>
            <a:off x="4427984" y="3717032"/>
            <a:ext cx="3528392" cy="1584176"/>
          </a:xfrm>
        </p:spPr>
        <p:txBody>
          <a:bodyPr>
            <a:normAutofit fontScale="77500" lnSpcReduction="20000"/>
          </a:bodyPr>
          <a:lstStyle/>
          <a:p>
            <a:pPr eaLnBrk="1" hangingPunct="1">
              <a:buNone/>
            </a:pPr>
            <a:r>
              <a:rPr lang="en-GB" altLang="en-US" sz="2000" dirty="0" smtClean="0"/>
              <a:t>RIFNA </a:t>
            </a:r>
            <a:r>
              <a:rPr lang="en-GB" altLang="en-US" sz="2000" dirty="0"/>
              <a:t>BEGUM </a:t>
            </a:r>
            <a:r>
              <a:rPr lang="en-GB" altLang="en-US" sz="2000" dirty="0" smtClean="0"/>
              <a:t>     1713342</a:t>
            </a:r>
            <a:endParaRPr lang="en-GB" altLang="en-US" sz="2000" dirty="0"/>
          </a:p>
          <a:p>
            <a:pPr eaLnBrk="1" hangingPunct="1">
              <a:buNone/>
            </a:pPr>
            <a:r>
              <a:rPr lang="en-GB" altLang="en-US" sz="2000" dirty="0"/>
              <a:t>REHANA </a:t>
            </a:r>
            <a:r>
              <a:rPr lang="en-GB" altLang="en-US" sz="2000" dirty="0" smtClean="0"/>
              <a:t>BIBI         1713117</a:t>
            </a:r>
            <a:endParaRPr lang="en-GB" altLang="en-US" sz="2000" dirty="0"/>
          </a:p>
          <a:p>
            <a:pPr eaLnBrk="1" hangingPunct="1">
              <a:buNone/>
            </a:pPr>
            <a:r>
              <a:rPr lang="en-GB" altLang="en-US" sz="2000" dirty="0"/>
              <a:t>FULBAN BIBI </a:t>
            </a:r>
            <a:r>
              <a:rPr lang="en-GB" altLang="en-US" sz="2000" dirty="0" smtClean="0"/>
              <a:t>         1714121</a:t>
            </a:r>
            <a:endParaRPr lang="en-GB" altLang="en-US" sz="2000" dirty="0"/>
          </a:p>
          <a:p>
            <a:pPr eaLnBrk="1" hangingPunct="1">
              <a:buNone/>
            </a:pPr>
            <a:r>
              <a:rPr lang="en-GB" altLang="en-US" sz="1800" dirty="0"/>
              <a:t>JAMES SAHONTA </a:t>
            </a:r>
            <a:r>
              <a:rPr lang="en-GB" altLang="en-US" sz="1800" dirty="0" smtClean="0"/>
              <a:t>    </a:t>
            </a:r>
            <a:r>
              <a:rPr lang="en-GB" altLang="en-US" sz="2000" dirty="0" smtClean="0"/>
              <a:t>1715427</a:t>
            </a:r>
            <a:endParaRPr lang="en-GB" altLang="en-US" sz="2000" dirty="0"/>
          </a:p>
          <a:p>
            <a:pPr eaLnBrk="1" hangingPunct="1">
              <a:buNone/>
            </a:pPr>
            <a:r>
              <a:rPr lang="en-GB" altLang="en-US" sz="1800" dirty="0"/>
              <a:t>DAVINA THOMAS </a:t>
            </a:r>
            <a:r>
              <a:rPr lang="en-GB" altLang="en-US" sz="1800" dirty="0" smtClean="0"/>
              <a:t>    </a:t>
            </a:r>
            <a:r>
              <a:rPr lang="en-GB" altLang="en-US" sz="2000" dirty="0" smtClean="0"/>
              <a:t>1713946</a:t>
            </a:r>
          </a:p>
          <a:p>
            <a:pPr eaLnBrk="1" hangingPunct="1">
              <a:buNone/>
            </a:pPr>
            <a:endParaRPr lang="en-GB" altLang="en-US" sz="2000" dirty="0" smtClean="0"/>
          </a:p>
          <a:p>
            <a:pPr eaLnBrk="1" hangingPunct="1">
              <a:buNone/>
            </a:pPr>
            <a:r>
              <a:rPr lang="en-GB" altLang="en-US" sz="2000" dirty="0" smtClean="0"/>
              <a:t>LECTURER: DOREEN NYAH</a:t>
            </a:r>
            <a:endParaRPr lang="en-GB" altLang="en-US" sz="2000" dirty="0"/>
          </a:p>
          <a:p>
            <a:pPr eaLnBrk="1" hangingPunct="1">
              <a:buFont typeface="Arial" panose="020B0604020202020204" pitchFamily="34" charset="0"/>
              <a:buNone/>
            </a:pPr>
            <a:endParaRPr lang="en-GB" altLang="en-US" sz="2400" dirty="0"/>
          </a:p>
        </p:txBody>
      </p:sp>
      <p:sp>
        <p:nvSpPr>
          <p:cNvPr id="4" name="Date Placeholder 3">
            <a:extLst>
              <a:ext uri="{FF2B5EF4-FFF2-40B4-BE49-F238E27FC236}">
                <a16:creationId xmlns:a16="http://schemas.microsoft.com/office/drawing/2014/main" xmlns="" id="{109843B8-E41C-4FE6-9ECB-4DD3EE242A10}"/>
              </a:ext>
            </a:extLst>
          </p:cNvPr>
          <p:cNvSpPr>
            <a:spLocks noGrp="1"/>
          </p:cNvSpPr>
          <p:nvPr>
            <p:ph type="dt" sz="half" idx="10"/>
          </p:nvPr>
        </p:nvSpPr>
        <p:spPr/>
        <p:txBody>
          <a:bodyPr/>
          <a:lstStyle/>
          <a:p>
            <a:pPr>
              <a:defRPr/>
            </a:pPr>
            <a:fld id="{73B07335-0E4B-4830-9DA1-499DF5ED18FC}" type="datetime1">
              <a:rPr lang="en-GB" altLang="en-US"/>
              <a:pPr>
                <a:defRPr/>
              </a:pPr>
              <a:t>11/01/2019</a:t>
            </a:fld>
            <a:endParaRPr lang="en-GB" altLang="en-US"/>
          </a:p>
        </p:txBody>
      </p:sp>
      <p:sp>
        <p:nvSpPr>
          <p:cNvPr id="10" name="Rectangle 9"/>
          <p:cNvSpPr/>
          <p:nvPr/>
        </p:nvSpPr>
        <p:spPr>
          <a:xfrm>
            <a:off x="323528" y="404664"/>
            <a:ext cx="8136904" cy="707886"/>
          </a:xfrm>
          <a:prstGeom prst="rect">
            <a:avLst/>
          </a:prstGeom>
          <a:noFill/>
        </p:spPr>
        <p:txBody>
          <a:bodyPr wrap="square" lIns="91440" tIns="45720" rIns="91440" bIns="45720">
            <a:spAutoFit/>
          </a:bodyPr>
          <a:lstStyle/>
          <a:p>
            <a:pPr algn="ctr"/>
            <a:r>
              <a:rPr lang="en-US" sz="40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UNIVERSAL STAY AND PLAY</a:t>
            </a:r>
            <a:endParaRPr lang="en-US" sz="40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pic>
        <p:nvPicPr>
          <p:cNvPr id="2054" name="Picture 6" descr="C:\Users\Davina\Desktop\images (3).jpg"/>
          <p:cNvPicPr>
            <a:picLocks noChangeAspect="1" noChangeArrowheads="1"/>
          </p:cNvPicPr>
          <p:nvPr/>
        </p:nvPicPr>
        <p:blipFill>
          <a:blip r:embed="rId2" cstate="print"/>
          <a:srcRect/>
          <a:stretch>
            <a:fillRect/>
          </a:stretch>
        </p:blipFill>
        <p:spPr bwMode="auto">
          <a:xfrm rot="2461854">
            <a:off x="6951436" y="2230396"/>
            <a:ext cx="1592337" cy="1702406"/>
          </a:xfrm>
          <a:prstGeom prst="rect">
            <a:avLst/>
          </a:prstGeom>
          <a:noFill/>
        </p:spPr>
      </p:pic>
      <p:sp>
        <p:nvSpPr>
          <p:cNvPr id="12" name="Rectangle 11"/>
          <p:cNvSpPr/>
          <p:nvPr/>
        </p:nvSpPr>
        <p:spPr>
          <a:xfrm>
            <a:off x="899592" y="5445224"/>
            <a:ext cx="7488832" cy="923330"/>
          </a:xfrm>
          <a:prstGeom prst="rect">
            <a:avLst/>
          </a:prstGeom>
          <a:noFill/>
        </p:spPr>
        <p:txBody>
          <a:bodyPr wrap="square" lIns="91440" tIns="45720" rIns="91440" bIns="45720">
            <a:spAutoFit/>
          </a:bodyPr>
          <a:lstStyle/>
          <a:p>
            <a:pPr algn="ctr"/>
            <a:r>
              <a:rPr 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You’re WELCOME</a:t>
            </a:r>
            <a:endParaRPr 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pic>
        <p:nvPicPr>
          <p:cNvPr id="2055" name="Picture 7" descr="C:\Users\Davina\Desktop\images (1).jpg"/>
          <p:cNvPicPr>
            <a:picLocks noChangeAspect="1" noChangeArrowheads="1"/>
          </p:cNvPicPr>
          <p:nvPr/>
        </p:nvPicPr>
        <p:blipFill>
          <a:blip r:embed="rId3" cstate="print"/>
          <a:srcRect/>
          <a:stretch>
            <a:fillRect/>
          </a:stretch>
        </p:blipFill>
        <p:spPr bwMode="auto">
          <a:xfrm>
            <a:off x="395536" y="2204864"/>
            <a:ext cx="3744416" cy="2340471"/>
          </a:xfrm>
          <a:prstGeom prst="rect">
            <a:avLst/>
          </a:prstGeom>
          <a:noFill/>
        </p:spPr>
      </p:pic>
      <p:pic>
        <p:nvPicPr>
          <p:cNvPr id="2056" name="Picture 8" descr="C:\Users\Davina\Desktop\images.png"/>
          <p:cNvPicPr>
            <a:picLocks noChangeAspect="1" noChangeArrowheads="1"/>
          </p:cNvPicPr>
          <p:nvPr/>
        </p:nvPicPr>
        <p:blipFill>
          <a:blip r:embed="rId4" cstate="print"/>
          <a:srcRect/>
          <a:stretch>
            <a:fillRect/>
          </a:stretch>
        </p:blipFill>
        <p:spPr bwMode="auto">
          <a:xfrm>
            <a:off x="4499992" y="1988840"/>
            <a:ext cx="1801763" cy="1224136"/>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xmlns="" id="{97F85A85-B776-40D1-8548-64F43F7CF32F}"/>
              </a:ext>
            </a:extLst>
          </p:cNvPr>
          <p:cNvSpPr>
            <a:spLocks noGrp="1"/>
          </p:cNvSpPr>
          <p:nvPr>
            <p:ph type="title"/>
          </p:nvPr>
        </p:nvSpPr>
        <p:spPr>
          <a:xfrm>
            <a:off x="457200" y="198438"/>
            <a:ext cx="8229600" cy="927100"/>
          </a:xfrm>
        </p:spPr>
        <p:txBody>
          <a:bodyPr>
            <a:normAutofit/>
          </a:bodyPr>
          <a:lstStyle/>
          <a:p>
            <a:pPr eaLnBrk="1" hangingPunct="1"/>
            <a:r>
              <a:rPr lang="en-GB" altLang="en-US" sz="2400" b="1" i="1" dirty="0" smtClean="0"/>
              <a:t>Executive Summary</a:t>
            </a:r>
            <a:endParaRPr lang="en-GB" altLang="en-US" sz="2400" dirty="0"/>
          </a:p>
        </p:txBody>
      </p:sp>
      <p:sp>
        <p:nvSpPr>
          <p:cNvPr id="7171" name="Rectangle 3">
            <a:extLst>
              <a:ext uri="{FF2B5EF4-FFF2-40B4-BE49-F238E27FC236}">
                <a16:creationId xmlns:a16="http://schemas.microsoft.com/office/drawing/2014/main" xmlns="" id="{BFF85E77-D367-42C1-BDA9-AD01E8E287ED}"/>
              </a:ext>
            </a:extLst>
          </p:cNvPr>
          <p:cNvSpPr>
            <a:spLocks noGrp="1"/>
          </p:cNvSpPr>
          <p:nvPr>
            <p:ph idx="1"/>
          </p:nvPr>
        </p:nvSpPr>
        <p:spPr>
          <a:xfrm>
            <a:off x="463550" y="1470025"/>
            <a:ext cx="8229600" cy="3916363"/>
          </a:xfrm>
        </p:spPr>
        <p:txBody>
          <a:bodyPr/>
          <a:lstStyle/>
          <a:p>
            <a:pPr eaLnBrk="1" hangingPunct="1">
              <a:buFontTx/>
              <a:buNone/>
            </a:pPr>
            <a:endParaRPr lang="en-GB" altLang="en-US" sz="1400" dirty="0" smtClean="0"/>
          </a:p>
          <a:p>
            <a:pPr eaLnBrk="1" hangingPunct="1">
              <a:buFontTx/>
              <a:buNone/>
            </a:pPr>
            <a:endParaRPr lang="en-GB" altLang="en-US" sz="1400" dirty="0"/>
          </a:p>
          <a:p>
            <a:pPr eaLnBrk="1" hangingPunct="1">
              <a:buFontTx/>
              <a:buNone/>
            </a:pPr>
            <a:endParaRPr lang="en-GB" altLang="en-US" sz="1400" dirty="0" smtClean="0"/>
          </a:p>
          <a:p>
            <a:pPr eaLnBrk="1" hangingPunct="1">
              <a:buFontTx/>
              <a:buNone/>
            </a:pPr>
            <a:r>
              <a:rPr lang="en-GB" altLang="en-US" sz="1400" dirty="0"/>
              <a:t> </a:t>
            </a:r>
            <a:r>
              <a:rPr lang="en-GB" altLang="en-US" sz="1400" dirty="0" smtClean="0"/>
              <a:t>        With </a:t>
            </a:r>
            <a:r>
              <a:rPr lang="en-GB" altLang="en-US" sz="1400" dirty="0"/>
              <a:t>a strong and growing demand for further or higher education, we believe that it is now essential to provide the facilities to meet the </a:t>
            </a:r>
            <a:r>
              <a:rPr lang="en-GB" altLang="en-US" sz="1400" dirty="0" smtClean="0"/>
              <a:t>needs of </a:t>
            </a:r>
            <a:r>
              <a:rPr lang="en-GB" altLang="en-US" sz="1400" dirty="0"/>
              <a:t>our </a:t>
            </a:r>
            <a:r>
              <a:rPr lang="en-GB" altLang="en-US" sz="1400" dirty="0" smtClean="0"/>
              <a:t>community. </a:t>
            </a:r>
          </a:p>
          <a:p>
            <a:pPr eaLnBrk="1" hangingPunct="1">
              <a:buFontTx/>
              <a:buNone/>
            </a:pPr>
            <a:endParaRPr lang="en-GB" altLang="en-US" sz="1200" dirty="0" smtClean="0"/>
          </a:p>
          <a:p>
            <a:pPr eaLnBrk="1" hangingPunct="1">
              <a:buFontTx/>
              <a:buNone/>
            </a:pPr>
            <a:r>
              <a:rPr lang="en-GB" altLang="en-US" sz="1200" dirty="0"/>
              <a:t> </a:t>
            </a:r>
            <a:r>
              <a:rPr lang="en-GB" altLang="en-US" sz="1200" dirty="0" smtClean="0"/>
              <a:t>          MISSION STATEMENT</a:t>
            </a:r>
            <a:br>
              <a:rPr lang="en-GB" altLang="en-US" sz="1200" dirty="0" smtClean="0"/>
            </a:br>
            <a:r>
              <a:rPr lang="en-GB" altLang="en-US" sz="1200" dirty="0" smtClean="0"/>
              <a:t>We aim  to  supply to our demands  in becoming the leading childcare provider ........</a:t>
            </a:r>
          </a:p>
          <a:p>
            <a:pPr eaLnBrk="1" hangingPunct="1">
              <a:buFontTx/>
              <a:buNone/>
            </a:pPr>
            <a:endParaRPr lang="en-GB" altLang="en-US" sz="1200" dirty="0"/>
          </a:p>
          <a:p>
            <a:pPr eaLnBrk="1" hangingPunct="1">
              <a:buFontTx/>
              <a:buNone/>
            </a:pPr>
            <a:r>
              <a:rPr lang="en-GB" altLang="en-US" sz="1200" dirty="0" smtClean="0"/>
              <a:t>            VISION </a:t>
            </a:r>
            <a:endParaRPr lang="en-GB" altLang="en-US" sz="1200" dirty="0"/>
          </a:p>
          <a:p>
            <a:pPr eaLnBrk="1" hangingPunct="1">
              <a:buFontTx/>
              <a:buNone/>
            </a:pPr>
            <a:r>
              <a:rPr lang="en-GB" altLang="en-US" sz="1200" dirty="0" smtClean="0"/>
              <a:t>           Maximising </a:t>
            </a:r>
            <a:r>
              <a:rPr lang="en-GB" altLang="en-US" sz="1200" dirty="0"/>
              <a:t>and creating professional opportunities for our </a:t>
            </a:r>
            <a:r>
              <a:rPr lang="en-GB" altLang="en-US" sz="1200" dirty="0" smtClean="0"/>
              <a:t>future</a:t>
            </a:r>
            <a:endParaRPr lang="en-GB" altLang="en-US" sz="1200" dirty="0"/>
          </a:p>
          <a:p>
            <a:pPr eaLnBrk="1" hangingPunct="1">
              <a:buFontTx/>
              <a:buNone/>
            </a:pPr>
            <a:endParaRPr lang="en-GB" altLang="en-US" sz="1400" dirty="0"/>
          </a:p>
        </p:txBody>
      </p:sp>
      <p:sp>
        <p:nvSpPr>
          <p:cNvPr id="4" name="Date Placeholder 3">
            <a:extLst>
              <a:ext uri="{FF2B5EF4-FFF2-40B4-BE49-F238E27FC236}">
                <a16:creationId xmlns:a16="http://schemas.microsoft.com/office/drawing/2014/main" xmlns="" id="{9BDDCD80-3779-40E2-8E88-73E278AF6DFA}"/>
              </a:ext>
            </a:extLst>
          </p:cNvPr>
          <p:cNvSpPr>
            <a:spLocks noGrp="1"/>
          </p:cNvSpPr>
          <p:nvPr>
            <p:ph type="dt" sz="half" idx="10"/>
          </p:nvPr>
        </p:nvSpPr>
        <p:spPr/>
        <p:txBody>
          <a:bodyPr/>
          <a:lstStyle/>
          <a:p>
            <a:pPr>
              <a:defRPr/>
            </a:pPr>
            <a:fld id="{4C6C5FAC-584C-43A3-8901-F20A0EB59EB5}" type="datetime1">
              <a:rPr lang="en-GB" altLang="en-US"/>
              <a:pPr>
                <a:defRPr/>
              </a:pPr>
              <a:t>11/01/2019</a:t>
            </a:fld>
            <a:endParaRPr lang="en-GB" altLang="en-US"/>
          </a:p>
        </p:txBody>
      </p:sp>
      <p:pic>
        <p:nvPicPr>
          <p:cNvPr id="5124" name="Picture 4" descr="C:\Users\Davina\Desktop\images (1).png"/>
          <p:cNvPicPr>
            <a:picLocks noChangeAspect="1" noChangeArrowheads="1"/>
          </p:cNvPicPr>
          <p:nvPr/>
        </p:nvPicPr>
        <p:blipFill>
          <a:blip r:embed="rId3" cstate="print"/>
          <a:srcRect/>
          <a:stretch>
            <a:fillRect/>
          </a:stretch>
        </p:blipFill>
        <p:spPr bwMode="auto">
          <a:xfrm>
            <a:off x="611560" y="4725144"/>
            <a:ext cx="7632848" cy="1728192"/>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xmlns="" id="{2B32E6CC-AB03-45BB-AA5B-6AB4CCD76CB2}"/>
              </a:ext>
            </a:extLst>
          </p:cNvPr>
          <p:cNvSpPr>
            <a:spLocks noGrp="1"/>
          </p:cNvSpPr>
          <p:nvPr>
            <p:ph type="title"/>
          </p:nvPr>
        </p:nvSpPr>
        <p:spPr>
          <a:xfrm>
            <a:off x="457200" y="157163"/>
            <a:ext cx="8229600" cy="922337"/>
          </a:xfrm>
        </p:spPr>
        <p:txBody>
          <a:bodyPr>
            <a:normAutofit/>
          </a:bodyPr>
          <a:lstStyle/>
          <a:p>
            <a:pPr eaLnBrk="1" hangingPunct="1"/>
            <a:r>
              <a:rPr lang="en-GB" altLang="en-US" sz="2400" b="1" i="1" dirty="0"/>
              <a:t>Business </a:t>
            </a:r>
            <a:r>
              <a:rPr lang="en-GB" altLang="en-US" sz="2400" b="1" i="1" dirty="0" smtClean="0"/>
              <a:t>Overview</a:t>
            </a:r>
            <a:endParaRPr lang="en-GB" altLang="en-US" sz="2400" b="1" dirty="0"/>
          </a:p>
        </p:txBody>
      </p:sp>
      <p:sp>
        <p:nvSpPr>
          <p:cNvPr id="9219" name="Rectangle 3">
            <a:extLst>
              <a:ext uri="{FF2B5EF4-FFF2-40B4-BE49-F238E27FC236}">
                <a16:creationId xmlns:a16="http://schemas.microsoft.com/office/drawing/2014/main" xmlns="" id="{EDD6FDD8-03F3-4F96-9979-762D8609EA45}"/>
              </a:ext>
            </a:extLst>
          </p:cNvPr>
          <p:cNvSpPr>
            <a:spLocks noGrp="1"/>
          </p:cNvSpPr>
          <p:nvPr>
            <p:ph idx="1"/>
          </p:nvPr>
        </p:nvSpPr>
        <p:spPr>
          <a:xfrm>
            <a:off x="457200" y="1398588"/>
            <a:ext cx="8229600" cy="4060825"/>
          </a:xfrm>
        </p:spPr>
        <p:txBody>
          <a:bodyPr/>
          <a:lstStyle/>
          <a:p>
            <a:pPr eaLnBrk="1" hangingPunct="1">
              <a:buFontTx/>
              <a:buNone/>
            </a:pPr>
            <a:r>
              <a:rPr lang="en-GB" altLang="en-US" sz="1200" dirty="0" smtClean="0"/>
              <a:t>           </a:t>
            </a:r>
          </a:p>
          <a:p>
            <a:pPr eaLnBrk="1" hangingPunct="1">
              <a:buFontTx/>
              <a:buNone/>
            </a:pPr>
            <a:endParaRPr lang="en-GB" altLang="en-US" sz="1200" dirty="0"/>
          </a:p>
          <a:p>
            <a:pPr eaLnBrk="1" hangingPunct="1">
              <a:buFontTx/>
              <a:buNone/>
            </a:pPr>
            <a:endParaRPr lang="en-GB" altLang="en-US" sz="1200" dirty="0" smtClean="0"/>
          </a:p>
          <a:p>
            <a:pPr eaLnBrk="1" hangingPunct="1">
              <a:buFontTx/>
              <a:buNone/>
            </a:pPr>
            <a:endParaRPr lang="en-GB" altLang="en-US" sz="1200" dirty="0"/>
          </a:p>
          <a:p>
            <a:pPr eaLnBrk="1" hangingPunct="1">
              <a:buFontTx/>
              <a:buNone/>
            </a:pPr>
            <a:r>
              <a:rPr lang="en-GB" altLang="en-US" sz="1200" dirty="0" smtClean="0"/>
              <a:t>           From </a:t>
            </a:r>
            <a:r>
              <a:rPr lang="en-GB" altLang="en-US" sz="1200" dirty="0"/>
              <a:t>Two years to Four years of age, this particular stay and play service has been designed to promote access to higher education for parents who wish to return to further studies without the worrying pressures of childcare. The service will run throughout universities who would like to support our </a:t>
            </a:r>
            <a:r>
              <a:rPr lang="en-GB" altLang="en-US" sz="1200" dirty="0" smtClean="0"/>
              <a:t>system</a:t>
            </a:r>
            <a:r>
              <a:rPr lang="en-GB" altLang="en-US" sz="1200" dirty="0"/>
              <a:t> </a:t>
            </a:r>
            <a:r>
              <a:rPr lang="en-GB" altLang="en-US" sz="1200" dirty="0" smtClean="0"/>
              <a:t>s and aims to become a leading childcare facility. </a:t>
            </a:r>
            <a:endParaRPr lang="en-GB" altLang="en-US" sz="1200" dirty="0"/>
          </a:p>
        </p:txBody>
      </p:sp>
      <p:sp>
        <p:nvSpPr>
          <p:cNvPr id="4" name="Date Placeholder 3">
            <a:extLst>
              <a:ext uri="{FF2B5EF4-FFF2-40B4-BE49-F238E27FC236}">
                <a16:creationId xmlns:a16="http://schemas.microsoft.com/office/drawing/2014/main" xmlns="" id="{59573BC9-7671-425D-A655-96F21B5CF192}"/>
              </a:ext>
            </a:extLst>
          </p:cNvPr>
          <p:cNvSpPr>
            <a:spLocks noGrp="1"/>
          </p:cNvSpPr>
          <p:nvPr>
            <p:ph type="dt" sz="half" idx="10"/>
          </p:nvPr>
        </p:nvSpPr>
        <p:spPr/>
        <p:txBody>
          <a:bodyPr/>
          <a:lstStyle/>
          <a:p>
            <a:pPr>
              <a:defRPr/>
            </a:pPr>
            <a:fld id="{13DF6455-2121-4A2D-846D-E85038EE51D4}" type="datetime1">
              <a:rPr lang="en-GB" altLang="en-US"/>
              <a:pPr>
                <a:defRPr/>
              </a:pPr>
              <a:t>11/01/2019</a:t>
            </a:fld>
            <a:endParaRPr lang="en-GB" altLang="en-US"/>
          </a:p>
        </p:txBody>
      </p:sp>
      <p:pic>
        <p:nvPicPr>
          <p:cNvPr id="4098" name="Picture 2" descr="C:\Users\Davina\Desktop\sta.png"/>
          <p:cNvPicPr>
            <a:picLocks noChangeAspect="1" noChangeArrowheads="1"/>
          </p:cNvPicPr>
          <p:nvPr/>
        </p:nvPicPr>
        <p:blipFill>
          <a:blip r:embed="rId3" cstate="print"/>
          <a:srcRect/>
          <a:stretch>
            <a:fillRect/>
          </a:stretch>
        </p:blipFill>
        <p:spPr bwMode="auto">
          <a:xfrm>
            <a:off x="1187624" y="3645024"/>
            <a:ext cx="6512842" cy="2191122"/>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xmlns="" id="{85349FD5-514B-40BF-A614-344E8459B75C}"/>
              </a:ext>
            </a:extLst>
          </p:cNvPr>
          <p:cNvSpPr>
            <a:spLocks noGrp="1"/>
          </p:cNvSpPr>
          <p:nvPr>
            <p:ph type="title"/>
          </p:nvPr>
        </p:nvSpPr>
        <p:spPr>
          <a:xfrm>
            <a:off x="323850" y="188913"/>
            <a:ext cx="8229600" cy="863600"/>
          </a:xfrm>
        </p:spPr>
        <p:txBody>
          <a:bodyPr>
            <a:normAutofit/>
          </a:bodyPr>
          <a:lstStyle/>
          <a:p>
            <a:pPr eaLnBrk="1" hangingPunct="1"/>
            <a:r>
              <a:rPr lang="en-GB" altLang="en-US" sz="2400" i="1" dirty="0" smtClean="0"/>
              <a:t>Products and Services</a:t>
            </a:r>
            <a:endParaRPr lang="en-GB" altLang="en-US" sz="2400" dirty="0"/>
          </a:p>
        </p:txBody>
      </p:sp>
      <p:sp>
        <p:nvSpPr>
          <p:cNvPr id="11267" name="Rectangle 3">
            <a:extLst>
              <a:ext uri="{FF2B5EF4-FFF2-40B4-BE49-F238E27FC236}">
                <a16:creationId xmlns:a16="http://schemas.microsoft.com/office/drawing/2014/main" xmlns="" id="{1F13D5BA-BE65-43BD-92F7-A0E576D12422}"/>
              </a:ext>
            </a:extLst>
          </p:cNvPr>
          <p:cNvSpPr>
            <a:spLocks noGrp="1"/>
          </p:cNvSpPr>
          <p:nvPr>
            <p:ph idx="1"/>
          </p:nvPr>
        </p:nvSpPr>
        <p:spPr>
          <a:xfrm>
            <a:off x="457200" y="1470025"/>
            <a:ext cx="8229600" cy="3916363"/>
          </a:xfrm>
        </p:spPr>
        <p:txBody>
          <a:bodyPr/>
          <a:lstStyle/>
          <a:p>
            <a:pPr marL="0" indent="0" eaLnBrk="1" hangingPunct="1">
              <a:buNone/>
            </a:pPr>
            <a:endParaRPr lang="en-GB" altLang="en-US" sz="1200" dirty="0" smtClean="0"/>
          </a:p>
          <a:p>
            <a:pPr marL="0" indent="0" eaLnBrk="1" hangingPunct="1">
              <a:buNone/>
            </a:pPr>
            <a:endParaRPr lang="en-GB" altLang="en-US" sz="1200" dirty="0" smtClean="0"/>
          </a:p>
          <a:p>
            <a:pPr marL="0" indent="0" eaLnBrk="1" hangingPunct="1">
              <a:buNone/>
            </a:pPr>
            <a:r>
              <a:rPr lang="en-GB" altLang="en-US" sz="1200" dirty="0" smtClean="0"/>
              <a:t>With several other  childcare facilities  based locally, our services differ for reasons such as  our location. Universal stay and play are specifically based on site of the university campus’s where the parent will take their chosen course of study.   With this service open to all students  we believe that we are providing accessibility to  higher education  to all parents.  Moreover, our service provides  excessive security  features.</a:t>
            </a:r>
            <a:endParaRPr lang="en-GB" altLang="en-US" sz="800" dirty="0"/>
          </a:p>
        </p:txBody>
      </p:sp>
      <p:sp>
        <p:nvSpPr>
          <p:cNvPr id="4" name="Date Placeholder 3">
            <a:extLst>
              <a:ext uri="{FF2B5EF4-FFF2-40B4-BE49-F238E27FC236}">
                <a16:creationId xmlns:a16="http://schemas.microsoft.com/office/drawing/2014/main" xmlns="" id="{E20FDE7D-F36A-455B-8B00-23E41F49BA54}"/>
              </a:ext>
            </a:extLst>
          </p:cNvPr>
          <p:cNvSpPr>
            <a:spLocks noGrp="1"/>
          </p:cNvSpPr>
          <p:nvPr>
            <p:ph type="dt" sz="half" idx="10"/>
          </p:nvPr>
        </p:nvSpPr>
        <p:spPr/>
        <p:txBody>
          <a:bodyPr/>
          <a:lstStyle/>
          <a:p>
            <a:pPr>
              <a:defRPr/>
            </a:pPr>
            <a:fld id="{C42646B4-1ADF-47AE-B486-D5D6E23B0A98}" type="datetime1">
              <a:rPr lang="en-GB" altLang="en-US"/>
              <a:pPr>
                <a:defRPr/>
              </a:pPr>
              <a:t>11/01/2019</a:t>
            </a:fld>
            <a:endParaRPr lang="en-GB" altLang="en-US"/>
          </a:p>
        </p:txBody>
      </p:sp>
      <p:pic>
        <p:nvPicPr>
          <p:cNvPr id="1029" name="Picture 5" descr="C:\Users\Davina\Desktop\download.jpg"/>
          <p:cNvPicPr>
            <a:picLocks noChangeAspect="1" noChangeArrowheads="1"/>
          </p:cNvPicPr>
          <p:nvPr/>
        </p:nvPicPr>
        <p:blipFill>
          <a:blip r:embed="rId3" cstate="print"/>
          <a:srcRect/>
          <a:stretch>
            <a:fillRect/>
          </a:stretch>
        </p:blipFill>
        <p:spPr bwMode="auto">
          <a:xfrm>
            <a:off x="395536" y="2636912"/>
            <a:ext cx="6480720" cy="3987824"/>
          </a:xfrm>
          <a:prstGeom prst="rect">
            <a:avLst/>
          </a:prstGeom>
          <a:noFill/>
        </p:spPr>
      </p:pic>
      <p:pic>
        <p:nvPicPr>
          <p:cNvPr id="1039" name="Picture 15" descr="C:\Users\Davina\Desktop\images (2).png"/>
          <p:cNvPicPr>
            <a:picLocks noChangeAspect="1" noChangeArrowheads="1"/>
          </p:cNvPicPr>
          <p:nvPr/>
        </p:nvPicPr>
        <p:blipFill>
          <a:blip r:embed="rId4" cstate="print"/>
          <a:srcRect/>
          <a:stretch>
            <a:fillRect/>
          </a:stretch>
        </p:blipFill>
        <p:spPr bwMode="auto">
          <a:xfrm>
            <a:off x="6588224" y="3212976"/>
            <a:ext cx="1878397" cy="1152128"/>
          </a:xfrm>
          <a:prstGeom prst="rect">
            <a:avLst/>
          </a:prstGeom>
          <a:noFill/>
        </p:spPr>
      </p:pic>
      <p:pic>
        <p:nvPicPr>
          <p:cNvPr id="1026" name="Picture 2" descr="C:\Users\Davina\Desktop\images (5).jpg"/>
          <p:cNvPicPr>
            <a:picLocks noChangeAspect="1" noChangeArrowheads="1"/>
          </p:cNvPicPr>
          <p:nvPr/>
        </p:nvPicPr>
        <p:blipFill>
          <a:blip r:embed="rId5" cstate="print"/>
          <a:srcRect/>
          <a:stretch>
            <a:fillRect/>
          </a:stretch>
        </p:blipFill>
        <p:spPr bwMode="auto">
          <a:xfrm>
            <a:off x="7020272" y="5373216"/>
            <a:ext cx="1528464" cy="1091760"/>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xmlns="" id="{303000FE-B433-4217-A7E9-C8D1C77667EE}"/>
              </a:ext>
            </a:extLst>
          </p:cNvPr>
          <p:cNvSpPr>
            <a:spLocks noGrp="1"/>
          </p:cNvSpPr>
          <p:nvPr>
            <p:ph type="title"/>
          </p:nvPr>
        </p:nvSpPr>
        <p:spPr>
          <a:xfrm>
            <a:off x="457200" y="115888"/>
            <a:ext cx="8229600" cy="865187"/>
          </a:xfrm>
        </p:spPr>
        <p:txBody>
          <a:bodyPr/>
          <a:lstStyle/>
          <a:p>
            <a:pPr eaLnBrk="1" hangingPunct="1"/>
            <a:r>
              <a:rPr lang="en-GB" altLang="en-US" sz="3600" b="1" i="1" dirty="0"/>
              <a:t> </a:t>
            </a:r>
            <a:r>
              <a:rPr lang="en-GB" altLang="en-US" sz="2400" b="1" i="1" dirty="0" smtClean="0"/>
              <a:t>Target Market</a:t>
            </a:r>
            <a:endParaRPr lang="en-GB" altLang="en-US" sz="2400" dirty="0"/>
          </a:p>
        </p:txBody>
      </p:sp>
      <p:sp>
        <p:nvSpPr>
          <p:cNvPr id="13316" name="Content Placeholder 2">
            <a:extLst>
              <a:ext uri="{FF2B5EF4-FFF2-40B4-BE49-F238E27FC236}">
                <a16:creationId xmlns:a16="http://schemas.microsoft.com/office/drawing/2014/main" xmlns="" id="{4DC84023-94FC-4B19-A81E-2C1E525C62D7}"/>
              </a:ext>
            </a:extLst>
          </p:cNvPr>
          <p:cNvSpPr>
            <a:spLocks noGrp="1"/>
          </p:cNvSpPr>
          <p:nvPr>
            <p:ph idx="1"/>
          </p:nvPr>
        </p:nvSpPr>
        <p:spPr>
          <a:xfrm>
            <a:off x="457200" y="1470025"/>
            <a:ext cx="8229600" cy="3917950"/>
          </a:xfrm>
        </p:spPr>
        <p:txBody>
          <a:bodyPr/>
          <a:lstStyle/>
          <a:p>
            <a:endParaRPr lang="en-GB" altLang="en-US" sz="1200" dirty="0" smtClean="0"/>
          </a:p>
          <a:p>
            <a:endParaRPr lang="en-GB" altLang="en-US" sz="1200" dirty="0"/>
          </a:p>
          <a:p>
            <a:endParaRPr lang="en-GB" altLang="en-US" sz="1200" dirty="0" smtClean="0"/>
          </a:p>
          <a:p>
            <a:pPr marL="0" indent="0">
              <a:buNone/>
            </a:pPr>
            <a:endParaRPr lang="en-GB" altLang="en-US" sz="1200" dirty="0" smtClean="0"/>
          </a:p>
          <a:p>
            <a:pPr marL="0" indent="0">
              <a:buNone/>
            </a:pPr>
            <a:endParaRPr lang="en-GB" altLang="en-US" sz="1200" dirty="0"/>
          </a:p>
          <a:p>
            <a:pPr marL="0" indent="0">
              <a:buNone/>
            </a:pPr>
            <a:r>
              <a:rPr lang="en-GB" altLang="en-US" sz="1200" dirty="0" smtClean="0"/>
              <a:t>This </a:t>
            </a:r>
            <a:r>
              <a:rPr lang="en-GB" altLang="en-US" sz="1200" dirty="0"/>
              <a:t>service is designed particularly </a:t>
            </a:r>
            <a:r>
              <a:rPr lang="en-GB" altLang="en-US" sz="1200" dirty="0" smtClean="0"/>
              <a:t>targeted </a:t>
            </a:r>
            <a:r>
              <a:rPr lang="en-GB" altLang="en-US" sz="1200" dirty="0"/>
              <a:t>towards parents who would like to rebuild or extend on their educational history or experience through university or higher education. We expect that our target market will recognise our </a:t>
            </a:r>
            <a:r>
              <a:rPr lang="en-GB" altLang="en-US" sz="1200" dirty="0" smtClean="0"/>
              <a:t>values. Research </a:t>
            </a:r>
            <a:r>
              <a:rPr lang="en-GB" altLang="en-US" sz="1200" dirty="0"/>
              <a:t>has proven that the demand for childcare facilities is still on the rise. According to our research, our market segment in in demand of supply. </a:t>
            </a:r>
            <a:r>
              <a:rPr lang="en-GB" altLang="en-US" sz="1200" dirty="0" smtClean="0"/>
              <a:t>This </a:t>
            </a:r>
            <a:r>
              <a:rPr lang="en-GB" altLang="en-US" sz="1200" dirty="0"/>
              <a:t>centre aims to teach over 100 learners per year. </a:t>
            </a:r>
            <a:r>
              <a:rPr lang="en-GB" altLang="en-US" sz="1200" dirty="0" smtClean="0"/>
              <a:t>The particular market segment has been based on geographical factors. We will advertise on an internal basis to keep costs low.</a:t>
            </a:r>
            <a:endParaRPr lang="en-GB" altLang="en-US" sz="1200" dirty="0"/>
          </a:p>
          <a:p>
            <a:endParaRPr lang="en-US" altLang="en-US" sz="1200" dirty="0"/>
          </a:p>
        </p:txBody>
      </p:sp>
      <p:sp>
        <p:nvSpPr>
          <p:cNvPr id="4" name="Date Placeholder 3">
            <a:extLst>
              <a:ext uri="{FF2B5EF4-FFF2-40B4-BE49-F238E27FC236}">
                <a16:creationId xmlns:a16="http://schemas.microsoft.com/office/drawing/2014/main" xmlns="" id="{3E30710B-D668-49A2-B235-5692980AAD4B}"/>
              </a:ext>
            </a:extLst>
          </p:cNvPr>
          <p:cNvSpPr>
            <a:spLocks noGrp="1"/>
          </p:cNvSpPr>
          <p:nvPr>
            <p:ph type="dt" sz="half" idx="10"/>
          </p:nvPr>
        </p:nvSpPr>
        <p:spPr/>
        <p:txBody>
          <a:bodyPr/>
          <a:lstStyle/>
          <a:p>
            <a:pPr>
              <a:defRPr/>
            </a:pPr>
            <a:fld id="{BFEA8610-70C2-48F7-AED7-5F19D16F3191}" type="datetime1">
              <a:rPr lang="en-GB" altLang="en-US"/>
              <a:pPr>
                <a:defRPr/>
              </a:pPr>
              <a:t>11/01/2019</a:t>
            </a:fld>
            <a:endParaRPr lang="en-GB" altLang="en-US"/>
          </a:p>
        </p:txBody>
      </p:sp>
      <p:pic>
        <p:nvPicPr>
          <p:cNvPr id="3074" name="Picture 2" descr="C:\Users\Davina\Desktop\sayp.png"/>
          <p:cNvPicPr>
            <a:picLocks noChangeAspect="1" noChangeArrowheads="1"/>
          </p:cNvPicPr>
          <p:nvPr/>
        </p:nvPicPr>
        <p:blipFill>
          <a:blip r:embed="rId3" cstate="print"/>
          <a:srcRect/>
          <a:stretch>
            <a:fillRect/>
          </a:stretch>
        </p:blipFill>
        <p:spPr bwMode="auto">
          <a:xfrm>
            <a:off x="3239344" y="3789040"/>
            <a:ext cx="5904656" cy="1143000"/>
          </a:xfrm>
          <a:prstGeom prst="rect">
            <a:avLst/>
          </a:prstGeom>
          <a:noFill/>
        </p:spPr>
      </p:pic>
      <p:pic>
        <p:nvPicPr>
          <p:cNvPr id="3075" name="Picture 3" descr="C:\Users\Davina\Desktop\sayp.png"/>
          <p:cNvPicPr>
            <a:picLocks noChangeAspect="1" noChangeArrowheads="1"/>
          </p:cNvPicPr>
          <p:nvPr/>
        </p:nvPicPr>
        <p:blipFill>
          <a:blip r:embed="rId3" cstate="print"/>
          <a:srcRect/>
          <a:stretch>
            <a:fillRect/>
          </a:stretch>
        </p:blipFill>
        <p:spPr bwMode="auto">
          <a:xfrm rot="18817409">
            <a:off x="122562" y="4932022"/>
            <a:ext cx="2497772" cy="713649"/>
          </a:xfrm>
          <a:prstGeom prst="rect">
            <a:avLst/>
          </a:prstGeom>
          <a:noFill/>
        </p:spPr>
      </p:pic>
      <p:pic>
        <p:nvPicPr>
          <p:cNvPr id="3076" name="Picture 4" descr="C:\Users\Davina\Desktop\sayp.png"/>
          <p:cNvPicPr>
            <a:picLocks noChangeAspect="1" noChangeArrowheads="1"/>
          </p:cNvPicPr>
          <p:nvPr/>
        </p:nvPicPr>
        <p:blipFill>
          <a:blip r:embed="rId3" cstate="print"/>
          <a:srcRect/>
          <a:stretch>
            <a:fillRect/>
          </a:stretch>
        </p:blipFill>
        <p:spPr bwMode="auto">
          <a:xfrm rot="697372">
            <a:off x="4430100" y="5323731"/>
            <a:ext cx="4000500" cy="1143000"/>
          </a:xfrm>
          <a:prstGeom prst="rect">
            <a:avLst/>
          </a:prstGeom>
          <a:noFill/>
        </p:spPr>
      </p:pic>
      <p:pic>
        <p:nvPicPr>
          <p:cNvPr id="3078" name="Picture 6" descr="C:\Users\Davina\Desktop\images (11).jpg"/>
          <p:cNvPicPr>
            <a:picLocks noChangeAspect="1" noChangeArrowheads="1"/>
          </p:cNvPicPr>
          <p:nvPr/>
        </p:nvPicPr>
        <p:blipFill>
          <a:blip r:embed="rId4" cstate="print"/>
          <a:srcRect/>
          <a:stretch>
            <a:fillRect/>
          </a:stretch>
        </p:blipFill>
        <p:spPr bwMode="auto">
          <a:xfrm>
            <a:off x="2051720" y="4653136"/>
            <a:ext cx="3528392" cy="1802507"/>
          </a:xfrm>
          <a:prstGeom prst="rect">
            <a:avLst/>
          </a:prstGeom>
          <a:noFill/>
        </p:spPr>
      </p:pic>
      <p:pic>
        <p:nvPicPr>
          <p:cNvPr id="3079" name="Picture 7" descr="C:\Users\Davina\Desktop\sayp.png"/>
          <p:cNvPicPr>
            <a:picLocks noChangeAspect="1" noChangeArrowheads="1"/>
          </p:cNvPicPr>
          <p:nvPr/>
        </p:nvPicPr>
        <p:blipFill>
          <a:blip r:embed="rId3" cstate="print"/>
          <a:srcRect/>
          <a:stretch>
            <a:fillRect/>
          </a:stretch>
        </p:blipFill>
        <p:spPr bwMode="auto">
          <a:xfrm>
            <a:off x="539552" y="3933056"/>
            <a:ext cx="4360540" cy="672132"/>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xmlns="" id="{55850F8A-0C27-4FF0-93E6-D6A42889774F}"/>
              </a:ext>
            </a:extLst>
          </p:cNvPr>
          <p:cNvSpPr>
            <a:spLocks noGrp="1"/>
          </p:cNvSpPr>
          <p:nvPr>
            <p:ph type="title"/>
          </p:nvPr>
        </p:nvSpPr>
        <p:spPr>
          <a:xfrm>
            <a:off x="457200" y="115888"/>
            <a:ext cx="8229600" cy="865187"/>
          </a:xfrm>
        </p:spPr>
        <p:txBody>
          <a:bodyPr/>
          <a:lstStyle/>
          <a:p>
            <a:pPr eaLnBrk="1" hangingPunct="1"/>
            <a:r>
              <a:rPr lang="en-GB" altLang="en-US" sz="3600" b="1" i="1" dirty="0"/>
              <a:t> </a:t>
            </a:r>
            <a:r>
              <a:rPr lang="en-GB" altLang="en-US" sz="2400" b="1" i="1" dirty="0"/>
              <a:t>Competitors</a:t>
            </a:r>
            <a:endParaRPr lang="en-GB" altLang="en-US" sz="2400" dirty="0"/>
          </a:p>
        </p:txBody>
      </p:sp>
      <p:sp>
        <p:nvSpPr>
          <p:cNvPr id="15364" name="Content Placeholder 2">
            <a:extLst>
              <a:ext uri="{FF2B5EF4-FFF2-40B4-BE49-F238E27FC236}">
                <a16:creationId xmlns:a16="http://schemas.microsoft.com/office/drawing/2014/main" xmlns="" id="{697E1E42-6EAA-41D3-AED1-68C8CA68EFAB}"/>
              </a:ext>
            </a:extLst>
          </p:cNvPr>
          <p:cNvSpPr>
            <a:spLocks noGrp="1"/>
          </p:cNvSpPr>
          <p:nvPr>
            <p:ph idx="1"/>
          </p:nvPr>
        </p:nvSpPr>
        <p:spPr>
          <a:xfrm>
            <a:off x="457200" y="1470025"/>
            <a:ext cx="8229600" cy="3917950"/>
          </a:xfrm>
        </p:spPr>
        <p:txBody>
          <a:bodyPr/>
          <a:lstStyle/>
          <a:p>
            <a:pPr marL="0" indent="0">
              <a:buNone/>
            </a:pPr>
            <a:endParaRPr lang="en-GB" altLang="en-US" sz="1200" dirty="0"/>
          </a:p>
          <a:p>
            <a:pPr marL="0" indent="0">
              <a:buNone/>
            </a:pPr>
            <a:endParaRPr lang="en-GB" altLang="en-US" sz="1200" dirty="0" smtClean="0"/>
          </a:p>
          <a:p>
            <a:pPr marL="0" indent="0">
              <a:buNone/>
            </a:pPr>
            <a:r>
              <a:rPr lang="en-GB" sz="1200" dirty="0" smtClean="0"/>
              <a:t>Our business has competitors because there are a lot of nurseries in the surrounding areas. Competition in </a:t>
            </a:r>
            <a:r>
              <a:rPr lang="en-GB" sz="1200" dirty="0" err="1" smtClean="0"/>
              <a:t>Sparkhill</a:t>
            </a:r>
            <a:r>
              <a:rPr lang="en-GB" sz="1200" dirty="0" smtClean="0"/>
              <a:t> is very high. There are daycares and nurseries around every corner. Here at Universal stay and play we work with parents to suit their schedules by running our services  in a particular manner. We are open on a full time basis which allows us to facilitate the academic term during the holidays. Moreover we focus on developing young learners in an academic environment.</a:t>
            </a:r>
            <a:endParaRPr lang="en-GB" altLang="en-US" sz="1200" dirty="0"/>
          </a:p>
          <a:p>
            <a:pPr marL="0" indent="0">
              <a:buNone/>
            </a:pPr>
            <a:endParaRPr lang="en-GB" altLang="en-US" sz="1200" dirty="0"/>
          </a:p>
        </p:txBody>
      </p:sp>
      <p:sp>
        <p:nvSpPr>
          <p:cNvPr id="4" name="Date Placeholder 3">
            <a:extLst>
              <a:ext uri="{FF2B5EF4-FFF2-40B4-BE49-F238E27FC236}">
                <a16:creationId xmlns:a16="http://schemas.microsoft.com/office/drawing/2014/main" xmlns="" id="{3E30710B-D668-49A2-B235-5692980AAD4B}"/>
              </a:ext>
            </a:extLst>
          </p:cNvPr>
          <p:cNvSpPr>
            <a:spLocks noGrp="1"/>
          </p:cNvSpPr>
          <p:nvPr>
            <p:ph type="dt" sz="half" idx="10"/>
          </p:nvPr>
        </p:nvSpPr>
        <p:spPr/>
        <p:txBody>
          <a:bodyPr/>
          <a:lstStyle/>
          <a:p>
            <a:pPr>
              <a:defRPr/>
            </a:pPr>
            <a:fld id="{BFEA8610-70C2-48F7-AED7-5F19D16F3191}" type="datetime1">
              <a:rPr lang="en-GB" altLang="en-US"/>
              <a:pPr>
                <a:defRPr/>
              </a:pPr>
              <a:t>11/01/2019</a:t>
            </a:fld>
            <a:endParaRPr lang="en-GB" altLang="en-US"/>
          </a:p>
        </p:txBody>
      </p:sp>
      <p:pic>
        <p:nvPicPr>
          <p:cNvPr id="6146" name="Picture 2" descr="C:\Users\Davina\Desktop\images (13).jpg"/>
          <p:cNvPicPr>
            <a:picLocks noChangeAspect="1" noChangeArrowheads="1"/>
          </p:cNvPicPr>
          <p:nvPr/>
        </p:nvPicPr>
        <p:blipFill>
          <a:blip r:embed="rId3" cstate="print"/>
          <a:srcRect/>
          <a:stretch>
            <a:fillRect/>
          </a:stretch>
        </p:blipFill>
        <p:spPr bwMode="auto">
          <a:xfrm>
            <a:off x="1547664" y="3429000"/>
            <a:ext cx="5832648" cy="3096343"/>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xmlns="" id="{3C57A816-DA6E-43EA-9333-A1758492926D}"/>
              </a:ext>
            </a:extLst>
          </p:cNvPr>
          <p:cNvSpPr>
            <a:spLocks noGrp="1"/>
          </p:cNvSpPr>
          <p:nvPr>
            <p:ph type="title"/>
          </p:nvPr>
        </p:nvSpPr>
        <p:spPr>
          <a:xfrm>
            <a:off x="457200" y="188913"/>
            <a:ext cx="8229600" cy="1079500"/>
          </a:xfrm>
        </p:spPr>
        <p:txBody>
          <a:bodyPr>
            <a:normAutofit/>
          </a:bodyPr>
          <a:lstStyle/>
          <a:p>
            <a:pPr eaLnBrk="1" hangingPunct="1"/>
            <a:r>
              <a:rPr lang="en-GB" altLang="en-US" sz="2400" b="1" i="1" dirty="0"/>
              <a:t>Marketing and Sales Plan</a:t>
            </a:r>
            <a:endParaRPr lang="en-GB" altLang="en-US" sz="2400" dirty="0"/>
          </a:p>
        </p:txBody>
      </p:sp>
      <p:sp>
        <p:nvSpPr>
          <p:cNvPr id="17411" name="Rectangle 3">
            <a:extLst>
              <a:ext uri="{FF2B5EF4-FFF2-40B4-BE49-F238E27FC236}">
                <a16:creationId xmlns:a16="http://schemas.microsoft.com/office/drawing/2014/main" xmlns="" id="{9E1F64A2-8FE9-40E9-A1FF-3BF77DA7C995}"/>
              </a:ext>
            </a:extLst>
          </p:cNvPr>
          <p:cNvSpPr>
            <a:spLocks noGrp="1"/>
          </p:cNvSpPr>
          <p:nvPr>
            <p:ph idx="1"/>
          </p:nvPr>
        </p:nvSpPr>
        <p:spPr>
          <a:xfrm>
            <a:off x="457200" y="1449388"/>
            <a:ext cx="8229600" cy="3959225"/>
          </a:xfrm>
        </p:spPr>
        <p:txBody>
          <a:bodyPr/>
          <a:lstStyle/>
          <a:p>
            <a:pPr marL="0" indent="0" algn="just" eaLnBrk="1" hangingPunct="1">
              <a:lnSpc>
                <a:spcPct val="90000"/>
              </a:lnSpc>
              <a:buNone/>
            </a:pPr>
            <a:endParaRPr lang="en-GB" altLang="en-US" sz="1200" dirty="0" smtClean="0"/>
          </a:p>
          <a:p>
            <a:pPr marL="0" indent="0" algn="just" eaLnBrk="1" hangingPunct="1">
              <a:lnSpc>
                <a:spcPct val="90000"/>
              </a:lnSpc>
              <a:buNone/>
            </a:pPr>
            <a:r>
              <a:rPr lang="en-GB" altLang="en-US" sz="1200" dirty="0" smtClean="0"/>
              <a:t>RATE </a:t>
            </a:r>
            <a:endParaRPr lang="en-GB" altLang="en-US" sz="1200" dirty="0"/>
          </a:p>
          <a:p>
            <a:pPr marL="0" indent="0" algn="just">
              <a:lnSpc>
                <a:spcPct val="90000"/>
              </a:lnSpc>
              <a:buNone/>
            </a:pPr>
            <a:r>
              <a:rPr lang="en-GB" altLang="en-US" sz="1200" dirty="0"/>
              <a:t>With Value pricing, we have looked into many factors of parenthood and childcare. Moreover the complexities  that can be involved when going into further education. We have designed this service to a particular  audience based on the demands we have experienced or encountered. We have introduced  convenience at low rates</a:t>
            </a:r>
            <a:r>
              <a:rPr lang="en-GB" altLang="en-US" sz="1200" dirty="0" smtClean="0"/>
              <a:t>. The service is flexible however our academic term is well scheduled meaning  that holidays  taken within the academic term would need to be authorised well in advance</a:t>
            </a:r>
            <a:r>
              <a:rPr lang="en-GB" altLang="en-US" sz="800" dirty="0" smtClean="0"/>
              <a:t>. </a:t>
            </a:r>
            <a:endParaRPr lang="en-GB" altLang="en-US" sz="1200" dirty="0" smtClean="0"/>
          </a:p>
          <a:p>
            <a:pPr marL="0" indent="0" algn="just" eaLnBrk="1" hangingPunct="1">
              <a:lnSpc>
                <a:spcPct val="90000"/>
              </a:lnSpc>
              <a:buNone/>
            </a:pPr>
            <a:r>
              <a:rPr lang="en-GB" altLang="en-US" sz="1200" dirty="0" smtClean="0"/>
              <a:t>  </a:t>
            </a:r>
            <a:endParaRPr lang="en-GB" altLang="en-US" sz="1200" dirty="0"/>
          </a:p>
          <a:p>
            <a:pPr marL="0" indent="0" algn="just" eaLnBrk="1" hangingPunct="1">
              <a:lnSpc>
                <a:spcPct val="90000"/>
              </a:lnSpc>
              <a:buNone/>
            </a:pPr>
            <a:r>
              <a:rPr lang="en-GB" altLang="en-US" sz="1200" dirty="0"/>
              <a:t>PLACE </a:t>
            </a:r>
          </a:p>
          <a:p>
            <a:pPr marL="0" indent="0" algn="just" eaLnBrk="1" hangingPunct="1">
              <a:lnSpc>
                <a:spcPct val="90000"/>
              </a:lnSpc>
              <a:buNone/>
            </a:pPr>
            <a:r>
              <a:rPr lang="en-GB" altLang="en-US" sz="1200" dirty="0"/>
              <a:t>The service will be run directly from </a:t>
            </a:r>
            <a:r>
              <a:rPr lang="en-GB" altLang="en-US" sz="1200" dirty="0" smtClean="0"/>
              <a:t>the university campus and is </a:t>
            </a:r>
            <a:r>
              <a:rPr lang="en-GB" altLang="en-US" sz="1200" dirty="0"/>
              <a:t>accessible to the community and surrounding </a:t>
            </a:r>
            <a:r>
              <a:rPr lang="en-GB" altLang="en-US" sz="1200" dirty="0" smtClean="0"/>
              <a:t>areas </a:t>
            </a:r>
            <a:r>
              <a:rPr lang="en-GB" altLang="en-US" sz="1200" dirty="0" err="1" smtClean="0"/>
              <a:t>withing</a:t>
            </a:r>
            <a:r>
              <a:rPr lang="en-GB" altLang="en-US" sz="1200" dirty="0" smtClean="0"/>
              <a:t> a one mile radius. </a:t>
            </a:r>
            <a:r>
              <a:rPr lang="en-GB" altLang="en-US" sz="1200" dirty="0"/>
              <a:t>Plans in place to provide suitable facilities where requirements are not </a:t>
            </a:r>
            <a:r>
              <a:rPr lang="en-GB" altLang="en-US" sz="1200" dirty="0" smtClean="0"/>
              <a:t>met. </a:t>
            </a:r>
            <a:endParaRPr lang="en-GB" altLang="en-US" sz="1200" dirty="0"/>
          </a:p>
          <a:p>
            <a:pPr marL="0" indent="0" algn="just" eaLnBrk="1" hangingPunct="1">
              <a:lnSpc>
                <a:spcPct val="90000"/>
              </a:lnSpc>
              <a:buNone/>
            </a:pPr>
            <a:endParaRPr lang="en-GB" altLang="en-US" sz="1200" dirty="0"/>
          </a:p>
          <a:p>
            <a:pPr marL="0" indent="0" algn="just" eaLnBrk="1" hangingPunct="1">
              <a:lnSpc>
                <a:spcPct val="90000"/>
              </a:lnSpc>
              <a:buNone/>
            </a:pPr>
            <a:r>
              <a:rPr lang="en-GB" altLang="en-US" sz="1200" dirty="0"/>
              <a:t>PROMOTION </a:t>
            </a:r>
          </a:p>
          <a:p>
            <a:pPr marL="0" indent="0" algn="just" eaLnBrk="1" hangingPunct="1">
              <a:lnSpc>
                <a:spcPct val="90000"/>
              </a:lnSpc>
              <a:buNone/>
            </a:pPr>
            <a:r>
              <a:rPr lang="en-GB" altLang="en-US" sz="1200" dirty="0"/>
              <a:t>This tailored and dedicated service is efficient in a variety of ways. Our main feature means  that parents and children can attend the same sessions at the same time. We aim to work with communal partners such as </a:t>
            </a:r>
            <a:r>
              <a:rPr lang="en-GB" altLang="en-US" sz="1200" dirty="0" smtClean="0"/>
              <a:t>other university </a:t>
            </a:r>
            <a:r>
              <a:rPr lang="en-GB" altLang="en-US" sz="1200" dirty="0"/>
              <a:t>campuses </a:t>
            </a:r>
            <a:r>
              <a:rPr lang="en-GB" altLang="en-US" sz="1200" dirty="0" smtClean="0"/>
              <a:t>alongside reputable organisations like </a:t>
            </a:r>
            <a:r>
              <a:rPr lang="en-GB" altLang="en-US" sz="1200" dirty="0"/>
              <a:t>Birmingham </a:t>
            </a:r>
            <a:r>
              <a:rPr lang="en-GB" altLang="en-US" sz="1200" dirty="0" smtClean="0"/>
              <a:t>mind. </a:t>
            </a:r>
            <a:r>
              <a:rPr lang="en-GB" altLang="en-US" sz="1200" dirty="0"/>
              <a:t>This will contribute to a mass of our advertising. </a:t>
            </a:r>
          </a:p>
        </p:txBody>
      </p:sp>
      <p:sp>
        <p:nvSpPr>
          <p:cNvPr id="4" name="Date Placeholder 3">
            <a:extLst>
              <a:ext uri="{FF2B5EF4-FFF2-40B4-BE49-F238E27FC236}">
                <a16:creationId xmlns:a16="http://schemas.microsoft.com/office/drawing/2014/main" xmlns="" id="{078BCAEB-68DE-4D74-8D04-D349E38F2CB2}"/>
              </a:ext>
            </a:extLst>
          </p:cNvPr>
          <p:cNvSpPr>
            <a:spLocks noGrp="1"/>
          </p:cNvSpPr>
          <p:nvPr>
            <p:ph type="dt" sz="half" idx="10"/>
          </p:nvPr>
        </p:nvSpPr>
        <p:spPr/>
        <p:txBody>
          <a:bodyPr/>
          <a:lstStyle/>
          <a:p>
            <a:pPr>
              <a:defRPr/>
            </a:pPr>
            <a:fld id="{47CF5F8D-6B2D-471D-B7DD-11AA335A9608}" type="datetime1">
              <a:rPr lang="en-GB" altLang="en-US"/>
              <a:pPr>
                <a:defRPr/>
              </a:pPr>
              <a:t>11/01/2019</a:t>
            </a:fld>
            <a:endParaRPr lang="en-GB" altLang="en-US"/>
          </a:p>
        </p:txBody>
      </p:sp>
      <p:pic>
        <p:nvPicPr>
          <p:cNvPr id="2050" name="Picture 2" descr="C:\Users\Davina\Desktop\images (10).jpg"/>
          <p:cNvPicPr>
            <a:picLocks noChangeAspect="1" noChangeArrowheads="1"/>
          </p:cNvPicPr>
          <p:nvPr/>
        </p:nvPicPr>
        <p:blipFill>
          <a:blip r:embed="rId3" cstate="print"/>
          <a:srcRect/>
          <a:stretch>
            <a:fillRect/>
          </a:stretch>
        </p:blipFill>
        <p:spPr bwMode="auto">
          <a:xfrm>
            <a:off x="5648325" y="5553075"/>
            <a:ext cx="3495675" cy="1304925"/>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xmlns="" id="{15C42E2D-C1F0-4C0B-A4BF-EE3447089A43}"/>
              </a:ext>
            </a:extLst>
          </p:cNvPr>
          <p:cNvSpPr>
            <a:spLocks noGrp="1"/>
          </p:cNvSpPr>
          <p:nvPr>
            <p:ph type="title"/>
          </p:nvPr>
        </p:nvSpPr>
        <p:spPr>
          <a:xfrm>
            <a:off x="457200" y="114300"/>
            <a:ext cx="8229600" cy="1008063"/>
          </a:xfrm>
        </p:spPr>
        <p:txBody>
          <a:bodyPr>
            <a:normAutofit/>
          </a:bodyPr>
          <a:lstStyle/>
          <a:p>
            <a:pPr eaLnBrk="1" hangingPunct="1"/>
            <a:r>
              <a:rPr lang="en-GB" altLang="en-US" sz="2400" b="1" i="1" dirty="0"/>
              <a:t>Management Team</a:t>
            </a:r>
            <a:endParaRPr lang="en-GB" altLang="en-US" sz="2400" i="1" dirty="0"/>
          </a:p>
        </p:txBody>
      </p:sp>
      <p:sp>
        <p:nvSpPr>
          <p:cNvPr id="19459" name="Rectangle 3">
            <a:extLst>
              <a:ext uri="{FF2B5EF4-FFF2-40B4-BE49-F238E27FC236}">
                <a16:creationId xmlns:a16="http://schemas.microsoft.com/office/drawing/2014/main" xmlns="" id="{E3FD7B8E-BE25-4323-8F07-91361516B2E4}"/>
              </a:ext>
            </a:extLst>
          </p:cNvPr>
          <p:cNvSpPr>
            <a:spLocks noGrp="1"/>
          </p:cNvSpPr>
          <p:nvPr>
            <p:ph idx="1"/>
          </p:nvPr>
        </p:nvSpPr>
        <p:spPr>
          <a:xfrm>
            <a:off x="457200" y="1412875"/>
            <a:ext cx="8229600" cy="4032250"/>
          </a:xfrm>
        </p:spPr>
        <p:txBody>
          <a:bodyPr/>
          <a:lstStyle/>
          <a:p>
            <a:pPr marL="0" indent="0" algn="just" eaLnBrk="1" hangingPunct="1">
              <a:lnSpc>
                <a:spcPct val="90000"/>
              </a:lnSpc>
              <a:buNone/>
            </a:pPr>
            <a:endParaRPr lang="en-GB" altLang="en-US" sz="1200" dirty="0"/>
          </a:p>
          <a:p>
            <a:pPr marL="0" indent="0" algn="just" eaLnBrk="1" hangingPunct="1">
              <a:lnSpc>
                <a:spcPct val="90000"/>
              </a:lnSpc>
              <a:buNone/>
            </a:pPr>
            <a:endParaRPr lang="en-GB" altLang="en-US" sz="1200" dirty="0" smtClean="0"/>
          </a:p>
          <a:p>
            <a:pPr marL="0" indent="0" algn="just" eaLnBrk="1" hangingPunct="1">
              <a:lnSpc>
                <a:spcPct val="90000"/>
              </a:lnSpc>
              <a:buNone/>
            </a:pPr>
            <a:r>
              <a:rPr lang="en-GB" altLang="en-US" sz="1200" dirty="0"/>
              <a:t>The Team Roles </a:t>
            </a:r>
            <a:r>
              <a:rPr lang="en-GB" altLang="en-US" sz="1200" dirty="0" smtClean="0"/>
              <a:t>        </a:t>
            </a:r>
          </a:p>
          <a:p>
            <a:pPr marL="0" indent="0" algn="just" eaLnBrk="1" hangingPunct="1">
              <a:lnSpc>
                <a:spcPct val="90000"/>
              </a:lnSpc>
              <a:buNone/>
            </a:pPr>
            <a:endParaRPr lang="en-GB" altLang="en-US" sz="1200" dirty="0" smtClean="0"/>
          </a:p>
          <a:p>
            <a:pPr marL="0" indent="0" algn="just" eaLnBrk="1" hangingPunct="1">
              <a:lnSpc>
                <a:spcPct val="90000"/>
              </a:lnSpc>
              <a:buNone/>
            </a:pPr>
            <a:r>
              <a:rPr lang="en-GB" altLang="en-US" sz="1200" dirty="0" smtClean="0"/>
              <a:t>   </a:t>
            </a:r>
          </a:p>
          <a:p>
            <a:pPr marL="0" indent="0" algn="just" eaLnBrk="1" hangingPunct="1">
              <a:lnSpc>
                <a:spcPct val="90000"/>
              </a:lnSpc>
              <a:buNone/>
            </a:pPr>
            <a:endParaRPr lang="en-GB" altLang="en-US" sz="1200" dirty="0" smtClean="0"/>
          </a:p>
          <a:p>
            <a:pPr marL="0" indent="0" algn="just" eaLnBrk="1" hangingPunct="1">
              <a:lnSpc>
                <a:spcPct val="90000"/>
              </a:lnSpc>
              <a:buNone/>
            </a:pPr>
            <a:endParaRPr lang="en-GB" altLang="en-US" sz="1200" dirty="0" smtClean="0"/>
          </a:p>
          <a:p>
            <a:pPr marL="0" indent="0" algn="just" eaLnBrk="1" hangingPunct="1">
              <a:lnSpc>
                <a:spcPct val="90000"/>
              </a:lnSpc>
              <a:buNone/>
            </a:pPr>
            <a:r>
              <a:rPr lang="en-GB" altLang="en-US" sz="1200" dirty="0" smtClean="0"/>
              <a:t>           Accounts department  (responsible for financial control of the business)      </a:t>
            </a:r>
          </a:p>
          <a:p>
            <a:pPr marL="0" indent="0" algn="just" eaLnBrk="1" hangingPunct="1">
              <a:lnSpc>
                <a:spcPct val="90000"/>
              </a:lnSpc>
              <a:buNone/>
            </a:pPr>
            <a:r>
              <a:rPr lang="en-GB" altLang="en-US" sz="1200" dirty="0" smtClean="0"/>
              <a:t>                                                                          </a:t>
            </a:r>
          </a:p>
          <a:p>
            <a:pPr marL="0" indent="0" algn="just" eaLnBrk="1" hangingPunct="1">
              <a:lnSpc>
                <a:spcPct val="90000"/>
              </a:lnSpc>
              <a:buNone/>
            </a:pPr>
            <a:r>
              <a:rPr lang="en-GB" altLang="en-US" sz="1200" dirty="0" smtClean="0"/>
              <a:t>                  </a:t>
            </a:r>
          </a:p>
          <a:p>
            <a:pPr marL="0" indent="0" algn="just" eaLnBrk="1" hangingPunct="1">
              <a:lnSpc>
                <a:spcPct val="90000"/>
              </a:lnSpc>
              <a:buNone/>
            </a:pPr>
            <a:r>
              <a:rPr lang="en-GB" altLang="en-US" sz="1200" dirty="0" smtClean="0"/>
              <a:t>                    Human Resources  (manages smooth system with our documentation)     </a:t>
            </a:r>
          </a:p>
          <a:p>
            <a:pPr marL="0" indent="0" algn="just" eaLnBrk="1" hangingPunct="1">
              <a:lnSpc>
                <a:spcPct val="90000"/>
              </a:lnSpc>
              <a:buNone/>
            </a:pPr>
            <a:r>
              <a:rPr lang="en-GB" altLang="en-US" sz="1200" dirty="0" smtClean="0"/>
              <a:t>                                                                                                                     </a:t>
            </a:r>
          </a:p>
          <a:p>
            <a:pPr marL="0" indent="0" algn="just" eaLnBrk="1" hangingPunct="1">
              <a:lnSpc>
                <a:spcPct val="90000"/>
              </a:lnSpc>
              <a:buNone/>
            </a:pPr>
            <a:r>
              <a:rPr lang="en-GB" altLang="en-US" sz="1200" dirty="0" smtClean="0"/>
              <a:t>                          </a:t>
            </a:r>
            <a:br>
              <a:rPr lang="en-GB" altLang="en-US" sz="1200" dirty="0" smtClean="0"/>
            </a:br>
            <a:r>
              <a:rPr lang="en-GB" altLang="en-US" sz="1200" dirty="0" smtClean="0"/>
              <a:t>                                    Full </a:t>
            </a:r>
            <a:r>
              <a:rPr lang="en-GB" altLang="en-US" sz="1200" dirty="0"/>
              <a:t>time manager </a:t>
            </a:r>
            <a:r>
              <a:rPr lang="en-GB" altLang="en-US" sz="1200" dirty="0" smtClean="0"/>
              <a:t> (responsible for  fulfilling goals and objectives  by ensuring all staff workload  is complete) </a:t>
            </a:r>
          </a:p>
          <a:p>
            <a:pPr marL="0" indent="0" algn="just" eaLnBrk="1" hangingPunct="1">
              <a:lnSpc>
                <a:spcPct val="90000"/>
              </a:lnSpc>
              <a:buNone/>
            </a:pPr>
            <a:r>
              <a:rPr lang="en-GB" altLang="en-US" sz="1200" dirty="0" smtClean="0"/>
              <a:t> </a:t>
            </a:r>
          </a:p>
          <a:p>
            <a:pPr marL="0" indent="0" algn="just" eaLnBrk="1" hangingPunct="1">
              <a:lnSpc>
                <a:spcPct val="90000"/>
              </a:lnSpc>
              <a:buNone/>
            </a:pPr>
            <a:r>
              <a:rPr lang="en-GB" altLang="en-US" sz="1200" dirty="0" smtClean="0"/>
              <a:t>                                      </a:t>
            </a:r>
          </a:p>
          <a:p>
            <a:pPr marL="0" indent="0" algn="just" eaLnBrk="1" hangingPunct="1">
              <a:lnSpc>
                <a:spcPct val="90000"/>
              </a:lnSpc>
              <a:buNone/>
            </a:pPr>
            <a:r>
              <a:rPr lang="en-GB" altLang="en-US" sz="1200" dirty="0" smtClean="0"/>
              <a:t>                                                   Supervisors ( responsible for productivity and small group actions)</a:t>
            </a:r>
          </a:p>
          <a:p>
            <a:pPr marL="0" indent="0" algn="just" eaLnBrk="1" hangingPunct="1">
              <a:lnSpc>
                <a:spcPct val="90000"/>
              </a:lnSpc>
              <a:buNone/>
            </a:pPr>
            <a:endParaRPr lang="en-GB" altLang="en-US" sz="1200" dirty="0" smtClean="0"/>
          </a:p>
          <a:p>
            <a:pPr marL="0" indent="0" algn="just" eaLnBrk="1" hangingPunct="1">
              <a:lnSpc>
                <a:spcPct val="90000"/>
              </a:lnSpc>
              <a:buNone/>
            </a:pPr>
            <a:r>
              <a:rPr lang="en-GB" altLang="en-US" sz="1200" dirty="0" smtClean="0"/>
              <a:t>                                                   </a:t>
            </a:r>
            <a:br>
              <a:rPr lang="en-GB" altLang="en-US" sz="1200" dirty="0" smtClean="0"/>
            </a:br>
            <a:r>
              <a:rPr lang="en-GB" altLang="en-US" sz="1200" dirty="0" smtClean="0"/>
              <a:t>                                                                        Staff support (assists in a smooth running of daily business operations)</a:t>
            </a:r>
            <a:endParaRPr lang="en-GB" altLang="en-US" sz="1200" dirty="0"/>
          </a:p>
        </p:txBody>
      </p:sp>
      <p:sp>
        <p:nvSpPr>
          <p:cNvPr id="4" name="Date Placeholder 3">
            <a:extLst>
              <a:ext uri="{FF2B5EF4-FFF2-40B4-BE49-F238E27FC236}">
                <a16:creationId xmlns:a16="http://schemas.microsoft.com/office/drawing/2014/main" xmlns="" id="{D02F28F6-2D3B-4D25-8B99-DDE2C4B5A12E}"/>
              </a:ext>
            </a:extLst>
          </p:cNvPr>
          <p:cNvSpPr>
            <a:spLocks noGrp="1"/>
          </p:cNvSpPr>
          <p:nvPr>
            <p:ph type="dt" sz="half" idx="10"/>
          </p:nvPr>
        </p:nvSpPr>
        <p:spPr/>
        <p:txBody>
          <a:bodyPr/>
          <a:lstStyle/>
          <a:p>
            <a:pPr>
              <a:defRPr/>
            </a:pPr>
            <a:fld id="{5522D75A-BA4C-41A3-BC05-E6BF0460FAF3}" type="datetime1">
              <a:rPr lang="en-GB" altLang="en-US"/>
              <a:pPr>
                <a:defRPr/>
              </a:pPr>
              <a:t>11/01/2019</a:t>
            </a:fld>
            <a:endParaRPr lang="en-GB" altLang="en-US"/>
          </a:p>
        </p:txBody>
      </p:sp>
      <p:sp>
        <p:nvSpPr>
          <p:cNvPr id="5" name="Right Arrow 4"/>
          <p:cNvSpPr/>
          <p:nvPr/>
        </p:nvSpPr>
        <p:spPr>
          <a:xfrm>
            <a:off x="467544" y="2708920"/>
            <a:ext cx="288032" cy="7200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ight Arrow 5"/>
          <p:cNvSpPr/>
          <p:nvPr/>
        </p:nvSpPr>
        <p:spPr>
          <a:xfrm>
            <a:off x="611560" y="3212976"/>
            <a:ext cx="360040" cy="7200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ight Arrow 6"/>
          <p:cNvSpPr/>
          <p:nvPr/>
        </p:nvSpPr>
        <p:spPr>
          <a:xfrm>
            <a:off x="1115616" y="3645024"/>
            <a:ext cx="360040" cy="7200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ight Arrow 8"/>
          <p:cNvSpPr/>
          <p:nvPr/>
        </p:nvSpPr>
        <p:spPr>
          <a:xfrm>
            <a:off x="1403648" y="4149080"/>
            <a:ext cx="432048" cy="7200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ight Arrow 9"/>
          <p:cNvSpPr/>
          <p:nvPr/>
        </p:nvSpPr>
        <p:spPr>
          <a:xfrm>
            <a:off x="2051720" y="4653136"/>
            <a:ext cx="360040" cy="7200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xmlns="" id="{D4813502-7FEA-41FE-B4B2-3DF07B941489}"/>
              </a:ext>
            </a:extLst>
          </p:cNvPr>
          <p:cNvSpPr>
            <a:spLocks noGrp="1"/>
          </p:cNvSpPr>
          <p:nvPr>
            <p:ph type="title"/>
          </p:nvPr>
        </p:nvSpPr>
        <p:spPr>
          <a:xfrm>
            <a:off x="465138" y="114300"/>
            <a:ext cx="8229600" cy="1223963"/>
          </a:xfrm>
        </p:spPr>
        <p:txBody>
          <a:bodyPr>
            <a:normAutofit/>
          </a:bodyPr>
          <a:lstStyle/>
          <a:p>
            <a:pPr eaLnBrk="1" hangingPunct="1"/>
            <a:r>
              <a:rPr lang="en-GB" altLang="en-US" sz="2400" b="1" i="1" dirty="0"/>
              <a:t>Financial plan</a:t>
            </a:r>
            <a:endParaRPr lang="en-GB" altLang="en-US" sz="2400" i="1" dirty="0"/>
          </a:p>
        </p:txBody>
      </p:sp>
      <p:sp>
        <p:nvSpPr>
          <p:cNvPr id="21508" name="Content Placeholder 2">
            <a:extLst>
              <a:ext uri="{FF2B5EF4-FFF2-40B4-BE49-F238E27FC236}">
                <a16:creationId xmlns:a16="http://schemas.microsoft.com/office/drawing/2014/main" xmlns="" id="{7E1D03A8-4DD0-4E57-BE8D-394AB158399C}"/>
              </a:ext>
            </a:extLst>
          </p:cNvPr>
          <p:cNvSpPr>
            <a:spLocks noGrp="1"/>
          </p:cNvSpPr>
          <p:nvPr>
            <p:ph idx="1"/>
          </p:nvPr>
        </p:nvSpPr>
        <p:spPr>
          <a:xfrm>
            <a:off x="467544" y="2060848"/>
            <a:ext cx="4025329" cy="648073"/>
          </a:xfrm>
        </p:spPr>
        <p:txBody>
          <a:bodyPr>
            <a:normAutofit fontScale="85000" lnSpcReduction="20000"/>
          </a:bodyPr>
          <a:lstStyle/>
          <a:p>
            <a:pPr>
              <a:buNone/>
            </a:pPr>
            <a:r>
              <a:rPr lang="en-GB" altLang="en-US" sz="2400" dirty="0" smtClean="0"/>
              <a:t>Cash Flow Forecast </a:t>
            </a:r>
          </a:p>
          <a:p>
            <a:pPr>
              <a:buNone/>
            </a:pPr>
            <a:r>
              <a:rPr lang="en-GB" altLang="en-US" sz="2400" dirty="0" smtClean="0"/>
              <a:t>Profit and </a:t>
            </a:r>
            <a:r>
              <a:rPr lang="en-GB" altLang="en-US" sz="2400" dirty="0"/>
              <a:t>Loss</a:t>
            </a:r>
          </a:p>
        </p:txBody>
      </p:sp>
      <p:sp>
        <p:nvSpPr>
          <p:cNvPr id="4" name="Date Placeholder 3">
            <a:extLst>
              <a:ext uri="{FF2B5EF4-FFF2-40B4-BE49-F238E27FC236}">
                <a16:creationId xmlns:a16="http://schemas.microsoft.com/office/drawing/2014/main" xmlns="" id="{2A425B22-C7B6-4450-ADA6-53C95CD3E1C7}"/>
              </a:ext>
            </a:extLst>
          </p:cNvPr>
          <p:cNvSpPr>
            <a:spLocks noGrp="1"/>
          </p:cNvSpPr>
          <p:nvPr>
            <p:ph type="dt" sz="half" idx="10"/>
          </p:nvPr>
        </p:nvSpPr>
        <p:spPr/>
        <p:txBody>
          <a:bodyPr/>
          <a:lstStyle/>
          <a:p>
            <a:pPr>
              <a:defRPr/>
            </a:pPr>
            <a:fld id="{BB16917A-EA87-4932-9F19-3CCA72FF04F0}" type="datetime1">
              <a:rPr lang="en-GB" altLang="en-US"/>
              <a:pPr>
                <a:defRPr/>
              </a:pPr>
              <a:t>11/01/2019</a:t>
            </a:fld>
            <a:endParaRPr lang="en-GB" altLang="en-US"/>
          </a:p>
        </p:txBody>
      </p:sp>
      <p:sp>
        <p:nvSpPr>
          <p:cNvPr id="21509" name="Content Placeholder 2">
            <a:extLst>
              <a:ext uri="{FF2B5EF4-FFF2-40B4-BE49-F238E27FC236}">
                <a16:creationId xmlns:a16="http://schemas.microsoft.com/office/drawing/2014/main" xmlns="" id="{F27A1459-A396-4806-94BF-C57AFE2B5389}"/>
              </a:ext>
            </a:extLst>
          </p:cNvPr>
          <p:cNvSpPr txBox="1">
            <a:spLocks/>
          </p:cNvSpPr>
          <p:nvPr/>
        </p:nvSpPr>
        <p:spPr bwMode="auto">
          <a:xfrm>
            <a:off x="755576" y="3140968"/>
            <a:ext cx="3672408" cy="30963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buFont typeface="Wingdings" panose="05000000000000000000" pitchFamily="2" charset="2"/>
              <a:buChar char="§"/>
            </a:pPr>
            <a:r>
              <a:rPr lang="en-GB" altLang="en-US" sz="2000" dirty="0"/>
              <a:t>Start-up </a:t>
            </a:r>
            <a:r>
              <a:rPr lang="en-GB" altLang="en-US" sz="2000" dirty="0" smtClean="0"/>
              <a:t>Cost:  £35,000</a:t>
            </a:r>
            <a:endParaRPr lang="en-GB" altLang="en-US" sz="2000" dirty="0"/>
          </a:p>
          <a:p>
            <a:pPr>
              <a:buFont typeface="Wingdings" panose="05000000000000000000" pitchFamily="2" charset="2"/>
              <a:buChar char="§"/>
            </a:pPr>
            <a:r>
              <a:rPr lang="en-GB" altLang="en-US" sz="2000" dirty="0"/>
              <a:t>Total Income</a:t>
            </a:r>
            <a:r>
              <a:rPr lang="en-GB" altLang="en-US" sz="2000" dirty="0" smtClean="0"/>
              <a:t>:  £409,920</a:t>
            </a:r>
            <a:endParaRPr lang="en-GB" altLang="en-US" sz="2000" dirty="0"/>
          </a:p>
          <a:p>
            <a:pPr>
              <a:buFont typeface="Wingdings" panose="05000000000000000000" pitchFamily="2" charset="2"/>
              <a:buChar char="§"/>
            </a:pPr>
            <a:r>
              <a:rPr lang="en-GB" altLang="en-US" sz="2000" dirty="0"/>
              <a:t>Total Expenses</a:t>
            </a:r>
            <a:r>
              <a:rPr lang="en-GB" altLang="en-US" sz="2000" dirty="0" smtClean="0"/>
              <a:t>:  £335,537</a:t>
            </a:r>
            <a:endParaRPr lang="en-GB" altLang="en-US" sz="2000" dirty="0"/>
          </a:p>
          <a:p>
            <a:pPr>
              <a:buFont typeface="Wingdings" panose="05000000000000000000" pitchFamily="2" charset="2"/>
              <a:buChar char="§"/>
            </a:pPr>
            <a:r>
              <a:rPr lang="en-GB" altLang="en-US" sz="2000" dirty="0"/>
              <a:t>Gross Profit</a:t>
            </a:r>
            <a:r>
              <a:rPr lang="en-GB" altLang="en-US" sz="2000" dirty="0" smtClean="0"/>
              <a:t>:  £74,383</a:t>
            </a:r>
          </a:p>
          <a:p>
            <a:pPr>
              <a:buFont typeface="Wingdings" panose="05000000000000000000" pitchFamily="2" charset="2"/>
              <a:buChar char="§"/>
            </a:pPr>
            <a:r>
              <a:rPr lang="en-GB" altLang="en-US" sz="2000" dirty="0" smtClean="0"/>
              <a:t>Net Profit:  £59,506.40</a:t>
            </a:r>
            <a:endParaRPr lang="en-GB" altLang="en-US" sz="20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4555" y="44624"/>
            <a:ext cx="8229600" cy="616645"/>
          </a:xfrm>
        </p:spPr>
        <p:txBody>
          <a:bodyPr>
            <a:normAutofit/>
          </a:bodyPr>
          <a:lstStyle/>
          <a:p>
            <a:r>
              <a:rPr lang="en-GB" sz="2400" dirty="0" smtClean="0"/>
              <a:t>Cash Flow Forecast</a:t>
            </a:r>
            <a:endParaRPr lang="en-GB" sz="2400" dirty="0"/>
          </a:p>
        </p:txBody>
      </p:sp>
      <p:sp>
        <p:nvSpPr>
          <p:cNvPr id="3" name="Content Placeholder 2"/>
          <p:cNvSpPr>
            <a:spLocks noGrp="1"/>
          </p:cNvSpPr>
          <p:nvPr>
            <p:ph idx="1"/>
          </p:nvPr>
        </p:nvSpPr>
        <p:spPr>
          <a:xfrm>
            <a:off x="970829" y="2432150"/>
            <a:ext cx="8229600" cy="3917032"/>
          </a:xfrm>
        </p:spPr>
        <p:txBody>
          <a:bodyPr/>
          <a:lstStyle/>
          <a:p>
            <a:endParaRPr lang="en-GB" dirty="0"/>
          </a:p>
        </p:txBody>
      </p:sp>
      <p:sp>
        <p:nvSpPr>
          <p:cNvPr id="4" name="Date Placeholder 3"/>
          <p:cNvSpPr>
            <a:spLocks noGrp="1"/>
          </p:cNvSpPr>
          <p:nvPr>
            <p:ph type="dt" sz="half" idx="10"/>
          </p:nvPr>
        </p:nvSpPr>
        <p:spPr/>
        <p:txBody>
          <a:bodyPr/>
          <a:lstStyle/>
          <a:p>
            <a:pPr>
              <a:defRPr/>
            </a:pPr>
            <a:fld id="{384B99DA-8C13-4E5F-AA0A-1F1000BE46CB}" type="datetime1">
              <a:rPr lang="en-GB" altLang="en-US" smtClean="0"/>
              <a:pPr>
                <a:defRPr/>
              </a:pPr>
              <a:t>11/01/2019</a:t>
            </a:fld>
            <a:endParaRPr lang="en-GB" altLang="en-US"/>
          </a:p>
        </p:txBody>
      </p:sp>
      <p:sp>
        <p:nvSpPr>
          <p:cNvPr id="5" name="Footer Placeholder 4"/>
          <p:cNvSpPr>
            <a:spLocks noGrp="1"/>
          </p:cNvSpPr>
          <p:nvPr>
            <p:ph type="ftr" sz="quarter" idx="11"/>
          </p:nvPr>
        </p:nvSpPr>
        <p:spPr/>
        <p:txBody>
          <a:bodyPr/>
          <a:lstStyle/>
          <a:p>
            <a:pPr>
              <a:defRPr/>
            </a:pPr>
            <a:r>
              <a:rPr lang="en-GB" altLang="en-US" smtClean="0"/>
              <a:t>Mary March</a:t>
            </a:r>
            <a:endParaRPr lang="en-GB" altLang="en-US"/>
          </a:p>
        </p:txBody>
      </p:sp>
      <p:pic>
        <p:nvPicPr>
          <p:cNvPr id="1026" name="Picture 2" descr="doreen1"/>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5159" y="1772816"/>
            <a:ext cx="8567321" cy="45365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7208981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xmlns="" id="{FDEC0B85-945B-4257-AED0-5914021489CA}"/>
              </a:ext>
            </a:extLst>
          </p:cNvPr>
          <p:cNvSpPr>
            <a:spLocks noGrp="1"/>
          </p:cNvSpPr>
          <p:nvPr>
            <p:ph type="title"/>
          </p:nvPr>
        </p:nvSpPr>
        <p:spPr>
          <a:xfrm>
            <a:off x="457200" y="44450"/>
            <a:ext cx="8229600" cy="1081088"/>
          </a:xfrm>
        </p:spPr>
        <p:txBody>
          <a:bodyPr>
            <a:normAutofit/>
          </a:bodyPr>
          <a:lstStyle/>
          <a:p>
            <a:pPr eaLnBrk="1" hangingPunct="1"/>
            <a:r>
              <a:rPr lang="en-GB" altLang="en-US" sz="2400" b="1" i="1" dirty="0"/>
              <a:t>SWOT Analysis</a:t>
            </a:r>
          </a:p>
        </p:txBody>
      </p:sp>
      <p:sp>
        <p:nvSpPr>
          <p:cNvPr id="23555" name="Rectangle 3">
            <a:extLst>
              <a:ext uri="{FF2B5EF4-FFF2-40B4-BE49-F238E27FC236}">
                <a16:creationId xmlns:a16="http://schemas.microsoft.com/office/drawing/2014/main" xmlns="" id="{8FE9C6BA-5E7A-4109-B292-E9A53D072286}"/>
              </a:ext>
            </a:extLst>
          </p:cNvPr>
          <p:cNvSpPr>
            <a:spLocks noGrp="1"/>
          </p:cNvSpPr>
          <p:nvPr>
            <p:ph idx="1"/>
          </p:nvPr>
        </p:nvSpPr>
        <p:spPr>
          <a:xfrm>
            <a:off x="467544" y="1988840"/>
            <a:ext cx="8229600" cy="4032448"/>
          </a:xfrm>
        </p:spPr>
        <p:txBody>
          <a:bodyPr>
            <a:normAutofit fontScale="92500" lnSpcReduction="10000"/>
          </a:bodyPr>
          <a:lstStyle/>
          <a:p>
            <a:pPr marL="0" indent="0" eaLnBrk="1" hangingPunct="1">
              <a:buNone/>
            </a:pPr>
            <a:endParaRPr lang="en-GB" altLang="en-US" sz="800" dirty="0" smtClean="0"/>
          </a:p>
          <a:p>
            <a:pPr marL="0" indent="0" eaLnBrk="1" hangingPunct="1">
              <a:buNone/>
            </a:pPr>
            <a:r>
              <a:rPr lang="en-GB" altLang="en-US" sz="1200" b="1" dirty="0" smtClean="0"/>
              <a:t>STRENGHTS </a:t>
            </a:r>
            <a:endParaRPr lang="en-GB" altLang="en-US" sz="1200" b="1" dirty="0"/>
          </a:p>
          <a:p>
            <a:pPr marL="0" indent="0" eaLnBrk="1" hangingPunct="1">
              <a:buNone/>
            </a:pPr>
            <a:r>
              <a:rPr lang="en-GB" altLang="en-US" sz="1200" dirty="0"/>
              <a:t>•	</a:t>
            </a:r>
            <a:r>
              <a:rPr lang="en-GB" altLang="en-US" sz="1200" dirty="0" smtClean="0"/>
              <a:t>Supported learning facility</a:t>
            </a:r>
            <a:endParaRPr lang="en-GB" altLang="en-US" sz="1200" dirty="0"/>
          </a:p>
          <a:p>
            <a:pPr marL="0" indent="0" eaLnBrk="1" hangingPunct="1">
              <a:buNone/>
            </a:pPr>
            <a:r>
              <a:rPr lang="en-GB" altLang="en-US" sz="1200" dirty="0"/>
              <a:t>•	</a:t>
            </a:r>
            <a:r>
              <a:rPr lang="en-GB" altLang="en-US" sz="1200" dirty="0" smtClean="0"/>
              <a:t>Academic environment</a:t>
            </a:r>
            <a:endParaRPr lang="en-GB" altLang="en-US" sz="1200" dirty="0"/>
          </a:p>
          <a:p>
            <a:pPr marL="0" indent="0" eaLnBrk="1" hangingPunct="1">
              <a:buNone/>
            </a:pPr>
            <a:r>
              <a:rPr lang="en-GB" altLang="en-US" sz="1200" dirty="0"/>
              <a:t>•	</a:t>
            </a:r>
            <a:r>
              <a:rPr lang="en-GB" altLang="en-US" sz="1200" dirty="0" smtClean="0"/>
              <a:t>Optional facility </a:t>
            </a:r>
            <a:endParaRPr lang="en-GB" altLang="en-US" sz="1200" dirty="0"/>
          </a:p>
          <a:p>
            <a:pPr marL="0" indent="0" eaLnBrk="1" hangingPunct="1">
              <a:buNone/>
            </a:pPr>
            <a:r>
              <a:rPr lang="en-GB" altLang="en-US" sz="1200" dirty="0"/>
              <a:t>•	</a:t>
            </a:r>
            <a:r>
              <a:rPr lang="en-GB" altLang="en-US" sz="1200" dirty="0" smtClean="0"/>
              <a:t>Qualified team members</a:t>
            </a:r>
            <a:endParaRPr lang="en-GB" altLang="en-US" sz="1200" dirty="0"/>
          </a:p>
          <a:p>
            <a:pPr marL="0" indent="0" eaLnBrk="1" hangingPunct="1">
              <a:buNone/>
            </a:pPr>
            <a:r>
              <a:rPr lang="en-GB" altLang="en-US" sz="1200" dirty="0"/>
              <a:t>•	</a:t>
            </a:r>
            <a:r>
              <a:rPr lang="en-GB" altLang="en-US" sz="1200" dirty="0" smtClean="0"/>
              <a:t>Promotes healthier lifestyle</a:t>
            </a:r>
            <a:endParaRPr lang="en-GB" altLang="en-US" sz="1200" dirty="0"/>
          </a:p>
          <a:p>
            <a:pPr marL="0" indent="0" eaLnBrk="1" hangingPunct="1">
              <a:buNone/>
            </a:pPr>
            <a:endParaRPr lang="en-GB" altLang="en-US" sz="1200" dirty="0" smtClean="0"/>
          </a:p>
          <a:p>
            <a:pPr marL="0" indent="0" eaLnBrk="1" hangingPunct="1">
              <a:buNone/>
            </a:pPr>
            <a:endParaRPr lang="en-GB" altLang="en-US" sz="1200" dirty="0"/>
          </a:p>
          <a:p>
            <a:pPr marL="0" indent="0" eaLnBrk="1" hangingPunct="1">
              <a:buNone/>
            </a:pPr>
            <a:r>
              <a:rPr lang="en-GB" altLang="en-US" sz="1200" b="1" dirty="0"/>
              <a:t>WEAKNESS</a:t>
            </a:r>
          </a:p>
          <a:p>
            <a:pPr marL="0" indent="0" eaLnBrk="1" hangingPunct="1">
              <a:buNone/>
            </a:pPr>
            <a:r>
              <a:rPr lang="en-GB" altLang="en-US" sz="1200" dirty="0"/>
              <a:t>•	</a:t>
            </a:r>
            <a:r>
              <a:rPr lang="en-GB" altLang="en-US" sz="1200" dirty="0" smtClean="0"/>
              <a:t>Children  exposed </a:t>
            </a:r>
            <a:r>
              <a:rPr lang="en-GB" altLang="en-US" sz="1200" dirty="0"/>
              <a:t>to </a:t>
            </a:r>
            <a:r>
              <a:rPr lang="en-GB" altLang="en-US" sz="1200" dirty="0" smtClean="0"/>
              <a:t> germs</a:t>
            </a:r>
            <a:endParaRPr lang="en-GB" altLang="en-US" sz="1200" dirty="0"/>
          </a:p>
          <a:p>
            <a:pPr marL="0" indent="0" eaLnBrk="1" hangingPunct="1">
              <a:buNone/>
            </a:pPr>
            <a:r>
              <a:rPr lang="en-GB" altLang="en-US" sz="1200" dirty="0"/>
              <a:t>•	Inappropriate </a:t>
            </a:r>
            <a:r>
              <a:rPr lang="en-GB" altLang="en-US" sz="1200" dirty="0" smtClean="0"/>
              <a:t>behaviour</a:t>
            </a:r>
            <a:endParaRPr lang="en-GB" altLang="en-US" sz="1200" dirty="0"/>
          </a:p>
          <a:p>
            <a:pPr marL="0" indent="0" eaLnBrk="1" hangingPunct="1">
              <a:buNone/>
            </a:pPr>
            <a:endParaRPr lang="en-GB" altLang="en-US" sz="1200" dirty="0"/>
          </a:p>
          <a:p>
            <a:pPr marL="0" indent="0" eaLnBrk="1" hangingPunct="1">
              <a:buNone/>
            </a:pPr>
            <a:endParaRPr lang="en-GB" altLang="en-US" sz="1200" b="1" dirty="0"/>
          </a:p>
          <a:p>
            <a:pPr marL="0" indent="0" eaLnBrk="1" hangingPunct="1">
              <a:buNone/>
            </a:pPr>
            <a:r>
              <a:rPr lang="en-GB" altLang="en-US" sz="1200" b="1" dirty="0"/>
              <a:t>OPPORTUNITIES</a:t>
            </a:r>
          </a:p>
          <a:p>
            <a:pPr marL="0" indent="0" eaLnBrk="1" hangingPunct="1">
              <a:buNone/>
            </a:pPr>
            <a:r>
              <a:rPr lang="en-GB" altLang="en-US" sz="1200" dirty="0"/>
              <a:t>•	Early academic opportunities </a:t>
            </a:r>
          </a:p>
          <a:p>
            <a:pPr marL="0" indent="0" eaLnBrk="1" hangingPunct="1">
              <a:buNone/>
            </a:pPr>
            <a:r>
              <a:rPr lang="en-GB" altLang="en-US" sz="1200" dirty="0"/>
              <a:t>•	</a:t>
            </a:r>
            <a:r>
              <a:rPr lang="en-GB" altLang="en-US" sz="1200" dirty="0" smtClean="0"/>
              <a:t>Networking</a:t>
            </a:r>
            <a:endParaRPr lang="en-GB" altLang="en-US" sz="1200" dirty="0"/>
          </a:p>
          <a:p>
            <a:pPr marL="0" indent="0" eaLnBrk="1" hangingPunct="1">
              <a:buNone/>
            </a:pPr>
            <a:r>
              <a:rPr lang="en-GB" altLang="en-US" sz="1200" dirty="0" smtClean="0"/>
              <a:t>•	Company growth</a:t>
            </a:r>
            <a:endParaRPr lang="en-GB" altLang="en-US" sz="1200" dirty="0"/>
          </a:p>
          <a:p>
            <a:pPr marL="0" indent="0" eaLnBrk="1" hangingPunct="1">
              <a:buNone/>
            </a:pPr>
            <a:endParaRPr lang="en-GB" altLang="en-US" sz="1200" dirty="0"/>
          </a:p>
          <a:p>
            <a:pPr marL="0" indent="0" eaLnBrk="1" hangingPunct="1">
              <a:buNone/>
            </a:pPr>
            <a:r>
              <a:rPr lang="en-GB" altLang="en-US" sz="1200" b="1" dirty="0"/>
              <a:t>THREATS</a:t>
            </a:r>
          </a:p>
          <a:p>
            <a:pPr marL="0" indent="0" eaLnBrk="1" hangingPunct="1">
              <a:buNone/>
            </a:pPr>
            <a:r>
              <a:rPr lang="en-GB" altLang="en-US" sz="1200" dirty="0"/>
              <a:t>•	Employees</a:t>
            </a:r>
          </a:p>
          <a:p>
            <a:pPr marL="0" indent="0" eaLnBrk="1" hangingPunct="1">
              <a:buNone/>
            </a:pPr>
            <a:r>
              <a:rPr lang="en-GB" altLang="en-US" sz="1200" dirty="0"/>
              <a:t>•	</a:t>
            </a:r>
            <a:r>
              <a:rPr lang="en-GB" altLang="en-US" sz="1200" dirty="0" smtClean="0"/>
              <a:t>Technology </a:t>
            </a:r>
            <a:endParaRPr lang="en-GB" altLang="en-US" sz="1200" dirty="0"/>
          </a:p>
          <a:p>
            <a:pPr marL="0" indent="0" eaLnBrk="1" hangingPunct="1">
              <a:buNone/>
            </a:pPr>
            <a:r>
              <a:rPr lang="en-GB" altLang="en-US" sz="1200" dirty="0"/>
              <a:t>•	</a:t>
            </a:r>
            <a:r>
              <a:rPr lang="en-GB" altLang="en-US" sz="1200" dirty="0" smtClean="0"/>
              <a:t>Young learners</a:t>
            </a:r>
            <a:endParaRPr lang="en-GB" altLang="en-US" sz="1200" dirty="0"/>
          </a:p>
          <a:p>
            <a:pPr marL="0" indent="0" eaLnBrk="1" hangingPunct="1">
              <a:buNone/>
            </a:pPr>
            <a:r>
              <a:rPr lang="en-GB" altLang="en-US" sz="1200" dirty="0"/>
              <a:t>•	</a:t>
            </a:r>
            <a:r>
              <a:rPr lang="en-GB" altLang="en-US" sz="1200" dirty="0" smtClean="0"/>
              <a:t>Audits</a:t>
            </a:r>
            <a:endParaRPr lang="en-GB" altLang="en-US" sz="1200" dirty="0"/>
          </a:p>
          <a:p>
            <a:pPr marL="0" indent="0" eaLnBrk="1" hangingPunct="1">
              <a:buNone/>
            </a:pPr>
            <a:endParaRPr lang="en-GB" altLang="en-US" sz="1200" dirty="0"/>
          </a:p>
        </p:txBody>
      </p:sp>
      <p:sp>
        <p:nvSpPr>
          <p:cNvPr id="4" name="Date Placeholder 3">
            <a:extLst>
              <a:ext uri="{FF2B5EF4-FFF2-40B4-BE49-F238E27FC236}">
                <a16:creationId xmlns:a16="http://schemas.microsoft.com/office/drawing/2014/main" xmlns="" id="{6BA62F64-C1A0-479D-BA5F-B9017FFD43E1}"/>
              </a:ext>
            </a:extLst>
          </p:cNvPr>
          <p:cNvSpPr>
            <a:spLocks noGrp="1"/>
          </p:cNvSpPr>
          <p:nvPr>
            <p:ph type="dt" sz="half" idx="10"/>
          </p:nvPr>
        </p:nvSpPr>
        <p:spPr/>
        <p:txBody>
          <a:bodyPr/>
          <a:lstStyle/>
          <a:p>
            <a:pPr>
              <a:defRPr/>
            </a:pPr>
            <a:fld id="{AA2A7C81-35C9-4945-A4CE-7561AA5A8777}" type="datetime1">
              <a:rPr lang="en-GB" altLang="en-US"/>
              <a:pPr>
                <a:defRPr/>
              </a:pPr>
              <a:t>11/01/2019</a:t>
            </a:fld>
            <a:endParaRPr lang="en-GB" altLang="en-US"/>
          </a:p>
        </p:txBody>
      </p:sp>
      <p:pic>
        <p:nvPicPr>
          <p:cNvPr id="8195" name="Picture 3" descr="C:\Users\Davina\Desktop\images (16).jpg"/>
          <p:cNvPicPr>
            <a:picLocks noChangeAspect="1" noChangeArrowheads="1"/>
          </p:cNvPicPr>
          <p:nvPr/>
        </p:nvPicPr>
        <p:blipFill>
          <a:blip r:embed="rId3" cstate="print"/>
          <a:srcRect/>
          <a:stretch>
            <a:fillRect/>
          </a:stretch>
        </p:blipFill>
        <p:spPr bwMode="auto">
          <a:xfrm>
            <a:off x="4211960" y="1628800"/>
            <a:ext cx="4248472" cy="4987337"/>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xmlns="" id="{CC6C7EED-4D9E-4003-AB2B-C0BFD970E007}"/>
              </a:ext>
            </a:extLst>
          </p:cNvPr>
          <p:cNvSpPr>
            <a:spLocks noGrp="1"/>
          </p:cNvSpPr>
          <p:nvPr>
            <p:ph type="title"/>
          </p:nvPr>
        </p:nvSpPr>
        <p:spPr>
          <a:xfrm>
            <a:off x="250825" y="223838"/>
            <a:ext cx="8435975" cy="1044575"/>
          </a:xfrm>
        </p:spPr>
        <p:txBody>
          <a:bodyPr>
            <a:normAutofit/>
          </a:bodyPr>
          <a:lstStyle/>
          <a:p>
            <a:pPr eaLnBrk="1" hangingPunct="1"/>
            <a:r>
              <a:rPr lang="en-GB" altLang="en-US" sz="2400" b="1" i="1" dirty="0"/>
              <a:t>PESTLE Analysis</a:t>
            </a:r>
          </a:p>
        </p:txBody>
      </p:sp>
      <p:sp>
        <p:nvSpPr>
          <p:cNvPr id="25604" name="Content Placeholder 2">
            <a:extLst>
              <a:ext uri="{FF2B5EF4-FFF2-40B4-BE49-F238E27FC236}">
                <a16:creationId xmlns:a16="http://schemas.microsoft.com/office/drawing/2014/main" xmlns="" id="{C292C6D8-9C4D-4B1B-9380-CB3E2B0B5EBC}"/>
              </a:ext>
            </a:extLst>
          </p:cNvPr>
          <p:cNvSpPr>
            <a:spLocks noGrp="1"/>
          </p:cNvSpPr>
          <p:nvPr>
            <p:ph idx="1"/>
          </p:nvPr>
        </p:nvSpPr>
        <p:spPr>
          <a:xfrm>
            <a:off x="467544" y="1772816"/>
            <a:ext cx="8229600" cy="4263231"/>
          </a:xfrm>
        </p:spPr>
        <p:txBody>
          <a:bodyPr>
            <a:normAutofit/>
          </a:bodyPr>
          <a:lstStyle/>
          <a:p>
            <a:pPr marL="0" indent="0">
              <a:buNone/>
            </a:pPr>
            <a:r>
              <a:rPr lang="en-GB" altLang="en-US" sz="1100" dirty="0" smtClean="0"/>
              <a:t>P</a:t>
            </a:r>
          </a:p>
          <a:p>
            <a:pPr marL="0" indent="0">
              <a:buNone/>
            </a:pPr>
            <a:r>
              <a:rPr lang="en-GB" altLang="en-US" sz="1100" dirty="0" smtClean="0"/>
              <a:t>Government </a:t>
            </a:r>
            <a:r>
              <a:rPr lang="en-GB" altLang="en-US" sz="1100" dirty="0"/>
              <a:t>policies are always changing and for this reason we must run services accordingly. The way information is held to the enrolment of a young learner. To run this type of facility means that all legislation must be fully complied with in order to comply with government </a:t>
            </a:r>
            <a:r>
              <a:rPr lang="en-GB" altLang="en-US" sz="1100" dirty="0" smtClean="0"/>
              <a:t>policies which are constantly changing.  Our database will comply with today's legislation such as relevant staff training</a:t>
            </a:r>
          </a:p>
          <a:p>
            <a:pPr marL="0" indent="0">
              <a:buNone/>
            </a:pPr>
            <a:r>
              <a:rPr lang="en-GB" altLang="en-US" sz="1100" dirty="0" smtClean="0"/>
              <a:t>E</a:t>
            </a:r>
          </a:p>
          <a:p>
            <a:pPr marL="0" indent="0">
              <a:buNone/>
            </a:pPr>
            <a:r>
              <a:rPr lang="en-GB" altLang="en-US" sz="1100" dirty="0"/>
              <a:t> ‘The British educational suppliers Association (BESA).states that today in the </a:t>
            </a:r>
            <a:r>
              <a:rPr lang="en-GB" altLang="en-US" sz="1100" dirty="0" err="1"/>
              <a:t>uk</a:t>
            </a:r>
            <a:r>
              <a:rPr lang="en-GB" altLang="en-US" sz="1100" dirty="0"/>
              <a:t>, there are an estimated 23,500 day nurseries, 9,600 pre-schools and sessional crèches, 59,500 childminders and 15,000 out- of- school childcare providers. Early education and childcare is booming’ (Hayes, P: 17 may 2016). These statistics show how big the childcare business demand is in the UK</a:t>
            </a:r>
            <a:r>
              <a:rPr lang="en-GB" altLang="en-US" sz="1100" dirty="0" smtClean="0"/>
              <a:t>.</a:t>
            </a:r>
          </a:p>
          <a:p>
            <a:pPr marL="0" indent="0">
              <a:buNone/>
            </a:pPr>
            <a:r>
              <a:rPr lang="en-GB" altLang="en-US" sz="1100" dirty="0" smtClean="0"/>
              <a:t>S</a:t>
            </a:r>
          </a:p>
          <a:p>
            <a:pPr marL="0" indent="0">
              <a:buNone/>
            </a:pPr>
            <a:r>
              <a:rPr lang="en-GB" altLang="en-US" sz="1100" dirty="0" smtClean="0"/>
              <a:t>Children </a:t>
            </a:r>
            <a:r>
              <a:rPr lang="en-GB" altLang="en-US" sz="1100" dirty="0"/>
              <a:t>who are exposed </a:t>
            </a:r>
            <a:r>
              <a:rPr lang="en-GB" altLang="en-US" sz="1100" dirty="0" smtClean="0"/>
              <a:t> </a:t>
            </a:r>
            <a:r>
              <a:rPr lang="en-GB" altLang="en-US" sz="1100" dirty="0"/>
              <a:t>in their early childhood tend to grow up with strong social </a:t>
            </a:r>
            <a:r>
              <a:rPr lang="en-GB" altLang="en-US" sz="1100" dirty="0" smtClean="0"/>
              <a:t>skills. </a:t>
            </a:r>
            <a:r>
              <a:rPr lang="en-GB" altLang="en-US" sz="1100" dirty="0"/>
              <a:t> </a:t>
            </a:r>
            <a:r>
              <a:rPr lang="en-GB" altLang="en-US" sz="1100" dirty="0" smtClean="0"/>
              <a:t>This </a:t>
            </a:r>
            <a:r>
              <a:rPr lang="en-GB" altLang="en-US" sz="1100" dirty="0"/>
              <a:t>decreases </a:t>
            </a:r>
            <a:r>
              <a:rPr lang="en-GB" altLang="en-US" sz="1100" dirty="0" smtClean="0"/>
              <a:t> the impact on children </a:t>
            </a:r>
            <a:r>
              <a:rPr lang="en-GB" altLang="en-US" sz="1100" dirty="0"/>
              <a:t>struggling with </a:t>
            </a:r>
            <a:r>
              <a:rPr lang="en-GB" altLang="en-US" sz="1100" dirty="0" smtClean="0"/>
              <a:t> </a:t>
            </a:r>
            <a:r>
              <a:rPr lang="en-GB" altLang="en-US" sz="1100" dirty="0"/>
              <a:t>anxiety</a:t>
            </a:r>
            <a:r>
              <a:rPr lang="en-GB" altLang="en-US" sz="1100" dirty="0" smtClean="0"/>
              <a:t>. Which long term would benefit our future society</a:t>
            </a:r>
          </a:p>
          <a:p>
            <a:pPr marL="0" indent="0">
              <a:buNone/>
            </a:pPr>
            <a:r>
              <a:rPr lang="en-GB" altLang="en-US" sz="1100" dirty="0" smtClean="0"/>
              <a:t>T</a:t>
            </a:r>
          </a:p>
          <a:p>
            <a:pPr marL="0" indent="0">
              <a:buNone/>
            </a:pPr>
            <a:r>
              <a:rPr lang="en-GB" altLang="en-US" sz="1100" dirty="0"/>
              <a:t>Schools already carry a major risk in regards to the duty of care provided to the  mass  number of young learners. Technology adds to the already negative factors we face in </a:t>
            </a:r>
            <a:r>
              <a:rPr lang="en-GB" altLang="en-US" sz="1100" dirty="0" smtClean="0"/>
              <a:t>today. </a:t>
            </a:r>
            <a:r>
              <a:rPr lang="en-GB" altLang="en-US" sz="1100" dirty="0"/>
              <a:t>This factor has raised controversy and needs to be well considered before introducing such </a:t>
            </a:r>
            <a:r>
              <a:rPr lang="en-GB" altLang="en-US" sz="1100" dirty="0" smtClean="0"/>
              <a:t>systems into an academic setting. </a:t>
            </a:r>
            <a:r>
              <a:rPr lang="en-GB" altLang="en-US" sz="1100" dirty="0"/>
              <a:t>For example </a:t>
            </a:r>
            <a:r>
              <a:rPr lang="en-GB" altLang="en-US" sz="1100" dirty="0" smtClean="0"/>
              <a:t> parental control.  Disturbing  or illegal  viruses are </a:t>
            </a:r>
            <a:r>
              <a:rPr lang="en-GB" altLang="en-US" sz="1100" dirty="0"/>
              <a:t>just one of the </a:t>
            </a:r>
            <a:r>
              <a:rPr lang="en-GB" altLang="en-US" sz="1100" dirty="0" smtClean="0"/>
              <a:t>many  </a:t>
            </a:r>
            <a:r>
              <a:rPr lang="en-GB" altLang="en-US" sz="1100" dirty="0"/>
              <a:t>that can affect the academic learning database. </a:t>
            </a:r>
            <a:endParaRPr lang="en-GB" altLang="en-US" sz="1100" dirty="0" smtClean="0"/>
          </a:p>
          <a:p>
            <a:pPr marL="0" indent="0">
              <a:buNone/>
            </a:pPr>
            <a:r>
              <a:rPr lang="en-GB" altLang="en-US" sz="1100" dirty="0" smtClean="0"/>
              <a:t>L</a:t>
            </a:r>
          </a:p>
          <a:p>
            <a:pPr marL="0" indent="0">
              <a:buNone/>
            </a:pPr>
            <a:r>
              <a:rPr lang="en-GB" altLang="en-US" sz="1100" dirty="0"/>
              <a:t>Besides the many legal aspects involved in business, </a:t>
            </a:r>
            <a:r>
              <a:rPr lang="en-GB" altLang="en-US" sz="1100" dirty="0" smtClean="0"/>
              <a:t>working </a:t>
            </a:r>
            <a:r>
              <a:rPr lang="en-GB" altLang="en-US" sz="1100" dirty="0"/>
              <a:t>with  young learners presents many risks. An employer needs to make sure all employees satisfy all policies and procedures accordingly with DBS </a:t>
            </a:r>
            <a:r>
              <a:rPr lang="en-GB" altLang="en-US" sz="1100" dirty="0" smtClean="0"/>
              <a:t>regulations before offering employment.</a:t>
            </a:r>
          </a:p>
          <a:p>
            <a:pPr marL="0" indent="0">
              <a:buNone/>
            </a:pPr>
            <a:r>
              <a:rPr lang="en-GB" altLang="en-US" sz="1100" dirty="0" smtClean="0"/>
              <a:t>E</a:t>
            </a:r>
          </a:p>
          <a:p>
            <a:pPr marL="0" indent="0">
              <a:buNone/>
            </a:pPr>
            <a:r>
              <a:rPr lang="en-GB" altLang="en-US" sz="1100" dirty="0"/>
              <a:t>There are many things to consider when running a business. </a:t>
            </a:r>
            <a:r>
              <a:rPr lang="en-GB" altLang="en-US" sz="1100" dirty="0" smtClean="0"/>
              <a:t>We believe the </a:t>
            </a:r>
            <a:r>
              <a:rPr lang="en-GB" altLang="en-US" sz="1100" dirty="0"/>
              <a:t>environment is </a:t>
            </a:r>
            <a:r>
              <a:rPr lang="en-GB" altLang="en-US" sz="1100" dirty="0" smtClean="0"/>
              <a:t>important and for this reason, we aim to focus on  services that are accessible to the public without having to rely on  a car. Moreover, our paper usage will be minimal along with our routine recycling system.  </a:t>
            </a:r>
            <a:endParaRPr lang="en-GB" altLang="en-US" sz="1100" dirty="0"/>
          </a:p>
        </p:txBody>
      </p:sp>
      <p:sp>
        <p:nvSpPr>
          <p:cNvPr id="4" name="Date Placeholder 3">
            <a:extLst>
              <a:ext uri="{FF2B5EF4-FFF2-40B4-BE49-F238E27FC236}">
                <a16:creationId xmlns:a16="http://schemas.microsoft.com/office/drawing/2014/main" xmlns="" id="{7B91B968-1B52-4E96-A9DD-5C894B372080}"/>
              </a:ext>
            </a:extLst>
          </p:cNvPr>
          <p:cNvSpPr>
            <a:spLocks noGrp="1"/>
          </p:cNvSpPr>
          <p:nvPr>
            <p:ph type="dt" sz="half" idx="10"/>
          </p:nvPr>
        </p:nvSpPr>
        <p:spPr/>
        <p:txBody>
          <a:bodyPr/>
          <a:lstStyle/>
          <a:p>
            <a:pPr>
              <a:defRPr/>
            </a:pPr>
            <a:fld id="{2AF6E3BD-2E92-472E-8EDA-F6014803D143}" type="datetime1">
              <a:rPr lang="en-GB" altLang="en-US"/>
              <a:pPr>
                <a:defRPr/>
              </a:pPr>
              <a:t>11/01/2019</a:t>
            </a:fld>
            <a:endParaRPr lang="en-GB" alt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400" dirty="0" smtClean="0"/>
              <a:t>References</a:t>
            </a:r>
            <a:endParaRPr lang="en-GB" sz="2400" dirty="0"/>
          </a:p>
        </p:txBody>
      </p:sp>
      <p:sp>
        <p:nvSpPr>
          <p:cNvPr id="3" name="Content Placeholder 2"/>
          <p:cNvSpPr>
            <a:spLocks noGrp="1"/>
          </p:cNvSpPr>
          <p:nvPr>
            <p:ph idx="1"/>
          </p:nvPr>
        </p:nvSpPr>
        <p:spPr>
          <a:xfrm>
            <a:off x="467544" y="1988840"/>
            <a:ext cx="8003232" cy="3888431"/>
          </a:xfrm>
        </p:spPr>
        <p:txBody>
          <a:bodyPr>
            <a:normAutofit/>
          </a:bodyPr>
          <a:lstStyle/>
          <a:p>
            <a:pPr marL="0" indent="0">
              <a:buNone/>
            </a:pPr>
            <a:endParaRPr lang="en-GB" dirty="0"/>
          </a:p>
          <a:p>
            <a:r>
              <a:rPr lang="en-GB" sz="1100" dirty="0"/>
              <a:t>REFERENCES  DECEMBER 2018</a:t>
            </a:r>
          </a:p>
          <a:p>
            <a:r>
              <a:rPr lang="en-GB" sz="1100" dirty="0"/>
              <a:t>PESTLE </a:t>
            </a:r>
          </a:p>
          <a:p>
            <a:r>
              <a:rPr lang="en-GB" sz="1100" dirty="0"/>
              <a:t>https://rapidbi.com/pestle-analysis-for-schools-and-education/</a:t>
            </a:r>
          </a:p>
          <a:p>
            <a:endParaRPr lang="en-GB" sz="1100" dirty="0"/>
          </a:p>
          <a:p>
            <a:r>
              <a:rPr lang="en-GB" sz="1100" dirty="0"/>
              <a:t>(B.E.S.A)  British Educational suppliers Association. Available at</a:t>
            </a:r>
          </a:p>
          <a:p>
            <a:r>
              <a:rPr lang="en-GB" sz="1100" dirty="0"/>
              <a:t>Https://www.besa.org.uk</a:t>
            </a:r>
          </a:p>
          <a:p>
            <a:r>
              <a:rPr lang="en-GB" sz="1100" dirty="0"/>
              <a:t>Accessed on (23.11.18)</a:t>
            </a:r>
          </a:p>
          <a:p>
            <a:endParaRPr lang="en-GB" sz="1100" dirty="0"/>
          </a:p>
          <a:p>
            <a:r>
              <a:rPr lang="en-GB" sz="1100" dirty="0"/>
              <a:t>How important are small businesses to local economies </a:t>
            </a:r>
          </a:p>
          <a:p>
            <a:r>
              <a:rPr lang="en-GB" sz="1100" dirty="0"/>
              <a:t>Available at Https://smallbusiness.chron.com</a:t>
            </a:r>
          </a:p>
          <a:p>
            <a:r>
              <a:rPr lang="en-GB" sz="1100" dirty="0"/>
              <a:t>Accessed on (25.11.18</a:t>
            </a:r>
          </a:p>
          <a:p>
            <a:endParaRPr lang="en-GB" sz="1100" dirty="0"/>
          </a:p>
          <a:p>
            <a:r>
              <a:rPr lang="en-GB" sz="1100" dirty="0"/>
              <a:t>(NACCRRA).  The nations network of child care resource and referral. </a:t>
            </a:r>
          </a:p>
          <a:p>
            <a:r>
              <a:rPr lang="en-GB" sz="1100" dirty="0"/>
              <a:t>Available at. https://www.nurseryworld.co.uk/nursery-world/opinion/1157329/early-education-and-childcare-forecast-for-2020-trends</a:t>
            </a:r>
          </a:p>
          <a:p>
            <a:r>
              <a:rPr lang="en-GB" sz="1100" dirty="0"/>
              <a:t>Accessed on (28.11.18)</a:t>
            </a:r>
          </a:p>
          <a:p>
            <a:pPr marL="0" indent="0">
              <a:buNone/>
            </a:pPr>
            <a:endParaRPr lang="en-GB" sz="1100" dirty="0"/>
          </a:p>
        </p:txBody>
      </p:sp>
      <p:sp>
        <p:nvSpPr>
          <p:cNvPr id="4" name="Date Placeholder 3"/>
          <p:cNvSpPr>
            <a:spLocks noGrp="1"/>
          </p:cNvSpPr>
          <p:nvPr>
            <p:ph type="dt" sz="half" idx="10"/>
          </p:nvPr>
        </p:nvSpPr>
        <p:spPr/>
        <p:txBody>
          <a:bodyPr/>
          <a:lstStyle/>
          <a:p>
            <a:pPr>
              <a:defRPr/>
            </a:pPr>
            <a:fld id="{384B99DA-8C13-4E5F-AA0A-1F1000BE46CB}" type="datetime1">
              <a:rPr lang="en-GB" altLang="en-US" smtClean="0"/>
              <a:pPr>
                <a:defRPr/>
              </a:pPr>
              <a:t>11/01/2019</a:t>
            </a:fld>
            <a:endParaRPr lang="en-GB" altLang="en-US"/>
          </a:p>
        </p:txBody>
      </p:sp>
      <p:sp>
        <p:nvSpPr>
          <p:cNvPr id="5" name="Footer Placeholder 4"/>
          <p:cNvSpPr>
            <a:spLocks noGrp="1"/>
          </p:cNvSpPr>
          <p:nvPr>
            <p:ph type="ftr" sz="quarter" idx="11"/>
          </p:nvPr>
        </p:nvSpPr>
        <p:spPr/>
        <p:txBody>
          <a:bodyPr/>
          <a:lstStyle/>
          <a:p>
            <a:pPr>
              <a:defRPr/>
            </a:pPr>
            <a:r>
              <a:rPr lang="en-GB" altLang="en-US" smtClean="0"/>
              <a:t>Mary March</a:t>
            </a:r>
            <a:endParaRPr lang="en-GB" altLang="en-US"/>
          </a:p>
        </p:txBody>
      </p:sp>
    </p:spTree>
    <p:extLst>
      <p:ext uri="{BB962C8B-B14F-4D97-AF65-F5344CB8AC3E}">
        <p14:creationId xmlns:p14="http://schemas.microsoft.com/office/powerpoint/2010/main" xmlns="" val="15809481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916832"/>
            <a:ext cx="8229600" cy="3816424"/>
          </a:xfrm>
        </p:spPr>
        <p:txBody>
          <a:bodyPr>
            <a:normAutofit/>
          </a:bodyPr>
          <a:lstStyle/>
          <a:p>
            <a:pPr marL="0" indent="0">
              <a:buNone/>
            </a:pPr>
            <a:endParaRPr lang="en-GB" sz="1200" dirty="0"/>
          </a:p>
          <a:p>
            <a:pPr marL="0" indent="0">
              <a:buNone/>
            </a:pPr>
            <a:endParaRPr lang="en-GB" sz="1200" dirty="0"/>
          </a:p>
          <a:p>
            <a:pPr marL="0" indent="0">
              <a:buNone/>
            </a:pPr>
            <a:endParaRPr lang="en-GB" sz="1200" dirty="0"/>
          </a:p>
          <a:p>
            <a:r>
              <a:rPr lang="en-GB" sz="1200" dirty="0" err="1"/>
              <a:t>Lafortune.A</a:t>
            </a:r>
            <a:r>
              <a:rPr lang="en-GB" sz="1200" dirty="0"/>
              <a:t>. ( 2014 ) What Is the Family Impact on Early Childhood Development. Available at.</a:t>
            </a:r>
          </a:p>
          <a:p>
            <a:pPr marL="0" indent="0">
              <a:buNone/>
            </a:pPr>
            <a:r>
              <a:rPr lang="en-GB" sz="1200" u="sng" dirty="0" smtClean="0">
                <a:hlinkClick r:id="rId2"/>
              </a:rPr>
              <a:t> </a:t>
            </a:r>
            <a:r>
              <a:rPr lang="en-GB" sz="1200" dirty="0" smtClean="0">
                <a:hlinkClick r:id="rId2"/>
              </a:rPr>
              <a:t>https</a:t>
            </a:r>
            <a:r>
              <a:rPr lang="en-GB" sz="1200" dirty="0">
                <a:hlinkClick r:id="rId2"/>
              </a:rPr>
              <a:t>://www.livestrong.com/article/267910-what-is-the-family-impact-on-early-childhood-development</a:t>
            </a:r>
            <a:r>
              <a:rPr lang="en-GB" sz="1200" dirty="0" smtClean="0">
                <a:hlinkClick r:id="rId2"/>
              </a:rPr>
              <a:t>/</a:t>
            </a:r>
            <a:endParaRPr lang="en-GB" sz="1200" dirty="0" smtClean="0"/>
          </a:p>
          <a:p>
            <a:pPr marL="0" indent="0">
              <a:buNone/>
            </a:pPr>
            <a:endParaRPr lang="en-GB" sz="1200" dirty="0"/>
          </a:p>
          <a:p>
            <a:r>
              <a:rPr lang="en-GB" sz="1200" dirty="0"/>
              <a:t>Accessed on 15/11/2018</a:t>
            </a:r>
          </a:p>
          <a:p>
            <a:pPr marL="0" indent="0">
              <a:buNone/>
            </a:pPr>
            <a:r>
              <a:rPr lang="en-GB" sz="1200" dirty="0" smtClean="0"/>
              <a:t>           Davis</a:t>
            </a:r>
            <a:r>
              <a:rPr lang="en-GB" sz="1200" dirty="0"/>
              <a:t>. B. (2017) Environmental Factors that Influence Social Development in Children.  Available at.</a:t>
            </a:r>
          </a:p>
          <a:p>
            <a:r>
              <a:rPr lang="en-GB" sz="1200" dirty="0"/>
              <a:t>https://www.livestrong.com/article/550087-environmental-factors-for-social-development-in-children/</a:t>
            </a:r>
          </a:p>
          <a:p>
            <a:r>
              <a:rPr lang="en-GB" sz="1200" dirty="0"/>
              <a:t>Accessed on </a:t>
            </a:r>
            <a:r>
              <a:rPr lang="en-GB" sz="1200" dirty="0" smtClean="0"/>
              <a:t>15/11/2018</a:t>
            </a:r>
          </a:p>
          <a:p>
            <a:pPr marL="0" indent="0">
              <a:buNone/>
            </a:pPr>
            <a:r>
              <a:rPr lang="en-GB" sz="1200" dirty="0" smtClean="0"/>
              <a:t>         </a:t>
            </a:r>
          </a:p>
          <a:p>
            <a:pPr marL="0" indent="0">
              <a:buNone/>
            </a:pPr>
            <a:r>
              <a:rPr lang="en-GB" sz="1200" dirty="0"/>
              <a:t> </a:t>
            </a:r>
            <a:r>
              <a:rPr lang="en-GB" sz="1200" dirty="0" smtClean="0"/>
              <a:t>          HEALTH </a:t>
            </a:r>
            <a:r>
              <a:rPr lang="en-GB" sz="1200" dirty="0"/>
              <a:t>AND SAFETY AT WORK ACT 1974</a:t>
            </a:r>
          </a:p>
          <a:p>
            <a:r>
              <a:rPr lang="en-GB" sz="1200" dirty="0"/>
              <a:t>https://worksmart.org.uk/health-advice/health-and-safety/employer-duties/what-health-and-safety-work-act</a:t>
            </a:r>
          </a:p>
          <a:p>
            <a:pPr marL="0" indent="0">
              <a:buNone/>
            </a:pPr>
            <a:r>
              <a:rPr lang="en-GB" sz="1200" dirty="0" smtClean="0"/>
              <a:t>          PUBLIC </a:t>
            </a:r>
            <a:r>
              <a:rPr lang="en-GB" sz="1200" dirty="0"/>
              <a:t>LIMITED</a:t>
            </a:r>
          </a:p>
          <a:p>
            <a:r>
              <a:rPr lang="en-GB" sz="1200" dirty="0">
                <a:hlinkClick r:id="rId3"/>
              </a:rPr>
              <a:t>https://</a:t>
            </a:r>
            <a:r>
              <a:rPr lang="en-GB" sz="1200" dirty="0" smtClean="0">
                <a:hlinkClick r:id="rId3"/>
              </a:rPr>
              <a:t>smallbusiness.chron.com/ltd-mean-after-business-name-3277.html</a:t>
            </a:r>
            <a:endParaRPr lang="en-GB" sz="1200" dirty="0" smtClean="0"/>
          </a:p>
          <a:p>
            <a:pPr>
              <a:buNone/>
            </a:pPr>
            <a:endParaRPr lang="en-GB" sz="1200" dirty="0"/>
          </a:p>
          <a:p>
            <a:r>
              <a:rPr lang="en-GB" sz="1200" dirty="0" smtClean="0"/>
              <a:t>ADVERTISING</a:t>
            </a:r>
            <a:endParaRPr lang="en-GB" sz="1200" dirty="0"/>
          </a:p>
          <a:p>
            <a:r>
              <a:rPr lang="en-GB" sz="1200" dirty="0" smtClean="0"/>
              <a:t>Birminghammind.org.uk</a:t>
            </a:r>
          </a:p>
          <a:p>
            <a:r>
              <a:rPr lang="en-GB" sz="1200" dirty="0" smtClean="0"/>
              <a:t>Uwtsd.ac.uk</a:t>
            </a:r>
            <a:endParaRPr lang="en-GB" sz="1200" dirty="0" smtClean="0"/>
          </a:p>
          <a:p>
            <a:endParaRPr lang="en-GB" sz="1200" dirty="0"/>
          </a:p>
        </p:txBody>
      </p:sp>
      <p:sp>
        <p:nvSpPr>
          <p:cNvPr id="4" name="Date Placeholder 3"/>
          <p:cNvSpPr>
            <a:spLocks noGrp="1"/>
          </p:cNvSpPr>
          <p:nvPr>
            <p:ph type="dt" sz="half" idx="10"/>
          </p:nvPr>
        </p:nvSpPr>
        <p:spPr/>
        <p:txBody>
          <a:bodyPr/>
          <a:lstStyle/>
          <a:p>
            <a:pPr>
              <a:defRPr/>
            </a:pPr>
            <a:fld id="{384B99DA-8C13-4E5F-AA0A-1F1000BE46CB}" type="datetime1">
              <a:rPr lang="en-GB" altLang="en-US" smtClean="0"/>
              <a:pPr>
                <a:defRPr/>
              </a:pPr>
              <a:t>11/01/2019</a:t>
            </a:fld>
            <a:endParaRPr lang="en-GB" altLang="en-US"/>
          </a:p>
        </p:txBody>
      </p:sp>
      <p:sp>
        <p:nvSpPr>
          <p:cNvPr id="5" name="Footer Placeholder 4"/>
          <p:cNvSpPr>
            <a:spLocks noGrp="1"/>
          </p:cNvSpPr>
          <p:nvPr>
            <p:ph type="ftr" sz="quarter" idx="11"/>
          </p:nvPr>
        </p:nvSpPr>
        <p:spPr/>
        <p:txBody>
          <a:bodyPr/>
          <a:lstStyle/>
          <a:p>
            <a:pPr>
              <a:defRPr/>
            </a:pPr>
            <a:r>
              <a:rPr lang="en-GB" altLang="en-US" smtClean="0"/>
              <a:t>Mary March</a:t>
            </a:r>
            <a:endParaRPr lang="en-GB" altLang="en-US"/>
          </a:p>
        </p:txBody>
      </p:sp>
    </p:spTree>
    <p:extLst>
      <p:ext uri="{BB962C8B-B14F-4D97-AF65-F5344CB8AC3E}">
        <p14:creationId xmlns:p14="http://schemas.microsoft.com/office/powerpoint/2010/main" xmlns="" val="381659813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Module</Template>
  <TotalTime>1537</TotalTime>
  <Words>1184</Words>
  <Application>Microsoft Office PowerPoint</Application>
  <PresentationFormat>On-screen Show (4:3)</PresentationFormat>
  <Paragraphs>179</Paragraphs>
  <Slides>14</Slides>
  <Notes>10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Module</vt:lpstr>
      <vt:lpstr>Slide 1</vt:lpstr>
      <vt:lpstr>Executive Summary</vt:lpstr>
      <vt:lpstr>Business Overview</vt:lpstr>
      <vt:lpstr>Products and Services</vt:lpstr>
      <vt:lpstr> Target Market</vt:lpstr>
      <vt:lpstr> Competitors</vt:lpstr>
      <vt:lpstr>Marketing and Sales Plan</vt:lpstr>
      <vt:lpstr>Management Team</vt:lpstr>
      <vt:lpstr>Financial plan</vt:lpstr>
      <vt:lpstr>Cash Flow Forecast</vt:lpstr>
      <vt:lpstr>SWOT Analysis</vt:lpstr>
      <vt:lpstr>PESTLE Analysis</vt:lpstr>
      <vt:lpstr>References</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Psychological Contract</dc:title>
  <dc:creator>MARY</dc:creator>
  <cp:lastModifiedBy>Davina</cp:lastModifiedBy>
  <cp:revision>154</cp:revision>
  <cp:lastPrinted>2018-03-20T16:28:46Z</cp:lastPrinted>
  <dcterms:created xsi:type="dcterms:W3CDTF">2004-11-12T17:24:38Z</dcterms:created>
  <dcterms:modified xsi:type="dcterms:W3CDTF">2019-01-11T13:38:55Z</dcterms:modified>
</cp:coreProperties>
</file>