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277" r:id="rId2"/>
    <p:sldId id="381" r:id="rId3"/>
    <p:sldId id="468" r:id="rId4"/>
    <p:sldId id="460" r:id="rId5"/>
    <p:sldId id="429" r:id="rId6"/>
    <p:sldId id="382" r:id="rId7"/>
    <p:sldId id="383" r:id="rId8"/>
    <p:sldId id="384" r:id="rId9"/>
    <p:sldId id="438" r:id="rId10"/>
    <p:sldId id="439" r:id="rId11"/>
    <p:sldId id="471" r:id="rId12"/>
    <p:sldId id="470" r:id="rId13"/>
    <p:sldId id="441" r:id="rId14"/>
    <p:sldId id="440" r:id="rId15"/>
    <p:sldId id="443" r:id="rId16"/>
    <p:sldId id="442" r:id="rId17"/>
    <p:sldId id="446" r:id="rId18"/>
    <p:sldId id="474" r:id="rId19"/>
    <p:sldId id="261" r:id="rId20"/>
    <p:sldId id="291" r:id="rId21"/>
    <p:sldId id="290" r:id="rId22"/>
    <p:sldId id="476" r:id="rId23"/>
    <p:sldId id="479" r:id="rId24"/>
    <p:sldId id="480" r:id="rId25"/>
    <p:sldId id="459"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9" autoAdjust="0"/>
    <p:restoredTop sz="95171" autoAdjust="0"/>
  </p:normalViewPr>
  <p:slideViewPr>
    <p:cSldViewPr>
      <p:cViewPr varScale="1">
        <p:scale>
          <a:sx n="105" d="100"/>
          <a:sy n="105" d="100"/>
        </p:scale>
        <p:origin x="1578"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F8B9DF05-85DB-8C40-B487-1829A889E9D0}"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C62D8600-6F51-9C25-CB2A-68D91329AFB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131EBF7-18AC-4A44-9AFA-DD8C028CFA05}"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389F8AF9-61F6-3E52-C6F6-F9E35B298639}"/>
              </a:ext>
            </a:extLst>
          </p:cNvPr>
          <p:cNvSpPr>
            <a:spLocks noGrp="1" noRot="1" noChangeAspect="1" noChangeArrowheads="1" noTextEdit="1"/>
          </p:cNvSpPr>
          <p:nvPr>
            <p:ph type="sldImg"/>
          </p:nvPr>
        </p:nvSpPr>
        <p:spPr>
          <a:ln/>
        </p:spPr>
      </p:sp>
      <p:sp>
        <p:nvSpPr>
          <p:cNvPr id="21506" name="Notes Placeholder 2">
            <a:extLst>
              <a:ext uri="{FF2B5EF4-FFF2-40B4-BE49-F238E27FC236}">
                <a16:creationId xmlns:a16="http://schemas.microsoft.com/office/drawing/2014/main" id="{90F9D425-5731-1221-4078-D6F94F0999C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1507" name="Slide Number Placeholder 3">
            <a:extLst>
              <a:ext uri="{FF2B5EF4-FFF2-40B4-BE49-F238E27FC236}">
                <a16:creationId xmlns:a16="http://schemas.microsoft.com/office/drawing/2014/main" id="{814E8CC2-6A87-578F-D9C6-F5B3C0532B1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052D1D-84D0-A54A-B8CE-103B8D9F5574}"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79D4A1F-9030-95B0-8FCE-704C08D487D1}"/>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D57F4FEB-8ED5-B4BE-5B71-6004FEE7FB4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dirty="0"/>
          </a:p>
        </p:txBody>
      </p:sp>
      <p:sp>
        <p:nvSpPr>
          <p:cNvPr id="24579" name="Slide Number Placeholder 3">
            <a:extLst>
              <a:ext uri="{FF2B5EF4-FFF2-40B4-BE49-F238E27FC236}">
                <a16:creationId xmlns:a16="http://schemas.microsoft.com/office/drawing/2014/main" id="{64363592-1D3A-373E-B3BC-B471EEC4E61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C93FF36-9B61-604A-92C8-15EA8C99BF87}"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21D0720C-9E7F-49D5-579F-FD0E80BDA64D}"/>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FF0C2424-09BD-EE74-3DA7-86A40EDAA8A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070B4B76-AD7F-8004-2C5B-7262F1F825F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D82ED-97EE-0741-8F50-240289596D71}"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BB4F0CB2-C102-00CA-3D7E-32260C7336C3}"/>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8229BDA1-2C1C-B351-7AF9-9216F6C8F17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5603" name="Slide Number Placeholder 3">
            <a:extLst>
              <a:ext uri="{FF2B5EF4-FFF2-40B4-BE49-F238E27FC236}">
                <a16:creationId xmlns:a16="http://schemas.microsoft.com/office/drawing/2014/main" id="{E1F1C73B-FE1D-E6C4-865B-E0AAFEDAB74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77CDF2B-8C95-324B-A8FD-0569EFE0ACE0}"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33E54F0D-1B8B-76B3-7C9C-11F2CEF60C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93BBFD9B-8834-7F64-9B16-8F7BD2C7982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582CBF14-A52A-0D4D-66E5-A503F3DAB0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3F0A168-BD4F-8449-838C-DA0C2549A2FD}"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5EA04378-11D3-AC95-AFCF-E7A84F80515A}"/>
              </a:ext>
            </a:extLst>
          </p:cNvPr>
          <p:cNvSpPr>
            <a:spLocks noGrp="1" noRot="1" noChangeAspect="1" noChangeArrowheads="1" noTextEdit="1"/>
          </p:cNvSpPr>
          <p:nvPr>
            <p:ph type="sldImg"/>
          </p:nvPr>
        </p:nvSpPr>
        <p:spPr>
          <a:ln/>
        </p:spPr>
      </p:sp>
      <p:sp>
        <p:nvSpPr>
          <p:cNvPr id="29698" name="Notes Placeholder 2">
            <a:extLst>
              <a:ext uri="{FF2B5EF4-FFF2-40B4-BE49-F238E27FC236}">
                <a16:creationId xmlns:a16="http://schemas.microsoft.com/office/drawing/2014/main" id="{CD4C0C0C-3EF4-F6A7-358C-1262F8B6B54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The table summarizes and integrates the findings regarding the relevant aspects of personality for effective leadership by managers and administrators in large organizations.  </a:t>
            </a:r>
          </a:p>
        </p:txBody>
      </p:sp>
      <p:sp>
        <p:nvSpPr>
          <p:cNvPr id="29699" name="Slide Number Placeholder 3">
            <a:extLst>
              <a:ext uri="{FF2B5EF4-FFF2-40B4-BE49-F238E27FC236}">
                <a16:creationId xmlns:a16="http://schemas.microsoft.com/office/drawing/2014/main" id="{E390B92E-0B86-47F5-90D2-AD8045C69C8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83E07F-CBA6-0A49-8D8B-708B88CAF07E}"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0EE8764D-CBB3-8432-94BF-C5A5B8701C2B}"/>
              </a:ext>
            </a:extLst>
          </p:cNvPr>
          <p:cNvSpPr>
            <a:spLocks noGrp="1" noRot="1" noChangeAspect="1" noChangeArrowheads="1" noTextEdit="1"/>
          </p:cNvSpPr>
          <p:nvPr>
            <p:ph type="sldImg"/>
          </p:nvPr>
        </p:nvSpPr>
        <p:spPr>
          <a:ln/>
        </p:spPr>
      </p:sp>
      <p:sp>
        <p:nvSpPr>
          <p:cNvPr id="31746" name="Notes Placeholder 2">
            <a:extLst>
              <a:ext uri="{FF2B5EF4-FFF2-40B4-BE49-F238E27FC236}">
                <a16:creationId xmlns:a16="http://schemas.microsoft.com/office/drawing/2014/main" id="{2A666A62-8181-DF5E-444E-FBC124A71C1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1747" name="Slide Number Placeholder 3">
            <a:extLst>
              <a:ext uri="{FF2B5EF4-FFF2-40B4-BE49-F238E27FC236}">
                <a16:creationId xmlns:a16="http://schemas.microsoft.com/office/drawing/2014/main" id="{B2D3B6A3-B1BB-95C9-DE61-F5372FCA6B9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8D5746A-6BB8-9545-B387-89DB5731F7C3}"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F0BCF83E-EA94-5CB8-3CAA-110D8C2B0A24}"/>
              </a:ext>
            </a:extLst>
          </p:cNvPr>
          <p:cNvSpPr>
            <a:spLocks noGrp="1" noRot="1" noChangeAspect="1" noChangeArrowheads="1" noTextEdit="1"/>
          </p:cNvSpPr>
          <p:nvPr>
            <p:ph type="sldImg"/>
          </p:nvPr>
        </p:nvSpPr>
        <p:spPr>
          <a:ln/>
        </p:spPr>
      </p:sp>
      <p:sp>
        <p:nvSpPr>
          <p:cNvPr id="33794" name="Notes Placeholder 2">
            <a:extLst>
              <a:ext uri="{FF2B5EF4-FFF2-40B4-BE49-F238E27FC236}">
                <a16:creationId xmlns:a16="http://schemas.microsoft.com/office/drawing/2014/main" id="{AD40DEFB-D17A-A2CF-F886-22F17D21E7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t>Extraversion – Openness to experience</a:t>
            </a:r>
          </a:p>
          <a:p>
            <a:r>
              <a:rPr lang="en-US" altLang="en-US" dirty="0"/>
              <a:t>Conscientiousness - </a:t>
            </a:r>
          </a:p>
        </p:txBody>
      </p:sp>
      <p:sp>
        <p:nvSpPr>
          <p:cNvPr id="33795" name="Slide Number Placeholder 3">
            <a:extLst>
              <a:ext uri="{FF2B5EF4-FFF2-40B4-BE49-F238E27FC236}">
                <a16:creationId xmlns:a16="http://schemas.microsoft.com/office/drawing/2014/main" id="{FC6DAE3A-8580-5C26-A4FD-E5E9808FE8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37E193E-44DC-CF48-8BA9-10C740E32877}"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2225D6C3-7DA0-DE18-D1B7-3122F7F7F682}"/>
              </a:ext>
            </a:extLst>
          </p:cNvPr>
          <p:cNvSpPr>
            <a:spLocks noGrp="1" noRot="1" noChangeAspect="1" noChangeArrowheads="1" noTextEdit="1"/>
          </p:cNvSpPr>
          <p:nvPr>
            <p:ph type="sldImg"/>
          </p:nvPr>
        </p:nvSpPr>
        <p:spPr>
          <a:ln/>
        </p:spPr>
      </p:sp>
      <p:sp>
        <p:nvSpPr>
          <p:cNvPr id="30722" name="Notes Placeholder 2">
            <a:extLst>
              <a:ext uri="{FF2B5EF4-FFF2-40B4-BE49-F238E27FC236}">
                <a16:creationId xmlns:a16="http://schemas.microsoft.com/office/drawing/2014/main" id="{C6C52D56-E88D-98CB-5078-50C3BC9AF42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trait approach does have something to offer. Leaders who like being around people and are able to assert themselves (extraverted), who are disciplined and able to keep commitments they make (conscientious), do have an apparent advantage when it comes to leadership, suggesting good leaders do have key traits in common. One reason is that conscientiousness and extraversion are positively related to leaders’ self-efficacy, which explained most of the variance in subordinates’ ratings of leader performance. People are more likely to follow someone who is confident she’s going in the right direction. </a:t>
            </a:r>
          </a:p>
          <a:p>
            <a:endParaRPr lang="en-US" altLang="en-US"/>
          </a:p>
        </p:txBody>
      </p:sp>
      <p:sp>
        <p:nvSpPr>
          <p:cNvPr id="30723" name="Slide Number Placeholder 3">
            <a:extLst>
              <a:ext uri="{FF2B5EF4-FFF2-40B4-BE49-F238E27FC236}">
                <a16:creationId xmlns:a16="http://schemas.microsoft.com/office/drawing/2014/main" id="{BC5B4F46-09AF-2445-1426-07C60533E10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0DBD8A9-4A8D-0E4E-8099-474093410773}" type="slidenum">
              <a:rPr lang="en-US" altLang="en-US">
                <a:latin typeface="Verdana" panose="020B0604030504040204" pitchFamily="34" charset="0"/>
              </a:rPr>
              <a:pPr/>
              <a:t>11</a:t>
            </a:fld>
            <a:endParaRPr lang="en-US" altLang="en-US">
              <a:latin typeface="Verdana" panose="020B0604030504040204" pitchFamily="34" charset="0"/>
            </a:endParaRPr>
          </a:p>
        </p:txBody>
      </p:sp>
    </p:spTree>
    <p:extLst>
      <p:ext uri="{BB962C8B-B14F-4D97-AF65-F5344CB8AC3E}">
        <p14:creationId xmlns:p14="http://schemas.microsoft.com/office/powerpoint/2010/main" val="20558620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Image Placeholder 1">
            <a:extLst>
              <a:ext uri="{FF2B5EF4-FFF2-40B4-BE49-F238E27FC236}">
                <a16:creationId xmlns:a16="http://schemas.microsoft.com/office/drawing/2014/main" id="{8DF522BF-1401-0D22-78FF-888983975131}"/>
              </a:ext>
            </a:extLst>
          </p:cNvPr>
          <p:cNvSpPr>
            <a:spLocks noGrp="1" noRot="1" noChangeAspect="1" noChangeArrowheads="1" noTextEdit="1"/>
          </p:cNvSpPr>
          <p:nvPr>
            <p:ph type="sldImg"/>
          </p:nvPr>
        </p:nvSpPr>
        <p:spPr>
          <a:ln/>
        </p:spPr>
      </p:sp>
      <p:sp>
        <p:nvSpPr>
          <p:cNvPr id="28674" name="Notes Placeholder 2">
            <a:extLst>
              <a:ext uri="{FF2B5EF4-FFF2-40B4-BE49-F238E27FC236}">
                <a16:creationId xmlns:a16="http://schemas.microsoft.com/office/drawing/2014/main" id="{01A4A2CF-E27E-D0DB-C64F-4A7133F08FB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28675" name="Slide Number Placeholder 3">
            <a:extLst>
              <a:ext uri="{FF2B5EF4-FFF2-40B4-BE49-F238E27FC236}">
                <a16:creationId xmlns:a16="http://schemas.microsoft.com/office/drawing/2014/main" id="{56672BDF-0B46-AC2F-95AE-F4668D055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9C5814-293B-0C4E-B814-803CE5624116}" type="slidenum">
              <a:rPr lang="en-US" altLang="en-US">
                <a:latin typeface="Verdana" panose="020B0604030504040204" pitchFamily="34" charset="0"/>
              </a:rPr>
              <a:pPr/>
              <a:t>12</a:t>
            </a:fld>
            <a:endParaRPr lang="en-US" altLang="en-US">
              <a:latin typeface="Verdana" panose="020B0604030504040204" pitchFamily="34" charset="0"/>
            </a:endParaRPr>
          </a:p>
        </p:txBody>
      </p:sp>
    </p:spTree>
    <p:extLst>
      <p:ext uri="{BB962C8B-B14F-4D97-AF65-F5344CB8AC3E}">
        <p14:creationId xmlns:p14="http://schemas.microsoft.com/office/powerpoint/2010/main" val="5656881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2131A460-CB35-92EE-98BB-A77E7504A7CC}"/>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B64CED99-9080-EBE2-878A-180BFE5981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7891" name="Slide Number Placeholder 3">
            <a:extLst>
              <a:ext uri="{FF2B5EF4-FFF2-40B4-BE49-F238E27FC236}">
                <a16:creationId xmlns:a16="http://schemas.microsoft.com/office/drawing/2014/main" id="{C5168FA9-A8CC-A11F-3C69-702393594CD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C6CCEB-ACEB-FF44-BA30-DD4DE2281DDD}" type="slidenum">
              <a:rPr lang="en-US" altLang="en-US">
                <a:latin typeface="Verdana" panose="020B0604030504040204" pitchFamily="34" charset="0"/>
              </a:rPr>
              <a:pPr/>
              <a:t>13</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258B799F-1C83-540E-653B-82387C7951E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9F58C04A-28B3-3B49-9DE0-745D62E59EA0}"/>
              </a:ext>
            </a:extLst>
          </p:cNvPr>
          <p:cNvSpPr>
            <a:spLocks noGrp="1"/>
          </p:cNvSpPr>
          <p:nvPr>
            <p:ph type="body" idx="1"/>
          </p:nvPr>
        </p:nvSpPr>
        <p:spPr/>
        <p:txBody>
          <a:bodyPr/>
          <a:lstStyle/>
          <a:p>
            <a:pPr>
              <a:defRPr/>
            </a:pPr>
            <a:endParaRPr lang="en-US" dirty="0"/>
          </a:p>
        </p:txBody>
      </p:sp>
      <p:sp>
        <p:nvSpPr>
          <p:cNvPr id="35843" name="Slide Number Placeholder 3">
            <a:extLst>
              <a:ext uri="{FF2B5EF4-FFF2-40B4-BE49-F238E27FC236}">
                <a16:creationId xmlns:a16="http://schemas.microsoft.com/office/drawing/2014/main" id="{23D79AE1-C69F-B0CF-428D-6501A8DD89C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DA9CF0-D4CC-8B4E-A0B2-D140F4844213}" type="slidenum">
              <a:rPr lang="en-US" altLang="en-US">
                <a:latin typeface="Verdana" panose="020B0604030504040204" pitchFamily="34" charset="0"/>
              </a:rPr>
              <a:pPr/>
              <a:t>14</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A6609326-FC0D-2F3D-325B-CB305204B26E}"/>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F568D5E0-F1EC-5AEB-E182-BF3E44193C9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1987" name="Slide Number Placeholder 3">
            <a:extLst>
              <a:ext uri="{FF2B5EF4-FFF2-40B4-BE49-F238E27FC236}">
                <a16:creationId xmlns:a16="http://schemas.microsoft.com/office/drawing/2014/main" id="{8228C3D0-7E5E-31E5-561E-F8BFD0871E3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14BD103-D842-5448-B433-A66AD29D80A5}"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CFC155B3-F10E-9340-2852-5F41D6A5DAE8}"/>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3C8A7ABC-914B-DAEC-B9FA-F4B9CFF2D7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39939" name="Slide Number Placeholder 3">
            <a:extLst>
              <a:ext uri="{FF2B5EF4-FFF2-40B4-BE49-F238E27FC236}">
                <a16:creationId xmlns:a16="http://schemas.microsoft.com/office/drawing/2014/main" id="{0CAAB298-03A4-F1A4-36A5-3EE5977C2E9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ECE4D0-890B-AA4F-97FB-A55692043E2C}"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A7B01D64-B614-7EC3-5CAF-7D7802A97110}"/>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3D850955-BD21-4BD6-B201-D7493A72D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48131" name="Slide Number Placeholder 3">
            <a:extLst>
              <a:ext uri="{FF2B5EF4-FFF2-40B4-BE49-F238E27FC236}">
                <a16:creationId xmlns:a16="http://schemas.microsoft.com/office/drawing/2014/main" id="{A2BDFEC3-BEE3-F34F-CD70-67F7162813F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455D474-9C34-BC44-BBAC-93A7AD623681}"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a:extLst>
              <a:ext uri="{FF2B5EF4-FFF2-40B4-BE49-F238E27FC236}">
                <a16:creationId xmlns:a16="http://schemas.microsoft.com/office/drawing/2014/main" id="{00359723-123E-3074-FC33-A6FA04E821BE}"/>
              </a:ext>
            </a:extLst>
          </p:cNvPr>
          <p:cNvSpPr>
            <a:spLocks noGrp="1" noRot="1" noChangeAspect="1" noChangeArrowheads="1" noTextEdit="1"/>
          </p:cNvSpPr>
          <p:nvPr>
            <p:ph type="sldImg"/>
          </p:nvPr>
        </p:nvSpPr>
        <p:spPr>
          <a:ln/>
        </p:spPr>
      </p:sp>
      <p:sp>
        <p:nvSpPr>
          <p:cNvPr id="36866" name="Notes Placeholder 2">
            <a:extLst>
              <a:ext uri="{FF2B5EF4-FFF2-40B4-BE49-F238E27FC236}">
                <a16:creationId xmlns:a16="http://schemas.microsoft.com/office/drawing/2014/main" id="{B2259BFC-606F-9A0B-7B86-6C954E92652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While trait research provides a basis for </a:t>
            </a:r>
            <a:r>
              <a:rPr lang="en-US" altLang="en-US" i="1"/>
              <a:t>selecting</a:t>
            </a:r>
            <a:r>
              <a:rPr lang="en-US" altLang="en-US"/>
              <a:t> the right people for leadership, behavioral theories of leadership imply that we can </a:t>
            </a:r>
            <a:r>
              <a:rPr lang="en-US" altLang="en-US" i="1"/>
              <a:t>train</a:t>
            </a:r>
            <a:r>
              <a:rPr lang="en-US" altLang="en-US"/>
              <a:t> people to be leaders.</a:t>
            </a:r>
          </a:p>
          <a:p>
            <a:pPr eaLnBrk="1" hangingPunct="1">
              <a:spcBef>
                <a:spcPct val="0"/>
              </a:spcBef>
            </a:pPr>
            <a:endParaRPr lang="en-US" altLang="en-US"/>
          </a:p>
          <a:p>
            <a:pPr eaLnBrk="1" hangingPunct="1">
              <a:spcBef>
                <a:spcPct val="0"/>
              </a:spcBef>
            </a:pPr>
            <a:r>
              <a:rPr lang="en-US" altLang="en-US"/>
              <a:t>The most comprehensive theories resulted from the Ohio State Studies which sought to identify independent dimensions of leader behavior. Beginning with more than a thousand dimensions, the studies narrowed the list to two that substantially accounted for most of the leadership behavior described by employees: initiating structure and consideration.</a:t>
            </a:r>
          </a:p>
          <a:p>
            <a:pPr eaLnBrk="1" hangingPunct="1">
              <a:spcBef>
                <a:spcPct val="0"/>
              </a:spcBef>
            </a:pPr>
            <a:endParaRPr lang="en-US" altLang="en-US"/>
          </a:p>
          <a:p>
            <a:pPr eaLnBrk="1" hangingPunct="1">
              <a:spcBef>
                <a:spcPct val="0"/>
              </a:spcBef>
            </a:pPr>
            <a:r>
              <a:rPr lang="en-US" altLang="en-US" i="1"/>
              <a:t>Initiating structure </a:t>
            </a:r>
            <a:r>
              <a:rPr lang="en-US" altLang="en-US"/>
              <a:t>is the extent to which a leader defines and structures his or her role and those of subordinates to facilitate goal attainment. It includes behavior that attempts to organize work, work relationships, and goals. A leader high in initiating structure is someone who “assigns group members to particular tasks,” “expects workers to maintain definite standards of performance,” and “emphasizes the meeting of deadlines.” </a:t>
            </a:r>
          </a:p>
          <a:p>
            <a:pPr eaLnBrk="1" hangingPunct="1">
              <a:spcBef>
                <a:spcPct val="0"/>
              </a:spcBef>
            </a:pPr>
            <a:endParaRPr lang="en-US" altLang="en-US"/>
          </a:p>
          <a:p>
            <a:pPr eaLnBrk="1" hangingPunct="1">
              <a:spcBef>
                <a:spcPct val="0"/>
              </a:spcBef>
            </a:pPr>
            <a:r>
              <a:rPr lang="en-US" altLang="en-US" i="1"/>
              <a:t>Consideration</a:t>
            </a:r>
            <a:r>
              <a:rPr lang="en-US" altLang="en-US"/>
              <a:t> is the extent to which a leader has job relationships that are characterized by mutual trust, respect for employees’ ideas, and regard for their feelings. A leader high in consideration helps employees with personal problems, is friendly and approachable, treats all employees as equals, and expresses appreciation and support. </a:t>
            </a:r>
          </a:p>
        </p:txBody>
      </p:sp>
      <p:sp>
        <p:nvSpPr>
          <p:cNvPr id="36867" name="Slide Number Placeholder 3">
            <a:extLst>
              <a:ext uri="{FF2B5EF4-FFF2-40B4-BE49-F238E27FC236}">
                <a16:creationId xmlns:a16="http://schemas.microsoft.com/office/drawing/2014/main" id="{CAB9571C-7AA6-9481-7B06-BDD84E81780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5E340C-D3DD-6A4C-BA9B-00BB0DFA7317}"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CD603A34-6CCD-703C-C645-B08802D4953A}"/>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178C2CF1-5026-F472-C51F-BA709984195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3555" name="Slide Number Placeholder 3">
            <a:extLst>
              <a:ext uri="{FF2B5EF4-FFF2-40B4-BE49-F238E27FC236}">
                <a16:creationId xmlns:a16="http://schemas.microsoft.com/office/drawing/2014/main" id="{F3EA5824-DB69-DA1C-5453-0819F7EED82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DBC283D-4822-6341-B38A-55D8C80B1924}"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4AE55B4B-4565-17C6-733B-113A9AD9DD7F}"/>
              </a:ext>
            </a:extLst>
          </p:cNvPr>
          <p:cNvSpPr>
            <a:spLocks noGrp="1" noRot="1" noChangeAspect="1" noChangeArrowheads="1" noTextEdit="1"/>
          </p:cNvSpPr>
          <p:nvPr>
            <p:ph type="sldImg"/>
          </p:nvPr>
        </p:nvSpPr>
        <p:spPr>
          <a:ln/>
        </p:spPr>
      </p:sp>
      <p:sp>
        <p:nvSpPr>
          <p:cNvPr id="25602" name="Notes Placeholder 2">
            <a:extLst>
              <a:ext uri="{FF2B5EF4-FFF2-40B4-BE49-F238E27FC236}">
                <a16:creationId xmlns:a16="http://schemas.microsoft.com/office/drawing/2014/main" id="{FDC106BB-44A8-6E60-5980-39DFA67D0A9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Table 2-1 shows different labels that have been used to describe task-oriented and relations-oriented behavior.</a:t>
            </a:r>
          </a:p>
        </p:txBody>
      </p:sp>
      <p:sp>
        <p:nvSpPr>
          <p:cNvPr id="25603" name="Slide Number Placeholder 3">
            <a:extLst>
              <a:ext uri="{FF2B5EF4-FFF2-40B4-BE49-F238E27FC236}">
                <a16:creationId xmlns:a16="http://schemas.microsoft.com/office/drawing/2014/main" id="{32BC0E08-0EC5-06C0-DBFD-31F65076E29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07918EB-CF0B-6542-8ECA-29B274B8245B}"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FBC90E9F-3EA9-DA8B-45B7-2E52AE62B958}"/>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801FF668-1B15-9E5D-2A6B-791AF9A0701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27651" name="Slide Number Placeholder 3">
            <a:extLst>
              <a:ext uri="{FF2B5EF4-FFF2-40B4-BE49-F238E27FC236}">
                <a16:creationId xmlns:a16="http://schemas.microsoft.com/office/drawing/2014/main" id="{2621FE14-2109-0A02-32C3-3C052D57DC0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0BE9970-C7C1-F645-A6E5-538C9BABE113}"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a:extLst>
              <a:ext uri="{FF2B5EF4-FFF2-40B4-BE49-F238E27FC236}">
                <a16:creationId xmlns:a16="http://schemas.microsoft.com/office/drawing/2014/main" id="{9FE5AB67-0EFC-AF1C-2A07-D00AFA5FF121}"/>
              </a:ext>
            </a:extLst>
          </p:cNvPr>
          <p:cNvSpPr>
            <a:spLocks noGrp="1"/>
          </p:cNvSpPr>
          <p:nvPr>
            <p:ph type="dt" sz="half" idx="10"/>
          </p:nvPr>
        </p:nvSpPr>
        <p:spPr>
          <a:xfrm>
            <a:off x="395288" y="6524625"/>
            <a:ext cx="971550" cy="219075"/>
          </a:xfrm>
        </p:spPr>
        <p:txBody>
          <a:bodyPr/>
          <a:lstStyle>
            <a:lvl1pPr>
              <a:defRPr/>
            </a:lvl1pPr>
          </a:lstStyle>
          <a:p>
            <a:pPr>
              <a:defRPr/>
            </a:pPr>
            <a:fld id="{E94A7211-A36D-F74A-96E7-268AE6213625}" type="datetime1">
              <a:rPr lang="en-GB" altLang="en-US"/>
              <a:pPr>
                <a:defRPr/>
              </a:pPr>
              <a:t>19/10/2025</a:t>
            </a:fld>
            <a:endParaRPr lang="en-GB" altLang="en-US"/>
          </a:p>
        </p:txBody>
      </p:sp>
      <p:sp>
        <p:nvSpPr>
          <p:cNvPr id="5" name="Footer Placeholder 4">
            <a:extLst>
              <a:ext uri="{FF2B5EF4-FFF2-40B4-BE49-F238E27FC236}">
                <a16:creationId xmlns:a16="http://schemas.microsoft.com/office/drawing/2014/main" id="{DC7538DB-EA27-AE19-B643-675CF094F46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2B54FE2-2FC5-8104-5C7B-5E89E5E15AA6}"/>
              </a:ext>
            </a:extLst>
          </p:cNvPr>
          <p:cNvSpPr>
            <a:spLocks noGrp="1"/>
          </p:cNvSpPr>
          <p:nvPr>
            <p:ph type="sldNum" sz="quarter" idx="12"/>
          </p:nvPr>
        </p:nvSpPr>
        <p:spPr/>
        <p:txBody>
          <a:bodyPr/>
          <a:lstStyle>
            <a:lvl1pPr>
              <a:defRPr/>
            </a:lvl1pPr>
          </a:lstStyle>
          <a:p>
            <a:fld id="{F47EF35C-502B-D24A-9A0D-0548529ED089}" type="slidenum">
              <a:rPr lang="en-GB" altLang="en-US"/>
              <a:pPr/>
              <a:t>‹#›</a:t>
            </a:fld>
            <a:endParaRPr lang="en-GB" altLang="en-US"/>
          </a:p>
        </p:txBody>
      </p:sp>
    </p:spTree>
    <p:extLst>
      <p:ext uri="{BB962C8B-B14F-4D97-AF65-F5344CB8AC3E}">
        <p14:creationId xmlns:p14="http://schemas.microsoft.com/office/powerpoint/2010/main" val="37867503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5B63B3-0F14-A427-6913-580D63262379}"/>
              </a:ext>
            </a:extLst>
          </p:cNvPr>
          <p:cNvSpPr>
            <a:spLocks noGrp="1"/>
          </p:cNvSpPr>
          <p:nvPr>
            <p:ph type="dt" sz="half" idx="10"/>
          </p:nvPr>
        </p:nvSpPr>
        <p:spPr/>
        <p:txBody>
          <a:bodyPr/>
          <a:lstStyle>
            <a:lvl1pPr>
              <a:defRPr/>
            </a:lvl1pPr>
          </a:lstStyle>
          <a:p>
            <a:pPr>
              <a:defRPr/>
            </a:pPr>
            <a:fld id="{9766FBE2-DD55-0240-9C7A-575D303DBE3A}" type="datetime1">
              <a:rPr lang="en-GB" altLang="en-US"/>
              <a:pPr>
                <a:defRPr/>
              </a:pPr>
              <a:t>19/10/2025</a:t>
            </a:fld>
            <a:endParaRPr lang="en-GB" altLang="en-US"/>
          </a:p>
        </p:txBody>
      </p:sp>
      <p:sp>
        <p:nvSpPr>
          <p:cNvPr id="5" name="Footer Placeholder 4">
            <a:extLst>
              <a:ext uri="{FF2B5EF4-FFF2-40B4-BE49-F238E27FC236}">
                <a16:creationId xmlns:a16="http://schemas.microsoft.com/office/drawing/2014/main" id="{D3834B22-B8A4-044F-A8F5-A007EA5201AE}"/>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2C05E50-1AF6-629F-F672-949A9D83B48F}"/>
              </a:ext>
            </a:extLst>
          </p:cNvPr>
          <p:cNvSpPr>
            <a:spLocks noGrp="1"/>
          </p:cNvSpPr>
          <p:nvPr>
            <p:ph type="sldNum" sz="quarter" idx="12"/>
          </p:nvPr>
        </p:nvSpPr>
        <p:spPr/>
        <p:txBody>
          <a:bodyPr/>
          <a:lstStyle>
            <a:lvl1pPr>
              <a:defRPr/>
            </a:lvl1pPr>
          </a:lstStyle>
          <a:p>
            <a:fld id="{AF17AEAD-CC70-7741-81CB-65409570D4FE}" type="slidenum">
              <a:rPr lang="en-GB" altLang="en-US"/>
              <a:pPr/>
              <a:t>‹#›</a:t>
            </a:fld>
            <a:endParaRPr lang="en-GB" altLang="en-US"/>
          </a:p>
        </p:txBody>
      </p:sp>
    </p:spTree>
    <p:extLst>
      <p:ext uri="{BB962C8B-B14F-4D97-AF65-F5344CB8AC3E}">
        <p14:creationId xmlns:p14="http://schemas.microsoft.com/office/powerpoint/2010/main" val="2329087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AAFD7EC-BB55-CDB7-7684-A4D8F974CEF3}"/>
              </a:ext>
            </a:extLst>
          </p:cNvPr>
          <p:cNvSpPr>
            <a:spLocks noGrp="1"/>
          </p:cNvSpPr>
          <p:nvPr>
            <p:ph type="dt" sz="half" idx="10"/>
          </p:nvPr>
        </p:nvSpPr>
        <p:spPr/>
        <p:txBody>
          <a:bodyPr/>
          <a:lstStyle>
            <a:lvl1pPr>
              <a:defRPr/>
            </a:lvl1pPr>
          </a:lstStyle>
          <a:p>
            <a:pPr>
              <a:defRPr/>
            </a:pPr>
            <a:fld id="{C4E40F40-F98E-3D47-81D8-159B8197A7A2}" type="datetime1">
              <a:rPr lang="en-GB" altLang="en-US"/>
              <a:pPr>
                <a:defRPr/>
              </a:pPr>
              <a:t>19/10/2025</a:t>
            </a:fld>
            <a:endParaRPr lang="en-GB" altLang="en-US"/>
          </a:p>
        </p:txBody>
      </p:sp>
      <p:sp>
        <p:nvSpPr>
          <p:cNvPr id="5" name="Slide Number Placeholder 5">
            <a:extLst>
              <a:ext uri="{FF2B5EF4-FFF2-40B4-BE49-F238E27FC236}">
                <a16:creationId xmlns:a16="http://schemas.microsoft.com/office/drawing/2014/main" id="{B8E2A5BF-7A7F-00C2-7FC2-67E9EA0AB968}"/>
              </a:ext>
            </a:extLst>
          </p:cNvPr>
          <p:cNvSpPr>
            <a:spLocks noGrp="1"/>
          </p:cNvSpPr>
          <p:nvPr>
            <p:ph type="sldNum" sz="quarter" idx="11"/>
          </p:nvPr>
        </p:nvSpPr>
        <p:spPr/>
        <p:txBody>
          <a:bodyPr/>
          <a:lstStyle>
            <a:lvl1pPr>
              <a:defRPr/>
            </a:lvl1pPr>
          </a:lstStyle>
          <a:p>
            <a:fld id="{C8251591-BC5C-034F-9715-9210D7D4A03E}" type="slidenum">
              <a:rPr lang="en-GB" altLang="en-US"/>
              <a:pPr/>
              <a:t>‹#›</a:t>
            </a:fld>
            <a:endParaRPr lang="en-GB" altLang="en-US"/>
          </a:p>
        </p:txBody>
      </p:sp>
    </p:spTree>
    <p:extLst>
      <p:ext uri="{BB962C8B-B14F-4D97-AF65-F5344CB8AC3E}">
        <p14:creationId xmlns:p14="http://schemas.microsoft.com/office/powerpoint/2010/main" val="2238701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a:extLst>
              <a:ext uri="{FF2B5EF4-FFF2-40B4-BE49-F238E27FC236}">
                <a16:creationId xmlns:a16="http://schemas.microsoft.com/office/drawing/2014/main" id="{7BB5EBB5-963F-39C3-E19A-395A8B639875}"/>
              </a:ext>
            </a:extLst>
          </p:cNvPr>
          <p:cNvSpPr>
            <a:spLocks noGrp="1"/>
          </p:cNvSpPr>
          <p:nvPr>
            <p:ph type="dt" sz="half" idx="10"/>
          </p:nvPr>
        </p:nvSpPr>
        <p:spPr/>
        <p:txBody>
          <a:bodyPr/>
          <a:lstStyle>
            <a:lvl1pPr>
              <a:defRPr/>
            </a:lvl1pPr>
          </a:lstStyle>
          <a:p>
            <a:pPr>
              <a:defRPr/>
            </a:pPr>
            <a:fld id="{1A8D2332-A38E-BB4F-B754-859A97CB9B1A}" type="datetime1">
              <a:rPr lang="en-GB" altLang="en-US"/>
              <a:pPr>
                <a:defRPr/>
              </a:pPr>
              <a:t>19/10/2025</a:t>
            </a:fld>
            <a:endParaRPr lang="en-GB" altLang="en-US"/>
          </a:p>
        </p:txBody>
      </p:sp>
      <p:sp>
        <p:nvSpPr>
          <p:cNvPr id="6" name="Slide Number Placeholder 5">
            <a:extLst>
              <a:ext uri="{FF2B5EF4-FFF2-40B4-BE49-F238E27FC236}">
                <a16:creationId xmlns:a16="http://schemas.microsoft.com/office/drawing/2014/main" id="{9DF35FDB-7E1D-AEBC-0FAA-906AEECB4058}"/>
              </a:ext>
            </a:extLst>
          </p:cNvPr>
          <p:cNvSpPr>
            <a:spLocks noGrp="1"/>
          </p:cNvSpPr>
          <p:nvPr>
            <p:ph type="sldNum" sz="quarter" idx="11"/>
          </p:nvPr>
        </p:nvSpPr>
        <p:spPr/>
        <p:txBody>
          <a:bodyPr/>
          <a:lstStyle>
            <a:lvl1pPr>
              <a:defRPr/>
            </a:lvl1pPr>
          </a:lstStyle>
          <a:p>
            <a:fld id="{71D3ACBE-F5A0-0143-BD46-E7F84D3DB851}" type="slidenum">
              <a:rPr lang="en-GB" altLang="en-US"/>
              <a:pPr/>
              <a:t>‹#›</a:t>
            </a:fld>
            <a:endParaRPr lang="en-GB" altLang="en-US"/>
          </a:p>
        </p:txBody>
      </p:sp>
    </p:spTree>
    <p:extLst>
      <p:ext uri="{BB962C8B-B14F-4D97-AF65-F5344CB8AC3E}">
        <p14:creationId xmlns:p14="http://schemas.microsoft.com/office/powerpoint/2010/main" val="32585443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a:extLst>
              <a:ext uri="{FF2B5EF4-FFF2-40B4-BE49-F238E27FC236}">
                <a16:creationId xmlns:a16="http://schemas.microsoft.com/office/drawing/2014/main" id="{1DB1B8BC-2941-7B3F-2184-260480EB29C8}"/>
              </a:ext>
            </a:extLst>
          </p:cNvPr>
          <p:cNvSpPr>
            <a:spLocks noGrp="1"/>
          </p:cNvSpPr>
          <p:nvPr>
            <p:ph type="dt" sz="half" idx="10"/>
          </p:nvPr>
        </p:nvSpPr>
        <p:spPr/>
        <p:txBody>
          <a:bodyPr/>
          <a:lstStyle>
            <a:lvl1pPr>
              <a:defRPr/>
            </a:lvl1pPr>
          </a:lstStyle>
          <a:p>
            <a:pPr>
              <a:defRPr/>
            </a:pPr>
            <a:fld id="{F6D8B858-ED74-494B-BD39-BAEA8EC56455}" type="datetime1">
              <a:rPr lang="en-GB" altLang="en-US"/>
              <a:pPr>
                <a:defRPr/>
              </a:pPr>
              <a:t>19/10/2025</a:t>
            </a:fld>
            <a:endParaRPr lang="en-GB" altLang="en-US"/>
          </a:p>
        </p:txBody>
      </p:sp>
      <p:sp>
        <p:nvSpPr>
          <p:cNvPr id="8" name="Slide Number Placeholder 5">
            <a:extLst>
              <a:ext uri="{FF2B5EF4-FFF2-40B4-BE49-F238E27FC236}">
                <a16:creationId xmlns:a16="http://schemas.microsoft.com/office/drawing/2014/main" id="{0383F9B8-023A-0D1B-BADA-0CB26F47ADA6}"/>
              </a:ext>
            </a:extLst>
          </p:cNvPr>
          <p:cNvSpPr>
            <a:spLocks noGrp="1"/>
          </p:cNvSpPr>
          <p:nvPr>
            <p:ph type="sldNum" sz="quarter" idx="11"/>
          </p:nvPr>
        </p:nvSpPr>
        <p:spPr/>
        <p:txBody>
          <a:bodyPr/>
          <a:lstStyle>
            <a:lvl1pPr>
              <a:defRPr/>
            </a:lvl1pPr>
          </a:lstStyle>
          <a:p>
            <a:fld id="{AB2B37AE-B108-6E46-A6AD-6D0DE0C0F427}" type="slidenum">
              <a:rPr lang="en-GB" altLang="en-US"/>
              <a:pPr/>
              <a:t>‹#›</a:t>
            </a:fld>
            <a:endParaRPr lang="en-GB" altLang="en-US"/>
          </a:p>
        </p:txBody>
      </p:sp>
    </p:spTree>
    <p:extLst>
      <p:ext uri="{BB962C8B-B14F-4D97-AF65-F5344CB8AC3E}">
        <p14:creationId xmlns:p14="http://schemas.microsoft.com/office/powerpoint/2010/main" val="8538265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a:extLst>
              <a:ext uri="{FF2B5EF4-FFF2-40B4-BE49-F238E27FC236}">
                <a16:creationId xmlns:a16="http://schemas.microsoft.com/office/drawing/2014/main" id="{1AE7EFD6-4E37-D58C-FDA2-ADE9B978C47A}"/>
              </a:ext>
            </a:extLst>
          </p:cNvPr>
          <p:cNvSpPr>
            <a:spLocks noGrp="1"/>
          </p:cNvSpPr>
          <p:nvPr>
            <p:ph type="dt" sz="half" idx="10"/>
          </p:nvPr>
        </p:nvSpPr>
        <p:spPr/>
        <p:txBody>
          <a:bodyPr/>
          <a:lstStyle>
            <a:lvl1pPr>
              <a:defRPr/>
            </a:lvl1pPr>
          </a:lstStyle>
          <a:p>
            <a:pPr>
              <a:defRPr/>
            </a:pPr>
            <a:fld id="{4861BE92-C199-A24D-8845-E15474DE9FD9}" type="datetime1">
              <a:rPr lang="en-GB" altLang="en-US"/>
              <a:pPr>
                <a:defRPr/>
              </a:pPr>
              <a:t>19/10/2025</a:t>
            </a:fld>
            <a:endParaRPr lang="en-GB" altLang="en-US"/>
          </a:p>
        </p:txBody>
      </p:sp>
      <p:sp>
        <p:nvSpPr>
          <p:cNvPr id="4" name="Slide Number Placeholder 5">
            <a:extLst>
              <a:ext uri="{FF2B5EF4-FFF2-40B4-BE49-F238E27FC236}">
                <a16:creationId xmlns:a16="http://schemas.microsoft.com/office/drawing/2014/main" id="{F8B32615-7BA2-E065-91DD-A26978E2CDD5}"/>
              </a:ext>
            </a:extLst>
          </p:cNvPr>
          <p:cNvSpPr>
            <a:spLocks noGrp="1"/>
          </p:cNvSpPr>
          <p:nvPr>
            <p:ph type="sldNum" sz="quarter" idx="11"/>
          </p:nvPr>
        </p:nvSpPr>
        <p:spPr/>
        <p:txBody>
          <a:bodyPr/>
          <a:lstStyle>
            <a:lvl1pPr>
              <a:defRPr/>
            </a:lvl1pPr>
          </a:lstStyle>
          <a:p>
            <a:fld id="{4EB29EF7-2211-D34E-8B3D-D908B9DCA7D9}" type="slidenum">
              <a:rPr lang="en-GB" altLang="en-US"/>
              <a:pPr/>
              <a:t>‹#›</a:t>
            </a:fld>
            <a:endParaRPr lang="en-GB" altLang="en-US"/>
          </a:p>
        </p:txBody>
      </p:sp>
    </p:spTree>
    <p:extLst>
      <p:ext uri="{BB962C8B-B14F-4D97-AF65-F5344CB8AC3E}">
        <p14:creationId xmlns:p14="http://schemas.microsoft.com/office/powerpoint/2010/main" val="3242123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E7325D-F017-E635-4F5A-506218B11627}"/>
              </a:ext>
            </a:extLst>
          </p:cNvPr>
          <p:cNvSpPr>
            <a:spLocks noGrp="1"/>
          </p:cNvSpPr>
          <p:nvPr>
            <p:ph type="dt" sz="half" idx="10"/>
          </p:nvPr>
        </p:nvSpPr>
        <p:spPr/>
        <p:txBody>
          <a:bodyPr/>
          <a:lstStyle>
            <a:lvl1pPr>
              <a:defRPr/>
            </a:lvl1pPr>
          </a:lstStyle>
          <a:p>
            <a:pPr>
              <a:defRPr/>
            </a:pPr>
            <a:fld id="{B6CC6BAF-5EB1-3945-BFFC-EF1C6A1F9971}" type="datetime1">
              <a:rPr lang="en-GB" altLang="en-US"/>
              <a:pPr>
                <a:defRPr/>
              </a:pPr>
              <a:t>19/10/2025</a:t>
            </a:fld>
            <a:endParaRPr lang="en-GB" altLang="en-US"/>
          </a:p>
        </p:txBody>
      </p:sp>
      <p:sp>
        <p:nvSpPr>
          <p:cNvPr id="3" name="Slide Number Placeholder 5">
            <a:extLst>
              <a:ext uri="{FF2B5EF4-FFF2-40B4-BE49-F238E27FC236}">
                <a16:creationId xmlns:a16="http://schemas.microsoft.com/office/drawing/2014/main" id="{7CD15548-3396-C2DE-5374-FC29C757FE37}"/>
              </a:ext>
            </a:extLst>
          </p:cNvPr>
          <p:cNvSpPr>
            <a:spLocks noGrp="1"/>
          </p:cNvSpPr>
          <p:nvPr>
            <p:ph type="sldNum" sz="quarter" idx="11"/>
          </p:nvPr>
        </p:nvSpPr>
        <p:spPr/>
        <p:txBody>
          <a:bodyPr/>
          <a:lstStyle>
            <a:lvl1pPr>
              <a:defRPr/>
            </a:lvl1pPr>
          </a:lstStyle>
          <a:p>
            <a:fld id="{916317C7-DECF-DF49-AFCF-CB30CCC10B95}" type="slidenum">
              <a:rPr lang="en-GB" altLang="en-US"/>
              <a:pPr/>
              <a:t>‹#›</a:t>
            </a:fld>
            <a:endParaRPr lang="en-GB" altLang="en-US"/>
          </a:p>
        </p:txBody>
      </p:sp>
    </p:spTree>
    <p:extLst>
      <p:ext uri="{BB962C8B-B14F-4D97-AF65-F5344CB8AC3E}">
        <p14:creationId xmlns:p14="http://schemas.microsoft.com/office/powerpoint/2010/main" val="25658583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041CFAE7-8844-353E-522C-651EB82149EE}"/>
              </a:ext>
            </a:extLst>
          </p:cNvPr>
          <p:cNvSpPr>
            <a:spLocks noGrp="1"/>
          </p:cNvSpPr>
          <p:nvPr>
            <p:ph type="dt" sz="half" idx="10"/>
          </p:nvPr>
        </p:nvSpPr>
        <p:spPr/>
        <p:txBody>
          <a:bodyPr/>
          <a:lstStyle>
            <a:lvl1pPr>
              <a:defRPr/>
            </a:lvl1pPr>
          </a:lstStyle>
          <a:p>
            <a:pPr>
              <a:defRPr/>
            </a:pPr>
            <a:fld id="{CB0ED830-248B-8D4D-969C-B2FED232140A}" type="datetime1">
              <a:rPr lang="en-GB" altLang="en-US"/>
              <a:pPr>
                <a:defRPr/>
              </a:pPr>
              <a:t>19/10/2025</a:t>
            </a:fld>
            <a:endParaRPr lang="en-GB" altLang="en-US"/>
          </a:p>
        </p:txBody>
      </p:sp>
      <p:sp>
        <p:nvSpPr>
          <p:cNvPr id="6" name="Slide Number Placeholder 5">
            <a:extLst>
              <a:ext uri="{FF2B5EF4-FFF2-40B4-BE49-F238E27FC236}">
                <a16:creationId xmlns:a16="http://schemas.microsoft.com/office/drawing/2014/main" id="{59CF3662-EEA3-3F9B-41FE-09B3B918B66B}"/>
              </a:ext>
            </a:extLst>
          </p:cNvPr>
          <p:cNvSpPr>
            <a:spLocks noGrp="1"/>
          </p:cNvSpPr>
          <p:nvPr>
            <p:ph type="sldNum" sz="quarter" idx="11"/>
          </p:nvPr>
        </p:nvSpPr>
        <p:spPr/>
        <p:txBody>
          <a:bodyPr/>
          <a:lstStyle>
            <a:lvl1pPr>
              <a:defRPr/>
            </a:lvl1pPr>
          </a:lstStyle>
          <a:p>
            <a:fld id="{48B9DBDA-C04E-5A4E-BB93-C3DA78620856}" type="slidenum">
              <a:rPr lang="en-GB" altLang="en-US"/>
              <a:pPr/>
              <a:t>‹#›</a:t>
            </a:fld>
            <a:endParaRPr lang="en-GB" altLang="en-US"/>
          </a:p>
        </p:txBody>
      </p:sp>
    </p:spTree>
    <p:extLst>
      <p:ext uri="{BB962C8B-B14F-4D97-AF65-F5344CB8AC3E}">
        <p14:creationId xmlns:p14="http://schemas.microsoft.com/office/powerpoint/2010/main" val="21632841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a:extLst>
              <a:ext uri="{FF2B5EF4-FFF2-40B4-BE49-F238E27FC236}">
                <a16:creationId xmlns:a16="http://schemas.microsoft.com/office/drawing/2014/main" id="{EE76F0E1-8C76-4AED-40EF-2763CB7FCACB}"/>
              </a:ext>
            </a:extLst>
          </p:cNvPr>
          <p:cNvSpPr>
            <a:spLocks noGrp="1"/>
          </p:cNvSpPr>
          <p:nvPr>
            <p:ph type="dt" sz="half" idx="10"/>
          </p:nvPr>
        </p:nvSpPr>
        <p:spPr/>
        <p:txBody>
          <a:bodyPr/>
          <a:lstStyle>
            <a:lvl1pPr>
              <a:defRPr/>
            </a:lvl1pPr>
          </a:lstStyle>
          <a:p>
            <a:pPr>
              <a:defRPr/>
            </a:pPr>
            <a:fld id="{AA770328-FAE2-614C-A03D-7E360BC69438}" type="datetime1">
              <a:rPr lang="en-GB" altLang="en-US"/>
              <a:pPr>
                <a:defRPr/>
              </a:pPr>
              <a:t>19/10/2025</a:t>
            </a:fld>
            <a:endParaRPr lang="en-GB" altLang="en-US"/>
          </a:p>
        </p:txBody>
      </p:sp>
      <p:sp>
        <p:nvSpPr>
          <p:cNvPr id="6" name="Slide Number Placeholder 5">
            <a:extLst>
              <a:ext uri="{FF2B5EF4-FFF2-40B4-BE49-F238E27FC236}">
                <a16:creationId xmlns:a16="http://schemas.microsoft.com/office/drawing/2014/main" id="{22B44314-F901-C804-ED3E-404614ABF028}"/>
              </a:ext>
            </a:extLst>
          </p:cNvPr>
          <p:cNvSpPr>
            <a:spLocks noGrp="1"/>
          </p:cNvSpPr>
          <p:nvPr>
            <p:ph type="sldNum" sz="quarter" idx="11"/>
          </p:nvPr>
        </p:nvSpPr>
        <p:spPr/>
        <p:txBody>
          <a:bodyPr/>
          <a:lstStyle>
            <a:lvl1pPr>
              <a:defRPr/>
            </a:lvl1pPr>
          </a:lstStyle>
          <a:p>
            <a:fld id="{2F859E79-FD8A-E640-91B9-031BCDCE5E06}" type="slidenum">
              <a:rPr lang="en-GB" altLang="en-US"/>
              <a:pPr/>
              <a:t>‹#›</a:t>
            </a:fld>
            <a:endParaRPr lang="en-GB" altLang="en-US"/>
          </a:p>
        </p:txBody>
      </p:sp>
    </p:spTree>
    <p:extLst>
      <p:ext uri="{BB962C8B-B14F-4D97-AF65-F5344CB8AC3E}">
        <p14:creationId xmlns:p14="http://schemas.microsoft.com/office/powerpoint/2010/main" val="3148346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A348B12-F57F-2350-5F35-EE7FA116612F}"/>
              </a:ext>
            </a:extLst>
          </p:cNvPr>
          <p:cNvSpPr>
            <a:spLocks noGrp="1"/>
          </p:cNvSpPr>
          <p:nvPr>
            <p:ph type="dt" sz="half" idx="10"/>
          </p:nvPr>
        </p:nvSpPr>
        <p:spPr/>
        <p:txBody>
          <a:bodyPr/>
          <a:lstStyle>
            <a:lvl1pPr>
              <a:defRPr/>
            </a:lvl1pPr>
          </a:lstStyle>
          <a:p>
            <a:pPr>
              <a:defRPr/>
            </a:pPr>
            <a:fld id="{7702110D-9D44-0C45-A4B0-16568EF214C5}" type="datetime1">
              <a:rPr lang="en-GB" altLang="en-US"/>
              <a:pPr>
                <a:defRPr/>
              </a:pPr>
              <a:t>19/10/2025</a:t>
            </a:fld>
            <a:endParaRPr lang="en-GB" altLang="en-US"/>
          </a:p>
        </p:txBody>
      </p:sp>
      <p:sp>
        <p:nvSpPr>
          <p:cNvPr id="5" name="Slide Number Placeholder 5">
            <a:extLst>
              <a:ext uri="{FF2B5EF4-FFF2-40B4-BE49-F238E27FC236}">
                <a16:creationId xmlns:a16="http://schemas.microsoft.com/office/drawing/2014/main" id="{980C10B4-F8F7-7036-AA8E-897E2857779D}"/>
              </a:ext>
            </a:extLst>
          </p:cNvPr>
          <p:cNvSpPr>
            <a:spLocks noGrp="1"/>
          </p:cNvSpPr>
          <p:nvPr>
            <p:ph type="sldNum" sz="quarter" idx="11"/>
          </p:nvPr>
        </p:nvSpPr>
        <p:spPr/>
        <p:txBody>
          <a:bodyPr/>
          <a:lstStyle>
            <a:lvl1pPr>
              <a:defRPr/>
            </a:lvl1pPr>
          </a:lstStyle>
          <a:p>
            <a:fld id="{11FDA119-0253-9247-B06D-5990B7A241A7}" type="slidenum">
              <a:rPr lang="en-GB" altLang="en-US"/>
              <a:pPr/>
              <a:t>‹#›</a:t>
            </a:fld>
            <a:endParaRPr lang="en-GB" altLang="en-US"/>
          </a:p>
        </p:txBody>
      </p:sp>
    </p:spTree>
    <p:extLst>
      <p:ext uri="{BB962C8B-B14F-4D97-AF65-F5344CB8AC3E}">
        <p14:creationId xmlns:p14="http://schemas.microsoft.com/office/powerpoint/2010/main" val="146286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D39F4A-2DB3-F4A4-323C-A0F8BC8C78E6}"/>
              </a:ext>
            </a:extLst>
          </p:cNvPr>
          <p:cNvSpPr>
            <a:spLocks noGrp="1"/>
          </p:cNvSpPr>
          <p:nvPr>
            <p:ph type="dt" sz="half" idx="10"/>
          </p:nvPr>
        </p:nvSpPr>
        <p:spPr/>
        <p:txBody>
          <a:bodyPr/>
          <a:lstStyle>
            <a:lvl1pPr>
              <a:defRPr/>
            </a:lvl1pPr>
          </a:lstStyle>
          <a:p>
            <a:pPr>
              <a:defRPr/>
            </a:pPr>
            <a:fld id="{AE56F7F4-4FE1-084C-B171-71F1B6FF8159}" type="datetime1">
              <a:rPr lang="en-GB" altLang="en-US"/>
              <a:pPr>
                <a:defRPr/>
              </a:pPr>
              <a:t>19/10/2025</a:t>
            </a:fld>
            <a:endParaRPr lang="en-GB" altLang="en-US"/>
          </a:p>
        </p:txBody>
      </p:sp>
      <p:sp>
        <p:nvSpPr>
          <p:cNvPr id="5" name="Slide Number Placeholder 5">
            <a:extLst>
              <a:ext uri="{FF2B5EF4-FFF2-40B4-BE49-F238E27FC236}">
                <a16:creationId xmlns:a16="http://schemas.microsoft.com/office/drawing/2014/main" id="{D13812DA-9250-7790-7CBC-C5220956D515}"/>
              </a:ext>
            </a:extLst>
          </p:cNvPr>
          <p:cNvSpPr>
            <a:spLocks noGrp="1"/>
          </p:cNvSpPr>
          <p:nvPr>
            <p:ph type="sldNum" sz="quarter" idx="11"/>
          </p:nvPr>
        </p:nvSpPr>
        <p:spPr/>
        <p:txBody>
          <a:bodyPr/>
          <a:lstStyle>
            <a:lvl1pPr>
              <a:defRPr/>
            </a:lvl1pPr>
          </a:lstStyle>
          <a:p>
            <a:fld id="{89A79FF6-9B6C-CC46-BEA1-DED9418B446F}" type="slidenum">
              <a:rPr lang="en-GB" altLang="en-US"/>
              <a:pPr/>
              <a:t>‹#›</a:t>
            </a:fld>
            <a:endParaRPr lang="en-GB" altLang="en-US"/>
          </a:p>
        </p:txBody>
      </p:sp>
    </p:spTree>
    <p:extLst>
      <p:ext uri="{BB962C8B-B14F-4D97-AF65-F5344CB8AC3E}">
        <p14:creationId xmlns:p14="http://schemas.microsoft.com/office/powerpoint/2010/main" val="6495570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1C3E95B6-231D-5548-B411-DD8B647483D8}"/>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E98B3A3C-CFB8-CFAD-ED8D-C2EF0504F4B1}"/>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10/19/2025</a:t>
            </a:fld>
            <a:endParaRPr lang="en-US" dirty="0"/>
          </a:p>
        </p:txBody>
      </p:sp>
      <p:sp>
        <p:nvSpPr>
          <p:cNvPr id="5" name="Slide Number Placeholder 5">
            <a:extLst>
              <a:ext uri="{FF2B5EF4-FFF2-40B4-BE49-F238E27FC236}">
                <a16:creationId xmlns:a16="http://schemas.microsoft.com/office/drawing/2014/main" id="{0EC870D7-19D7-A196-5AD6-78055ED83956}"/>
              </a:ext>
            </a:extLst>
          </p:cNvPr>
          <p:cNvSpPr>
            <a:spLocks noGrp="1"/>
          </p:cNvSpPr>
          <p:nvPr>
            <p:ph type="sldNum" sz="quarter" idx="16"/>
          </p:nvPr>
        </p:nvSpPr>
        <p:spPr/>
        <p:txBody>
          <a:bodyPr/>
          <a:lstStyle>
            <a:lvl1pPr>
              <a:defRPr/>
            </a:lvl1pPr>
          </a:lstStyle>
          <a:p>
            <a:fld id="{7714A25B-5E0A-CF41-9A43-9894373B7BA7}" type="slidenum">
              <a:rPr lang="en-US" altLang="en-US"/>
              <a:pPr/>
              <a:t>‹#›</a:t>
            </a:fld>
            <a:endParaRPr lang="en-US" altLang="en-US"/>
          </a:p>
        </p:txBody>
      </p:sp>
    </p:spTree>
    <p:extLst>
      <p:ext uri="{BB962C8B-B14F-4D97-AF65-F5344CB8AC3E}">
        <p14:creationId xmlns:p14="http://schemas.microsoft.com/office/powerpoint/2010/main" val="17069999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Footer Placeholder 4">
            <a:extLst>
              <a:ext uri="{FF2B5EF4-FFF2-40B4-BE49-F238E27FC236}">
                <a16:creationId xmlns:a16="http://schemas.microsoft.com/office/drawing/2014/main" id="{E42F1A5E-38DC-2E28-89E6-6FE92C614C4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307B1C-C1D8-1FBD-6A79-B992846B7588}"/>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10/19/2025</a:t>
            </a:fld>
            <a:endParaRPr lang="en-US" dirty="0"/>
          </a:p>
        </p:txBody>
      </p:sp>
      <p:sp>
        <p:nvSpPr>
          <p:cNvPr id="5" name="Slide Number Placeholder 5">
            <a:extLst>
              <a:ext uri="{FF2B5EF4-FFF2-40B4-BE49-F238E27FC236}">
                <a16:creationId xmlns:a16="http://schemas.microsoft.com/office/drawing/2014/main" id="{ECA192E9-60C2-06D8-08A2-4CF45AFAEC35}"/>
              </a:ext>
            </a:extLst>
          </p:cNvPr>
          <p:cNvSpPr>
            <a:spLocks noGrp="1"/>
          </p:cNvSpPr>
          <p:nvPr>
            <p:ph type="sldNum" sz="quarter" idx="12"/>
          </p:nvPr>
        </p:nvSpPr>
        <p:spPr/>
        <p:txBody>
          <a:bodyPr/>
          <a:lstStyle>
            <a:lvl1pPr>
              <a:defRPr/>
            </a:lvl1pPr>
          </a:lstStyle>
          <a:p>
            <a:fld id="{DE4D9374-5690-4842-A6BE-BB59F3C95AFD}" type="slidenum">
              <a:rPr lang="en-US" altLang="en-US"/>
              <a:pPr/>
              <a:t>‹#›</a:t>
            </a:fld>
            <a:endParaRPr lang="en-US" altLang="en-US"/>
          </a:p>
        </p:txBody>
      </p:sp>
    </p:spTree>
    <p:extLst>
      <p:ext uri="{BB962C8B-B14F-4D97-AF65-F5344CB8AC3E}">
        <p14:creationId xmlns:p14="http://schemas.microsoft.com/office/powerpoint/2010/main" val="1370600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0B1D2A5-F2E9-E543-D009-85D7D146E3D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Text Placeholder 2">
            <a:extLst>
              <a:ext uri="{FF2B5EF4-FFF2-40B4-BE49-F238E27FC236}">
                <a16:creationId xmlns:a16="http://schemas.microsoft.com/office/drawing/2014/main" id="{7C7D6D96-7BCA-F1AB-BC43-AE505575B96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432C870-92A5-6644-892F-B62BD3F16DD7}" type="datetime1">
              <a:rPr lang="en-GB" altLang="en-US"/>
              <a:pPr>
                <a:defRPr/>
              </a:pPr>
              <a:t>19/10/2025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AD667BA4-B17F-D24A-A705-F1C7D82DA23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61" r:id="rId1"/>
    <p:sldLayoutId id="2147483962" r:id="rId2"/>
    <p:sldLayoutId id="2147483952" r:id="rId3"/>
    <p:sldLayoutId id="2147483953" r:id="rId4"/>
    <p:sldLayoutId id="2147483954" r:id="rId5"/>
    <p:sldLayoutId id="2147483955" r:id="rId6"/>
    <p:sldLayoutId id="2147483956" r:id="rId7"/>
    <p:sldLayoutId id="2147483957" r:id="rId8"/>
    <p:sldLayoutId id="2147483958" r:id="rId9"/>
    <p:sldLayoutId id="2147483959" r:id="rId10"/>
    <p:sldLayoutId id="2147483960" r:id="rId11"/>
    <p:sldLayoutId id="2147483964" r:id="rId12"/>
    <p:sldLayoutId id="2147483965"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ted.com/talks/simon_sinek_how_great_leaders_inspire_action?hasSummary=true&amp;language=en"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itle 1">
            <a:extLst>
              <a:ext uri="{FF2B5EF4-FFF2-40B4-BE49-F238E27FC236}">
                <a16:creationId xmlns:a16="http://schemas.microsoft.com/office/drawing/2014/main" id="{F955EF42-D18B-1BD4-B092-2A06D7268141}"/>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17410" name="Subtitle 4">
            <a:extLst>
              <a:ext uri="{FF2B5EF4-FFF2-40B4-BE49-F238E27FC236}">
                <a16:creationId xmlns:a16="http://schemas.microsoft.com/office/drawing/2014/main" id="{29BEBE39-961B-47D5-68D3-268F486F85B5}"/>
              </a:ext>
            </a:extLst>
          </p:cNvPr>
          <p:cNvSpPr>
            <a:spLocks noGrp="1"/>
          </p:cNvSpPr>
          <p:nvPr>
            <p:ph type="subTitle" idx="1"/>
          </p:nvPr>
        </p:nvSpPr>
        <p:spPr>
          <a:xfrm>
            <a:off x="2627313" y="1773238"/>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5</a:t>
            </a:r>
          </a:p>
          <a:p>
            <a:pPr eaLnBrk="1" hangingPunct="1"/>
            <a:r>
              <a:rPr lang="en-US" altLang="en-US" b="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Leader Traits and Skills</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19/10/2025</a:t>
            </a:fld>
            <a:endParaRPr lang="en-GB" altLang="en-US"/>
          </a:p>
        </p:txBody>
      </p:sp>
      <p:sp>
        <p:nvSpPr>
          <p:cNvPr id="17412" name="Slide Number Placeholder 5">
            <a:extLst>
              <a:ext uri="{FF2B5EF4-FFF2-40B4-BE49-F238E27FC236}">
                <a16:creationId xmlns:a16="http://schemas.microsoft.com/office/drawing/2014/main" id="{54AEDC75-60D0-D663-A95F-308019EA20F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9B7366F-287A-634D-A5D4-C6233471EA30}"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93D2EF67-4F58-A706-DCF3-A54D8900DFB8}"/>
              </a:ext>
            </a:extLst>
          </p:cNvPr>
          <p:cNvSpPr>
            <a:spLocks noGrp="1"/>
          </p:cNvSpPr>
          <p:nvPr>
            <p:ph type="title"/>
          </p:nvPr>
        </p:nvSpPr>
        <p:spPr>
          <a:xfrm>
            <a:off x="457200" y="742950"/>
            <a:ext cx="8305800" cy="554038"/>
          </a:xfrm>
        </p:spPr>
        <p:txBody>
          <a:bodyPr/>
          <a:lstStyle/>
          <a:p>
            <a:r>
              <a:rPr lang="en-US" altLang="en-US" sz="3600" b="1" dirty="0"/>
              <a:t>Content of the Session</a:t>
            </a:r>
          </a:p>
        </p:txBody>
      </p:sp>
      <p:sp>
        <p:nvSpPr>
          <p:cNvPr id="3" name="Content Placeholder 2">
            <a:extLst>
              <a:ext uri="{FF2B5EF4-FFF2-40B4-BE49-F238E27FC236}">
                <a16:creationId xmlns:a16="http://schemas.microsoft.com/office/drawing/2014/main" id="{5B9EAECB-D871-6148-A337-D1DBE50C5D38}"/>
              </a:ext>
            </a:extLst>
          </p:cNvPr>
          <p:cNvSpPr>
            <a:spLocks noGrp="1"/>
          </p:cNvSpPr>
          <p:nvPr>
            <p:ph idx="1"/>
          </p:nvPr>
        </p:nvSpPr>
        <p:spPr>
          <a:xfrm>
            <a:off x="457200" y="1531938"/>
            <a:ext cx="8147050" cy="4705350"/>
          </a:xfrm>
        </p:spPr>
        <p:txBody>
          <a:bodyPr/>
          <a:lstStyle/>
          <a:p>
            <a:pPr>
              <a:defRPr/>
            </a:pPr>
            <a:r>
              <a:rPr lang="en-IN" sz="2400" dirty="0"/>
              <a:t>Defining leadership </a:t>
            </a:r>
          </a:p>
          <a:p>
            <a:pPr>
              <a:defRPr/>
            </a:pPr>
            <a:r>
              <a:rPr lang="en-IN" sz="2400" dirty="0"/>
              <a:t>Different types of leader attributes </a:t>
            </a:r>
          </a:p>
          <a:p>
            <a:pPr>
              <a:defRPr/>
            </a:pPr>
            <a:r>
              <a:rPr lang="en-IN" sz="2400" dirty="0"/>
              <a:t>Understand what traits and skills are most relevant for effective leadership and successful career</a:t>
            </a:r>
          </a:p>
          <a:p>
            <a:pPr>
              <a:defRPr/>
            </a:pPr>
            <a:r>
              <a:rPr lang="en-IN" sz="2400" dirty="0"/>
              <a:t>Understand the limitations of the trait approach</a:t>
            </a:r>
            <a:r>
              <a:rPr lang="en-US" sz="2400" dirty="0"/>
              <a:t>.</a:t>
            </a:r>
          </a:p>
          <a:p>
            <a:pPr>
              <a:defRPr/>
            </a:pPr>
            <a:r>
              <a:rPr lang="en-US" sz="2400" dirty="0">
                <a:solidFill>
                  <a:schemeClr val="tx1">
                    <a:lumMod val="95000"/>
                    <a:lumOff val="5000"/>
                  </a:schemeClr>
                </a:solidFill>
              </a:rPr>
              <a:t>Explore the </a:t>
            </a:r>
            <a:r>
              <a:rPr lang="en-US" sz="2400" dirty="0" err="1">
                <a:solidFill>
                  <a:schemeClr val="tx1">
                    <a:lumMod val="95000"/>
                    <a:lumOff val="5000"/>
                  </a:schemeClr>
                </a:solidFill>
              </a:rPr>
              <a:t>Behavioural</a:t>
            </a:r>
            <a:r>
              <a:rPr lang="en-US" sz="2400" dirty="0">
                <a:solidFill>
                  <a:schemeClr val="tx1">
                    <a:lumMod val="95000"/>
                    <a:lumOff val="5000"/>
                  </a:schemeClr>
                </a:solidFill>
              </a:rPr>
              <a:t> Theories of leadership.</a:t>
            </a:r>
          </a:p>
          <a:p>
            <a:pPr>
              <a:defRPr/>
            </a:pPr>
            <a:endParaRPr lang="en-US"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A9C55861-A88F-EA8E-4052-6014A8830817}"/>
              </a:ext>
            </a:extLst>
          </p:cNvPr>
          <p:cNvSpPr>
            <a:spLocks noGrp="1"/>
          </p:cNvSpPr>
          <p:nvPr>
            <p:ph type="title"/>
          </p:nvPr>
        </p:nvSpPr>
        <p:spPr/>
        <p:txBody>
          <a:bodyPr/>
          <a:lstStyle/>
          <a:p>
            <a:r>
              <a:rPr lang="en-US" altLang="en-US" sz="3600" b="1" dirty="0"/>
              <a:t>Leadership</a:t>
            </a:r>
          </a:p>
        </p:txBody>
      </p:sp>
      <p:sp>
        <p:nvSpPr>
          <p:cNvPr id="23554" name="Content Placeholder 2">
            <a:extLst>
              <a:ext uri="{FF2B5EF4-FFF2-40B4-BE49-F238E27FC236}">
                <a16:creationId xmlns:a16="http://schemas.microsoft.com/office/drawing/2014/main" id="{6E811FCA-A737-76BA-A195-9843412456C1}"/>
              </a:ext>
            </a:extLst>
          </p:cNvPr>
          <p:cNvSpPr>
            <a:spLocks noGrp="1"/>
          </p:cNvSpPr>
          <p:nvPr>
            <p:ph idx="1"/>
          </p:nvPr>
        </p:nvSpPr>
        <p:spPr>
          <a:xfrm>
            <a:off x="457200" y="1600200"/>
            <a:ext cx="8229600" cy="3916363"/>
          </a:xfrm>
        </p:spPr>
        <p:txBody>
          <a:bodyPr/>
          <a:lstStyle/>
          <a:p>
            <a:pPr marL="255588" indent="-255588"/>
            <a:r>
              <a:rPr lang="en-US" altLang="en-US" sz="2400" b="1" dirty="0"/>
              <a:t>Leadership</a:t>
            </a:r>
            <a:r>
              <a:rPr lang="en-US" altLang="en-US" sz="2400" dirty="0"/>
              <a:t> is the ability to influence followers towards the achievement of a vision or set of goals and objectives.</a:t>
            </a:r>
          </a:p>
          <a:p>
            <a:pPr marL="739775" lvl="1"/>
            <a:r>
              <a:rPr lang="en-US" altLang="en-US" sz="2400" dirty="0"/>
              <a:t>Not all leaders are managers, nor are all managers leaders.</a:t>
            </a:r>
          </a:p>
        </p:txBody>
      </p:sp>
      <p:pic>
        <p:nvPicPr>
          <p:cNvPr id="3" name="Picture 2">
            <a:extLst>
              <a:ext uri="{FF2B5EF4-FFF2-40B4-BE49-F238E27FC236}">
                <a16:creationId xmlns:a16="http://schemas.microsoft.com/office/drawing/2014/main" id="{85B44E96-ECFA-D727-9BA9-68C26489F769}"/>
              </a:ext>
            </a:extLst>
          </p:cNvPr>
          <p:cNvPicPr>
            <a:picLocks noChangeAspect="1"/>
          </p:cNvPicPr>
          <p:nvPr/>
        </p:nvPicPr>
        <p:blipFill>
          <a:blip r:embed="rId3"/>
          <a:stretch>
            <a:fillRect/>
          </a:stretch>
        </p:blipFill>
        <p:spPr>
          <a:xfrm>
            <a:off x="5004048" y="3078034"/>
            <a:ext cx="3015605" cy="2615193"/>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B61D1-05F5-B7D2-6A49-CB6C983BDE71}"/>
              </a:ext>
            </a:extLst>
          </p:cNvPr>
          <p:cNvSpPr>
            <a:spLocks noGrp="1"/>
          </p:cNvSpPr>
          <p:nvPr>
            <p:ph type="title"/>
          </p:nvPr>
        </p:nvSpPr>
        <p:spPr>
          <a:xfrm>
            <a:off x="457200" y="274638"/>
            <a:ext cx="8229600" cy="1143000"/>
          </a:xfrm>
        </p:spPr>
        <p:txBody>
          <a:bodyPr wrap="square" anchor="ctr">
            <a:normAutofit/>
          </a:bodyPr>
          <a:lstStyle/>
          <a:p>
            <a:r>
              <a:rPr lang="en-US" sz="3600" b="1" dirty="0"/>
              <a:t>Quick Discussion</a:t>
            </a:r>
          </a:p>
        </p:txBody>
      </p:sp>
      <p:sp>
        <p:nvSpPr>
          <p:cNvPr id="3" name="Content Placeholder 2">
            <a:extLst>
              <a:ext uri="{FF2B5EF4-FFF2-40B4-BE49-F238E27FC236}">
                <a16:creationId xmlns:a16="http://schemas.microsoft.com/office/drawing/2014/main" id="{DE491773-996C-E015-136E-5328585B2002}"/>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a:t>What is the difference between traits and skills?</a:t>
            </a:r>
          </a:p>
        </p:txBody>
      </p:sp>
      <p:pic>
        <p:nvPicPr>
          <p:cNvPr id="69634" name="Picture 2" descr="Traits vs. Skills: Personal Development — Do You Know The Difference?">
            <a:extLst>
              <a:ext uri="{FF2B5EF4-FFF2-40B4-BE49-F238E27FC236}">
                <a16:creationId xmlns:a16="http://schemas.microsoft.com/office/drawing/2014/main" id="{6BB3E4E4-CA16-2A28-390B-49FC29E3F81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449548"/>
            <a:ext cx="4038600" cy="2290346"/>
          </a:xfrm>
          <a:prstGeom prst="rect">
            <a:avLst/>
          </a:prstGeom>
          <a:solidFill>
            <a:srgbClr val="FFFFFF"/>
          </a:solidFill>
        </p:spPr>
      </p:pic>
      <p:sp>
        <p:nvSpPr>
          <p:cNvPr id="4" name="Date Placeholder 3">
            <a:extLst>
              <a:ext uri="{FF2B5EF4-FFF2-40B4-BE49-F238E27FC236}">
                <a16:creationId xmlns:a16="http://schemas.microsoft.com/office/drawing/2014/main" id="{4002C553-8293-CEE5-DE73-AABC34CCE8D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9766FBE2-DD55-0240-9C7A-575D303DBE3A}" type="datetime1">
              <a:rPr lang="en-GB" altLang="en-US" sz="900" smtClean="0"/>
              <a:pPr>
                <a:lnSpc>
                  <a:spcPct val="90000"/>
                </a:lnSpc>
                <a:spcAft>
                  <a:spcPts val="600"/>
                </a:spcAft>
                <a:defRPr/>
              </a:pPr>
              <a:t>19/10/2025</a:t>
            </a:fld>
            <a:endParaRPr lang="en-GB" altLang="en-US" sz="900"/>
          </a:p>
        </p:txBody>
      </p:sp>
      <p:sp>
        <p:nvSpPr>
          <p:cNvPr id="5" name="Slide Number Placeholder 4">
            <a:extLst>
              <a:ext uri="{FF2B5EF4-FFF2-40B4-BE49-F238E27FC236}">
                <a16:creationId xmlns:a16="http://schemas.microsoft.com/office/drawing/2014/main" id="{72D31BAE-EF43-7DDE-2454-7B7F8717896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AF17AEAD-CC70-7741-81CB-65409570D4FE}"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41016506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F42E15D1-4A24-41E3-F0B1-4F7F053A6D03}"/>
              </a:ext>
            </a:extLst>
          </p:cNvPr>
          <p:cNvSpPr>
            <a:spLocks noGrp="1"/>
          </p:cNvSpPr>
          <p:nvPr>
            <p:ph type="title"/>
          </p:nvPr>
        </p:nvSpPr>
        <p:spPr>
          <a:xfrm>
            <a:off x="457200" y="333375"/>
            <a:ext cx="8147050" cy="455613"/>
          </a:xfrm>
        </p:spPr>
        <p:txBody>
          <a:bodyPr/>
          <a:lstStyle/>
          <a:p>
            <a:r>
              <a:rPr lang="en-IN" altLang="en-US" sz="3600" b="1" dirty="0"/>
              <a:t>Different Types of Leader Attributes</a:t>
            </a:r>
            <a:endParaRPr lang="en-US" altLang="en-US" sz="2800" b="1" dirty="0"/>
          </a:p>
        </p:txBody>
      </p:sp>
      <p:sp>
        <p:nvSpPr>
          <p:cNvPr id="22530" name="Content Placeholder 2">
            <a:extLst>
              <a:ext uri="{FF2B5EF4-FFF2-40B4-BE49-F238E27FC236}">
                <a16:creationId xmlns:a16="http://schemas.microsoft.com/office/drawing/2014/main" id="{748D78A7-9234-2DEA-6E3F-06F786226799}"/>
              </a:ext>
            </a:extLst>
          </p:cNvPr>
          <p:cNvSpPr>
            <a:spLocks noGrp="1"/>
          </p:cNvSpPr>
          <p:nvPr>
            <p:ph idx="1"/>
          </p:nvPr>
        </p:nvSpPr>
        <p:spPr>
          <a:xfrm>
            <a:off x="457200" y="1052513"/>
            <a:ext cx="8147050" cy="4776787"/>
          </a:xfrm>
        </p:spPr>
        <p:txBody>
          <a:bodyPr/>
          <a:lstStyle/>
          <a:p>
            <a:pPr marL="0" indent="0">
              <a:buNone/>
            </a:pPr>
            <a:r>
              <a:rPr lang="en-IN" altLang="en-US" sz="2400" dirty="0"/>
              <a:t>A variety of individual attributes have been examined in the leadership research, including aspects of </a:t>
            </a:r>
            <a:r>
              <a:rPr lang="en-IN" altLang="en-US" sz="2400" b="1" dirty="0"/>
              <a:t>personality, temperament, needs, motives, and values</a:t>
            </a:r>
            <a:r>
              <a:rPr lang="en-IN" altLang="en-US" sz="2400" dirty="0"/>
              <a:t>. </a:t>
            </a:r>
          </a:p>
          <a:p>
            <a:pPr lvl="1"/>
            <a:r>
              <a:rPr lang="en-IN" altLang="en-US" sz="2400" dirty="0"/>
              <a:t>Personality traits are relatively stable dispositions to behave in a particular way, and some examples are self-confidence, extroversion, emotional maturity, and energy level.  </a:t>
            </a:r>
          </a:p>
          <a:p>
            <a:pPr lvl="1"/>
            <a:r>
              <a:rPr lang="en-IN" altLang="en-US" sz="2400" dirty="0"/>
              <a:t>Social needs and motives are also important traits, because they influence a person's attention to information and events, and they guide, energize, and sustain behaviour.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9DAE1B87-DA22-68E6-59C7-FA6191D8D56C}"/>
              </a:ext>
            </a:extLst>
          </p:cNvPr>
          <p:cNvSpPr>
            <a:spLocks noGrp="1"/>
          </p:cNvSpPr>
          <p:nvPr>
            <p:ph type="title"/>
          </p:nvPr>
        </p:nvSpPr>
        <p:spPr>
          <a:xfrm>
            <a:off x="457200" y="115888"/>
            <a:ext cx="8305800" cy="1073150"/>
          </a:xfrm>
        </p:spPr>
        <p:txBody>
          <a:bodyPr/>
          <a:lstStyle/>
          <a:p>
            <a:r>
              <a:rPr lang="en-IN" altLang="en-US" sz="3600" b="1" dirty="0"/>
              <a:t>Types of Research on Leader </a:t>
            </a:r>
            <a:br>
              <a:rPr lang="en-IN" altLang="en-US" sz="3600" b="1" dirty="0"/>
            </a:br>
            <a:r>
              <a:rPr lang="en-IN" altLang="en-US" sz="3600" b="1" dirty="0"/>
              <a:t>Traits and Skills</a:t>
            </a:r>
            <a:endParaRPr lang="en-US" altLang="en-US" sz="2800" b="1" dirty="0"/>
          </a:p>
        </p:txBody>
      </p:sp>
      <p:sp>
        <p:nvSpPr>
          <p:cNvPr id="24578" name="Content Placeholder 2">
            <a:extLst>
              <a:ext uri="{FF2B5EF4-FFF2-40B4-BE49-F238E27FC236}">
                <a16:creationId xmlns:a16="http://schemas.microsoft.com/office/drawing/2014/main" id="{FF78F6EF-2D96-79DF-C841-32598DF6633C}"/>
              </a:ext>
            </a:extLst>
          </p:cNvPr>
          <p:cNvSpPr>
            <a:spLocks noGrp="1"/>
          </p:cNvSpPr>
          <p:nvPr>
            <p:ph idx="1"/>
          </p:nvPr>
        </p:nvSpPr>
        <p:spPr>
          <a:xfrm>
            <a:off x="457200" y="1195388"/>
            <a:ext cx="8219256" cy="4908550"/>
          </a:xfrm>
        </p:spPr>
        <p:txBody>
          <a:bodyPr/>
          <a:lstStyle/>
          <a:p>
            <a:pPr>
              <a:buFont typeface="Myriad Pro"/>
              <a:buAutoNum type="arabicPeriod"/>
            </a:pPr>
            <a:r>
              <a:rPr lang="en-IN" altLang="en-US" sz="2400" dirty="0"/>
              <a:t>Several types of research have been used to learn how leader traits and skills are related to measures of leadership effectiveness, such as </a:t>
            </a:r>
            <a:r>
              <a:rPr lang="en-IN" altLang="en-US" sz="2400" b="1" dirty="0"/>
              <a:t>subordinate satisfaction and performance</a:t>
            </a:r>
            <a:r>
              <a:rPr lang="en-IN" altLang="en-US" sz="2400" dirty="0"/>
              <a:t>, </a:t>
            </a:r>
            <a:r>
              <a:rPr lang="en-IN" altLang="en-US" sz="2400" b="1" dirty="0"/>
              <a:t>unit performance</a:t>
            </a:r>
            <a:r>
              <a:rPr lang="en-IN" altLang="en-US" sz="2400" dirty="0"/>
              <a:t>, or </a:t>
            </a:r>
            <a:r>
              <a:rPr lang="en-IN" altLang="en-US" sz="2400" b="1" dirty="0"/>
              <a:t>ratings of leader effectiveness </a:t>
            </a:r>
            <a:r>
              <a:rPr lang="en-IN" altLang="en-US" sz="2400" dirty="0"/>
              <a:t>by bosses.</a:t>
            </a:r>
          </a:p>
          <a:p>
            <a:pPr>
              <a:buFont typeface="Myriad Pro"/>
              <a:buAutoNum type="arabicPeriod"/>
            </a:pPr>
            <a:r>
              <a:rPr lang="en-IN" altLang="en-US" sz="2400" dirty="0"/>
              <a:t>Many studies examine how the traits and skills for leaders in similar managerial or administrative positions are related to </a:t>
            </a:r>
            <a:r>
              <a:rPr lang="en-IN" altLang="en-US" sz="2400" b="1" dirty="0"/>
              <a:t>measures of their leadership effectiveness</a:t>
            </a:r>
            <a:r>
              <a:rPr lang="en-IN" altLang="en-US" sz="2400" dirty="0"/>
              <a:t>.</a:t>
            </a:r>
          </a:p>
          <a:p>
            <a:pPr>
              <a:buFont typeface="Myriad Pro"/>
              <a:buAutoNum type="arabicPeriod"/>
            </a:pPr>
            <a:r>
              <a:rPr lang="en-IN" altLang="en-US" sz="2400" dirty="0"/>
              <a:t>Some other studies have attempted to determine the extent to which leader traits and skills are the result of </a:t>
            </a:r>
            <a:r>
              <a:rPr lang="en-IN" altLang="en-US" sz="2400" b="1" dirty="0"/>
              <a:t>heredity or learning</a:t>
            </a:r>
            <a:r>
              <a:rPr lang="en-IN" altLang="en-US" sz="2400" dirty="0"/>
              <a:t>. </a:t>
            </a:r>
            <a:endParaRPr lang="en-US" alt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FD2E3969-88C6-4ABF-B8D0-D2EB65205BB4}"/>
              </a:ext>
            </a:extLst>
          </p:cNvPr>
          <p:cNvSpPr>
            <a:spLocks noGrp="1"/>
          </p:cNvSpPr>
          <p:nvPr>
            <p:ph type="title"/>
          </p:nvPr>
        </p:nvSpPr>
        <p:spPr>
          <a:xfrm>
            <a:off x="457200" y="367506"/>
            <a:ext cx="8305800" cy="481012"/>
          </a:xfrm>
        </p:spPr>
        <p:txBody>
          <a:bodyPr/>
          <a:lstStyle/>
          <a:p>
            <a:r>
              <a:rPr lang="en-IN" altLang="en-US" sz="3600" b="1" dirty="0"/>
              <a:t>Overview of Findings in the Research</a:t>
            </a:r>
            <a:endParaRPr lang="en-US" altLang="en-US" sz="2800" b="1" dirty="0"/>
          </a:p>
        </p:txBody>
      </p:sp>
      <p:sp>
        <p:nvSpPr>
          <p:cNvPr id="26626" name="Content Placeholder 2">
            <a:extLst>
              <a:ext uri="{FF2B5EF4-FFF2-40B4-BE49-F238E27FC236}">
                <a16:creationId xmlns:a16="http://schemas.microsoft.com/office/drawing/2014/main" id="{F867F8F7-0D65-E522-936E-6D413C609218}"/>
              </a:ext>
            </a:extLst>
          </p:cNvPr>
          <p:cNvSpPr>
            <a:spLocks noGrp="1"/>
          </p:cNvSpPr>
          <p:nvPr>
            <p:ph idx="1"/>
          </p:nvPr>
        </p:nvSpPr>
        <p:spPr>
          <a:xfrm>
            <a:off x="457200" y="1258888"/>
            <a:ext cx="8147050" cy="4991100"/>
          </a:xfrm>
        </p:spPr>
        <p:txBody>
          <a:bodyPr/>
          <a:lstStyle/>
          <a:p>
            <a:pPr marL="457200" indent="-457200">
              <a:buFont typeface="Myriad Pro"/>
              <a:buAutoNum type="arabicPeriod"/>
            </a:pPr>
            <a:r>
              <a:rPr lang="en-IN" altLang="en-US" sz="2400" dirty="0"/>
              <a:t>Some traits and skills increase the likelihood that a person will be selected or elected to fill a leadership position – </a:t>
            </a:r>
            <a:r>
              <a:rPr lang="en-IN" altLang="en-US" sz="2400" b="1" dirty="0">
                <a:solidFill>
                  <a:srgbClr val="FF0000"/>
                </a:solidFill>
                <a:highlight>
                  <a:srgbClr val="FFFF00"/>
                </a:highlight>
              </a:rPr>
              <a:t>Do you agree?</a:t>
            </a:r>
          </a:p>
          <a:p>
            <a:pPr marL="457200" indent="-457200">
              <a:buFont typeface="Myriad Pro"/>
              <a:buAutoNum type="arabicPeriod"/>
            </a:pPr>
            <a:r>
              <a:rPr lang="en-IN" altLang="en-US" sz="2400" dirty="0"/>
              <a:t>Some traits and skills increase the effectiveness of a leader, but they do not guarantee it. </a:t>
            </a:r>
          </a:p>
          <a:p>
            <a:pPr marL="457200" indent="-457200">
              <a:buFont typeface="Myriad Pro"/>
              <a:buAutoNum type="arabicPeriod"/>
            </a:pPr>
            <a:r>
              <a:rPr lang="en-IN" altLang="en-US" sz="2400" dirty="0"/>
              <a:t>A leader with certain traits can be effective in one situation but ineffective in a different situation.  </a:t>
            </a:r>
          </a:p>
          <a:p>
            <a:pPr marL="457200" indent="-457200">
              <a:buFont typeface="Myriad Pro"/>
              <a:buAutoNum type="arabicPeriod"/>
            </a:pPr>
            <a:r>
              <a:rPr lang="en-IN" altLang="en-US" sz="2400" dirty="0"/>
              <a:t>The pattern of traits and skills that best predicts leader effectiveness also varies somewhat for different outcomes, such as leader selection, advancement, performance, and subordinate satisfaction.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618A9A9A-57B0-20D4-37E5-D29F12763677}"/>
              </a:ext>
            </a:extLst>
          </p:cNvPr>
          <p:cNvSpPr>
            <a:spLocks noGrp="1"/>
          </p:cNvSpPr>
          <p:nvPr>
            <p:ph type="title"/>
          </p:nvPr>
        </p:nvSpPr>
        <p:spPr>
          <a:xfrm>
            <a:off x="457200" y="169863"/>
            <a:ext cx="8229600" cy="1096962"/>
          </a:xfrm>
        </p:spPr>
        <p:txBody>
          <a:bodyPr/>
          <a:lstStyle/>
          <a:p>
            <a:r>
              <a:rPr lang="en-IN" altLang="en-US" sz="3600" b="1" dirty="0"/>
              <a:t>Personality Traits and Effective Leadership </a:t>
            </a:r>
            <a:r>
              <a:rPr lang="en-IN" altLang="en-US" sz="2800" b="1" dirty="0"/>
              <a:t>(1 of 3)</a:t>
            </a:r>
            <a:endParaRPr lang="en-US" altLang="en-US" sz="2800" b="1" dirty="0"/>
          </a:p>
        </p:txBody>
      </p:sp>
      <p:sp>
        <p:nvSpPr>
          <p:cNvPr id="28674" name="Content Placeholder 2">
            <a:extLst>
              <a:ext uri="{FF2B5EF4-FFF2-40B4-BE49-F238E27FC236}">
                <a16:creationId xmlns:a16="http://schemas.microsoft.com/office/drawing/2014/main" id="{D15BE612-DBF4-CEE1-F769-2978571BB267}"/>
              </a:ext>
            </a:extLst>
          </p:cNvPr>
          <p:cNvSpPr>
            <a:spLocks noGrp="1"/>
          </p:cNvSpPr>
          <p:nvPr>
            <p:ph idx="1"/>
          </p:nvPr>
        </p:nvSpPr>
        <p:spPr>
          <a:xfrm>
            <a:off x="457200" y="1659905"/>
            <a:ext cx="8147050" cy="688975"/>
          </a:xfrm>
        </p:spPr>
        <p:txBody>
          <a:bodyPr/>
          <a:lstStyle/>
          <a:p>
            <a:pPr marL="0" indent="0">
              <a:buFont typeface="Arial" panose="020B0604020202020204" pitchFamily="34" charset="0"/>
              <a:buNone/>
            </a:pPr>
            <a:r>
              <a:rPr lang="en-IN" altLang="en-US" sz="2400" dirty="0"/>
              <a:t>Specific Traits Related to Leadership Effectiveness:</a:t>
            </a:r>
          </a:p>
        </p:txBody>
      </p:sp>
      <p:graphicFrame>
        <p:nvGraphicFramePr>
          <p:cNvPr id="8" name="Table 7">
            <a:extLst>
              <a:ext uri="{FF2B5EF4-FFF2-40B4-BE49-F238E27FC236}">
                <a16:creationId xmlns:a16="http://schemas.microsoft.com/office/drawing/2014/main" id="{739AC5E6-6477-B542-BDCF-75664DCFA4BD}"/>
              </a:ext>
            </a:extLst>
          </p:cNvPr>
          <p:cNvGraphicFramePr>
            <a:graphicFrameLocks noGrp="1"/>
          </p:cNvGraphicFramePr>
          <p:nvPr>
            <p:extLst>
              <p:ext uri="{D42A27DB-BD31-4B8C-83A1-F6EECF244321}">
                <p14:modId xmlns:p14="http://schemas.microsoft.com/office/powerpoint/2010/main" val="919199610"/>
              </p:ext>
            </p:extLst>
          </p:nvPr>
        </p:nvGraphicFramePr>
        <p:xfrm>
          <a:off x="457200" y="2276872"/>
          <a:ext cx="7718425" cy="3387725"/>
        </p:xfrm>
        <a:graphic>
          <a:graphicData uri="http://schemas.openxmlformats.org/drawingml/2006/table">
            <a:tbl>
              <a:tblPr firstRow="1">
                <a:tableStyleId>{0E3FDE45-AF77-4B5C-9715-49D594BDF05E}</a:tableStyleId>
              </a:tblPr>
              <a:tblGrid>
                <a:gridCol w="7718425">
                  <a:extLst>
                    <a:ext uri="{9D8B030D-6E8A-4147-A177-3AD203B41FA5}">
                      <a16:colId xmlns:a16="http://schemas.microsoft.com/office/drawing/2014/main" val="20000"/>
                    </a:ext>
                  </a:extLst>
                </a:gridCol>
              </a:tblGrid>
              <a:tr h="3387725">
                <a:tc>
                  <a:txBody>
                    <a:bodyPr/>
                    <a:lstStyle/>
                    <a:p>
                      <a:r>
                        <a:rPr lang="en-IN" sz="2400" b="0" i="0" u="none" strike="noStrike" kern="1200" baseline="0" dirty="0">
                          <a:solidFill>
                            <a:schemeClr val="tx1"/>
                          </a:solidFill>
                          <a:latin typeface="+mn-lt"/>
                          <a:ea typeface="+mn-ea"/>
                          <a:cs typeface="+mn-cs"/>
                        </a:rPr>
                        <a:t>• High energy level and stress tolerance</a:t>
                      </a:r>
                    </a:p>
                    <a:p>
                      <a:r>
                        <a:rPr lang="en-IN" sz="2400" b="0" i="0" u="none" strike="noStrike" kern="1200" baseline="0" dirty="0">
                          <a:solidFill>
                            <a:schemeClr val="tx1"/>
                          </a:solidFill>
                          <a:latin typeface="+mn-lt"/>
                          <a:ea typeface="+mn-ea"/>
                          <a:cs typeface="+mn-cs"/>
                        </a:rPr>
                        <a:t>• Internal locus of control orientation</a:t>
                      </a:r>
                    </a:p>
                    <a:p>
                      <a:r>
                        <a:rPr lang="en-IN" sz="2400" b="0" i="0" u="none" strike="noStrike" kern="1200" baseline="0" dirty="0">
                          <a:solidFill>
                            <a:schemeClr val="tx1"/>
                          </a:solidFill>
                          <a:latin typeface="+mn-lt"/>
                          <a:ea typeface="+mn-ea"/>
                          <a:cs typeface="+mn-cs"/>
                        </a:rPr>
                        <a:t>• Emotional stability and maturity</a:t>
                      </a:r>
                    </a:p>
                    <a:p>
                      <a:r>
                        <a:rPr lang="en-IN" sz="2400" b="0" i="0" u="none" strike="noStrike" kern="1200" baseline="0" dirty="0">
                          <a:solidFill>
                            <a:schemeClr val="tx1"/>
                          </a:solidFill>
                          <a:latin typeface="+mn-lt"/>
                          <a:ea typeface="+mn-ea"/>
                          <a:cs typeface="+mn-cs"/>
                        </a:rPr>
                        <a:t>• High core self-evaluations</a:t>
                      </a:r>
                    </a:p>
                    <a:p>
                      <a:r>
                        <a:rPr lang="en-IN" sz="2400" b="0" i="0" u="none" strike="noStrike" kern="1200" baseline="0" dirty="0">
                          <a:solidFill>
                            <a:schemeClr val="tx1"/>
                          </a:solidFill>
                          <a:latin typeface="+mn-lt"/>
                          <a:ea typeface="+mn-ea"/>
                          <a:cs typeface="+mn-cs"/>
                        </a:rPr>
                        <a:t>• Personal integrity</a:t>
                      </a:r>
                    </a:p>
                    <a:p>
                      <a:r>
                        <a:rPr lang="en-IN" sz="2400" b="0" i="0" u="none" strike="noStrike" kern="1200" baseline="0" dirty="0">
                          <a:solidFill>
                            <a:schemeClr val="tx1"/>
                          </a:solidFill>
                          <a:latin typeface="+mn-lt"/>
                          <a:ea typeface="+mn-ea"/>
                          <a:cs typeface="+mn-cs"/>
                        </a:rPr>
                        <a:t>• Socialized power motivation</a:t>
                      </a:r>
                    </a:p>
                    <a:p>
                      <a:r>
                        <a:rPr lang="en-IN" sz="2400" b="0" i="0" u="none" strike="noStrike" kern="1200" baseline="0" dirty="0">
                          <a:solidFill>
                            <a:schemeClr val="tx1"/>
                          </a:solidFill>
                          <a:latin typeface="+mn-lt"/>
                          <a:ea typeface="+mn-ea"/>
                          <a:cs typeface="+mn-cs"/>
                        </a:rPr>
                        <a:t>• High achievement orientation</a:t>
                      </a:r>
                    </a:p>
                    <a:p>
                      <a:r>
                        <a:rPr lang="en-IN" sz="2400" b="0" i="0" u="none" strike="noStrike" kern="1200" baseline="0" dirty="0">
                          <a:solidFill>
                            <a:schemeClr val="tx1"/>
                          </a:solidFill>
                          <a:latin typeface="+mn-lt"/>
                          <a:ea typeface="+mn-ea"/>
                          <a:cs typeface="+mn-cs"/>
                        </a:rPr>
                        <a:t>• Self-confidence</a:t>
                      </a:r>
                    </a:p>
                  </a:txBody>
                  <a:tcPr marL="95899" marR="95899" marT="47946" marB="47946">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3AB73BF5-B055-E484-037C-401F6B4A15C3}"/>
              </a:ext>
            </a:extLst>
          </p:cNvPr>
          <p:cNvSpPr>
            <a:spLocks noGrp="1"/>
          </p:cNvSpPr>
          <p:nvPr>
            <p:ph type="title"/>
          </p:nvPr>
        </p:nvSpPr>
        <p:spPr>
          <a:xfrm>
            <a:off x="457200" y="122238"/>
            <a:ext cx="8305800" cy="1031875"/>
          </a:xfrm>
        </p:spPr>
        <p:txBody>
          <a:bodyPr/>
          <a:lstStyle/>
          <a:p>
            <a:r>
              <a:rPr lang="en-US" altLang="en-US" sz="3600" b="1" dirty="0"/>
              <a:t>Trait Theories of Leadership </a:t>
            </a:r>
            <a:r>
              <a:rPr lang="en-IN" altLang="en-US" sz="2800" b="1" dirty="0"/>
              <a:t>(2 of 3)</a:t>
            </a:r>
            <a:endParaRPr lang="en-US" altLang="en-US" sz="2800" b="1" dirty="0"/>
          </a:p>
        </p:txBody>
      </p:sp>
      <p:sp>
        <p:nvSpPr>
          <p:cNvPr id="30722" name="Content Placeholder 2">
            <a:extLst>
              <a:ext uri="{FF2B5EF4-FFF2-40B4-BE49-F238E27FC236}">
                <a16:creationId xmlns:a16="http://schemas.microsoft.com/office/drawing/2014/main" id="{17274385-9C09-536E-F4D1-720BD34F1017}"/>
              </a:ext>
            </a:extLst>
          </p:cNvPr>
          <p:cNvSpPr>
            <a:spLocks noGrp="1"/>
          </p:cNvSpPr>
          <p:nvPr>
            <p:ph idx="1"/>
          </p:nvPr>
        </p:nvSpPr>
        <p:spPr>
          <a:xfrm>
            <a:off x="457200" y="1339850"/>
            <a:ext cx="8147050" cy="4987925"/>
          </a:xfrm>
        </p:spPr>
        <p:txBody>
          <a:bodyPr/>
          <a:lstStyle/>
          <a:p>
            <a:pPr marL="255588" indent="-255588">
              <a:buSzTx/>
            </a:pPr>
            <a:r>
              <a:rPr lang="en-US" altLang="en-US" sz="2400" b="1" dirty="0"/>
              <a:t>Trait theories of leadership </a:t>
            </a:r>
            <a:r>
              <a:rPr lang="en-US" altLang="en-US" sz="2400" dirty="0"/>
              <a:t>focus on personal qualities and characteristics.</a:t>
            </a:r>
          </a:p>
          <a:p>
            <a:pPr marL="739775" lvl="1"/>
            <a:r>
              <a:rPr lang="en-US" altLang="en-US" sz="2400" dirty="0"/>
              <a:t>The search for personality, social, physical, or intellectual attributes that differentiate leaders from non-leaders goes back to the earliest stages of leadership research.</a:t>
            </a:r>
          </a:p>
          <a:p>
            <a:pPr marL="739775" lvl="1"/>
            <a:r>
              <a:rPr lang="en-IN" altLang="en-US" sz="2400" dirty="0"/>
              <a:t>The Big Five Personality Traits – </a:t>
            </a:r>
            <a:r>
              <a:rPr lang="en-IN" altLang="en-US" sz="2400" b="1" dirty="0">
                <a:solidFill>
                  <a:srgbClr val="FF0000"/>
                </a:solidFill>
              </a:rPr>
              <a:t>Explained in next slide.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25C353F9-0838-735F-270C-8591D9D3A7AB}"/>
              </a:ext>
            </a:extLst>
          </p:cNvPr>
          <p:cNvSpPr>
            <a:spLocks noGrp="1"/>
          </p:cNvSpPr>
          <p:nvPr>
            <p:ph type="title"/>
          </p:nvPr>
        </p:nvSpPr>
        <p:spPr>
          <a:xfrm>
            <a:off x="457200" y="44450"/>
            <a:ext cx="8229600" cy="423863"/>
          </a:xfrm>
        </p:spPr>
        <p:txBody>
          <a:bodyPr/>
          <a:lstStyle/>
          <a:p>
            <a:r>
              <a:rPr lang="en-IN" altLang="en-US" sz="2800" b="1" dirty="0"/>
              <a:t>Personality Traits and Effective Leadership </a:t>
            </a:r>
            <a:r>
              <a:rPr lang="en-IN" altLang="en-US" sz="2000" b="1" dirty="0"/>
              <a:t>(3 of 3)</a:t>
            </a:r>
            <a:endParaRPr lang="en-US" altLang="en-US" sz="2000" b="1" dirty="0"/>
          </a:p>
        </p:txBody>
      </p:sp>
      <p:sp>
        <p:nvSpPr>
          <p:cNvPr id="32770" name="Content Placeholder 2">
            <a:extLst>
              <a:ext uri="{FF2B5EF4-FFF2-40B4-BE49-F238E27FC236}">
                <a16:creationId xmlns:a16="http://schemas.microsoft.com/office/drawing/2014/main" id="{A429DE4E-6A6A-9363-C464-783DA3DDAD3C}"/>
              </a:ext>
            </a:extLst>
          </p:cNvPr>
          <p:cNvSpPr>
            <a:spLocks noGrp="1"/>
          </p:cNvSpPr>
          <p:nvPr>
            <p:ph idx="1"/>
          </p:nvPr>
        </p:nvSpPr>
        <p:spPr>
          <a:xfrm>
            <a:off x="457200" y="582613"/>
            <a:ext cx="8229600" cy="320675"/>
          </a:xfrm>
        </p:spPr>
        <p:txBody>
          <a:bodyPr/>
          <a:lstStyle/>
          <a:p>
            <a:pPr marL="0" indent="0">
              <a:buFont typeface="Arial" panose="020B0604020202020204" pitchFamily="34" charset="0"/>
              <a:buNone/>
            </a:pPr>
            <a:r>
              <a:rPr lang="en-IN" altLang="en-US" sz="2000" dirty="0"/>
              <a:t>Correspondence of the Big Five Traits with Specific Traits</a:t>
            </a:r>
          </a:p>
        </p:txBody>
      </p:sp>
      <p:graphicFrame>
        <p:nvGraphicFramePr>
          <p:cNvPr id="5" name="Table 1">
            <a:extLst>
              <a:ext uri="{FF2B5EF4-FFF2-40B4-BE49-F238E27FC236}">
                <a16:creationId xmlns:a16="http://schemas.microsoft.com/office/drawing/2014/main" id="{FA0BFF06-7417-F84F-B55A-D0C398D8A8CF}"/>
              </a:ext>
            </a:extLst>
          </p:cNvPr>
          <p:cNvGraphicFramePr>
            <a:graphicFrameLocks/>
          </p:cNvGraphicFramePr>
          <p:nvPr>
            <p:extLst>
              <p:ext uri="{D42A27DB-BD31-4B8C-83A1-F6EECF244321}">
                <p14:modId xmlns:p14="http://schemas.microsoft.com/office/powerpoint/2010/main" val="1417343884"/>
              </p:ext>
            </p:extLst>
          </p:nvPr>
        </p:nvGraphicFramePr>
        <p:xfrm>
          <a:off x="1331640" y="1011238"/>
          <a:ext cx="6264696" cy="5212104"/>
        </p:xfrm>
        <a:graphic>
          <a:graphicData uri="http://schemas.openxmlformats.org/drawingml/2006/table">
            <a:tbl>
              <a:tblPr firstRow="1">
                <a:tableStyleId>{0E3FDE45-AF77-4B5C-9715-49D594BDF05E}</a:tableStyleId>
              </a:tblPr>
              <a:tblGrid>
                <a:gridCol w="3001834">
                  <a:extLst>
                    <a:ext uri="{9D8B030D-6E8A-4147-A177-3AD203B41FA5}">
                      <a16:colId xmlns:a16="http://schemas.microsoft.com/office/drawing/2014/main" val="20000"/>
                    </a:ext>
                  </a:extLst>
                </a:gridCol>
                <a:gridCol w="3262862">
                  <a:extLst>
                    <a:ext uri="{9D8B030D-6E8A-4147-A177-3AD203B41FA5}">
                      <a16:colId xmlns:a16="http://schemas.microsoft.com/office/drawing/2014/main" val="20001"/>
                    </a:ext>
                  </a:extLst>
                </a:gridCol>
              </a:tblGrid>
              <a:tr h="331372">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dirty="0">
                          <a:solidFill>
                            <a:schemeClr val="bg1"/>
                          </a:solidFill>
                          <a:latin typeface="+mn-lt"/>
                          <a:ea typeface="+mn-ea"/>
                          <a:cs typeface="+mn-cs"/>
                        </a:rPr>
                        <a:t>Big Five Personality Traits</a:t>
                      </a:r>
                      <a:endParaRPr lang="en-US" sz="1800" b="0" i="0" u="none" strike="noStrike" kern="1200" baseline="0" dirty="0">
                        <a:solidFill>
                          <a:schemeClr val="bg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1" i="0" u="none" strike="noStrike" kern="1200" baseline="0">
                          <a:solidFill>
                            <a:schemeClr val="bg1"/>
                          </a:solidFill>
                          <a:latin typeface="+mn-lt"/>
                          <a:ea typeface="+mn-ea"/>
                          <a:cs typeface="+mn-cs"/>
                        </a:rPr>
                        <a:t>Specific Traits</a:t>
                      </a:r>
                      <a:endParaRPr lang="en-US" sz="1800" b="0" i="0" u="none" strike="noStrike" kern="1200" baseline="0" dirty="0">
                        <a:solidFill>
                          <a:schemeClr val="bg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007FA3"/>
                    </a:solidFill>
                  </a:tcPr>
                </a:tc>
                <a:extLst>
                  <a:ext uri="{0D108BD9-81ED-4DB2-BD59-A6C34878D82A}">
                    <a16:rowId xmlns:a16="http://schemas.microsoft.com/office/drawing/2014/main" val="10000"/>
                  </a:ext>
                </a:extLst>
              </a:tr>
              <a:tr h="8284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Extraversion</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Extroversion (outgoing)</a:t>
                      </a:r>
                    </a:p>
                    <a:p>
                      <a:r>
                        <a:rPr lang="en-IN" sz="1800" b="0" i="0" u="none" strike="noStrike" kern="1200" baseline="0">
                          <a:solidFill>
                            <a:schemeClr val="tx1"/>
                          </a:solidFill>
                          <a:latin typeface="+mn-lt"/>
                          <a:ea typeface="+mn-ea"/>
                          <a:cs typeface="+mn-cs"/>
                        </a:rPr>
                        <a:t>Energy/Activity Level</a:t>
                      </a:r>
                    </a:p>
                    <a:p>
                      <a:r>
                        <a:rPr lang="en-IN" sz="1800" b="0" i="0" u="none" strike="noStrike" kern="1200" baseline="0">
                          <a:solidFill>
                            <a:schemeClr val="tx1"/>
                          </a:solidFill>
                          <a:latin typeface="+mn-lt"/>
                          <a:ea typeface="+mn-ea"/>
                          <a:cs typeface="+mn-cs"/>
                        </a:rPr>
                        <a:t>Need for Power (assertive)</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828424">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a:solidFill>
                            <a:schemeClr val="tx1"/>
                          </a:solidFill>
                          <a:latin typeface="+mn-lt"/>
                          <a:ea typeface="+mn-ea"/>
                          <a:cs typeface="+mn-cs"/>
                        </a:rPr>
                        <a:t>Conscientiousness</a:t>
                      </a: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Dependability</a:t>
                      </a:r>
                    </a:p>
                    <a:p>
                      <a:r>
                        <a:rPr lang="en-IN" sz="1800" b="0" i="0" u="none" strike="noStrike" kern="1200" baseline="0">
                          <a:solidFill>
                            <a:schemeClr val="tx1"/>
                          </a:solidFill>
                          <a:latin typeface="+mn-lt"/>
                          <a:ea typeface="+mn-ea"/>
                          <a:cs typeface="+mn-cs"/>
                        </a:rPr>
                        <a:t>Personal Integrity</a:t>
                      </a:r>
                    </a:p>
                    <a:p>
                      <a:r>
                        <a:rPr lang="en-IN" sz="1800" b="0" i="0" u="none" strike="noStrike" kern="1200" baseline="0">
                          <a:solidFill>
                            <a:schemeClr val="tx1"/>
                          </a:solidFill>
                          <a:latin typeface="+mn-lt"/>
                          <a:ea typeface="+mn-ea"/>
                          <a:cs typeface="+mn-cs"/>
                        </a:rPr>
                        <a:t>Need for Achievement</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3308142358"/>
                  </a:ext>
                </a:extLst>
              </a:tr>
              <a:tr h="1076950">
                <a:tc>
                  <a:txBody>
                    <a:bodyPr/>
                    <a:lstStyle/>
                    <a:p>
                      <a:r>
                        <a:rPr lang="en-IN" sz="1800" b="0" i="0" u="none" strike="noStrike" kern="1200" baseline="0">
                          <a:solidFill>
                            <a:schemeClr val="tx1"/>
                          </a:solidFill>
                          <a:latin typeface="+mn-lt"/>
                          <a:ea typeface="+mn-ea"/>
                          <a:cs typeface="+mn-cs"/>
                        </a:rPr>
                        <a:t>Agreeableness</a:t>
                      </a:r>
                      <a:endParaRPr lang="en-IN" sz="1800" dirty="0"/>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a:solidFill>
                            <a:schemeClr val="tx1"/>
                          </a:solidFill>
                          <a:latin typeface="+mn-lt"/>
                          <a:ea typeface="+mn-ea"/>
                          <a:cs typeface="+mn-cs"/>
                        </a:rPr>
                        <a:t>Cheerful and Optimistic</a:t>
                      </a:r>
                    </a:p>
                    <a:p>
                      <a:r>
                        <a:rPr lang="en-IN" sz="1800" b="0" i="0" u="none" strike="noStrike" kern="1200" baseline="0">
                          <a:solidFill>
                            <a:schemeClr val="tx1"/>
                          </a:solidFill>
                          <a:latin typeface="+mn-lt"/>
                          <a:ea typeface="+mn-ea"/>
                          <a:cs typeface="+mn-cs"/>
                        </a:rPr>
                        <a:t>Nurturance (sympathetic, helpful)</a:t>
                      </a:r>
                    </a:p>
                    <a:p>
                      <a:r>
                        <a:rPr lang="en-IN" sz="1800" b="0" i="0" u="none" strike="noStrike" kern="1200" baseline="0">
                          <a:solidFill>
                            <a:schemeClr val="tx1"/>
                          </a:solidFill>
                          <a:latin typeface="+mn-lt"/>
                          <a:ea typeface="+mn-ea"/>
                          <a:cs typeface="+mn-cs"/>
                        </a:rPr>
                        <a:t>Need for Affiliation</a:t>
                      </a:r>
                      <a:endParaRPr lang="en-IN" sz="1800" dirty="0"/>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3"/>
                  </a:ext>
                </a:extLst>
              </a:tr>
              <a:tr h="8284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Openness to experience</a:t>
                      </a:r>
                      <a:endParaRPr lang="en-US" sz="18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Curious and Inquisitive</a:t>
                      </a:r>
                    </a:p>
                    <a:p>
                      <a:r>
                        <a:rPr lang="en-IN" sz="1800" b="0" i="0" u="none" strike="noStrike" kern="1200" baseline="0" dirty="0">
                          <a:solidFill>
                            <a:schemeClr val="tx1"/>
                          </a:solidFill>
                          <a:latin typeface="+mn-lt"/>
                          <a:ea typeface="+mn-ea"/>
                          <a:cs typeface="+mn-cs"/>
                        </a:rPr>
                        <a:t>Open Minded</a:t>
                      </a:r>
                    </a:p>
                    <a:p>
                      <a:r>
                        <a:rPr lang="en-IN" sz="1800" b="0" i="0" u="none" strike="noStrike" kern="1200" baseline="0" dirty="0">
                          <a:solidFill>
                            <a:schemeClr val="tx1"/>
                          </a:solidFill>
                          <a:latin typeface="+mn-lt"/>
                          <a:ea typeface="+mn-ea"/>
                          <a:cs typeface="+mn-cs"/>
                        </a:rPr>
                        <a:t>Learning Oriented</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4"/>
                  </a:ext>
                </a:extLst>
              </a:tr>
              <a:tr h="82842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0" i="0" u="none" strike="noStrike" kern="1200" baseline="0" dirty="0">
                          <a:solidFill>
                            <a:schemeClr val="tx1"/>
                          </a:solidFill>
                          <a:latin typeface="+mn-lt"/>
                          <a:ea typeface="+mn-ea"/>
                          <a:cs typeface="+mn-cs"/>
                        </a:rPr>
                        <a:t>Neuroticism</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800" b="0" i="0" u="none" strike="noStrike" kern="1200" baseline="0" dirty="0">
                        <a:solidFill>
                          <a:schemeClr val="tx1"/>
                        </a:solidFill>
                        <a:latin typeface="+mn-lt"/>
                        <a:ea typeface="+mn-ea"/>
                        <a:cs typeface="+mn-cs"/>
                      </a:endParaRPr>
                    </a:p>
                  </a:txBody>
                  <a:tcPr marL="91420" marR="91420" marT="45722" marB="45722">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tc>
                  <a:txBody>
                    <a:bodyPr/>
                    <a:lstStyle/>
                    <a:p>
                      <a:r>
                        <a:rPr lang="en-IN" sz="1800" b="0" i="0" u="none" strike="noStrike" kern="1200" baseline="0" dirty="0">
                          <a:solidFill>
                            <a:schemeClr val="tx1"/>
                          </a:solidFill>
                          <a:latin typeface="+mn-lt"/>
                          <a:ea typeface="+mn-ea"/>
                          <a:cs typeface="+mn-cs"/>
                        </a:rPr>
                        <a:t>Emotional Stability</a:t>
                      </a:r>
                    </a:p>
                    <a:p>
                      <a:r>
                        <a:rPr lang="en-IN" sz="1800" b="0" i="0" u="none" strike="noStrike" kern="1200" baseline="0" dirty="0">
                          <a:solidFill>
                            <a:schemeClr val="tx1"/>
                          </a:solidFill>
                          <a:latin typeface="+mn-lt"/>
                          <a:ea typeface="+mn-ea"/>
                          <a:cs typeface="+mn-cs"/>
                        </a:rPr>
                        <a:t>Self-Esteem</a:t>
                      </a:r>
                    </a:p>
                    <a:p>
                      <a:r>
                        <a:rPr lang="en-IN" sz="1800" b="0" i="0" u="none" strike="noStrike" kern="1200" baseline="0" dirty="0">
                          <a:solidFill>
                            <a:schemeClr val="tx1"/>
                          </a:solidFill>
                          <a:latin typeface="+mn-lt"/>
                          <a:ea typeface="+mn-ea"/>
                          <a:cs typeface="+mn-cs"/>
                        </a:rPr>
                        <a:t>Self-Control</a:t>
                      </a:r>
                      <a:endParaRPr lang="en-US" sz="1800" b="0" i="0" u="none" strike="noStrike" kern="1200" baseline="0" dirty="0">
                        <a:solidFill>
                          <a:schemeClr val="tx1"/>
                        </a:solidFill>
                        <a:latin typeface="+mn-lt"/>
                        <a:ea typeface="+mn-ea"/>
                        <a:cs typeface="+mn-cs"/>
                      </a:endParaRPr>
                    </a:p>
                  </a:txBody>
                  <a:tcPr marL="91420" marR="91420" marT="45722" marB="45722">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5"/>
                  </a:ext>
                </a:extLst>
              </a:tr>
            </a:tbl>
          </a:graphicData>
        </a:graphic>
      </p:graphicFrame>
      <p:sp>
        <p:nvSpPr>
          <p:cNvPr id="32793" name="Content Placeholder 3">
            <a:extLst>
              <a:ext uri="{FF2B5EF4-FFF2-40B4-BE49-F238E27FC236}">
                <a16:creationId xmlns:a16="http://schemas.microsoft.com/office/drawing/2014/main" id="{1E60D9E5-7093-B94F-82FE-F2BE1A62189F}"/>
              </a:ext>
            </a:extLst>
          </p:cNvPr>
          <p:cNvSpPr>
            <a:spLocks noGrp="1"/>
          </p:cNvSpPr>
          <p:nvPr>
            <p:ph idx="13"/>
          </p:nvPr>
        </p:nvSpPr>
        <p:spPr>
          <a:xfrm>
            <a:off x="1403648" y="6280492"/>
            <a:ext cx="8229600" cy="292100"/>
          </a:xfrm>
        </p:spPr>
        <p:txBody>
          <a:bodyPr/>
          <a:lstStyle/>
          <a:p>
            <a:pPr marL="0" indent="0">
              <a:buFont typeface="Arial" panose="020B0604020202020204" pitchFamily="34" charset="0"/>
              <a:buNone/>
            </a:pPr>
            <a:r>
              <a:rPr lang="en-IN" altLang="en-US" sz="1800" dirty="0"/>
              <a:t>Based on Hogan, </a:t>
            </a:r>
            <a:r>
              <a:rPr lang="en-IN" altLang="en-US" sz="1800" dirty="0" err="1"/>
              <a:t>Curphy</a:t>
            </a:r>
            <a:r>
              <a:rPr lang="en-IN" altLang="en-US" sz="1800" dirty="0"/>
              <a:t>, &amp; Hogan (1994).</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222443E0-0BB6-AA1D-8720-2E49930D5A46}"/>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9698" name="Content Placeholder 2">
            <a:extLst>
              <a:ext uri="{FF2B5EF4-FFF2-40B4-BE49-F238E27FC236}">
                <a16:creationId xmlns:a16="http://schemas.microsoft.com/office/drawing/2014/main" id="{77286997-61D4-71F7-BAAB-F5EE5344485F}"/>
              </a:ext>
            </a:extLst>
          </p:cNvPr>
          <p:cNvSpPr>
            <a:spLocks noGrp="1"/>
          </p:cNvSpPr>
          <p:nvPr>
            <p:ph idx="1"/>
          </p:nvPr>
        </p:nvSpPr>
        <p:spPr/>
        <p:txBody>
          <a:bodyPr/>
          <a:lstStyle/>
          <a:p>
            <a:pPr marL="255588" indent="-255588">
              <a:buSzTx/>
            </a:pPr>
            <a:r>
              <a:rPr lang="en-US" altLang="en-US" sz="2400" dirty="0">
                <a:cs typeface="Arial" panose="020B0604020202020204" pitchFamily="34" charset="0"/>
              </a:rPr>
              <a:t>Good leaders who like being around people:</a:t>
            </a:r>
          </a:p>
          <a:p>
            <a:pPr marL="739775" lvl="1"/>
            <a:r>
              <a:rPr lang="en-US" altLang="en-US" sz="2400" dirty="0">
                <a:cs typeface="Arial" panose="020B0604020202020204" pitchFamily="34" charset="0"/>
              </a:rPr>
              <a:t>Are able to assert themselves (extraverted).</a:t>
            </a:r>
          </a:p>
          <a:p>
            <a:pPr marL="739775" lvl="1"/>
            <a:r>
              <a:rPr lang="en-US" altLang="en-US" sz="2400" dirty="0">
                <a:cs typeface="Arial" panose="020B0604020202020204" pitchFamily="34" charset="0"/>
              </a:rPr>
              <a:t>Are disciplined and able to keep commitments they make (conscientious).</a:t>
            </a:r>
          </a:p>
          <a:p>
            <a:pPr marL="739775" lvl="1"/>
            <a:r>
              <a:rPr lang="en-US" altLang="en-US" sz="2400" dirty="0">
                <a:cs typeface="Arial" panose="020B0604020202020204" pitchFamily="34" charset="0"/>
              </a:rPr>
              <a:t>Have an apparent advantage when it comes to leadership.</a:t>
            </a:r>
            <a:endParaRPr lang="en-US" altLang="en-US" sz="2400" dirty="0"/>
          </a:p>
        </p:txBody>
      </p:sp>
    </p:spTree>
    <p:extLst>
      <p:ext uri="{BB962C8B-B14F-4D97-AF65-F5344CB8AC3E}">
        <p14:creationId xmlns:p14="http://schemas.microsoft.com/office/powerpoint/2010/main" val="2745668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a:extLst>
              <a:ext uri="{FF2B5EF4-FFF2-40B4-BE49-F238E27FC236}">
                <a16:creationId xmlns:a16="http://schemas.microsoft.com/office/drawing/2014/main" id="{919E95D7-7A08-D7B3-5FEA-4348129FB6C1}"/>
              </a:ext>
            </a:extLst>
          </p:cNvPr>
          <p:cNvSpPr>
            <a:spLocks noGrp="1"/>
          </p:cNvSpPr>
          <p:nvPr>
            <p:ph type="title"/>
          </p:nvPr>
        </p:nvSpPr>
        <p:spPr/>
        <p:txBody>
          <a:bodyPr/>
          <a:lstStyle/>
          <a:p>
            <a:r>
              <a:rPr lang="en-US" altLang="en-US" sz="3600" b="1" dirty="0"/>
              <a:t>Conclusions of Trait Theory of Leadership</a:t>
            </a:r>
            <a:endParaRPr lang="en-US" altLang="en-US" sz="2000" b="1" dirty="0"/>
          </a:p>
        </p:txBody>
      </p:sp>
      <p:sp>
        <p:nvSpPr>
          <p:cNvPr id="27650" name="Content Placeholder 2">
            <a:extLst>
              <a:ext uri="{FF2B5EF4-FFF2-40B4-BE49-F238E27FC236}">
                <a16:creationId xmlns:a16="http://schemas.microsoft.com/office/drawing/2014/main" id="{F546082F-DFD4-A347-F01D-1F7DBD8F2F0D}"/>
              </a:ext>
            </a:extLst>
          </p:cNvPr>
          <p:cNvSpPr>
            <a:spLocks noGrp="1"/>
          </p:cNvSpPr>
          <p:nvPr>
            <p:ph idx="1"/>
          </p:nvPr>
        </p:nvSpPr>
        <p:spPr>
          <a:xfrm>
            <a:off x="457200" y="1600200"/>
            <a:ext cx="8077200" cy="4525963"/>
          </a:xfrm>
        </p:spPr>
        <p:txBody>
          <a:bodyPr/>
          <a:lstStyle/>
          <a:p>
            <a:pPr marL="255588" indent="-255588">
              <a:buSzTx/>
            </a:pPr>
            <a:r>
              <a:rPr lang="en-US" altLang="en-US" sz="2400" dirty="0"/>
              <a:t>A comprehensive review of the leadership theory - the Big Five - has found extraversion to be the most predictive trait of effective leaders, but it is more strongly related to the way leaders emerge than to their effectiveness.</a:t>
            </a:r>
          </a:p>
          <a:p>
            <a:pPr marL="255588" indent="-255588">
              <a:buSzTx/>
            </a:pPr>
            <a:r>
              <a:rPr lang="en-US" altLang="en-US" sz="2400" dirty="0"/>
              <a:t>Unlike agreeableness and emotional stability, conscientiousness and openness to experience also showed strong relationships to leadership, though not quite as strong as extraversion.</a:t>
            </a:r>
          </a:p>
        </p:txBody>
      </p:sp>
    </p:spTree>
    <p:extLst>
      <p:ext uri="{BB962C8B-B14F-4D97-AF65-F5344CB8AC3E}">
        <p14:creationId xmlns:p14="http://schemas.microsoft.com/office/powerpoint/2010/main" val="17366782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287D4A8D-0328-E02F-C89B-0BC97E01CC21}"/>
              </a:ext>
            </a:extLst>
          </p:cNvPr>
          <p:cNvSpPr>
            <a:spLocks noGrp="1"/>
          </p:cNvSpPr>
          <p:nvPr>
            <p:ph type="title"/>
          </p:nvPr>
        </p:nvSpPr>
        <p:spPr>
          <a:xfrm>
            <a:off x="457200" y="790575"/>
            <a:ext cx="8172450" cy="503238"/>
          </a:xfrm>
        </p:spPr>
        <p:txBody>
          <a:bodyPr/>
          <a:lstStyle/>
          <a:p>
            <a:r>
              <a:rPr lang="en-IN" altLang="en-US" sz="3600" b="1" dirty="0"/>
              <a:t>Skills and Effective Leadership </a:t>
            </a:r>
            <a:r>
              <a:rPr lang="en-IN" altLang="en-US" sz="2800" b="1" dirty="0"/>
              <a:t>(1 of 2)</a:t>
            </a:r>
            <a:endParaRPr lang="en-US" altLang="en-US" sz="2800" b="1" dirty="0"/>
          </a:p>
        </p:txBody>
      </p:sp>
      <p:sp>
        <p:nvSpPr>
          <p:cNvPr id="36866" name="Content Placeholder 2">
            <a:extLst>
              <a:ext uri="{FF2B5EF4-FFF2-40B4-BE49-F238E27FC236}">
                <a16:creationId xmlns:a16="http://schemas.microsoft.com/office/drawing/2014/main" id="{CAA2FD4C-2E03-9A7C-46F5-FC11BB702EC0}"/>
              </a:ext>
            </a:extLst>
          </p:cNvPr>
          <p:cNvSpPr>
            <a:spLocks noGrp="1"/>
          </p:cNvSpPr>
          <p:nvPr>
            <p:ph idx="1"/>
          </p:nvPr>
        </p:nvSpPr>
        <p:spPr>
          <a:xfrm>
            <a:off x="457200" y="1566863"/>
            <a:ext cx="8147050" cy="2116137"/>
          </a:xfrm>
        </p:spPr>
        <p:txBody>
          <a:bodyPr/>
          <a:lstStyle/>
          <a:p>
            <a:pPr marL="0" indent="0">
              <a:buNone/>
            </a:pPr>
            <a:r>
              <a:rPr lang="en-IN" altLang="en-US" sz="2400" dirty="0"/>
              <a:t>Katz's Three-Skill Approach is a model proposed by Robert L. Katz in the 1950s, which outlines three primary skills necessary for effective leadership and management.</a:t>
            </a:r>
          </a:p>
          <a:p>
            <a:pPr marL="457200" indent="-457200">
              <a:buFont typeface="Myriad Pro"/>
              <a:buAutoNum type="arabicPeriod"/>
            </a:pPr>
            <a:endParaRPr lang="en-IN" altLang="en-US" sz="2400" dirty="0"/>
          </a:p>
          <a:p>
            <a:pPr marL="457200" indent="-457200">
              <a:buFont typeface="Myriad Pro"/>
              <a:buAutoNum type="arabicPeriod"/>
            </a:pPr>
            <a:r>
              <a:rPr lang="en-IN" altLang="en-US" sz="2400" dirty="0"/>
              <a:t>Technical Skills</a:t>
            </a:r>
          </a:p>
          <a:p>
            <a:pPr marL="457200" indent="-457200">
              <a:buFont typeface="Myriad Pro"/>
              <a:buAutoNum type="arabicPeriod"/>
            </a:pPr>
            <a:r>
              <a:rPr lang="en-IN" altLang="en-US" sz="2400" dirty="0"/>
              <a:t>Conceptual Skills</a:t>
            </a:r>
          </a:p>
          <a:p>
            <a:pPr marL="457200" indent="-457200">
              <a:buFont typeface="Myriad Pro"/>
              <a:buAutoNum type="arabicPeriod"/>
            </a:pPr>
            <a:r>
              <a:rPr lang="en-IN" altLang="en-US" sz="2400" dirty="0"/>
              <a:t>Interpersonal Skills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A1C23E74-1E59-EC82-5FE2-9EC6EF52D2BC}"/>
              </a:ext>
            </a:extLst>
          </p:cNvPr>
          <p:cNvSpPr>
            <a:spLocks noGrp="1"/>
          </p:cNvSpPr>
          <p:nvPr>
            <p:ph type="title"/>
          </p:nvPr>
        </p:nvSpPr>
        <p:spPr>
          <a:xfrm>
            <a:off x="446087" y="404664"/>
            <a:ext cx="8229600" cy="512762"/>
          </a:xfrm>
        </p:spPr>
        <p:txBody>
          <a:bodyPr/>
          <a:lstStyle/>
          <a:p>
            <a:r>
              <a:rPr lang="en-IN" altLang="en-US" sz="3600" b="1" dirty="0"/>
              <a:t>Skills and Effective Leadership </a:t>
            </a:r>
            <a:r>
              <a:rPr lang="en-IN" altLang="en-US" sz="2800" b="1" dirty="0"/>
              <a:t>(2 of 2)</a:t>
            </a:r>
            <a:endParaRPr lang="en-US" altLang="en-US" sz="2800" b="1" dirty="0"/>
          </a:p>
        </p:txBody>
      </p:sp>
      <p:graphicFrame>
        <p:nvGraphicFramePr>
          <p:cNvPr id="4" name="Table 3">
            <a:extLst>
              <a:ext uri="{FF2B5EF4-FFF2-40B4-BE49-F238E27FC236}">
                <a16:creationId xmlns:a16="http://schemas.microsoft.com/office/drawing/2014/main" id="{6404F398-EAFF-204F-B656-8D481E465907}"/>
              </a:ext>
            </a:extLst>
          </p:cNvPr>
          <p:cNvGraphicFramePr>
            <a:graphicFrameLocks noGrp="1"/>
          </p:cNvGraphicFramePr>
          <p:nvPr>
            <p:extLst>
              <p:ext uri="{D42A27DB-BD31-4B8C-83A1-F6EECF244321}">
                <p14:modId xmlns:p14="http://schemas.microsoft.com/office/powerpoint/2010/main" val="115513025"/>
              </p:ext>
            </p:extLst>
          </p:nvPr>
        </p:nvGraphicFramePr>
        <p:xfrm>
          <a:off x="457200" y="1231106"/>
          <a:ext cx="8207375" cy="4395787"/>
        </p:xfrm>
        <a:graphic>
          <a:graphicData uri="http://schemas.openxmlformats.org/drawingml/2006/table">
            <a:tbl>
              <a:tblPr firstRow="1">
                <a:tableStyleId>{0E3FDE45-AF77-4B5C-9715-49D594BDF05E}</a:tableStyleId>
              </a:tblPr>
              <a:tblGrid>
                <a:gridCol w="8207375">
                  <a:extLst>
                    <a:ext uri="{9D8B030D-6E8A-4147-A177-3AD203B41FA5}">
                      <a16:colId xmlns:a16="http://schemas.microsoft.com/office/drawing/2014/main" val="20000"/>
                    </a:ext>
                  </a:extLst>
                </a:gridCol>
              </a:tblGrid>
              <a:tr h="1012098">
                <a:tc>
                  <a:txBody>
                    <a:bodyPr/>
                    <a:lstStyle/>
                    <a:p>
                      <a:r>
                        <a:rPr lang="en-IN" sz="1800" b="1" i="0" u="none" strike="noStrike" kern="1200" baseline="0" dirty="0">
                          <a:solidFill>
                            <a:schemeClr val="tx1"/>
                          </a:solidFill>
                          <a:latin typeface="+mn-lt"/>
                          <a:ea typeface="+mn-ea"/>
                          <a:cs typeface="+mn-cs"/>
                        </a:rPr>
                        <a:t>Technical Skills: </a:t>
                      </a:r>
                      <a:r>
                        <a:rPr lang="en-IN" sz="1800" b="0" i="0" u="none" strike="noStrike" kern="1200" baseline="0" dirty="0">
                          <a:solidFill>
                            <a:schemeClr val="tx1"/>
                          </a:solidFill>
                          <a:latin typeface="+mn-lt"/>
                          <a:ea typeface="+mn-ea"/>
                          <a:cs typeface="+mn-cs"/>
                        </a:rPr>
                        <a:t>Knowledge about methods, processes, procedures,  and techniques for conducting a specialized activity, and the ability to use tools and equipment relevant to that activity</a:t>
                      </a:r>
                      <a:endParaRPr lang="en-US" sz="1800" b="0" i="0" u="none" strike="noStrike" kern="1200" baseline="0" dirty="0">
                        <a:solidFill>
                          <a:schemeClr val="tx1"/>
                        </a:solidFill>
                        <a:latin typeface="+mn-lt"/>
                        <a:ea typeface="+mn-ea"/>
                        <a:cs typeface="+mn-cs"/>
                      </a:endParaRPr>
                    </a:p>
                  </a:txBody>
                  <a:tcPr marL="89980" marR="89980" marT="44989" marB="44989">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r h="1891776">
                <a:tc>
                  <a:txBody>
                    <a:bodyPr/>
                    <a:lstStyle/>
                    <a:p>
                      <a:r>
                        <a:rPr lang="en-IN" sz="1800" b="1" i="0" u="none" strike="noStrike" kern="1200" baseline="0" dirty="0">
                          <a:solidFill>
                            <a:schemeClr val="tx1"/>
                          </a:solidFill>
                          <a:latin typeface="+mn-lt"/>
                          <a:ea typeface="+mn-ea"/>
                          <a:cs typeface="+mn-cs"/>
                        </a:rPr>
                        <a:t>Interpersonal Skills: </a:t>
                      </a:r>
                      <a:r>
                        <a:rPr lang="en-IN" sz="1800" b="0" i="0" u="none" strike="noStrike" kern="1200" baseline="0" dirty="0">
                          <a:solidFill>
                            <a:schemeClr val="tx1"/>
                          </a:solidFill>
                          <a:latin typeface="+mn-lt"/>
                          <a:ea typeface="+mn-ea"/>
                          <a:cs typeface="+mn-cs"/>
                        </a:rPr>
                        <a:t>Knowledge about human behaviour and interpersonal processes, ability to understand the feelings, attitudes, and motives of others from what they say and do (empathy, social sensitivity), ability to communicate clearly and effectively (speech fluency, persuasiveness), and ability to establish effective and cooperative relationships (tact, diplomacy, listening skill, knowledge about acceptable social </a:t>
                      </a:r>
                      <a:r>
                        <a:rPr lang="en-GB" sz="1800" b="0" i="0" u="none" strike="noStrike" kern="1200" baseline="0" noProof="0" dirty="0">
                          <a:solidFill>
                            <a:schemeClr val="tx1"/>
                          </a:solidFill>
                          <a:latin typeface="+mn-lt"/>
                          <a:ea typeface="+mn-ea"/>
                          <a:cs typeface="+mn-cs"/>
                        </a:rPr>
                        <a:t>behaviour</a:t>
                      </a:r>
                      <a:r>
                        <a:rPr lang="en-IN" sz="1800" b="0" i="0" u="none" strike="noStrike" kern="1200" baseline="0" dirty="0">
                          <a:solidFill>
                            <a:schemeClr val="tx1"/>
                          </a:solidFill>
                          <a:latin typeface="+mn-lt"/>
                          <a:ea typeface="+mn-ea"/>
                          <a:cs typeface="+mn-cs"/>
                        </a:rPr>
                        <a:t>)</a:t>
                      </a:r>
                      <a:endParaRPr lang="en-US" sz="1800" b="0" i="0" u="none" strike="noStrike" kern="1200" baseline="0" dirty="0">
                        <a:solidFill>
                          <a:schemeClr val="tx1"/>
                        </a:solidFill>
                        <a:latin typeface="+mn-lt"/>
                        <a:ea typeface="+mn-ea"/>
                        <a:cs typeface="+mn-cs"/>
                      </a:endParaRPr>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1"/>
                  </a:ext>
                </a:extLst>
              </a:tr>
              <a:tr h="1491913">
                <a:tc>
                  <a:txBody>
                    <a:bodyPr/>
                    <a:lstStyle/>
                    <a:p>
                      <a:r>
                        <a:rPr lang="en-IN" sz="1800" b="1" i="0" u="none" strike="noStrike" kern="1200" baseline="0" dirty="0">
                          <a:solidFill>
                            <a:schemeClr val="tx1"/>
                          </a:solidFill>
                          <a:latin typeface="+mn-lt"/>
                          <a:ea typeface="+mn-ea"/>
                          <a:cs typeface="+mn-cs"/>
                        </a:rPr>
                        <a:t>Conceptual Skills: </a:t>
                      </a:r>
                      <a:r>
                        <a:rPr lang="en-IN" sz="1800" b="0" i="0" u="none" strike="noStrike" kern="1200" baseline="0" dirty="0">
                          <a:solidFill>
                            <a:schemeClr val="tx1"/>
                          </a:solidFill>
                          <a:latin typeface="+mn-lt"/>
                          <a:ea typeface="+mn-ea"/>
                          <a:cs typeface="+mn-cs"/>
                        </a:rPr>
                        <a:t>General analytical ability, logical thinking, proficiency in concept formation and conceptualization of complex and ambiguous relationships, creativity in idea generation and problem solving, ability to analyse events and perceive trends, anticipate changes, and recognize opportunities and potential problems (inductive and deductive reasoning)</a:t>
                      </a:r>
                      <a:endParaRPr lang="en-IN" sz="1800" dirty="0"/>
                    </a:p>
                  </a:txBody>
                  <a:tcPr marL="89980" marR="89980" marT="44989" marB="44989">
                    <a:lnT w="28575" cap="flat" cmpd="sng" algn="ctr">
                      <a:solidFill>
                        <a:schemeClr val="bg1"/>
                      </a:solidFill>
                      <a:prstDash val="solid"/>
                      <a:round/>
                      <a:headEnd type="none" w="med" len="med"/>
                      <a:tailEnd type="none" w="med" len="med"/>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2"/>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E1D54FBE-17AE-48EC-1174-AB0DCB523B04}"/>
              </a:ext>
            </a:extLst>
          </p:cNvPr>
          <p:cNvSpPr>
            <a:spLocks noGrp="1"/>
          </p:cNvSpPr>
          <p:nvPr>
            <p:ph type="title"/>
          </p:nvPr>
        </p:nvSpPr>
        <p:spPr>
          <a:xfrm>
            <a:off x="457200" y="179388"/>
            <a:ext cx="8147050" cy="1076325"/>
          </a:xfrm>
        </p:spPr>
        <p:txBody>
          <a:bodyPr/>
          <a:lstStyle/>
          <a:p>
            <a:r>
              <a:rPr lang="en-IN" altLang="en-US" sz="3600" b="1" dirty="0"/>
              <a:t>Situational Relevance of Traits and Skills</a:t>
            </a:r>
            <a:endParaRPr lang="en-US" altLang="en-US" sz="3600" b="1" dirty="0"/>
          </a:p>
        </p:txBody>
      </p:sp>
      <p:sp>
        <p:nvSpPr>
          <p:cNvPr id="40962" name="Content Placeholder 2">
            <a:extLst>
              <a:ext uri="{FF2B5EF4-FFF2-40B4-BE49-F238E27FC236}">
                <a16:creationId xmlns:a16="http://schemas.microsoft.com/office/drawing/2014/main" id="{7B597EE6-91F3-8288-83AE-9B8A305129C5}"/>
              </a:ext>
            </a:extLst>
          </p:cNvPr>
          <p:cNvSpPr>
            <a:spLocks noGrp="1"/>
          </p:cNvSpPr>
          <p:nvPr>
            <p:ph idx="1"/>
          </p:nvPr>
        </p:nvSpPr>
        <p:spPr>
          <a:xfrm>
            <a:off x="457200" y="1562100"/>
            <a:ext cx="8147050" cy="2189163"/>
          </a:xfrm>
        </p:spPr>
        <p:txBody>
          <a:bodyPr/>
          <a:lstStyle/>
          <a:p>
            <a:pPr marL="457200" indent="-457200">
              <a:buFont typeface="Myriad Pro"/>
              <a:buAutoNum type="arabicPeriod"/>
            </a:pPr>
            <a:r>
              <a:rPr lang="en-IN" altLang="en-US" sz="2400" dirty="0"/>
              <a:t>Levels of Management</a:t>
            </a:r>
          </a:p>
          <a:p>
            <a:pPr marL="457200" indent="-457200">
              <a:buFont typeface="Myriad Pro"/>
              <a:buAutoNum type="arabicPeriod"/>
            </a:pPr>
            <a:r>
              <a:rPr lang="en-IN" altLang="en-US" sz="2400" dirty="0"/>
              <a:t>Type of Organisation</a:t>
            </a:r>
          </a:p>
          <a:p>
            <a:pPr marL="457200" indent="-457200">
              <a:buFont typeface="Myriad Pro"/>
              <a:buAutoNum type="arabicPeriod"/>
            </a:pPr>
            <a:r>
              <a:rPr lang="en-IN" altLang="en-US" sz="2400" dirty="0"/>
              <a:t>Stress on the Leader</a:t>
            </a:r>
          </a:p>
          <a:p>
            <a:pPr marL="457200" indent="-457200">
              <a:buFont typeface="Myriad Pro"/>
              <a:buAutoNum type="arabicPeriod"/>
            </a:pPr>
            <a:r>
              <a:rPr lang="en-IN" altLang="en-US" sz="2400" dirty="0"/>
              <a:t>External Environment</a:t>
            </a:r>
          </a:p>
        </p:txBody>
      </p:sp>
      <p:pic>
        <p:nvPicPr>
          <p:cNvPr id="2" name="Picture 1">
            <a:extLst>
              <a:ext uri="{FF2B5EF4-FFF2-40B4-BE49-F238E27FC236}">
                <a16:creationId xmlns:a16="http://schemas.microsoft.com/office/drawing/2014/main" id="{890BBE41-C4A9-ABC6-685B-DFEF3F70011E}"/>
              </a:ext>
            </a:extLst>
          </p:cNvPr>
          <p:cNvPicPr>
            <a:picLocks noChangeAspect="1"/>
          </p:cNvPicPr>
          <p:nvPr/>
        </p:nvPicPr>
        <p:blipFill>
          <a:blip r:embed="rId3"/>
          <a:stretch>
            <a:fillRect/>
          </a:stretch>
        </p:blipFill>
        <p:spPr>
          <a:xfrm>
            <a:off x="5004049" y="3121160"/>
            <a:ext cx="3600202" cy="2395771"/>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0B66ABBB-3C1C-3CA6-DEE0-46A87C9FF23E}"/>
              </a:ext>
            </a:extLst>
          </p:cNvPr>
          <p:cNvSpPr>
            <a:spLocks noGrp="1"/>
          </p:cNvSpPr>
          <p:nvPr>
            <p:ph type="title"/>
          </p:nvPr>
        </p:nvSpPr>
        <p:spPr>
          <a:xfrm>
            <a:off x="457200" y="790575"/>
            <a:ext cx="8435280" cy="501650"/>
          </a:xfrm>
        </p:spPr>
        <p:txBody>
          <a:bodyPr/>
          <a:lstStyle/>
          <a:p>
            <a:r>
              <a:rPr lang="en-IN" altLang="en-US" sz="3600" b="1" dirty="0"/>
              <a:t>Managerial Competencies Influencing Leadership effectiveness</a:t>
            </a:r>
            <a:endParaRPr lang="en-US" altLang="en-US" sz="3600" b="1" dirty="0"/>
          </a:p>
        </p:txBody>
      </p:sp>
      <p:sp>
        <p:nvSpPr>
          <p:cNvPr id="38914" name="Content Placeholder 2">
            <a:extLst>
              <a:ext uri="{FF2B5EF4-FFF2-40B4-BE49-F238E27FC236}">
                <a16:creationId xmlns:a16="http://schemas.microsoft.com/office/drawing/2014/main" id="{4712A410-8A6F-5424-8DA3-A6005DD1BDA7}"/>
              </a:ext>
            </a:extLst>
          </p:cNvPr>
          <p:cNvSpPr>
            <a:spLocks noGrp="1"/>
          </p:cNvSpPr>
          <p:nvPr>
            <p:ph idx="1"/>
          </p:nvPr>
        </p:nvSpPr>
        <p:spPr>
          <a:xfrm>
            <a:off x="457200" y="1888679"/>
            <a:ext cx="8147050" cy="1684337"/>
          </a:xfrm>
        </p:spPr>
        <p:txBody>
          <a:bodyPr/>
          <a:lstStyle/>
          <a:p>
            <a:pPr marL="457200" indent="-457200">
              <a:buFont typeface="Myriad Pro"/>
              <a:buAutoNum type="arabicPeriod"/>
            </a:pPr>
            <a:r>
              <a:rPr lang="en-IN" altLang="en-US" sz="2400" dirty="0"/>
              <a:t>Emotional Intelligence</a:t>
            </a:r>
          </a:p>
          <a:p>
            <a:pPr marL="457200" indent="-457200">
              <a:buFont typeface="Myriad Pro"/>
              <a:buAutoNum type="arabicPeriod"/>
            </a:pPr>
            <a:r>
              <a:rPr lang="en-IN" altLang="en-US" sz="2400" dirty="0"/>
              <a:t>Social Intelligence</a:t>
            </a:r>
          </a:p>
          <a:p>
            <a:pPr marL="457200" indent="-457200">
              <a:buFont typeface="Myriad Pro"/>
              <a:buAutoNum type="arabicPeriod"/>
            </a:pPr>
            <a:r>
              <a:rPr lang="en-IN" altLang="en-US" sz="2400" dirty="0"/>
              <a:t>Learning Ability</a:t>
            </a:r>
          </a:p>
        </p:txBody>
      </p:sp>
      <p:pic>
        <p:nvPicPr>
          <p:cNvPr id="2" name="Picture 1">
            <a:extLst>
              <a:ext uri="{FF2B5EF4-FFF2-40B4-BE49-F238E27FC236}">
                <a16:creationId xmlns:a16="http://schemas.microsoft.com/office/drawing/2014/main" id="{9F71E440-A1AD-FABF-63F7-5CD4F8E826FE}"/>
              </a:ext>
            </a:extLst>
          </p:cNvPr>
          <p:cNvPicPr>
            <a:picLocks noChangeAspect="1"/>
          </p:cNvPicPr>
          <p:nvPr/>
        </p:nvPicPr>
        <p:blipFill>
          <a:blip r:embed="rId3"/>
          <a:stretch>
            <a:fillRect/>
          </a:stretch>
        </p:blipFill>
        <p:spPr>
          <a:xfrm>
            <a:off x="4427984" y="3351428"/>
            <a:ext cx="4392910" cy="230982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4684735C-956F-F65D-B12B-32CC9815AD2E}"/>
              </a:ext>
            </a:extLst>
          </p:cNvPr>
          <p:cNvSpPr>
            <a:spLocks noGrp="1"/>
          </p:cNvSpPr>
          <p:nvPr>
            <p:ph type="title"/>
          </p:nvPr>
        </p:nvSpPr>
        <p:spPr>
          <a:xfrm>
            <a:off x="453861" y="666036"/>
            <a:ext cx="8229600" cy="465137"/>
          </a:xfrm>
        </p:spPr>
        <p:txBody>
          <a:bodyPr/>
          <a:lstStyle/>
          <a:p>
            <a:r>
              <a:rPr lang="en-IN" altLang="en-US" sz="3600" b="1" dirty="0"/>
              <a:t>Guidelines for Leaders</a:t>
            </a:r>
            <a:endParaRPr lang="en-US" altLang="en-US" sz="2800" b="1" dirty="0"/>
          </a:p>
        </p:txBody>
      </p:sp>
      <p:sp>
        <p:nvSpPr>
          <p:cNvPr id="47106" name="Content Placeholder 2">
            <a:extLst>
              <a:ext uri="{FF2B5EF4-FFF2-40B4-BE49-F238E27FC236}">
                <a16:creationId xmlns:a16="http://schemas.microsoft.com/office/drawing/2014/main" id="{C9BF5E61-BD7F-E62F-E775-457AB2F2B991}"/>
              </a:ext>
            </a:extLst>
          </p:cNvPr>
          <p:cNvSpPr>
            <a:spLocks noGrp="1"/>
          </p:cNvSpPr>
          <p:nvPr>
            <p:ph idx="1"/>
          </p:nvPr>
        </p:nvSpPr>
        <p:spPr>
          <a:xfrm>
            <a:off x="457200" y="1557338"/>
            <a:ext cx="8229600" cy="757237"/>
          </a:xfrm>
        </p:spPr>
        <p:txBody>
          <a:bodyPr/>
          <a:lstStyle/>
          <a:p>
            <a:pPr marL="0" indent="0">
              <a:buFont typeface="Arial" panose="020B0604020202020204" pitchFamily="34" charset="0"/>
              <a:buNone/>
            </a:pPr>
            <a:r>
              <a:rPr lang="en-IN" altLang="en-US" sz="2400" dirty="0"/>
              <a:t>Guidelines for Understanding and Improving Relevant Competencies</a:t>
            </a:r>
          </a:p>
        </p:txBody>
      </p:sp>
      <p:graphicFrame>
        <p:nvGraphicFramePr>
          <p:cNvPr id="4" name="Table 3">
            <a:extLst>
              <a:ext uri="{FF2B5EF4-FFF2-40B4-BE49-F238E27FC236}">
                <a16:creationId xmlns:a16="http://schemas.microsoft.com/office/drawing/2014/main" id="{8F149944-18CA-794A-977B-955354F34FFC}"/>
              </a:ext>
            </a:extLst>
          </p:cNvPr>
          <p:cNvGraphicFramePr>
            <a:graphicFrameLocks noGrp="1"/>
          </p:cNvGraphicFramePr>
          <p:nvPr>
            <p:extLst>
              <p:ext uri="{D42A27DB-BD31-4B8C-83A1-F6EECF244321}">
                <p14:modId xmlns:p14="http://schemas.microsoft.com/office/powerpoint/2010/main" val="1829440632"/>
              </p:ext>
            </p:extLst>
          </p:nvPr>
        </p:nvGraphicFramePr>
        <p:xfrm>
          <a:off x="468313" y="2636838"/>
          <a:ext cx="7962900" cy="2900064"/>
        </p:xfrm>
        <a:graphic>
          <a:graphicData uri="http://schemas.openxmlformats.org/drawingml/2006/table">
            <a:tbl>
              <a:tblPr firstRow="1">
                <a:tableStyleId>{0E3FDE45-AF77-4B5C-9715-49D594BDF05E}</a:tableStyleId>
              </a:tblPr>
              <a:tblGrid>
                <a:gridCol w="7962900">
                  <a:extLst>
                    <a:ext uri="{9D8B030D-6E8A-4147-A177-3AD203B41FA5}">
                      <a16:colId xmlns:a16="http://schemas.microsoft.com/office/drawing/2014/main" val="20000"/>
                    </a:ext>
                  </a:extLst>
                </a:gridCol>
              </a:tblGrid>
              <a:tr h="2290762">
                <a:tc>
                  <a:txBody>
                    <a:bodyPr/>
                    <a:lstStyle/>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Learn about your strengths and weaknesses – </a:t>
                      </a:r>
                      <a:r>
                        <a:rPr lang="en-IN" sz="2000" b="1" i="1" u="none" strike="noStrike" kern="1200" baseline="0" dirty="0">
                          <a:solidFill>
                            <a:srgbClr val="FF0000"/>
                          </a:solidFill>
                          <a:latin typeface="+mn-lt"/>
                          <a:ea typeface="+mn-ea"/>
                          <a:cs typeface="+mn-cs"/>
                        </a:rPr>
                        <a:t>completing and evaluating personality test is an effective way to do this.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Identify and develop skills relevant for a future leadership position.</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Remember that a strength can become a weakness.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Maintain self-awareness.</a:t>
                      </a:r>
                    </a:p>
                    <a:p>
                      <a:pPr marL="342900" indent="-342900">
                        <a:buFont typeface="Arial" panose="020B0604020202020204" pitchFamily="34" charset="0"/>
                        <a:buChar char="•"/>
                      </a:pPr>
                      <a:r>
                        <a:rPr lang="en-IN" sz="2400" b="0" i="0" u="none" strike="noStrike" kern="1200" baseline="0" dirty="0">
                          <a:solidFill>
                            <a:schemeClr val="tx1"/>
                          </a:solidFill>
                          <a:latin typeface="+mn-lt"/>
                          <a:ea typeface="+mn-ea"/>
                          <a:cs typeface="+mn-cs"/>
                        </a:rPr>
                        <a:t>Compensate for weaknesses.</a:t>
                      </a:r>
                      <a:endParaRPr lang="en-US" sz="2400" b="0" i="0" u="none" strike="noStrike" kern="1200" baseline="0" dirty="0">
                        <a:solidFill>
                          <a:schemeClr val="tx1"/>
                        </a:solidFill>
                        <a:latin typeface="+mn-lt"/>
                        <a:ea typeface="+mn-ea"/>
                        <a:cs typeface="+mn-cs"/>
                      </a:endParaRPr>
                    </a:p>
                  </a:txBody>
                  <a:tcPr marL="95887" marR="95887" marT="47952" marB="47952">
                    <a:lnT w="12700" cmpd="sng">
                      <a:noFill/>
                    </a:lnT>
                    <a:lnB w="28575" cap="flat" cmpd="sng" algn="ctr">
                      <a:solidFill>
                        <a:schemeClr val="bg1"/>
                      </a:solidFill>
                      <a:prstDash val="solid"/>
                      <a:round/>
                      <a:headEnd type="none" w="med" len="med"/>
                      <a:tailEnd type="none" w="med" len="med"/>
                    </a:lnB>
                    <a:solidFill>
                      <a:srgbClr val="D4EAE4"/>
                    </a:solidFill>
                  </a:tcPr>
                </a:tc>
                <a:extLst>
                  <a:ext uri="{0D108BD9-81ED-4DB2-BD59-A6C34878D82A}">
                    <a16:rowId xmlns:a16="http://schemas.microsoft.com/office/drawing/2014/main" val="10000"/>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Title 1">
            <a:extLst>
              <a:ext uri="{FF2B5EF4-FFF2-40B4-BE49-F238E27FC236}">
                <a16:creationId xmlns:a16="http://schemas.microsoft.com/office/drawing/2014/main" id="{455F3E88-9B07-DF49-BD55-718BB53BD1BE}"/>
              </a:ext>
            </a:extLst>
          </p:cNvPr>
          <p:cNvSpPr>
            <a:spLocks noGrp="1"/>
          </p:cNvSpPr>
          <p:nvPr>
            <p:ph type="title"/>
          </p:nvPr>
        </p:nvSpPr>
        <p:spPr>
          <a:xfrm>
            <a:off x="446999" y="332656"/>
            <a:ext cx="8229600" cy="1143000"/>
          </a:xfrm>
        </p:spPr>
        <p:txBody>
          <a:bodyPr/>
          <a:lstStyle/>
          <a:p>
            <a:r>
              <a:rPr lang="en-US" altLang="en-US" sz="3600" b="1" dirty="0">
                <a:cs typeface="Arial" panose="020B0604020202020204" pitchFamily="34" charset="0"/>
              </a:rPr>
              <a:t>Behavioral theories of leadership</a:t>
            </a:r>
            <a:endParaRPr lang="en-US" altLang="en-US" sz="2000" b="1" dirty="0">
              <a:cs typeface="Consolas" panose="020B0609020204030204" pitchFamily="49" charset="0"/>
            </a:endParaRPr>
          </a:p>
        </p:txBody>
      </p:sp>
      <p:sp>
        <p:nvSpPr>
          <p:cNvPr id="35842" name="Content Placeholder 2">
            <a:extLst>
              <a:ext uri="{FF2B5EF4-FFF2-40B4-BE49-F238E27FC236}">
                <a16:creationId xmlns:a16="http://schemas.microsoft.com/office/drawing/2014/main" id="{15F73458-3CA8-65CE-305E-FC3DA8FDD38A}"/>
              </a:ext>
            </a:extLst>
          </p:cNvPr>
          <p:cNvSpPr>
            <a:spLocks noGrp="1"/>
          </p:cNvSpPr>
          <p:nvPr>
            <p:ph idx="1"/>
          </p:nvPr>
        </p:nvSpPr>
        <p:spPr/>
        <p:txBody>
          <a:bodyPr/>
          <a:lstStyle/>
          <a:p>
            <a:pPr marL="255588" indent="-255588">
              <a:buClr>
                <a:schemeClr val="tx1"/>
              </a:buClr>
              <a:buSzTx/>
            </a:pPr>
            <a:r>
              <a:rPr lang="en-US" altLang="en-US" sz="2400" b="1" dirty="0">
                <a:cs typeface="Arial" panose="020B0604020202020204" pitchFamily="34" charset="0"/>
              </a:rPr>
              <a:t>Behavioral theories of leadership </a:t>
            </a:r>
            <a:r>
              <a:rPr lang="en-US" altLang="en-US" sz="2400" dirty="0">
                <a:cs typeface="Arial" panose="020B0604020202020204" pitchFamily="34" charset="0"/>
              </a:rPr>
              <a:t>imply we can </a:t>
            </a:r>
            <a:r>
              <a:rPr lang="en-US" altLang="en-US" sz="2400" i="1" dirty="0">
                <a:cs typeface="Arial" panose="020B0604020202020204" pitchFamily="34" charset="0"/>
              </a:rPr>
              <a:t>train</a:t>
            </a:r>
            <a:r>
              <a:rPr lang="en-US" altLang="en-US" sz="2400" b="1" dirty="0">
                <a:cs typeface="Arial" panose="020B0604020202020204" pitchFamily="34" charset="0"/>
              </a:rPr>
              <a:t> </a:t>
            </a:r>
            <a:r>
              <a:rPr lang="en-US" altLang="en-US" sz="2400" dirty="0">
                <a:cs typeface="Arial" panose="020B0604020202020204" pitchFamily="34" charset="0"/>
              </a:rPr>
              <a:t>people to be leaders.</a:t>
            </a:r>
          </a:p>
          <a:p>
            <a:pPr marL="739775" lvl="1">
              <a:buClr>
                <a:schemeClr val="tx1"/>
              </a:buClr>
            </a:pPr>
            <a:r>
              <a:rPr lang="en-US" altLang="en-US" sz="2400" dirty="0">
                <a:cs typeface="Arial" panose="020B0604020202020204" pitchFamily="34" charset="0"/>
              </a:rPr>
              <a:t>Ohio State Studies found two behaviors that accounted for most leadership behavior:</a:t>
            </a:r>
          </a:p>
          <a:p>
            <a:pPr lvl="2">
              <a:buClr>
                <a:schemeClr val="tx1"/>
              </a:buClr>
            </a:pPr>
            <a:r>
              <a:rPr lang="en-US" altLang="en-US" sz="2400" b="1" dirty="0">
                <a:cs typeface="Arial" panose="020B0604020202020204" pitchFamily="34" charset="0"/>
              </a:rPr>
              <a:t>Initiating structure</a:t>
            </a:r>
          </a:p>
          <a:p>
            <a:pPr lvl="2">
              <a:buClr>
                <a:schemeClr val="tx1"/>
              </a:buClr>
            </a:pPr>
            <a:r>
              <a:rPr lang="en-US" altLang="en-US" sz="2400" b="1" dirty="0">
                <a:cs typeface="Arial" panose="020B0604020202020204" pitchFamily="34" charset="0"/>
              </a:rPr>
              <a:t>Consideration</a:t>
            </a:r>
            <a:endParaRPr lang="en-US" altLang="en-US" sz="2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281E4966-D41E-E6EF-312E-6DB317656BF8}"/>
              </a:ext>
            </a:extLst>
          </p:cNvPr>
          <p:cNvSpPr>
            <a:spLocks noGrp="1"/>
          </p:cNvSpPr>
          <p:nvPr>
            <p:ph type="title"/>
          </p:nvPr>
        </p:nvSpPr>
        <p:spPr>
          <a:xfrm>
            <a:off x="452080" y="332656"/>
            <a:ext cx="8229600" cy="646331"/>
          </a:xfrm>
        </p:spPr>
        <p:txBody>
          <a:bodyPr>
            <a:spAutoFit/>
          </a:bodyPr>
          <a:lstStyle/>
          <a:p>
            <a:r>
              <a:rPr lang="en-US" altLang="en-US" sz="3600" b="1" dirty="0"/>
              <a:t>Types of Leadership Behavior</a:t>
            </a:r>
            <a:endParaRPr lang="en-US" altLang="en-US" sz="2800" dirty="0"/>
          </a:p>
        </p:txBody>
      </p:sp>
      <p:sp>
        <p:nvSpPr>
          <p:cNvPr id="22530" name="Content Placeholder 2">
            <a:extLst>
              <a:ext uri="{FF2B5EF4-FFF2-40B4-BE49-F238E27FC236}">
                <a16:creationId xmlns:a16="http://schemas.microsoft.com/office/drawing/2014/main" id="{A27E131A-F55C-15F3-1992-2A3048E6D12D}"/>
              </a:ext>
            </a:extLst>
          </p:cNvPr>
          <p:cNvSpPr>
            <a:spLocks noGrp="1"/>
          </p:cNvSpPr>
          <p:nvPr>
            <p:ph sz="half" idx="1"/>
          </p:nvPr>
        </p:nvSpPr>
        <p:spPr>
          <a:xfrm>
            <a:off x="452080" y="1340768"/>
            <a:ext cx="8077200" cy="5041380"/>
          </a:xfrm>
        </p:spPr>
        <p:txBody>
          <a:bodyPr>
            <a:spAutoFit/>
          </a:bodyPr>
          <a:lstStyle/>
          <a:p>
            <a:pPr marL="457200" indent="-457200">
              <a:buFont typeface="Myriad Pro"/>
              <a:buAutoNum type="arabicPeriod"/>
            </a:pPr>
            <a:r>
              <a:rPr lang="en-US" altLang="en-US" sz="2400" b="1" dirty="0"/>
              <a:t>Task-oriented behavior:</a:t>
            </a:r>
          </a:p>
          <a:p>
            <a:pPr lvl="1"/>
            <a:r>
              <a:rPr lang="en-US" altLang="en-US" dirty="0"/>
              <a:t>Primarily concerned with accomplishing the task in an efficient and reliable way.</a:t>
            </a:r>
          </a:p>
          <a:p>
            <a:pPr marL="457200" indent="-457200">
              <a:buFont typeface="Myriad Pro"/>
              <a:buAutoNum type="arabicPeriod"/>
            </a:pPr>
            <a:r>
              <a:rPr lang="en-US" altLang="en-US" sz="2400" b="1" dirty="0"/>
              <a:t>Relations-oriented behavior:</a:t>
            </a:r>
          </a:p>
          <a:p>
            <a:pPr lvl="1"/>
            <a:r>
              <a:rPr lang="en-US" altLang="en-US" dirty="0"/>
              <a:t>Primarily concerned with increasing mutual trust, cooperation, job satisfaction, and identification with the team or organization.</a:t>
            </a:r>
          </a:p>
          <a:p>
            <a:pPr marL="457200" lvl="1" indent="-457200">
              <a:buFont typeface="+mj-lt"/>
              <a:buAutoNum type="arabicPeriod" startAt="3"/>
            </a:pPr>
            <a:r>
              <a:rPr lang="en-US" altLang="en-US" b="1" dirty="0"/>
              <a:t>Change-oriented behavior:</a:t>
            </a:r>
          </a:p>
          <a:p>
            <a:pPr lvl="1"/>
            <a:r>
              <a:rPr lang="en-US" altLang="en-US" dirty="0"/>
              <a:t>Primarily concerned with implementing change effectively and efficiently within the organization.</a:t>
            </a:r>
          </a:p>
          <a:p>
            <a:pPr lvl="1"/>
            <a:endParaRPr lang="en-US" altLang="en-US" b="1" dirty="0"/>
          </a:p>
          <a:p>
            <a:pPr marL="457200" indent="-457200">
              <a:buFont typeface="Myriad Pro"/>
              <a:buAutoNum type="arabicPeriod"/>
            </a:pPr>
            <a:endParaRPr lang="en-US" altLang="en-US" sz="2400"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8DCAECF9-E220-ADCC-DEC8-11DB46951A30}"/>
              </a:ext>
            </a:extLst>
          </p:cNvPr>
          <p:cNvSpPr>
            <a:spLocks noGrp="1"/>
          </p:cNvSpPr>
          <p:nvPr>
            <p:ph type="title"/>
          </p:nvPr>
        </p:nvSpPr>
        <p:spPr>
          <a:xfrm>
            <a:off x="457200" y="304800"/>
            <a:ext cx="8229600" cy="554038"/>
          </a:xfrm>
        </p:spPr>
        <p:txBody>
          <a:bodyPr/>
          <a:lstStyle/>
          <a:p>
            <a:r>
              <a:rPr lang="en-US" altLang="en-US" sz="3600" b="1" dirty="0"/>
              <a:t>Types of Leadership Behavior Cont. </a:t>
            </a:r>
            <a:endParaRPr lang="en-US" altLang="en-US" sz="2800" b="1" dirty="0"/>
          </a:p>
        </p:txBody>
      </p:sp>
      <p:sp>
        <p:nvSpPr>
          <p:cNvPr id="24578" name="Content Placeholder 2">
            <a:extLst>
              <a:ext uri="{FF2B5EF4-FFF2-40B4-BE49-F238E27FC236}">
                <a16:creationId xmlns:a16="http://schemas.microsoft.com/office/drawing/2014/main" id="{24E80ABF-C2DB-5805-26CD-F62B4FF75E17}"/>
              </a:ext>
            </a:extLst>
          </p:cNvPr>
          <p:cNvSpPr>
            <a:spLocks noGrp="1"/>
          </p:cNvSpPr>
          <p:nvPr>
            <p:ph sz="half" idx="1"/>
          </p:nvPr>
        </p:nvSpPr>
        <p:spPr>
          <a:xfrm>
            <a:off x="471488" y="1012825"/>
            <a:ext cx="8077200" cy="790575"/>
          </a:xfrm>
        </p:spPr>
        <p:txBody>
          <a:bodyPr/>
          <a:lstStyle/>
          <a:p>
            <a:pPr marL="0" indent="0">
              <a:buFont typeface="Arial" panose="020B0604020202020204" pitchFamily="34" charset="0"/>
              <a:buNone/>
            </a:pPr>
            <a:r>
              <a:rPr lang="en-IN" altLang="en-US" sz="2400"/>
              <a:t>Similar Broadly Defined Behaviours in Early Leadership Research</a:t>
            </a:r>
            <a:endParaRPr lang="en-US" altLang="en-US" sz="2400">
              <a:solidFill>
                <a:srgbClr val="FFC000"/>
              </a:solidFill>
            </a:endParaRPr>
          </a:p>
        </p:txBody>
      </p:sp>
      <p:graphicFrame>
        <p:nvGraphicFramePr>
          <p:cNvPr id="6" name="Table 1">
            <a:extLst>
              <a:ext uri="{FF2B5EF4-FFF2-40B4-BE49-F238E27FC236}">
                <a16:creationId xmlns:a16="http://schemas.microsoft.com/office/drawing/2014/main" id="{DC0875B7-3164-CE45-9733-7345A431AFD0}"/>
              </a:ext>
            </a:extLst>
          </p:cNvPr>
          <p:cNvGraphicFramePr>
            <a:graphicFrameLocks/>
          </p:cNvGraphicFramePr>
          <p:nvPr/>
        </p:nvGraphicFramePr>
        <p:xfrm>
          <a:off x="458788" y="1916113"/>
          <a:ext cx="8075613" cy="3597274"/>
        </p:xfrm>
        <a:graphic>
          <a:graphicData uri="http://schemas.openxmlformats.org/drawingml/2006/table">
            <a:tbl>
              <a:tblPr firstRow="1">
                <a:tableStyleId>{0E3FDE45-AF77-4B5C-9715-49D594BDF05E}</a:tableStyleId>
              </a:tblPr>
              <a:tblGrid>
                <a:gridCol w="2569514">
                  <a:extLst>
                    <a:ext uri="{9D8B030D-6E8A-4147-A177-3AD203B41FA5}">
                      <a16:colId xmlns:a16="http://schemas.microsoft.com/office/drawing/2014/main" val="20000"/>
                    </a:ext>
                  </a:extLst>
                </a:gridCol>
                <a:gridCol w="2496098">
                  <a:extLst>
                    <a:ext uri="{9D8B030D-6E8A-4147-A177-3AD203B41FA5}">
                      <a16:colId xmlns:a16="http://schemas.microsoft.com/office/drawing/2014/main" val="20001"/>
                    </a:ext>
                  </a:extLst>
                </a:gridCol>
                <a:gridCol w="3010001">
                  <a:extLst>
                    <a:ext uri="{9D8B030D-6E8A-4147-A177-3AD203B41FA5}">
                      <a16:colId xmlns:a16="http://schemas.microsoft.com/office/drawing/2014/main" val="20002"/>
                    </a:ext>
                  </a:extLst>
                </a:gridCol>
              </a:tblGrid>
              <a:tr h="449267">
                <a:tc>
                  <a:txBody>
                    <a:bodyPr/>
                    <a:lstStyle/>
                    <a:p>
                      <a:pPr algn="l" fontAlgn="b"/>
                      <a:r>
                        <a:rPr lang="en-US" sz="1800" b="1" i="0" u="none" strike="noStrike" dirty="0">
                          <a:solidFill>
                            <a:schemeClr val="tx1">
                              <a:lumMod val="95000"/>
                              <a:lumOff val="5000"/>
                            </a:schemeClr>
                          </a:solidFill>
                          <a:effectLst/>
                          <a:latin typeface="+mn-lt"/>
                        </a:rPr>
                        <a:t>Task-Oriented</a:t>
                      </a: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1" i="0" u="none" strike="noStrike" kern="1200" dirty="0">
                          <a:solidFill>
                            <a:schemeClr val="tx1">
                              <a:lumMod val="95000"/>
                              <a:lumOff val="5000"/>
                            </a:schemeClr>
                          </a:solidFill>
                          <a:effectLst/>
                          <a:latin typeface="+mn-lt"/>
                          <a:ea typeface="+mn-ea"/>
                          <a:cs typeface="+mn-cs"/>
                        </a:rPr>
                        <a:t>Relations-Oriented</a:t>
                      </a:r>
                      <a:endParaRPr lang="en-US" sz="1800" b="1" i="0" u="none" strike="noStrike" kern="1200" dirty="0">
                        <a:solidFill>
                          <a:schemeClr val="tx1">
                            <a:lumMod val="95000"/>
                            <a:lumOff val="5000"/>
                          </a:schemeClr>
                        </a:solidFill>
                        <a:effectLst/>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1" i="0" u="none" strike="noStrike" kern="1200" dirty="0">
                          <a:solidFill>
                            <a:schemeClr val="tx1">
                              <a:lumMod val="95000"/>
                              <a:lumOff val="5000"/>
                            </a:schemeClr>
                          </a:solidFill>
                          <a:effectLst/>
                          <a:latin typeface="+mn-lt"/>
                          <a:ea typeface="+mn-ea"/>
                          <a:cs typeface="+mn-cs"/>
                        </a:rPr>
                        <a:t>Source</a:t>
                      </a:r>
                      <a:endParaRPr lang="en-US" sz="1800" b="1" i="0" u="none" strike="noStrike" kern="1200" dirty="0">
                        <a:solidFill>
                          <a:schemeClr val="tx1">
                            <a:lumMod val="95000"/>
                            <a:lumOff val="5000"/>
                          </a:schemeClr>
                        </a:solidFill>
                        <a:effectLst/>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0"/>
                  </a:ext>
                </a:extLst>
              </a:tr>
              <a:tr h="589169">
                <a:tc>
                  <a:txBody>
                    <a:bodyPr/>
                    <a:lstStyle/>
                    <a:p>
                      <a:pPr algn="l" fontAlgn="b"/>
                      <a:r>
                        <a:rPr lang="en-IN" sz="1800" b="0" i="0" u="none" strike="noStrike" kern="1200" baseline="0" dirty="0">
                          <a:solidFill>
                            <a:schemeClr val="tx1"/>
                          </a:solidFill>
                          <a:latin typeface="+mn-lt"/>
                          <a:ea typeface="+mn-ea"/>
                          <a:cs typeface="+mn-cs"/>
                        </a:rPr>
                        <a:t>Initiating Structure</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Consideration</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de-DE" sz="1800" b="0" i="0" u="none" strike="noStrike" kern="1200" baseline="0" dirty="0">
                          <a:solidFill>
                            <a:schemeClr val="tx1"/>
                          </a:solidFill>
                          <a:latin typeface="+mn-lt"/>
                          <a:ea typeface="+mn-ea"/>
                          <a:cs typeface="+mn-cs"/>
                        </a:rPr>
                        <a:t>Fleishman (1953); Halpin &amp; Winer (1957)</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10001"/>
                  </a:ext>
                </a:extLst>
              </a:tr>
              <a:tr h="621868">
                <a:tc>
                  <a:txBody>
                    <a:bodyPr/>
                    <a:lstStyle/>
                    <a:p>
                      <a:pPr algn="l" fontAlgn="b"/>
                      <a:r>
                        <a:rPr lang="en-IN" sz="1800" b="0" i="0" u="none" strike="noStrike" kern="1200" baseline="0" dirty="0">
                          <a:solidFill>
                            <a:schemeClr val="tx1"/>
                          </a:solidFill>
                          <a:latin typeface="+mn-lt"/>
                          <a:ea typeface="+mn-ea"/>
                          <a:cs typeface="+mn-cs"/>
                        </a:rPr>
                        <a:t>Concern for Production</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Concern for People</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Blake &amp; Mouton (1964)</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308142358"/>
                  </a:ext>
                </a:extLst>
              </a:tr>
              <a:tr h="449267">
                <a:tc>
                  <a:txBody>
                    <a:bodyPr/>
                    <a:lstStyle/>
                    <a:p>
                      <a:pPr algn="l" fontAlgn="b"/>
                      <a:r>
                        <a:rPr lang="en-IN" sz="1800" b="0" i="0" u="none" strike="noStrike" kern="1200" baseline="0" dirty="0">
                          <a:solidFill>
                            <a:schemeClr val="tx1"/>
                          </a:solidFill>
                          <a:latin typeface="+mn-lt"/>
                          <a:ea typeface="+mn-ea"/>
                          <a:cs typeface="+mn-cs"/>
                        </a:rPr>
                        <a:t>Instrumental Leadership</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Supportive Leadership</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House (1971)</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2363855909"/>
                  </a:ext>
                </a:extLst>
              </a:tr>
              <a:tr h="589169">
                <a:tc>
                  <a:txBody>
                    <a:bodyPr/>
                    <a:lstStyle/>
                    <a:p>
                      <a:pPr algn="l" fontAlgn="b"/>
                      <a:r>
                        <a:rPr lang="en-IN" sz="1800" b="0" i="0" u="none" strike="noStrike" kern="1200" baseline="0" dirty="0">
                          <a:solidFill>
                            <a:schemeClr val="tx1"/>
                          </a:solidFill>
                          <a:latin typeface="+mn-lt"/>
                          <a:ea typeface="+mn-ea"/>
                          <a:cs typeface="+mn-cs"/>
                        </a:rPr>
                        <a:t>Goal Emphasis; Work</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Supportive Leadership</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Bowers &amp; Seashore (1966);</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2340525049"/>
                  </a:ext>
                </a:extLst>
              </a:tr>
              <a:tr h="449267">
                <a:tc>
                  <a:txBody>
                    <a:bodyPr/>
                    <a:lstStyle/>
                    <a:p>
                      <a:pPr algn="l" fontAlgn="b"/>
                      <a:r>
                        <a:rPr lang="en-IN" sz="1800" b="0" i="0" u="none" strike="noStrike" kern="1200" baseline="0" dirty="0">
                          <a:solidFill>
                            <a:schemeClr val="tx1"/>
                          </a:solidFill>
                          <a:latin typeface="+mn-lt"/>
                          <a:ea typeface="+mn-ea"/>
                          <a:cs typeface="+mn-cs"/>
                        </a:rPr>
                        <a:t>Facilitation</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Interaction Facilitation</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Taylor &amp; Bowers (1972)</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28899340"/>
                  </a:ext>
                </a:extLst>
              </a:tr>
              <a:tr h="449267">
                <a:tc>
                  <a:txBody>
                    <a:bodyPr/>
                    <a:lstStyle/>
                    <a:p>
                      <a:pPr algn="l" fontAlgn="b"/>
                      <a:r>
                        <a:rPr lang="en-IN" sz="1800" b="0" i="0" u="none" strike="noStrike" kern="1200" baseline="0" dirty="0">
                          <a:solidFill>
                            <a:schemeClr val="tx1"/>
                          </a:solidFill>
                          <a:latin typeface="+mn-lt"/>
                          <a:ea typeface="+mn-ea"/>
                          <a:cs typeface="+mn-cs"/>
                        </a:rPr>
                        <a:t>Performance Behaviour</a:t>
                      </a:r>
                      <a:endParaRPr lang="en-US" sz="1800" b="0" i="0" u="none" strike="noStrike" kern="1200" baseline="0" dirty="0">
                        <a:solidFill>
                          <a:schemeClr val="tx1"/>
                        </a:solidFill>
                        <a:latin typeface="+mn-lt"/>
                        <a:ea typeface="+mn-ea"/>
                        <a:cs typeface="+mn-cs"/>
                      </a:endParaRPr>
                    </a:p>
                  </a:txBody>
                  <a:tcPr marL="91444" marR="9525" marT="9522" marB="0" anchor="ctr">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a:solidFill>
                            <a:schemeClr val="tx1"/>
                          </a:solidFill>
                          <a:latin typeface="+mn-lt"/>
                          <a:ea typeface="+mn-ea"/>
                          <a:cs typeface="+mn-cs"/>
                        </a:rPr>
                        <a:t>Maintenance Behaviour</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tc>
                  <a:txBody>
                    <a:bodyPr/>
                    <a:lstStyle/>
                    <a:p>
                      <a:pPr algn="l" fontAlgn="b"/>
                      <a:r>
                        <a:rPr lang="en-IN" sz="1800" b="0" i="0" u="none" strike="noStrike" kern="1200" baseline="0" dirty="0" err="1">
                          <a:solidFill>
                            <a:schemeClr val="tx1"/>
                          </a:solidFill>
                          <a:latin typeface="+mn-lt"/>
                          <a:ea typeface="+mn-ea"/>
                          <a:cs typeface="+mn-cs"/>
                        </a:rPr>
                        <a:t>Misumi</a:t>
                      </a:r>
                      <a:r>
                        <a:rPr lang="en-IN" sz="1800" b="0" i="0" u="none" strike="noStrike" kern="1200" baseline="0" dirty="0">
                          <a:solidFill>
                            <a:schemeClr val="tx1"/>
                          </a:solidFill>
                          <a:latin typeface="+mn-lt"/>
                          <a:ea typeface="+mn-ea"/>
                          <a:cs typeface="+mn-cs"/>
                        </a:rPr>
                        <a:t> &amp; Peterson (1985)</a:t>
                      </a:r>
                      <a:endParaRPr lang="en-US" sz="1800" b="0" i="0" u="none" strike="noStrike" kern="1200" baseline="0" dirty="0">
                        <a:solidFill>
                          <a:schemeClr val="tx1"/>
                        </a:solidFill>
                        <a:latin typeface="+mn-lt"/>
                        <a:ea typeface="+mn-ea"/>
                        <a:cs typeface="+mn-cs"/>
                      </a:endParaRPr>
                    </a:p>
                  </a:txBody>
                  <a:tcPr marL="91444" marR="9525" marT="9522" marB="0" anchor="ctr">
                    <a:lnL w="76200" cap="flat" cmpd="sng" algn="ctr">
                      <a:solidFill>
                        <a:schemeClr val="bg1"/>
                      </a:solidFill>
                      <a:prstDash val="solid"/>
                      <a:round/>
                      <a:headEnd type="none" w="med" len="med"/>
                      <a:tailEnd type="none" w="med" len="med"/>
                    </a:lnL>
                    <a:lnR w="76200" cap="flat" cmpd="sng" algn="ctr">
                      <a:solidFill>
                        <a:schemeClr val="bg1"/>
                      </a:solidFill>
                      <a:prstDash val="solid"/>
                      <a:round/>
                      <a:headEnd type="none" w="med" len="med"/>
                      <a:tailEnd type="none" w="med" len="med"/>
                    </a:lnR>
                    <a:lnT w="3175" cap="flat" cmpd="sng" algn="ctr">
                      <a:solidFill>
                        <a:schemeClr val="bg1"/>
                      </a:solidFill>
                      <a:prstDash val="solid"/>
                      <a:round/>
                      <a:headEnd type="none" w="med" len="med"/>
                      <a:tailEnd type="none" w="med" len="med"/>
                    </a:lnT>
                    <a:lnB w="3175" cap="flat" cmpd="sng" algn="ctr">
                      <a:solidFill>
                        <a:schemeClr val="bg1"/>
                      </a:solidFill>
                      <a:prstDash val="solid"/>
                      <a:round/>
                      <a:headEnd type="none" w="med" len="med"/>
                      <a:tailEnd type="none" w="med" len="med"/>
                    </a:lnB>
                    <a:solidFill>
                      <a:schemeClr val="bg1"/>
                    </a:solidFill>
                  </a:tcPr>
                </a:tc>
                <a:extLst>
                  <a:ext uri="{0D108BD9-81ED-4DB2-BD59-A6C34878D82A}">
                    <a16:rowId xmlns:a16="http://schemas.microsoft.com/office/drawing/2014/main" val="3136844723"/>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4B4D10D7-3C23-7DCE-F78D-07255F0DAE75}"/>
              </a:ext>
            </a:extLst>
          </p:cNvPr>
          <p:cNvSpPr>
            <a:spLocks noGrp="1"/>
          </p:cNvSpPr>
          <p:nvPr>
            <p:ph type="title"/>
          </p:nvPr>
        </p:nvSpPr>
        <p:spPr>
          <a:xfrm>
            <a:off x="463655" y="404664"/>
            <a:ext cx="8229600" cy="646331"/>
          </a:xfrm>
        </p:spPr>
        <p:txBody>
          <a:bodyPr>
            <a:spAutoFit/>
          </a:bodyPr>
          <a:lstStyle/>
          <a:p>
            <a:r>
              <a:rPr lang="en-US" altLang="en-US" sz="3600" b="1" dirty="0"/>
              <a:t>Types of Leadership Behavior </a:t>
            </a:r>
            <a:r>
              <a:rPr lang="en-US" altLang="en-US" sz="2800" b="1" dirty="0"/>
              <a:t>Cont.</a:t>
            </a:r>
          </a:p>
        </p:txBody>
      </p:sp>
      <p:sp>
        <p:nvSpPr>
          <p:cNvPr id="26626" name="Content Placeholder 2">
            <a:extLst>
              <a:ext uri="{FF2B5EF4-FFF2-40B4-BE49-F238E27FC236}">
                <a16:creationId xmlns:a16="http://schemas.microsoft.com/office/drawing/2014/main" id="{F776D5C4-2F09-F284-B79C-601215E34FFE}"/>
              </a:ext>
            </a:extLst>
          </p:cNvPr>
          <p:cNvSpPr>
            <a:spLocks noGrp="1"/>
          </p:cNvSpPr>
          <p:nvPr>
            <p:ph sz="half" idx="1"/>
          </p:nvPr>
        </p:nvSpPr>
        <p:spPr>
          <a:xfrm>
            <a:off x="457200" y="1600200"/>
            <a:ext cx="8012113" cy="3342453"/>
          </a:xfrm>
        </p:spPr>
        <p:txBody>
          <a:bodyPr>
            <a:spAutoFit/>
          </a:bodyPr>
          <a:lstStyle/>
          <a:p>
            <a:pPr marL="0" indent="0">
              <a:buNone/>
            </a:pPr>
            <a:r>
              <a:rPr lang="en-US" altLang="en-US" sz="2400" dirty="0"/>
              <a:t>One additional leadership </a:t>
            </a:r>
            <a:r>
              <a:rPr lang="en-GB" altLang="en-US" sz="2400" dirty="0"/>
              <a:t>behaviour</a:t>
            </a:r>
            <a:r>
              <a:rPr lang="en-US" altLang="en-US" sz="2400" dirty="0"/>
              <a:t> which is fundamental in </a:t>
            </a:r>
            <a:r>
              <a:rPr lang="en-GB" altLang="en-US" sz="2400" dirty="0"/>
              <a:t>contemporary</a:t>
            </a:r>
            <a:r>
              <a:rPr lang="en-US" altLang="en-US" sz="2400" dirty="0"/>
              <a:t> business is </a:t>
            </a:r>
            <a:r>
              <a:rPr lang="en-US" altLang="en-US" sz="2400" b="1" dirty="0"/>
              <a:t>change-oriented behavior:</a:t>
            </a:r>
          </a:p>
          <a:p>
            <a:pPr lvl="1"/>
            <a:r>
              <a:rPr lang="en-US" altLang="en-US" dirty="0"/>
              <a:t>Communicating an appealing vision of what could be changed </a:t>
            </a:r>
          </a:p>
          <a:p>
            <a:pPr lvl="1"/>
            <a:r>
              <a:rPr lang="en-US" altLang="en-US" dirty="0"/>
              <a:t>Proposing specific changes </a:t>
            </a:r>
          </a:p>
          <a:p>
            <a:pPr lvl="1"/>
            <a:r>
              <a:rPr lang="en-US" altLang="en-US" dirty="0"/>
              <a:t>Implementing a change </a:t>
            </a:r>
          </a:p>
          <a:p>
            <a:pPr lvl="1"/>
            <a:r>
              <a:rPr lang="en-US" altLang="en-US" dirty="0"/>
              <a:t>Encouraging innovation</a:t>
            </a:r>
            <a:endParaRPr lang="en-US" altLang="en-US" dirty="0">
              <a:solidFill>
                <a:srgbClr val="FFC0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06B6-9285-BA01-34BD-CED7FA33822F}"/>
              </a:ext>
            </a:extLst>
          </p:cNvPr>
          <p:cNvSpPr>
            <a:spLocks noGrp="1"/>
          </p:cNvSpPr>
          <p:nvPr>
            <p:ph type="title"/>
          </p:nvPr>
        </p:nvSpPr>
        <p:spPr/>
        <p:txBody>
          <a:bodyPr/>
          <a:lstStyle/>
          <a:p>
            <a:r>
              <a:rPr lang="en-GB" sz="3600" b="1" dirty="0"/>
              <a:t>Watch and discuss</a:t>
            </a:r>
          </a:p>
        </p:txBody>
      </p:sp>
      <p:sp>
        <p:nvSpPr>
          <p:cNvPr id="3" name="Content Placeholder 2">
            <a:extLst>
              <a:ext uri="{FF2B5EF4-FFF2-40B4-BE49-F238E27FC236}">
                <a16:creationId xmlns:a16="http://schemas.microsoft.com/office/drawing/2014/main" id="{D599577C-06B6-8D2B-D44E-B53EDA1D2F8D}"/>
              </a:ext>
            </a:extLst>
          </p:cNvPr>
          <p:cNvSpPr>
            <a:spLocks noGrp="1"/>
          </p:cNvSpPr>
          <p:nvPr>
            <p:ph idx="1"/>
          </p:nvPr>
        </p:nvSpPr>
        <p:spPr/>
        <p:txBody>
          <a:bodyPr/>
          <a:lstStyle/>
          <a:p>
            <a:r>
              <a:rPr lang="en-GB" dirty="0">
                <a:hlinkClick r:id="rId2"/>
              </a:rPr>
              <a:t>Ted talk: Simon Sunek</a:t>
            </a:r>
            <a:endParaRPr lang="en-GB" dirty="0"/>
          </a:p>
        </p:txBody>
      </p:sp>
      <p:sp>
        <p:nvSpPr>
          <p:cNvPr id="4" name="Date Placeholder 3">
            <a:extLst>
              <a:ext uri="{FF2B5EF4-FFF2-40B4-BE49-F238E27FC236}">
                <a16:creationId xmlns:a16="http://schemas.microsoft.com/office/drawing/2014/main" id="{A3FDAE80-E97B-F015-4608-B4E87299B19A}"/>
              </a:ext>
            </a:extLst>
          </p:cNvPr>
          <p:cNvSpPr>
            <a:spLocks noGrp="1"/>
          </p:cNvSpPr>
          <p:nvPr>
            <p:ph type="dt" sz="half" idx="10"/>
          </p:nvPr>
        </p:nvSpPr>
        <p:spPr/>
        <p:txBody>
          <a:bodyPr/>
          <a:lstStyle/>
          <a:p>
            <a:pPr>
              <a:defRPr/>
            </a:pPr>
            <a:fld id="{C8576B21-4E08-9545-89FF-6FDFE8043C44}" type="datetime1">
              <a:rPr lang="en-GB" altLang="en-US" smtClean="0"/>
              <a:pPr>
                <a:defRPr/>
              </a:pPr>
              <a:t>19/10/2025</a:t>
            </a:fld>
            <a:endParaRPr lang="en-GB" altLang="en-US"/>
          </a:p>
        </p:txBody>
      </p:sp>
      <p:sp>
        <p:nvSpPr>
          <p:cNvPr id="5" name="Slide Number Placeholder 4">
            <a:extLst>
              <a:ext uri="{FF2B5EF4-FFF2-40B4-BE49-F238E27FC236}">
                <a16:creationId xmlns:a16="http://schemas.microsoft.com/office/drawing/2014/main" id="{F15816F2-8CDC-9E0B-5305-A547AA8714DA}"/>
              </a:ext>
            </a:extLst>
          </p:cNvPr>
          <p:cNvSpPr>
            <a:spLocks noGrp="1"/>
          </p:cNvSpPr>
          <p:nvPr>
            <p:ph type="sldNum" sz="quarter" idx="12"/>
          </p:nvPr>
        </p:nvSpPr>
        <p:spPr/>
        <p:txBody>
          <a:bodyPr/>
          <a:lstStyle/>
          <a:p>
            <a:fld id="{FA2A021F-45F7-E346-8E84-1FDA3731DA32}" type="slidenum">
              <a:rPr lang="en-GB" altLang="en-US" smtClean="0"/>
              <a:pPr/>
              <a:t>22</a:t>
            </a:fld>
            <a:endParaRPr lang="en-GB" altLang="en-US"/>
          </a:p>
        </p:txBody>
      </p:sp>
    </p:spTree>
    <p:extLst>
      <p:ext uri="{BB962C8B-B14F-4D97-AF65-F5344CB8AC3E}">
        <p14:creationId xmlns:p14="http://schemas.microsoft.com/office/powerpoint/2010/main" val="26640500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15634-1BA2-A4F2-73C6-180446CF72B3}"/>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A68416DA-E9E7-6ABF-50A2-976DFCD9B953}"/>
              </a:ext>
            </a:extLst>
          </p:cNvPr>
          <p:cNvSpPr>
            <a:spLocks noGrp="1"/>
          </p:cNvSpPr>
          <p:nvPr>
            <p:ph idx="1"/>
          </p:nvPr>
        </p:nvSpPr>
        <p:spPr/>
        <p:txBody>
          <a:bodyPr/>
          <a:lstStyle/>
          <a:p>
            <a:r>
              <a:rPr lang="en-GB" sz="2400" dirty="0"/>
              <a:t>You can now complete Psychometric Test 2 and reflect on the outcomes. </a:t>
            </a:r>
          </a:p>
        </p:txBody>
      </p:sp>
      <p:sp>
        <p:nvSpPr>
          <p:cNvPr id="4" name="Date Placeholder 3">
            <a:extLst>
              <a:ext uri="{FF2B5EF4-FFF2-40B4-BE49-F238E27FC236}">
                <a16:creationId xmlns:a16="http://schemas.microsoft.com/office/drawing/2014/main" id="{78391F7C-E82D-F069-2D49-73D2FB3C48C3}"/>
              </a:ext>
            </a:extLst>
          </p:cNvPr>
          <p:cNvSpPr>
            <a:spLocks noGrp="1"/>
          </p:cNvSpPr>
          <p:nvPr>
            <p:ph type="dt" sz="half" idx="10"/>
          </p:nvPr>
        </p:nvSpPr>
        <p:spPr/>
        <p:txBody>
          <a:bodyPr/>
          <a:lstStyle/>
          <a:p>
            <a:pPr>
              <a:defRPr/>
            </a:pPr>
            <a:fld id="{C8576B21-4E08-9545-89FF-6FDFE8043C44}" type="datetime1">
              <a:rPr lang="en-GB" altLang="en-US" smtClean="0"/>
              <a:pPr>
                <a:defRPr/>
              </a:pPr>
              <a:t>19/10/2025</a:t>
            </a:fld>
            <a:endParaRPr lang="en-GB" altLang="en-US"/>
          </a:p>
        </p:txBody>
      </p:sp>
      <p:sp>
        <p:nvSpPr>
          <p:cNvPr id="5" name="Slide Number Placeholder 4">
            <a:extLst>
              <a:ext uri="{FF2B5EF4-FFF2-40B4-BE49-F238E27FC236}">
                <a16:creationId xmlns:a16="http://schemas.microsoft.com/office/drawing/2014/main" id="{1B917ED4-3129-5428-452E-9051B75E829D}"/>
              </a:ext>
            </a:extLst>
          </p:cNvPr>
          <p:cNvSpPr>
            <a:spLocks noGrp="1"/>
          </p:cNvSpPr>
          <p:nvPr>
            <p:ph type="sldNum" sz="quarter" idx="12"/>
          </p:nvPr>
        </p:nvSpPr>
        <p:spPr/>
        <p:txBody>
          <a:bodyPr/>
          <a:lstStyle/>
          <a:p>
            <a:fld id="{FA2A021F-45F7-E346-8E84-1FDA3731DA32}" type="slidenum">
              <a:rPr lang="en-GB" altLang="en-US" smtClean="0"/>
              <a:pPr/>
              <a:t>23</a:t>
            </a:fld>
            <a:endParaRPr lang="en-GB" altLang="en-US"/>
          </a:p>
        </p:txBody>
      </p:sp>
    </p:spTree>
    <p:extLst>
      <p:ext uri="{BB962C8B-B14F-4D97-AF65-F5344CB8AC3E}">
        <p14:creationId xmlns:p14="http://schemas.microsoft.com/office/powerpoint/2010/main" val="36526576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19/10/2025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24</a:t>
            </a:fld>
            <a:endParaRPr lang="en-GB" altLang="en-US">
              <a:solidFill>
                <a:srgbClr val="898989"/>
              </a:solidFill>
              <a:latin typeface="Myriad Pro"/>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E2A7E63-C6CC-57F5-BAA9-B04D05871754}"/>
              </a:ext>
            </a:extLst>
          </p:cNvPr>
          <p:cNvSpPr>
            <a:spLocks noGrp="1"/>
          </p:cNvSpPr>
          <p:nvPr>
            <p:ph type="title"/>
          </p:nvPr>
        </p:nvSpPr>
        <p:spPr/>
        <p:txBody>
          <a:bodyPr/>
          <a:lstStyle/>
          <a:p>
            <a:r>
              <a:rPr lang="en-US" altLang="en-US" sz="3600" b="1" dirty="0"/>
              <a:t>References</a:t>
            </a:r>
          </a:p>
        </p:txBody>
      </p:sp>
      <p:sp>
        <p:nvSpPr>
          <p:cNvPr id="51202" name="Content Placeholder 2">
            <a:extLst>
              <a:ext uri="{FF2B5EF4-FFF2-40B4-BE49-F238E27FC236}">
                <a16:creationId xmlns:a16="http://schemas.microsoft.com/office/drawing/2014/main" id="{762B3563-C0B3-6A25-B87C-64A2FCBF0CC5}"/>
              </a:ext>
            </a:extLst>
          </p:cNvPr>
          <p:cNvSpPr>
            <a:spLocks noGrp="1"/>
          </p:cNvSpPr>
          <p:nvPr>
            <p:ph idx="1"/>
          </p:nvPr>
        </p:nvSpPr>
        <p:spPr>
          <a:xfrm>
            <a:off x="457200" y="1600200"/>
            <a:ext cx="8229600" cy="3916363"/>
          </a:xfrm>
        </p:spPr>
        <p:txBody>
          <a:bodyPr/>
          <a:lstStyle/>
          <a:p>
            <a:r>
              <a:rPr lang="en-GB" sz="2400" b="0" i="0" u="none" strike="noStrike" dirty="0">
                <a:solidFill>
                  <a:srgbClr val="3A3A3A"/>
                </a:solidFill>
                <a:effectLst/>
                <a:latin typeface="Source Sans Pro" panose="020B0503030403020204" pitchFamily="34" charset="0"/>
              </a:rPr>
              <a:t>Yukl, G.A. and Gardner, W.L. (2020) </a:t>
            </a:r>
            <a:r>
              <a:rPr lang="en-GB" sz="2400" b="0" i="1" u="none" strike="noStrike" dirty="0">
                <a:solidFill>
                  <a:srgbClr val="3A3A3A"/>
                </a:solidFill>
                <a:effectLst/>
                <a:latin typeface="Source Sans Pro" panose="020B0503030403020204" pitchFamily="34" charset="0"/>
              </a:rPr>
              <a:t>Leadership in organizations</a:t>
            </a:r>
            <a:r>
              <a:rPr lang="en-GB" sz="2400" b="0" i="0" u="none" strike="noStrike" dirty="0">
                <a:solidFill>
                  <a:srgbClr val="3A3A3A"/>
                </a:solidFill>
                <a:effectLst/>
                <a:latin typeface="Source Sans Pro" panose="020B0503030403020204" pitchFamily="34" charset="0"/>
              </a:rPr>
              <a:t>. Ninth edition. Harlow: Pearson Education Limited.</a:t>
            </a:r>
            <a:endParaRPr lang="en-US" altLang="en-US" sz="2400" dirty="0"/>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19/10/2025</a:t>
            </a:fld>
            <a:endParaRPr lang="en-GB" altLang="en-US"/>
          </a:p>
        </p:txBody>
      </p:sp>
      <p:sp>
        <p:nvSpPr>
          <p:cNvPr id="51204" name="Slide Number Placeholder 4">
            <a:extLst>
              <a:ext uri="{FF2B5EF4-FFF2-40B4-BE49-F238E27FC236}">
                <a16:creationId xmlns:a16="http://schemas.microsoft.com/office/drawing/2014/main" id="{400686D1-27FA-4DA1-E81D-C693FD42C17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F8D9DD8F-C0FA-5E4C-967F-5FDDA6769E4D}" type="slidenum">
              <a:rPr lang="en-GB" altLang="en-US" sz="1200">
                <a:solidFill>
                  <a:srgbClr val="898989"/>
                </a:solidFill>
              </a:rPr>
              <a:pPr>
                <a:spcBef>
                  <a:spcPct val="0"/>
                </a:spcBef>
                <a:buFontTx/>
                <a:buNone/>
              </a:pPr>
              <a:t>25</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WEEK 2 - Session 1  -  Read-Only" id="{EA7BAB90-E636-CF45-B707-ADB339C569C6}" vid="{99D4D6D4-EE76-9C49-A303-27A9AB8FC82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WEEK 2 - Session 1 - Feb25 (2)</Template>
  <TotalTime>5</TotalTime>
  <Words>1678</Words>
  <Application>Microsoft Office PowerPoint</Application>
  <PresentationFormat>On-screen Show (4:3)</PresentationFormat>
  <Paragraphs>194</Paragraphs>
  <Slides>25</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Myriad Pro</vt:lpstr>
      <vt:lpstr>Arial</vt:lpstr>
      <vt:lpstr>Source Sans Pro</vt:lpstr>
      <vt:lpstr>Verdana</vt:lpstr>
      <vt:lpstr>20140311PresentationUWTSDTemplate</vt:lpstr>
      <vt:lpstr>LCBB6003 Leadership and management, theory and practice  </vt:lpstr>
      <vt:lpstr>Content of the Session</vt:lpstr>
      <vt:lpstr>Leadership</vt:lpstr>
      <vt:lpstr>Quick Discussion</vt:lpstr>
      <vt:lpstr>Different Types of Leader Attributes</vt:lpstr>
      <vt:lpstr>Types of Research on Leader  Traits and Skills</vt:lpstr>
      <vt:lpstr>Overview of Findings in the Research</vt:lpstr>
      <vt:lpstr>Personality Traits and Effective Leadership (1 of 3)</vt:lpstr>
      <vt:lpstr>Trait Theories of Leadership (2 of 3)</vt:lpstr>
      <vt:lpstr>Personality Traits and Effective Leadership (3 of 3)</vt:lpstr>
      <vt:lpstr>Conclusions of Trait Theory of Leadership</vt:lpstr>
      <vt:lpstr>Conclusions of Trait Theory of Leadership</vt:lpstr>
      <vt:lpstr>Skills and Effective Leadership (1 of 2)</vt:lpstr>
      <vt:lpstr>Skills and Effective Leadership (2 of 2)</vt:lpstr>
      <vt:lpstr>Situational Relevance of Traits and Skills</vt:lpstr>
      <vt:lpstr>Managerial Competencies Influencing Leadership effectiveness</vt:lpstr>
      <vt:lpstr>Guidelines for Leaders</vt:lpstr>
      <vt:lpstr>Behavioral theories of leadership</vt:lpstr>
      <vt:lpstr>Types of Leadership Behavior</vt:lpstr>
      <vt:lpstr>Types of Leadership Behavior Cont. </vt:lpstr>
      <vt:lpstr>Types of Leadership Behavior Cont.</vt:lpstr>
      <vt:lpstr>Watch and discuss</vt:lpstr>
      <vt:lpstr>Activity</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LCBB6003 Leadership and management, theory and practice</dc:title>
  <dc:creator>Laila Maazouz</dc:creator>
  <cp:lastModifiedBy>Piyumika Kithulgoda Gamage</cp:lastModifiedBy>
  <cp:revision>8</cp:revision>
  <cp:lastPrinted>1601-01-01T00:00:00Z</cp:lastPrinted>
  <dcterms:created xsi:type="dcterms:W3CDTF">2025-05-30T15:35:01Z</dcterms:created>
  <dcterms:modified xsi:type="dcterms:W3CDTF">2025-10-19T16:43:28Z</dcterms:modified>
</cp:coreProperties>
</file>