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235" autoAdjust="0"/>
    <p:restoredTop sz="94660"/>
  </p:normalViewPr>
  <p:slideViewPr>
    <p:cSldViewPr snapToGrid="0">
      <p:cViewPr varScale="1">
        <p:scale>
          <a:sx n="70" d="100"/>
          <a:sy n="70" d="100"/>
        </p:scale>
        <p:origin x="81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3/18/2023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214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810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164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870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744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3/18/2023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611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052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619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635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329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616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3/18/2023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879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796" r:id="rId8"/>
    <p:sldLayoutId id="2147483797" r:id="rId9"/>
    <p:sldLayoutId id="2147483798" r:id="rId10"/>
    <p:sldLayoutId id="214748380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.org/en/global-issues/ageing" TargetMode="External"/><Relationship Id="rId2" Type="http://schemas.openxmlformats.org/officeDocument/2006/relationships/hyperlink" Target="https://www.who.int/news-room/fact-sheets/detail/ageing-and-health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mdpi.com/1660-4601/18/16/8725" TargetMode="External"/><Relationship Id="rId4" Type="http://schemas.openxmlformats.org/officeDocument/2006/relationships/hyperlink" Target="https://population.un.org/wpp/Graphs/Probabilistic/POP/60plus/90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vitaltech.com/" TargetMode="External"/><Relationship Id="rId2" Type="http://schemas.openxmlformats.org/officeDocument/2006/relationships/hyperlink" Target="https://www.cnbc.com/2019/09/12/7-new-tech-devices-for-that-help-seniors-live-happier-healthier-lives.html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ageuk.org.uk/globalassets/age-uk/documents/reports-and-publications/reports-and-briefings/health--wellbeing/age_uk_briefing_state_of_health_and_care_of_older_people_july2019.pdf" TargetMode="External"/><Relationship Id="rId4" Type="http://schemas.openxmlformats.org/officeDocument/2006/relationships/hyperlink" Target="https://elliq.com/pages/feature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businessindustryandtrade/itandinternetindustry/bulletins/internetaccesshouseholdsandindividuals/2021" TargetMode="External"/><Relationship Id="rId2" Type="http://schemas.openxmlformats.org/officeDocument/2006/relationships/hyperlink" Target="https://www.ofcom.org.uk/research-and-data/multi-sector-research/age-and-media-use/older-people-and-technology-use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doi.org/10.1111/spc3.12371" TargetMode="External"/><Relationship Id="rId4" Type="http://schemas.openxmlformats.org/officeDocument/2006/relationships/hyperlink" Target="https://doi.org/10.1136/bmj.m99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0292BAD4-5BB2-4CD3-AB5B-C35EF9F7D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1"/>
            <a:ext cx="5236971" cy="6858000"/>
            <a:chOff x="20829" y="1"/>
            <a:chExt cx="5236971" cy="6857999"/>
          </a:xfrm>
        </p:grpSpPr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BA91DE0E-6861-418E-964C-304C560A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66" name="Picture 65">
              <a:extLst>
                <a:ext uri="{FF2B5EF4-FFF2-40B4-BE49-F238E27FC236}">
                  <a16:creationId xmlns:a16="http://schemas.microsoft.com/office/drawing/2014/main" id="{BE848AF8-FC50-42AF-8B5B-3F6D2EC34C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68" name="Rectangle 67">
            <a:extLst>
              <a:ext uri="{FF2B5EF4-FFF2-40B4-BE49-F238E27FC236}">
                <a16:creationId xmlns:a16="http://schemas.microsoft.com/office/drawing/2014/main" id="{B629C0B3-01E5-4A82-B87C-62B1483F1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4DFA784-845D-4F99-B808-5C025E39B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DB5C4-898C-ED56-DBC5-A8C62872BE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3939" y="692701"/>
            <a:ext cx="5367526" cy="3017207"/>
          </a:xfrm>
        </p:spPr>
        <p:txBody>
          <a:bodyPr anchor="b">
            <a:normAutofit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Is the use of technology necessary for the elderly UK population or an older person’s life?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BE6A5E-2C93-00FB-92AE-072D99333D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3939" y="3966434"/>
            <a:ext cx="5367526" cy="2015185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Rashid Ahmed               2015092</a:t>
            </a:r>
          </a:p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Elena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Ruseva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 2008341</a:t>
            </a:r>
          </a:p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Ana Maria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Caprioara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2019932</a:t>
            </a:r>
          </a:p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Jessica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Nmadume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2008179</a:t>
            </a:r>
          </a:p>
          <a:p>
            <a:pPr algn="l"/>
            <a:endParaRPr lang="en-GB" sz="2200" dirty="0"/>
          </a:p>
        </p:txBody>
      </p:sp>
      <p:pic>
        <p:nvPicPr>
          <p:cNvPr id="1026" name="Picture 2" descr="Older couple walking in park - Stock Photo - Dissolve">
            <a:extLst>
              <a:ext uri="{FF2B5EF4-FFF2-40B4-BE49-F238E27FC236}">
                <a16:creationId xmlns:a16="http://schemas.microsoft.com/office/drawing/2014/main" id="{4B4373A0-9709-872E-B2D4-D68815A245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392" y="1077423"/>
            <a:ext cx="4862633" cy="4703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489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8" name="Rectangle 2060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9" name="Rectangle 2062">
            <a:extLst>
              <a:ext uri="{FF2B5EF4-FFF2-40B4-BE49-F238E27FC236}">
                <a16:creationId xmlns:a16="http://schemas.microsoft.com/office/drawing/2014/main" id="{24C2BF05-856A-4AB0-B6F0-8B3BE0400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80" name="Group 2064">
            <a:extLst>
              <a:ext uri="{FF2B5EF4-FFF2-40B4-BE49-F238E27FC236}">
                <a16:creationId xmlns:a16="http://schemas.microsoft.com/office/drawing/2014/main" id="{4D5C2899-2E0D-42CC-9419-7B586A076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2066" name="Picture 2065">
              <a:extLst>
                <a:ext uri="{FF2B5EF4-FFF2-40B4-BE49-F238E27FC236}">
                  <a16:creationId xmlns:a16="http://schemas.microsoft.com/office/drawing/2014/main" id="{5230FD5F-23AA-4F3B-9ADF-D4717AC18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2081" name="Picture 2066">
              <a:extLst>
                <a:ext uri="{FF2B5EF4-FFF2-40B4-BE49-F238E27FC236}">
                  <a16:creationId xmlns:a16="http://schemas.microsoft.com/office/drawing/2014/main" id="{FA75D7EA-FD3D-4DFF-9B32-9B6F8D7D0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78CBAC-9D03-9A51-4664-06EB69522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1339"/>
            <a:ext cx="5334000" cy="119048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058" name="Content Placeholder 2057">
            <a:extLst>
              <a:ext uri="{FF2B5EF4-FFF2-40B4-BE49-F238E27FC236}">
                <a16:creationId xmlns:a16="http://schemas.microsoft.com/office/drawing/2014/main" id="{FF6A661B-0943-2121-8F76-3D826AE96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26" y="1927393"/>
            <a:ext cx="5545374" cy="3839226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in the elderly population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Demographic drivers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 General Assembly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Covid 19 and increase in technology use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4" name="Picture 6" descr="Worldwide PowerPoint Templates - PowerPoint Templates">
            <a:extLst>
              <a:ext uri="{FF2B5EF4-FFF2-40B4-BE49-F238E27FC236}">
                <a16:creationId xmlns:a16="http://schemas.microsoft.com/office/drawing/2014/main" id="{3FCF33BA-C06B-A67E-7930-50BD77DBD9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51" r="11066" b="23871"/>
          <a:stretch/>
        </p:blipFill>
        <p:spPr bwMode="auto">
          <a:xfrm>
            <a:off x="6557690" y="687985"/>
            <a:ext cx="5497780" cy="540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967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7C8C8-3F3E-5090-D7E9-BFE59498D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EF385-F486-EF1A-AC05-4BF837354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1949450"/>
            <a:ext cx="4957368" cy="41957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Lockdown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Remote healthcare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on positive impact of technology use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Prejudices towards elderly people</a:t>
            </a:r>
          </a:p>
        </p:txBody>
      </p:sp>
      <p:pic>
        <p:nvPicPr>
          <p:cNvPr id="3074" name="Picture 2" descr="iPhone 7">
            <a:extLst>
              <a:ext uri="{FF2B5EF4-FFF2-40B4-BE49-F238E27FC236}">
                <a16:creationId xmlns:a16="http://schemas.microsoft.com/office/drawing/2014/main" id="{718ACC8A-6CDA-A2E7-83F9-70870C825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974" y="453073"/>
            <a:ext cx="2476500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eoBook 2E 12.5-inch Laptop Windows 10 Intel Celeron 4GB RAM AC Wi-Fi 64GB eMMC">
            <a:extLst>
              <a:ext uri="{FF2B5EF4-FFF2-40B4-BE49-F238E27FC236}">
                <a16:creationId xmlns:a16="http://schemas.microsoft.com/office/drawing/2014/main" id="{0172F120-CD40-3CFE-9AC2-0B643016E5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74249"/>
            <a:ext cx="2476500" cy="228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Zoom - One Platform to Connect – Apps on Google Play">
            <a:extLst>
              <a:ext uri="{FF2B5EF4-FFF2-40B4-BE49-F238E27FC236}">
                <a16:creationId xmlns:a16="http://schemas.microsoft.com/office/drawing/2014/main" id="{710DA0E5-4AB8-32DC-BF00-0B58FEE9C2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974" y="4171364"/>
            <a:ext cx="2320876" cy="232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678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87154-4747-FB27-159A-A03A1B1EC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Assistive Technology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B3992-64B0-4A7C-44A3-093D3192AC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FEB337-BFE4-1C59-B27D-65E59ED3C9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808287"/>
            <a:ext cx="5157787" cy="3684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Terms to describe technology:</a:t>
            </a:r>
          </a:p>
          <a:p>
            <a:r>
              <a:rPr lang="en-GB" sz="2000" dirty="0"/>
              <a:t>Telehealth, digital health etc.;</a:t>
            </a:r>
          </a:p>
          <a:p>
            <a:r>
              <a:rPr lang="en-GB" sz="2000" dirty="0"/>
              <a:t>Assistive technology - </a:t>
            </a:r>
            <a:r>
              <a:rPr lang="en-GB" sz="2000" kern="0" dirty="0">
                <a:solidFill>
                  <a:srgbClr val="0A0A0A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anything which helps people stay independent;</a:t>
            </a:r>
          </a:p>
          <a:p>
            <a:r>
              <a:rPr lang="en-GB" sz="1800" kern="0" dirty="0">
                <a:solidFill>
                  <a:srgbClr val="0A0A0A"/>
                </a:solidFill>
                <a:latin typeface="Lato" panose="020F050202020403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sz="1800" kern="0" dirty="0">
                <a:solidFill>
                  <a:srgbClr val="0A0A0A"/>
                </a:solidFill>
                <a:effectLst/>
                <a:latin typeface="Lato" panose="020F050202020403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veryday aids;</a:t>
            </a:r>
          </a:p>
          <a:p>
            <a:r>
              <a:rPr lang="en-GB" sz="1800" kern="0" dirty="0">
                <a:solidFill>
                  <a:srgbClr val="0A0A0A"/>
                </a:solidFill>
                <a:latin typeface="Lato" panose="020F0502020204030203" pitchFamily="34" charset="0"/>
                <a:cs typeface="Times New Roman" panose="02020603050405020304" pitchFamily="18" charset="0"/>
              </a:rPr>
              <a:t>Advanced technology (NIHR, 2018).</a:t>
            </a: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0DBA1C-7394-2299-DE6B-0B66E7943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6226" y="1770288"/>
            <a:ext cx="4188279" cy="4188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766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75B5A-DEB9-1CDA-EE18-C90CA2DCE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Advanced Technology </a:t>
            </a:r>
            <a:br>
              <a:rPr lang="en-GB" dirty="0"/>
            </a:br>
            <a:r>
              <a:rPr lang="en-GB" dirty="0"/>
              <a:t>Vital Tech Care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1D8457-A0D5-1C86-D6F7-2CD94F55E6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2A7219-F0B6-1635-556B-BB31E05A67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ea typeface="Calibri" panose="020F0502020204030204" pitchFamily="34" charset="0"/>
                <a:cs typeface="Arial" panose="020B0604020202020204" pitchFamily="34" charset="0"/>
              </a:rPr>
              <a:t>O</a:t>
            </a:r>
            <a:r>
              <a:rPr lang="en-US" sz="2000" kern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nline platform that helps the senior population monitor their vital signs and send notifications in the event of emergencies.</a:t>
            </a:r>
          </a:p>
          <a:p>
            <a:r>
              <a:rPr lang="en-US" sz="2000" dirty="0">
                <a:cs typeface="Arial" panose="020B0604020202020204" pitchFamily="34" charset="0"/>
              </a:rPr>
              <a:t>C</a:t>
            </a:r>
            <a:r>
              <a:rPr lang="en-US" sz="2000" b="0" i="0" dirty="0">
                <a:effectLst/>
                <a:cs typeface="Arial" panose="020B0604020202020204" pitchFamily="34" charset="0"/>
              </a:rPr>
              <a:t>ommunication tool to interact with care teams and family members remotely</a:t>
            </a:r>
            <a:endParaRPr lang="en-US" sz="2000" kern="1200" dirty="0">
              <a:solidFill>
                <a:srgbClr val="000000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000000"/>
                </a:solidFill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US" sz="2000" b="0" i="0" dirty="0">
                <a:effectLst/>
                <a:cs typeface="Arial" panose="020B0604020202020204" pitchFamily="34" charset="0"/>
              </a:rPr>
              <a:t>eal-time vital signs - Heart Rate , Respiratory Rate, Blood  Pressure;</a:t>
            </a:r>
          </a:p>
          <a:p>
            <a:r>
              <a:rPr lang="en-US" sz="2000" dirty="0">
                <a:cs typeface="Arial" panose="020B0604020202020204" pitchFamily="34" charset="0"/>
              </a:rPr>
              <a:t>M</a:t>
            </a:r>
            <a:r>
              <a:rPr lang="en-US" sz="2000" b="0" i="0" dirty="0">
                <a:effectLst/>
                <a:cs typeface="Arial" panose="020B0604020202020204" pitchFamily="34" charset="0"/>
              </a:rPr>
              <a:t>edication compliance and activity;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Arial" panose="020B0604020202020204" pitchFamily="34" charset="0"/>
              </a:rPr>
              <a:t>Reminders and N</a:t>
            </a:r>
            <a:r>
              <a:rPr lang="en-US" sz="2000" b="0" i="0" dirty="0">
                <a:effectLst/>
                <a:cs typeface="Arial" panose="020B0604020202020204" pitchFamily="34" charset="0"/>
              </a:rPr>
              <a:t>utrition monitoring; </a:t>
            </a:r>
            <a:r>
              <a:rPr lang="en-US" sz="2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(Halpert, 2019). </a:t>
            </a:r>
            <a:endParaRPr lang="en-GB" sz="2000" dirty="0"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67AF23-4FD3-888C-0D9D-7917AC066C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7" y="3868658"/>
            <a:ext cx="5183188" cy="823912"/>
          </a:xfrm>
        </p:spPr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8667B5-43A1-339D-E6A9-2CB7B77AD2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9024" y="4838481"/>
            <a:ext cx="5183188" cy="3684588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cs typeface="Arial" panose="020B0604020202020204" pitchFamily="34" charset="0"/>
              </a:rPr>
              <a:t>63 % reduced Emergency Departments visits;</a:t>
            </a:r>
          </a:p>
          <a:p>
            <a:r>
              <a:rPr lang="en-GB" sz="2000" dirty="0">
                <a:cs typeface="Arial" panose="020B0604020202020204" pitchFamily="34" charset="0"/>
              </a:rPr>
              <a:t>74% reduced Hospital stay;</a:t>
            </a:r>
          </a:p>
          <a:p>
            <a:r>
              <a:rPr lang="en-GB" sz="2000" dirty="0">
                <a:cs typeface="Arial" panose="020B0604020202020204" pitchFamily="34" charset="0"/>
              </a:rPr>
              <a:t>85% reduced Hospitalised days. (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Vitaltech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,2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021) </a:t>
            </a:r>
            <a:endParaRPr lang="en-GB" sz="20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77E8F7-6CEE-3CB7-2D94-6648AE3F57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9927" y="574953"/>
            <a:ext cx="5617029" cy="426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950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F27CD-EE3C-4D1E-961B-8EB46AAE5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Advanced Technology</a:t>
            </a:r>
            <a:br>
              <a:rPr lang="en-GB" dirty="0"/>
            </a:br>
            <a:r>
              <a:rPr lang="en-GB" dirty="0"/>
              <a:t>Elli Q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8981D-430C-7C06-9163-082D70F40A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7520F-F830-2625-1D17-89A99B3C77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 err="1">
                <a:cs typeface="Arial" panose="020B0604020202020204" pitchFamily="34" charset="0"/>
              </a:rPr>
              <a:t>ElliQ</a:t>
            </a:r>
            <a:r>
              <a:rPr lang="en-US" sz="2000" dirty="0">
                <a:cs typeface="Arial" panose="020B0604020202020204" pitchFamily="34" charset="0"/>
              </a:rPr>
              <a:t> is the first ever proactive, voice-operated care companion designed to empower independence and support seniors in taking control of their social, mental and physical wellbeing;</a:t>
            </a:r>
          </a:p>
          <a:p>
            <a:r>
              <a:rPr lang="en-US" sz="2000" dirty="0">
                <a:cs typeface="Arial" panose="020B0604020202020204" pitchFamily="34" charset="0"/>
              </a:rPr>
              <a:t>Companionship and entertainment;</a:t>
            </a:r>
          </a:p>
          <a:p>
            <a:r>
              <a:rPr lang="en-US" sz="2000" dirty="0">
                <a:cs typeface="Arial" panose="020B0604020202020204" pitchFamily="34" charset="0"/>
              </a:rPr>
              <a:t>Health and wellness;</a:t>
            </a:r>
          </a:p>
          <a:p>
            <a:r>
              <a:rPr lang="en-GB" sz="2000" dirty="0">
                <a:cs typeface="Arial" panose="020B0604020202020204" pitchFamily="34" charset="0"/>
              </a:rPr>
              <a:t>Connection with loved ones;</a:t>
            </a:r>
          </a:p>
          <a:p>
            <a:r>
              <a:rPr lang="en-GB" sz="2000" dirty="0">
                <a:cs typeface="Arial" panose="020B0604020202020204" pitchFamily="34" charset="0"/>
              </a:rPr>
              <a:t>Assistance with daily activities. (</a:t>
            </a:r>
            <a:r>
              <a:rPr lang="en-GB" sz="2000" dirty="0" err="1">
                <a:cs typeface="Arial" panose="020B0604020202020204" pitchFamily="34" charset="0"/>
              </a:rPr>
              <a:t>ElliQ</a:t>
            </a:r>
            <a:r>
              <a:rPr lang="en-GB" sz="2000" dirty="0">
                <a:cs typeface="Arial" panose="020B0604020202020204" pitchFamily="34" charset="0"/>
              </a:rPr>
              <a:t>, 2021)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4C1D08-3C38-8F46-C8EF-E9B4075125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7" y="1736900"/>
            <a:ext cx="5183188" cy="823912"/>
          </a:xfrm>
        </p:spPr>
        <p:txBody>
          <a:bodyPr/>
          <a:lstStyle/>
          <a:p>
            <a:r>
              <a:rPr lang="en-GB" dirty="0"/>
              <a:t>Benefits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3DA6CCD-EA87-7E0C-17FD-E9C72544656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7893870" y="585677"/>
            <a:ext cx="3532884" cy="197513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5763A41-7B85-A371-4FF0-3A824AB75A15}"/>
              </a:ext>
            </a:extLst>
          </p:cNvPr>
          <p:cNvSpPr txBox="1"/>
          <p:nvPr/>
        </p:nvSpPr>
        <p:spPr>
          <a:xfrm>
            <a:off x="6096000" y="2505075"/>
            <a:ext cx="6096000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Loneliness. 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Have no one to open up to when they need to talk;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They are widowed;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They are in poor health;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They live alone. (AGE UK, 2018)</a:t>
            </a:r>
          </a:p>
          <a:p>
            <a:pPr algn="l"/>
            <a:endParaRPr lang="en-US" sz="2000" b="0" i="0" dirty="0">
              <a:solidFill>
                <a:srgbClr val="0B2644"/>
              </a:solidFill>
              <a:effectLst/>
            </a:endParaRPr>
          </a:p>
          <a:p>
            <a:r>
              <a:rPr lang="en-US" sz="2400" b="1" dirty="0" err="1">
                <a:solidFill>
                  <a:srgbClr val="0B2644"/>
                </a:solidFill>
              </a:rPr>
              <a:t>ElliQ</a:t>
            </a:r>
            <a:r>
              <a:rPr lang="en-US" sz="2400" b="1" dirty="0">
                <a:solidFill>
                  <a:srgbClr val="0B2644"/>
                </a:solidFill>
              </a:rPr>
              <a:t> - 100,000 days in the homes of hundreds of users = 2 400 000 hours support and companion</a:t>
            </a:r>
            <a:r>
              <a:rPr lang="en-US" sz="2000" dirty="0">
                <a:solidFill>
                  <a:srgbClr val="0B2644"/>
                </a:solidFill>
              </a:rPr>
              <a:t>(</a:t>
            </a:r>
            <a:r>
              <a:rPr lang="en-US" sz="2000" dirty="0" err="1">
                <a:solidFill>
                  <a:srgbClr val="0B2644"/>
                </a:solidFill>
              </a:rPr>
              <a:t>ElliQ</a:t>
            </a:r>
            <a:r>
              <a:rPr lang="en-US" sz="2000" dirty="0">
                <a:solidFill>
                  <a:srgbClr val="0B2644"/>
                </a:solidFill>
              </a:rPr>
              <a:t>, 2021)</a:t>
            </a:r>
          </a:p>
          <a:p>
            <a:pPr algn="l"/>
            <a:endParaRPr lang="en-US" b="0" i="0" dirty="0">
              <a:solidFill>
                <a:srgbClr val="0B264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53597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DE381-A95F-D009-30A6-00C2BE6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74317-25BE-ADD5-B796-D2357DE51F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656909" cy="4023360"/>
          </a:xfrm>
        </p:spPr>
        <p:txBody>
          <a:bodyPr/>
          <a:lstStyle/>
          <a:p>
            <a:pPr marL="4572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334D32-34C5-68DA-217C-A95EAED972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The COVID-19 pandemic has also highlighted the potential benefits of using technology to provide remote access to services such as grocery shopping and prescription delivery (McGinty et al., 2020).</a:t>
            </a:r>
            <a:endParaRPr lang="en-GB" sz="1800" dirty="0">
              <a:latin typeface="Abadi" panose="020B060402010402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r>
              <a:rPr lang="en-GB" sz="18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Research has shown that the use of technology can improve the mental health and well-being of older adults by reducing loneliness and social isolation (</a:t>
            </a:r>
            <a:r>
              <a:rPr lang="en-GB" sz="18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Cotten</a:t>
            </a:r>
            <a:r>
              <a:rPr lang="en-GB" sz="18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 et al., 2013).</a:t>
            </a:r>
            <a:endParaRPr lang="en-GB" sz="1800" dirty="0">
              <a:latin typeface="Abadi" panose="020B060402010402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</p:txBody>
      </p:sp>
      <p:pic>
        <p:nvPicPr>
          <p:cNvPr id="6" name="Picture 5" descr="A picture containing person, standing, posing&#10;&#10;Description automatically generated">
            <a:extLst>
              <a:ext uri="{FF2B5EF4-FFF2-40B4-BE49-F238E27FC236}">
                <a16:creationId xmlns:a16="http://schemas.microsoft.com/office/drawing/2014/main" id="{2E91FC0D-5A0F-1A81-3A1A-B1BB82D05E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260" y="2057399"/>
            <a:ext cx="5480740" cy="42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808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EAD29-4763-CBB0-0B96-C1E36D017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Recommendation</a:t>
            </a:r>
            <a:endParaRPr lang="en-GB" dirty="0"/>
          </a:p>
        </p:txBody>
      </p:sp>
      <p:pic>
        <p:nvPicPr>
          <p:cNvPr id="6" name="Content Placeholder 5" descr="A picture containing text, person, people">
            <a:extLst>
              <a:ext uri="{FF2B5EF4-FFF2-40B4-BE49-F238E27FC236}">
                <a16:creationId xmlns:a16="http://schemas.microsoft.com/office/drawing/2014/main" id="{645DDE99-790D-0BA6-E931-99AEA15F80B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49362" y="2057400"/>
            <a:ext cx="5448201" cy="402336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FAFC8-074C-162F-402C-A3B04994B1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Increasing access to digital devices and internet connectivity</a:t>
            </a:r>
          </a:p>
          <a:p>
            <a:r>
              <a:rPr lang="en-GB" sz="18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Encourage the elderly population to become familiar with basic technology</a:t>
            </a:r>
          </a:p>
          <a:p>
            <a:r>
              <a:rPr lang="en-GB" sz="1800" dirty="0"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Promote the use of telehealth services and virtual doctor visits</a:t>
            </a:r>
          </a:p>
          <a:p>
            <a:r>
              <a:rPr lang="en-GB" sz="18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Develop and promote user-friendly technology</a:t>
            </a:r>
          </a:p>
          <a:p>
            <a:r>
              <a:rPr lang="en-GB" sz="18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Enhancing social connections</a:t>
            </a:r>
            <a:endParaRPr lang="en-GB" sz="1800" dirty="0">
              <a:latin typeface="Abadi" panose="020B060402010402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r>
              <a:rPr lang="en-GB" sz="18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Developing telehealth services: </a:t>
            </a:r>
          </a:p>
          <a:p>
            <a:endParaRPr lang="en-GB" sz="1800" dirty="0">
              <a:effectLst/>
              <a:latin typeface="Abadi" panose="020B060402010402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3509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F736C-E210-7CEA-558A-4D1DBF77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BF08-C411-A337-0E93-9751ABD340A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Ageing and health (who.int)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8 March 2023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Ageing | United Nations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12</a:t>
            </a:r>
            <a:r>
              <a:rPr lang="en-GB" sz="1800" u="sng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 Population Prospects - Population Division - United </a:t>
            </a:r>
            <a:r>
              <a:rPr lang="en-GB" sz="1800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Nations</a:t>
            </a:r>
            <a:r>
              <a:rPr lang="en-GB" sz="1800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7</a:t>
            </a:r>
            <a:r>
              <a:rPr lang="en-GB" sz="1800" u="sng" baseline="30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March 2023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IJERPH | Free Full-Text | Using Technology the Right Way to Support Social Connectedness for Older People in the Era of COVID-19 (mdpi.com)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9</a:t>
            </a:r>
            <a:r>
              <a:rPr lang="en-GB" sz="1800" u="sng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521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64368-A52F-0C0C-54BF-41309075BC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0547" y="945569"/>
            <a:ext cx="6638141" cy="388413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B67B3F-EA49-07A1-7251-A49A88EE06FE}"/>
              </a:ext>
            </a:extLst>
          </p:cNvPr>
          <p:cNvSpPr txBox="1"/>
          <p:nvPr/>
        </p:nvSpPr>
        <p:spPr>
          <a:xfrm>
            <a:off x="460547" y="1554810"/>
            <a:ext cx="609600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Halpert, J., 2019. 7 new tech devices for elder care that help seniors live happier, healthier lives. </a:t>
            </a:r>
            <a:r>
              <a:rPr lang="en-US" sz="11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CNBC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kern="12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https://www.cnbc.com/2019/09/12/7-new-tech-devices-for-that-help-seniors-live-happier-healthier-lives.html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363331-BF0E-E5B3-D1B3-5BAA84275718}"/>
              </a:ext>
            </a:extLst>
          </p:cNvPr>
          <p:cNvSpPr txBox="1"/>
          <p:nvPr/>
        </p:nvSpPr>
        <p:spPr>
          <a:xfrm>
            <a:off x="460547" y="2410483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Vitaltech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(ed.), 2021.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Full-stack solutions across the Care Continuum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VitalTech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https://vitaltech.com/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(Accessed: March 18, 2023).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1145C7-50E7-5E62-FC2F-AE0724F40C1B}"/>
              </a:ext>
            </a:extLst>
          </p:cNvPr>
          <p:cNvSpPr txBox="1"/>
          <p:nvPr/>
        </p:nvSpPr>
        <p:spPr>
          <a:xfrm>
            <a:off x="460547" y="309341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ElliQ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(ed.),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(2021).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Meet </a:t>
            </a:r>
            <a:r>
              <a:rPr lang="en-GB" sz="12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ElliQ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https://elliq.com/pages/features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(Accessed: March 18, 2023).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C99C8B-215B-2E58-E0CF-982804C45290}"/>
              </a:ext>
            </a:extLst>
          </p:cNvPr>
          <p:cNvSpPr txBox="1"/>
          <p:nvPr/>
        </p:nvSpPr>
        <p:spPr>
          <a:xfrm>
            <a:off x="434324" y="3853389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AgeUk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,2018.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State of Health and care of older people final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https://www.ageuk.org.uk/globalassets/age-uk/documents/reports-and-publications/reports-and-briefings/health--wellbeing/age_uk_briefing_state_of_health_and_care_of_older_people_july2019.pdf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March 18, 2023). </a:t>
            </a:r>
          </a:p>
        </p:txBody>
      </p:sp>
    </p:spTree>
    <p:extLst>
      <p:ext uri="{BB962C8B-B14F-4D97-AF65-F5344CB8AC3E}">
        <p14:creationId xmlns:p14="http://schemas.microsoft.com/office/powerpoint/2010/main" val="191077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5FE93-9F1D-AAEC-7823-E4CB576F83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6116" y="610974"/>
            <a:ext cx="5561106" cy="4351338"/>
          </a:xfrm>
        </p:spPr>
        <p:txBody>
          <a:bodyPr>
            <a:normAutofit fontScale="40000" lnSpcReduction="20000"/>
          </a:bodyPr>
          <a:lstStyle/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80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Ofcom. (2021). Older people and technology use. </a:t>
            </a:r>
            <a:r>
              <a:rPr lang="en-GB" sz="2800" u="sng" dirty="0">
                <a:solidFill>
                  <a:srgbClr val="0000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  <a:hlinkClick r:id="rId2"/>
              </a:rPr>
              <a:t>https://www.ofcom.org.uk/research-and-data/multi-sector-research/age-and-media-use/older-people-and-technology-use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80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Office for National Statistics. (2021). Internet access – households and individuals. </a:t>
            </a:r>
            <a:r>
              <a:rPr lang="en-GB" sz="2800" u="sng" dirty="0">
                <a:solidFill>
                  <a:srgbClr val="0000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  <a:hlinkClick r:id="rId3"/>
              </a:rPr>
              <a:t>https://www.ons.gov.uk/businessindustryandtrade/itandinternetindustry/bulletins/internetaccesshouseholdsandindividuals/2021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80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Greenhalgh, T., </a:t>
            </a:r>
            <a:r>
              <a:rPr lang="en-GB" sz="2800" dirty="0" err="1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Wherton</a:t>
            </a:r>
            <a:r>
              <a:rPr lang="en-GB" sz="280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, J., Shaw, S., Morrison, C. (2020). Video consultations for covid-19. BMJ, 368. </a:t>
            </a:r>
            <a:r>
              <a:rPr lang="en-GB" sz="2800" u="sng" dirty="0">
                <a:solidFill>
                  <a:srgbClr val="0000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  <a:hlinkClick r:id="rId4"/>
              </a:rPr>
              <a:t>https://doi.org/10.1136/bmj.m998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280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Cacioppo, J. T., &amp; Cacioppo, S. (2018). Social relationships and health: The toxic effects of perceived social isolation. Social and Personality Psychology Compass, 12(2), e12371. </a:t>
            </a:r>
            <a:r>
              <a:rPr lang="en-GB" sz="2800" u="sng" dirty="0">
                <a:solidFill>
                  <a:srgbClr val="0000FF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  <a:hlinkClick r:id="rId5"/>
              </a:rPr>
              <a:t>https://doi.org/10.1111/spc3.12371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88620" indent="-342900">
              <a:buFont typeface="+mj-lt"/>
              <a:buAutoNum type="arabicPeriod"/>
            </a:pPr>
            <a:r>
              <a:rPr lang="en-GB" sz="2800" dirty="0" err="1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Cotten</a:t>
            </a:r>
            <a:r>
              <a:rPr lang="en-GB" sz="280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, S. R., Anderson, W. A., &amp; McCullough, B. M. (2013). Impact of internet use on loneliness and contact with others among older adults: cross-sectional analysis. Journal of Medical Internet Research, 15(2), e39.</a:t>
            </a:r>
          </a:p>
          <a:p>
            <a:pPr marL="388620" indent="-342900">
              <a:buFont typeface="+mj-lt"/>
              <a:buAutoNum type="arabicPeriod"/>
            </a:pPr>
            <a:r>
              <a:rPr lang="en-GB" sz="280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McGinty, E. E., </a:t>
            </a:r>
            <a:r>
              <a:rPr lang="en-GB" sz="2800" dirty="0" err="1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Presskreischer</a:t>
            </a:r>
            <a:r>
              <a:rPr lang="en-GB" sz="280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, R., Anderson, K. E., Han, H., &amp; Barry, C. L. (2020). Psychological distress and COVID-19–related stressors among racially/ethnically diverse adults. Journal of </a:t>
            </a:r>
            <a:r>
              <a:rPr lang="en-GB" sz="2800" dirty="0" err="1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Behavioral</a:t>
            </a:r>
            <a:r>
              <a:rPr lang="en-GB" sz="2800" dirty="0">
                <a:effectLst/>
                <a:latin typeface="Abadi" panose="020B0604020104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 Medicine, 43(6), 834–844.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663410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902</Words>
  <Application>Microsoft Office PowerPoint</Application>
  <PresentationFormat>Widescreen</PresentationFormat>
  <Paragraphs>75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Abadi</vt:lpstr>
      <vt:lpstr>Arial</vt:lpstr>
      <vt:lpstr>Avenir Next LT Pro</vt:lpstr>
      <vt:lpstr>AvenirNext LT Pro Medium</vt:lpstr>
      <vt:lpstr>Calibri</vt:lpstr>
      <vt:lpstr>Lato</vt:lpstr>
      <vt:lpstr>Sabon Next LT</vt:lpstr>
      <vt:lpstr>Times New Roman</vt:lpstr>
      <vt:lpstr>DappledVTI</vt:lpstr>
      <vt:lpstr>Is the use of technology necessary for the elderly UK population or an older person’s life?</vt:lpstr>
      <vt:lpstr>Introduction</vt:lpstr>
      <vt:lpstr>Introduction (continued)</vt:lpstr>
      <vt:lpstr>Assistive Technology</vt:lpstr>
      <vt:lpstr>Advanced Technology  Vital Tech Care</vt:lpstr>
      <vt:lpstr>Advanced Technology Elli Q</vt:lpstr>
      <vt:lpstr>Conclusions</vt:lpstr>
      <vt:lpstr>Recommendation</vt:lpstr>
      <vt:lpstr>References: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the use of technology necessary for the elderly UK population or an older person’s life</dc:title>
  <dc:creator>Rashid Ahmed</dc:creator>
  <cp:lastModifiedBy>Rashid Ahmed</cp:lastModifiedBy>
  <cp:revision>2</cp:revision>
  <dcterms:created xsi:type="dcterms:W3CDTF">2023-03-18T19:06:51Z</dcterms:created>
  <dcterms:modified xsi:type="dcterms:W3CDTF">2023-03-18T20:11:51Z</dcterms:modified>
</cp:coreProperties>
</file>