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392" r:id="rId2"/>
    <p:sldId id="419" r:id="rId3"/>
    <p:sldId id="420" r:id="rId4"/>
    <p:sldId id="303" r:id="rId5"/>
    <p:sldId id="259" r:id="rId6"/>
    <p:sldId id="393" r:id="rId7"/>
    <p:sldId id="263" r:id="rId8"/>
    <p:sldId id="266" r:id="rId9"/>
    <p:sldId id="268" r:id="rId10"/>
    <p:sldId id="394" r:id="rId11"/>
    <p:sldId id="270" r:id="rId12"/>
    <p:sldId id="296" r:id="rId13"/>
    <p:sldId id="294" r:id="rId14"/>
    <p:sldId id="297" r:id="rId15"/>
    <p:sldId id="292" r:id="rId16"/>
    <p:sldId id="308" r:id="rId17"/>
    <p:sldId id="298" r:id="rId18"/>
    <p:sldId id="273" r:id="rId19"/>
    <p:sldId id="275" r:id="rId20"/>
    <p:sldId id="274" r:id="rId21"/>
    <p:sldId id="277" r:id="rId22"/>
    <p:sldId id="421" r:id="rId23"/>
    <p:sldId id="299" r:id="rId24"/>
    <p:sldId id="300" r:id="rId25"/>
    <p:sldId id="278" r:id="rId26"/>
    <p:sldId id="282" r:id="rId27"/>
    <p:sldId id="306" r:id="rId28"/>
    <p:sldId id="307" r:id="rId29"/>
    <p:sldId id="295" r:id="rId30"/>
    <p:sldId id="369" r:id="rId31"/>
    <p:sldId id="391" r:id="rId3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89BFEF-47B1-4EF9-945D-2166A6CF7FB7}" v="2" dt="2023-03-25T13:30:25.0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69775" autoAdjust="0"/>
  </p:normalViewPr>
  <p:slideViewPr>
    <p:cSldViewPr>
      <p:cViewPr varScale="1">
        <p:scale>
          <a:sx n="73" d="100"/>
          <a:sy n="73" d="100"/>
        </p:scale>
        <p:origin x="83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FA89BFEF-47B1-4EF9-945D-2166A6CF7FB7}"/>
    <pc:docChg chg="undo custSel addSld delSld modSld">
      <pc:chgData name="Mohamed Asim" userId="463e8671-0eec-4074-8616-21d10d9d1eab" providerId="ADAL" clId="{FA89BFEF-47B1-4EF9-945D-2166A6CF7FB7}" dt="2023-03-25T14:28:16.530" v="923" actId="2696"/>
      <pc:docMkLst>
        <pc:docMk/>
      </pc:docMkLst>
      <pc:sldChg chg="del">
        <pc:chgData name="Mohamed Asim" userId="463e8671-0eec-4074-8616-21d10d9d1eab" providerId="ADAL" clId="{FA89BFEF-47B1-4EF9-945D-2166A6CF7FB7}" dt="2023-03-25T13:25:03.114" v="499" actId="2696"/>
        <pc:sldMkLst>
          <pc:docMk/>
          <pc:sldMk cId="1240090873" sldId="276"/>
        </pc:sldMkLst>
      </pc:sldChg>
      <pc:sldChg chg="del">
        <pc:chgData name="Mohamed Asim" userId="463e8671-0eec-4074-8616-21d10d9d1eab" providerId="ADAL" clId="{FA89BFEF-47B1-4EF9-945D-2166A6CF7FB7}" dt="2023-03-25T13:25:06.216" v="500" actId="2696"/>
        <pc:sldMkLst>
          <pc:docMk/>
          <pc:sldMk cId="3338262690" sldId="301"/>
        </pc:sldMkLst>
      </pc:sldChg>
      <pc:sldChg chg="modSp del mod">
        <pc:chgData name="Mohamed Asim" userId="463e8671-0eec-4074-8616-21d10d9d1eab" providerId="ADAL" clId="{FA89BFEF-47B1-4EF9-945D-2166A6CF7FB7}" dt="2023-03-25T14:28:07.023" v="922" actId="2696"/>
        <pc:sldMkLst>
          <pc:docMk/>
          <pc:sldMk cId="1745140522" sldId="302"/>
        </pc:sldMkLst>
        <pc:graphicFrameChg chg="mod modGraphic">
          <ac:chgData name="Mohamed Asim" userId="463e8671-0eec-4074-8616-21d10d9d1eab" providerId="ADAL" clId="{FA89BFEF-47B1-4EF9-945D-2166A6CF7FB7}" dt="2023-03-25T13:31:07.068" v="753" actId="21"/>
          <ac:graphicFrameMkLst>
            <pc:docMk/>
            <pc:sldMk cId="1745140522" sldId="302"/>
            <ac:graphicFrameMk id="5" creationId="{00000000-0000-0000-0000-000000000000}"/>
          </ac:graphicFrameMkLst>
        </pc:graphicFrameChg>
      </pc:sldChg>
      <pc:sldChg chg="modSp mod">
        <pc:chgData name="Mohamed Asim" userId="463e8671-0eec-4074-8616-21d10d9d1eab" providerId="ADAL" clId="{FA89BFEF-47B1-4EF9-945D-2166A6CF7FB7}" dt="2023-03-25T13:16:12.736" v="498" actId="20577"/>
        <pc:sldMkLst>
          <pc:docMk/>
          <pc:sldMk cId="640842626" sldId="303"/>
        </pc:sldMkLst>
        <pc:spChg chg="mod">
          <ac:chgData name="Mohamed Asim" userId="463e8671-0eec-4074-8616-21d10d9d1eab" providerId="ADAL" clId="{FA89BFEF-47B1-4EF9-945D-2166A6CF7FB7}" dt="2023-03-25T13:16:12.736" v="498" actId="20577"/>
          <ac:spMkLst>
            <pc:docMk/>
            <pc:sldMk cId="640842626" sldId="303"/>
            <ac:spMk id="3" creationId="{00000000-0000-0000-0000-000000000000}"/>
          </ac:spMkLst>
        </pc:spChg>
      </pc:sldChg>
      <pc:sldChg chg="del">
        <pc:chgData name="Mohamed Asim" userId="463e8671-0eec-4074-8616-21d10d9d1eab" providerId="ADAL" clId="{FA89BFEF-47B1-4EF9-945D-2166A6CF7FB7}" dt="2023-03-25T13:14:32.506" v="351" actId="2696"/>
        <pc:sldMkLst>
          <pc:docMk/>
          <pc:sldMk cId="1276145682" sldId="304"/>
        </pc:sldMkLst>
      </pc:sldChg>
      <pc:sldChg chg="new del">
        <pc:chgData name="Mohamed Asim" userId="463e8671-0eec-4074-8616-21d10d9d1eab" providerId="ADAL" clId="{FA89BFEF-47B1-4EF9-945D-2166A6CF7FB7}" dt="2023-03-25T13:10:34.221" v="2" actId="2696"/>
        <pc:sldMkLst>
          <pc:docMk/>
          <pc:sldMk cId="286780440" sldId="395"/>
        </pc:sldMkLst>
      </pc:sldChg>
      <pc:sldChg chg="modSp add mod">
        <pc:chgData name="Mohamed Asim" userId="463e8671-0eec-4074-8616-21d10d9d1eab" providerId="ADAL" clId="{FA89BFEF-47B1-4EF9-945D-2166A6CF7FB7}" dt="2023-03-25T14:10:45.733" v="921" actId="20577"/>
        <pc:sldMkLst>
          <pc:docMk/>
          <pc:sldMk cId="1368512605" sldId="419"/>
        </pc:sldMkLst>
        <pc:graphicFrameChg chg="modGraphic">
          <ac:chgData name="Mohamed Asim" userId="463e8671-0eec-4074-8616-21d10d9d1eab" providerId="ADAL" clId="{FA89BFEF-47B1-4EF9-945D-2166A6CF7FB7}" dt="2023-03-25T13:12:30.009" v="249" actId="20577"/>
          <ac:graphicFrameMkLst>
            <pc:docMk/>
            <pc:sldMk cId="1368512605" sldId="419"/>
            <ac:graphicFrameMk id="4" creationId="{7CFC5954-781A-7FC2-8B84-BC97C26D2FFA}"/>
          </ac:graphicFrameMkLst>
        </pc:graphicFrameChg>
        <pc:graphicFrameChg chg="modGraphic">
          <ac:chgData name="Mohamed Asim" userId="463e8671-0eec-4074-8616-21d10d9d1eab" providerId="ADAL" clId="{FA89BFEF-47B1-4EF9-945D-2166A6CF7FB7}" dt="2023-03-25T13:13:37.932" v="345" actId="20577"/>
          <ac:graphicFrameMkLst>
            <pc:docMk/>
            <pc:sldMk cId="1368512605" sldId="419"/>
            <ac:graphicFrameMk id="5" creationId="{05533B3D-2970-8AE5-7A84-FCEE0B99506B}"/>
          </ac:graphicFrameMkLst>
        </pc:graphicFrameChg>
        <pc:graphicFrameChg chg="mod modGraphic">
          <ac:chgData name="Mohamed Asim" userId="463e8671-0eec-4074-8616-21d10d9d1eab" providerId="ADAL" clId="{FA89BFEF-47B1-4EF9-945D-2166A6CF7FB7}" dt="2023-03-25T14:10:45.733" v="921" actId="20577"/>
          <ac:graphicFrameMkLst>
            <pc:docMk/>
            <pc:sldMk cId="1368512605" sldId="419"/>
            <ac:graphicFrameMk id="6" creationId="{E51396A4-BBF2-615F-BA51-0D43D8F4451C}"/>
          </ac:graphicFrameMkLst>
        </pc:graphicFrameChg>
      </pc:sldChg>
      <pc:sldChg chg="modSp new mod">
        <pc:chgData name="Mohamed Asim" userId="463e8671-0eec-4074-8616-21d10d9d1eab" providerId="ADAL" clId="{FA89BFEF-47B1-4EF9-945D-2166A6CF7FB7}" dt="2023-03-25T13:15:52.734" v="467" actId="20577"/>
        <pc:sldMkLst>
          <pc:docMk/>
          <pc:sldMk cId="1463699750" sldId="420"/>
        </pc:sldMkLst>
        <pc:spChg chg="mod">
          <ac:chgData name="Mohamed Asim" userId="463e8671-0eec-4074-8616-21d10d9d1eab" providerId="ADAL" clId="{FA89BFEF-47B1-4EF9-945D-2166A6CF7FB7}" dt="2023-03-25T13:15:27.421" v="393" actId="20577"/>
          <ac:spMkLst>
            <pc:docMk/>
            <pc:sldMk cId="1463699750" sldId="420"/>
            <ac:spMk id="2" creationId="{9580BEDA-4B62-40E8-2AB3-BE0EBFA4B686}"/>
          </ac:spMkLst>
        </pc:spChg>
        <pc:spChg chg="mod">
          <ac:chgData name="Mohamed Asim" userId="463e8671-0eec-4074-8616-21d10d9d1eab" providerId="ADAL" clId="{FA89BFEF-47B1-4EF9-945D-2166A6CF7FB7}" dt="2023-03-25T13:15:52.734" v="467" actId="20577"/>
          <ac:spMkLst>
            <pc:docMk/>
            <pc:sldMk cId="1463699750" sldId="420"/>
            <ac:spMk id="3" creationId="{D9FDD78C-4785-DAC3-4507-F69DCDE08334}"/>
          </ac:spMkLst>
        </pc:spChg>
      </pc:sldChg>
      <pc:sldChg chg="modSp new mod">
        <pc:chgData name="Mohamed Asim" userId="463e8671-0eec-4074-8616-21d10d9d1eab" providerId="ADAL" clId="{FA89BFEF-47B1-4EF9-945D-2166A6CF7FB7}" dt="2023-03-25T13:28:52.520" v="746" actId="113"/>
        <pc:sldMkLst>
          <pc:docMk/>
          <pc:sldMk cId="1441386658" sldId="421"/>
        </pc:sldMkLst>
        <pc:spChg chg="mod">
          <ac:chgData name="Mohamed Asim" userId="463e8671-0eec-4074-8616-21d10d9d1eab" providerId="ADAL" clId="{FA89BFEF-47B1-4EF9-945D-2166A6CF7FB7}" dt="2023-03-25T13:28:16.921" v="721" actId="13926"/>
          <ac:spMkLst>
            <pc:docMk/>
            <pc:sldMk cId="1441386658" sldId="421"/>
            <ac:spMk id="2" creationId="{FF029F38-FF7D-1768-07BD-3B6C40B221B9}"/>
          </ac:spMkLst>
        </pc:spChg>
        <pc:spChg chg="mod">
          <ac:chgData name="Mohamed Asim" userId="463e8671-0eec-4074-8616-21d10d9d1eab" providerId="ADAL" clId="{FA89BFEF-47B1-4EF9-945D-2166A6CF7FB7}" dt="2023-03-25T13:28:52.520" v="746" actId="113"/>
          <ac:spMkLst>
            <pc:docMk/>
            <pc:sldMk cId="1441386658" sldId="421"/>
            <ac:spMk id="3" creationId="{D9492314-FA97-0A87-7333-771C88FE95A1}"/>
          </ac:spMkLst>
        </pc:spChg>
      </pc:sldChg>
      <pc:sldChg chg="new del">
        <pc:chgData name="Mohamed Asim" userId="463e8671-0eec-4074-8616-21d10d9d1eab" providerId="ADAL" clId="{FA89BFEF-47B1-4EF9-945D-2166A6CF7FB7}" dt="2023-03-25T14:28:16.530" v="923" actId="2696"/>
        <pc:sldMkLst>
          <pc:docMk/>
          <pc:sldMk cId="3121965174" sldId="42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PzHCJAuG4c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PzHCJAuG4c?feature=oembed" TargetMode="Externa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qVBDXqf2vk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qVBDXqf2vk?feature=oembed" TargetMode="Externa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7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Performance Management and Appraisal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30A2D-778E-7629-A54B-0AEE23326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Plan – Sequence </a:t>
            </a:r>
          </a:p>
        </p:txBody>
      </p:sp>
      <p:graphicFrame>
        <p:nvGraphicFramePr>
          <p:cNvPr id="4" name="Table 7">
            <a:extLst>
              <a:ext uri="{FF2B5EF4-FFF2-40B4-BE49-F238E27FC236}">
                <a16:creationId xmlns:a16="http://schemas.microsoft.com/office/drawing/2014/main" id="{7CFC5954-781A-7FC2-8B84-BC97C26D2F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167312"/>
              </p:ext>
            </p:extLst>
          </p:nvPr>
        </p:nvGraphicFramePr>
        <p:xfrm>
          <a:off x="2639616" y="1556792"/>
          <a:ext cx="7416824" cy="100811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416824">
                  <a:extLst>
                    <a:ext uri="{9D8B030D-6E8A-4147-A177-3AD203B41FA5}">
                      <a16:colId xmlns:a16="http://schemas.microsoft.com/office/drawing/2014/main" val="1580699466"/>
                    </a:ext>
                  </a:extLst>
                </a:gridCol>
              </a:tblGrid>
              <a:tr h="1008112">
                <a:tc>
                  <a:txBody>
                    <a:bodyPr/>
                    <a:lstStyle/>
                    <a:p>
                      <a:r>
                        <a:rPr lang="en-GB" dirty="0"/>
                        <a:t>WEEK 6:  Training Learning and Development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Seminar activity was on the components of the labour market.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Discussed assignment and practised presentation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0157957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5533B3D-2970-8AE5-7A84-FCEE0B9950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7110314"/>
              </p:ext>
            </p:extLst>
          </p:nvPr>
        </p:nvGraphicFramePr>
        <p:xfrm>
          <a:off x="2639616" y="3012497"/>
          <a:ext cx="7416824" cy="970863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416824">
                  <a:extLst>
                    <a:ext uri="{9D8B030D-6E8A-4147-A177-3AD203B41FA5}">
                      <a16:colId xmlns:a16="http://schemas.microsoft.com/office/drawing/2014/main" val="3198286764"/>
                    </a:ext>
                  </a:extLst>
                </a:gridCol>
              </a:tblGrid>
              <a:tr h="970863">
                <a:tc>
                  <a:txBody>
                    <a:bodyPr/>
                    <a:lstStyle/>
                    <a:p>
                      <a:r>
                        <a:rPr lang="en-GB" dirty="0"/>
                        <a:t>WEEK 7: Topic- Performance Management and Appraisal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Lecture and Discussion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Critical Reflection exercises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186991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E51396A4-BBF2-615F-BA51-0D43D8F445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1431343"/>
              </p:ext>
            </p:extLst>
          </p:nvPr>
        </p:nvGraphicFramePr>
        <p:xfrm>
          <a:off x="2639616" y="4250344"/>
          <a:ext cx="7416824" cy="14630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416824">
                  <a:extLst>
                    <a:ext uri="{9D8B030D-6E8A-4147-A177-3AD203B41FA5}">
                      <a16:colId xmlns:a16="http://schemas.microsoft.com/office/drawing/2014/main" val="3711434490"/>
                    </a:ext>
                  </a:extLst>
                </a:gridCol>
              </a:tblGrid>
              <a:tr h="1338895">
                <a:tc>
                  <a:txBody>
                    <a:bodyPr/>
                    <a:lstStyle/>
                    <a:p>
                      <a:r>
                        <a:rPr lang="en-GB" dirty="0"/>
                        <a:t>WEEK 7: Seminar Activity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Search for cartoons on the topic of performance management and explain their significance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Seminar Activity – Group discussion </a:t>
                      </a:r>
                      <a:r>
                        <a:rPr lang="en-GB"/>
                        <a:t>and Presentation</a:t>
                      </a:r>
                      <a:endParaRPr lang="en-GB" dirty="0"/>
                    </a:p>
                    <a:p>
                      <a:pPr marL="342900" indent="-342900">
                        <a:buAutoNum type="arabicPeriod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8306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8512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0BEDA-4B62-40E8-2AB3-BE0EBFA4B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DD78C-4785-DAC3-4507-F69DCDE08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comes to mind ?</a:t>
            </a:r>
          </a:p>
          <a:p>
            <a:pPr lvl="1"/>
            <a:r>
              <a:rPr lang="en-GB" dirty="0"/>
              <a:t>Performance</a:t>
            </a:r>
          </a:p>
          <a:p>
            <a:pPr lvl="1"/>
            <a:r>
              <a:rPr lang="en-GB" dirty="0"/>
              <a:t>Performance management</a:t>
            </a:r>
          </a:p>
          <a:p>
            <a:pPr lvl="1"/>
            <a:r>
              <a:rPr lang="en-GB" dirty="0"/>
              <a:t>Performance appraisal</a:t>
            </a:r>
          </a:p>
        </p:txBody>
      </p:sp>
    </p:spTree>
    <p:extLst>
      <p:ext uri="{BB962C8B-B14F-4D97-AF65-F5344CB8AC3E}">
        <p14:creationId xmlns:p14="http://schemas.microsoft.com/office/powerpoint/2010/main" val="1463699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320" y="164183"/>
            <a:ext cx="9155360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Performance Management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Some Objectives: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Maintain productivity of employees</a:t>
            </a:r>
          </a:p>
          <a:p>
            <a:r>
              <a:rPr lang="en-US" dirty="0"/>
              <a:t>Increase capability of employees</a:t>
            </a:r>
          </a:p>
          <a:p>
            <a:r>
              <a:rPr lang="en-US" dirty="0"/>
              <a:t>Aids in continuous improvement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A134BC-386A-42AA-852B-F80A071111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842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36" y="164183"/>
            <a:ext cx="11953328" cy="1143000"/>
          </a:xfrm>
        </p:spPr>
        <p:txBody>
          <a:bodyPr>
            <a:normAutofit fontScale="90000"/>
          </a:bodyPr>
          <a:lstStyle/>
          <a:p>
            <a:br>
              <a:rPr lang="en-US" b="1" dirty="0">
                <a:solidFill>
                  <a:srgbClr val="003399"/>
                </a:solidFill>
              </a:rPr>
            </a:br>
            <a:r>
              <a:rPr lang="en-US" b="1" dirty="0">
                <a:solidFill>
                  <a:srgbClr val="003399"/>
                </a:solidFill>
              </a:rPr>
              <a:t>Performance Management Versus Performance Appraisal</a:t>
            </a:r>
            <a:br>
              <a:rPr lang="en-US" b="1" dirty="0">
                <a:solidFill>
                  <a:srgbClr val="003399"/>
                </a:solidFill>
              </a:rPr>
            </a:br>
            <a:endParaRPr lang="en-US" b="1" dirty="0">
              <a:solidFill>
                <a:srgbClr val="003399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51384" y="1484784"/>
            <a:ext cx="11031016" cy="4032449"/>
          </a:xfrm>
        </p:spPr>
        <p:txBody>
          <a:bodyPr/>
          <a:lstStyle/>
          <a:p>
            <a:r>
              <a:rPr lang="en-US" sz="3600" dirty="0"/>
              <a:t>Performance Management </a:t>
            </a:r>
          </a:p>
          <a:p>
            <a:pPr lvl="1"/>
            <a:r>
              <a:rPr lang="en-US" sz="3200" dirty="0"/>
              <a:t>Identifying, measuring, managing, and developing HR performance; serves as systematic measurement of performance</a:t>
            </a:r>
          </a:p>
          <a:p>
            <a:r>
              <a:rPr lang="en-US" sz="3600" dirty="0"/>
              <a:t>Performance Appraisal </a:t>
            </a:r>
          </a:p>
          <a:p>
            <a:pPr lvl="1"/>
            <a:r>
              <a:rPr lang="en-US" sz="3200" dirty="0"/>
              <a:t>Evaluating individual employee performance; vital component of performance management process</a:t>
            </a:r>
          </a:p>
          <a:p>
            <a:endParaRPr lang="en-US" sz="3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A8BB3D-1F27-4048-9774-D8830495BB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36" y="164183"/>
            <a:ext cx="11953328" cy="672529"/>
          </a:xfrm>
        </p:spPr>
        <p:txBody>
          <a:bodyPr>
            <a:normAutofit fontScale="90000"/>
          </a:bodyPr>
          <a:lstStyle/>
          <a:p>
            <a:br>
              <a:rPr lang="en-US" b="1" dirty="0">
                <a:solidFill>
                  <a:srgbClr val="003399"/>
                </a:solidFill>
              </a:rPr>
            </a:br>
            <a:r>
              <a:rPr lang="en-GB" b="1" dirty="0">
                <a:solidFill>
                  <a:srgbClr val="003399"/>
                </a:solidFill>
              </a:rPr>
              <a:t>The Problem With Performance Reviews</a:t>
            </a:r>
            <a:br>
              <a:rPr lang="en-US" b="1" dirty="0">
                <a:solidFill>
                  <a:srgbClr val="003399"/>
                </a:solidFill>
              </a:rPr>
            </a:br>
            <a:endParaRPr lang="en-US" b="1" dirty="0">
              <a:solidFill>
                <a:srgbClr val="00339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A8BB3D-1F27-4048-9774-D8830495BB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BE8395-5F83-4569-A4A2-E69836640123}"/>
              </a:ext>
            </a:extLst>
          </p:cNvPr>
          <p:cNvSpPr txBox="1"/>
          <p:nvPr/>
        </p:nvSpPr>
        <p:spPr>
          <a:xfrm>
            <a:off x="3047011" y="5445224"/>
            <a:ext cx="609797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hlinkClick r:id="rId3"/>
              </a:rPr>
              <a:t>https://www.youtube.com/watch?v=VPzHCJAuG4c</a:t>
            </a:r>
            <a:endParaRPr lang="en-GB" sz="1100" dirty="0"/>
          </a:p>
          <a:p>
            <a:pPr algn="ctr"/>
            <a:endParaRPr lang="en-GB" sz="1100" dirty="0"/>
          </a:p>
        </p:txBody>
      </p:sp>
      <p:pic>
        <p:nvPicPr>
          <p:cNvPr id="9" name="Online Media 8" title="The Problem With Performance Reviews">
            <a:hlinkClick r:id="" action="ppaction://media"/>
            <a:extLst>
              <a:ext uri="{FF2B5EF4-FFF2-40B4-BE49-F238E27FC236}">
                <a16:creationId xmlns:a16="http://schemas.microsoft.com/office/drawing/2014/main" id="{32D9A0D2-C07D-4099-BABD-5ACCA7E821B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52588" y="777395"/>
            <a:ext cx="8686824" cy="4667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16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hart shows the performance appraisal process in four steps.&#10;&#10;The four steps repeat in a circular manner as stated below. The flow is bidirectional in each of the steps.&#10;1. Step 1: Job analysis to organization mission and objectives. The flow is bidirectional.&#10;2. Organization mission and objectives to Step 2: Develop standards and measurement methods; communicate. The flow is bidirectional.&#10;3. Step 2 to step 3: Informal performance appraisal— Coaching and discipline. The flow is bidirectional.&#10;4. Step 3 to Step 4: Prepare for and conduct the formal performance appraisal. The flow is bidirectional.&#10;5. Step 4 to Organizational mission and objectives.&#10;6. Organizational mission and objectives to job analysis." title="EXHIBIT 8.1 The Performance Appraisal Proc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445" y="980728"/>
            <a:ext cx="7897109" cy="4642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2384" y="136524"/>
            <a:ext cx="9727232" cy="1019199"/>
          </a:xfrm>
        </p:spPr>
        <p:txBody>
          <a:bodyPr>
            <a:noAutofit/>
          </a:bodyPr>
          <a:lstStyle/>
          <a:p>
            <a:pPr algn="ctr"/>
            <a:r>
              <a:rPr lang="en-US" sz="4000" b="1" dirty="0">
                <a:solidFill>
                  <a:srgbClr val="003399"/>
                </a:solidFill>
              </a:rPr>
              <a:t>The Performance Appraisal Process</a:t>
            </a:r>
            <a:endParaRPr lang="en-US" sz="5400" dirty="0">
              <a:solidFill>
                <a:srgbClr val="00339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BE97E4-8F29-4D6D-92F0-0B264EB447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2973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326"/>
            <a:ext cx="10975352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 Accurate Performance Measures Must Be . . 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Valid and reliable</a:t>
            </a:r>
          </a:p>
          <a:p>
            <a:r>
              <a:rPr lang="en-US" dirty="0"/>
              <a:t>Acceptable and feasible</a:t>
            </a:r>
          </a:p>
          <a:p>
            <a:r>
              <a:rPr lang="en-US" dirty="0"/>
              <a:t>Specific and pertinent to the job itself</a:t>
            </a:r>
          </a:p>
          <a:p>
            <a:r>
              <a:rPr lang="en-US" dirty="0"/>
              <a:t>Based on the mission and objectives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1852A0-F18D-4F63-AA01-96E9E8D858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42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4183"/>
            <a:ext cx="11399440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Why Do We Conduct Performance Appraisals?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307183"/>
            <a:ext cx="10972800" cy="421005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Communication (Informing)</a:t>
            </a:r>
          </a:p>
          <a:p>
            <a:pPr lvl="1"/>
            <a:r>
              <a:rPr lang="en-US" dirty="0"/>
              <a:t>To communicate employee’s strengths and needs and to motivate performance</a:t>
            </a:r>
          </a:p>
          <a:p>
            <a:r>
              <a:rPr lang="en-US" dirty="0"/>
              <a:t>Decision-Making (Evaluating)</a:t>
            </a:r>
          </a:p>
          <a:p>
            <a:pPr lvl="1"/>
            <a:r>
              <a:rPr lang="en-US" dirty="0"/>
              <a:t>To make employment-related decisions (i.e., salaries, promotions, demotions, training, development, termination)</a:t>
            </a:r>
          </a:p>
          <a:p>
            <a:r>
              <a:rPr lang="en-US" dirty="0"/>
              <a:t>Motivation (Engaging)</a:t>
            </a:r>
          </a:p>
          <a:p>
            <a:pPr lvl="1"/>
            <a:r>
              <a:rPr lang="en-US" dirty="0"/>
              <a:t>To motivate employees to improve the way they work, which will in turn improve organizational productivity overall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B3D998-F19F-4B43-AECD-A2FEAE5B0E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432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4183"/>
            <a:ext cx="11399440" cy="78692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Effective Performance Appraisals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B3D998-F19F-4B43-AECD-A2FEAE5B0E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A76ADA-603A-46F4-AE93-93919498BCD0}"/>
              </a:ext>
            </a:extLst>
          </p:cNvPr>
          <p:cNvSpPr txBox="1"/>
          <p:nvPr/>
        </p:nvSpPr>
        <p:spPr>
          <a:xfrm>
            <a:off x="3107931" y="5445224"/>
            <a:ext cx="60979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hlinkClick r:id="rId3"/>
              </a:rPr>
              <a:t>https://www.youtube.com/watch?v=BqVBDXqf2vk</a:t>
            </a:r>
            <a:endParaRPr lang="en-GB" sz="1200" dirty="0"/>
          </a:p>
          <a:p>
            <a:pPr algn="ctr"/>
            <a:endParaRPr lang="en-GB" sz="1200" dirty="0"/>
          </a:p>
        </p:txBody>
      </p:sp>
      <p:pic>
        <p:nvPicPr>
          <p:cNvPr id="9" name="Online Media 8" title="Effective Performance Appraisals">
            <a:hlinkClick r:id="" action="ppaction://media"/>
            <a:extLst>
              <a:ext uri="{FF2B5EF4-FFF2-40B4-BE49-F238E27FC236}">
                <a16:creationId xmlns:a16="http://schemas.microsoft.com/office/drawing/2014/main" id="{2BB60CF1-6048-4184-B881-ACA878A9A23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55357" y="915289"/>
            <a:ext cx="9481285" cy="4529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895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974" y="197767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What Do We Assess?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Trait Appraisals</a:t>
            </a:r>
          </a:p>
          <a:p>
            <a:r>
              <a:rPr lang="en-US" dirty="0"/>
              <a:t>Behavior Appraisals</a:t>
            </a:r>
          </a:p>
          <a:p>
            <a:r>
              <a:rPr lang="en-US" dirty="0"/>
              <a:t>Results Appraisals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3731F3-9E61-441E-A8C2-8AB42175FE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860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4183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Trait Appraisals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2776"/>
            <a:ext cx="10972800" cy="4104457"/>
          </a:xfrm>
        </p:spPr>
        <p:txBody>
          <a:bodyPr>
            <a:normAutofit fontScale="92500"/>
          </a:bodyPr>
          <a:lstStyle/>
          <a:p>
            <a:r>
              <a:rPr lang="en-US" dirty="0"/>
              <a:t>Traits identify the physical or psychological characteristics of a person.</a:t>
            </a:r>
          </a:p>
          <a:p>
            <a:r>
              <a:rPr lang="en-US" dirty="0"/>
              <a:t>There is evidence that certain traits such as inquisitiveness, conscientiousness, and general cognitive ability are valuable in jobs that require management and leadership.</a:t>
            </a:r>
          </a:p>
          <a:p>
            <a:r>
              <a:rPr lang="en-US" dirty="0"/>
              <a:t>Should We Measure Traits?</a:t>
            </a:r>
          </a:p>
          <a:p>
            <a:pPr lvl="1"/>
            <a:r>
              <a:rPr lang="en-US" dirty="0"/>
              <a:t>Important to ask whether both the manager and employee will agree with the measured rating as being accurate.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DE802D-351B-45D9-80C6-E644095DF6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0680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4183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Behavioral Appraisals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307183"/>
            <a:ext cx="10972800" cy="4210050"/>
          </a:xfrm>
        </p:spPr>
        <p:txBody>
          <a:bodyPr>
            <a:normAutofit/>
          </a:bodyPr>
          <a:lstStyle/>
          <a:p>
            <a:r>
              <a:rPr lang="en-US" dirty="0"/>
              <a:t>Behaviors are the actions taken by an individual.</a:t>
            </a:r>
          </a:p>
          <a:p>
            <a:r>
              <a:rPr lang="en-US" dirty="0"/>
              <a:t>Behavior appraisals measure what individuals do at work.</a:t>
            </a:r>
          </a:p>
          <a:p>
            <a:r>
              <a:rPr lang="en-US" dirty="0"/>
              <a:t>Evaluated employees should have recourse to question outcome of their appraisals. </a:t>
            </a:r>
          </a:p>
          <a:p>
            <a:r>
              <a:rPr lang="en-US" dirty="0"/>
              <a:t>Should We Measure Behaviors? </a:t>
            </a:r>
          </a:p>
          <a:p>
            <a:pPr lvl="1"/>
            <a:r>
              <a:rPr lang="en-US" dirty="0"/>
              <a:t>The most useful and most acceptable feedback to employees is feedback on specific job-related behaviors.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DAD31B-F630-4E4A-BC49-DB59F9ED79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9797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173" y="164183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Results Appraisals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2776"/>
            <a:ext cx="10972800" cy="4104457"/>
          </a:xfrm>
        </p:spPr>
        <p:txBody>
          <a:bodyPr>
            <a:normAutofit/>
          </a:bodyPr>
          <a:lstStyle/>
          <a:p>
            <a:pPr algn="just"/>
            <a:r>
              <a:rPr lang="en-US" sz="3600" dirty="0"/>
              <a:t>Results are a measure of the goals achieved through a work process.</a:t>
            </a:r>
          </a:p>
          <a:p>
            <a:pPr algn="just"/>
            <a:r>
              <a:rPr lang="en-US" sz="3600" dirty="0"/>
              <a:t>Results are concrete measures of performance.</a:t>
            </a:r>
          </a:p>
          <a:p>
            <a:pPr algn="just"/>
            <a:r>
              <a:rPr lang="en-US" sz="3600" dirty="0"/>
              <a:t>Should We Measure Results?</a:t>
            </a:r>
          </a:p>
          <a:p>
            <a:pPr lvl="1" algn="just"/>
            <a:r>
              <a:rPr lang="en-US" sz="3200" dirty="0"/>
              <a:t>Results-based evaluations are typically very acceptable to both the employee and the manager.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BCC58E-C9C5-4458-9594-62350CF397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2501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164183"/>
            <a:ext cx="11665296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How Do We Use Appraisal Methods and Forms?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formal performance appraisal usually involves the use of a standard form developed by the HR department to measure employee performance. </a:t>
            </a:r>
          </a:p>
          <a:p>
            <a:r>
              <a:rPr lang="en-US" dirty="0"/>
              <a:t>Employees need to know the standards and understand what good performance looks like, and they need to be able to measure their own performance.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4695B2-0359-4AF4-9A83-6DE23DA79D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6777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E6170B5B-E44B-4E57-9F5F-8D067CFAA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5439"/>
            <a:ext cx="10801200" cy="1981200"/>
          </a:xfrm>
        </p:spPr>
        <p:txBody>
          <a:bodyPr>
            <a:normAutofit fontScale="90000"/>
          </a:bodyPr>
          <a:lstStyle/>
          <a:p>
            <a:pPr algn="ctr"/>
            <a:br>
              <a:rPr lang="en-US" b="1" dirty="0">
                <a:solidFill>
                  <a:srgbClr val="003399"/>
                </a:solidFill>
              </a:rPr>
            </a:br>
            <a:r>
              <a:rPr lang="en-US" sz="4900" b="1" dirty="0">
                <a:solidFill>
                  <a:srgbClr val="003399"/>
                </a:solidFill>
              </a:rPr>
              <a:t>Performance Appraisal Measurement Methods and Forms</a:t>
            </a:r>
            <a:br>
              <a:rPr lang="en-US" dirty="0">
                <a:solidFill>
                  <a:srgbClr val="003399"/>
                </a:solidFill>
              </a:rPr>
            </a:br>
            <a:endParaRPr lang="en-US" dirty="0">
              <a:solidFill>
                <a:srgbClr val="003399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75C45B-DEEE-4FAB-9CF7-BD70EE43E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7" name="Picture 2" descr="An illustration shows evaluative and development decisions of performance appraisal measurement methods and forms.&#10;&#10;The six steps of the process are:&#10;1. Ranking method (noted as evaluative decision)&#10;2. Graphic rating scales form&#10;3. BARS form&#10;4. Narrative method or form&#10;5. MBO method&#10;6. Critical incidents method (noted as development decision)&#10;" title="EXHIBIT 8.2 Performance Appraisal Measurement Methods and Forms">
            <a:extLst>
              <a:ext uri="{FF2B5EF4-FFF2-40B4-BE49-F238E27FC236}">
                <a16:creationId xmlns:a16="http://schemas.microsoft.com/office/drawing/2014/main" id="{C3E7342B-8909-49AD-B932-0F07DE40B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25" y="2244580"/>
            <a:ext cx="11444915" cy="2498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4FF3B4-430D-4938-926A-242D2F1958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195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5283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Critical Incident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A performance appraisal method in which a manager keeps a record of the positive and negative performance of employees throughout the performance period.</a:t>
            </a:r>
          </a:p>
          <a:p>
            <a:pPr algn="just"/>
            <a:r>
              <a:rPr lang="en-US" dirty="0"/>
              <a:t>A list of documented critical incidents is especially important to have leading up the evaluative decision of firing employees.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2C0FB4-C2DA-416F-B289-5C3CD617A9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2030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196" y="136524"/>
            <a:ext cx="11387608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Management by Objectives (MBO)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Managers and employees jointly set employee objectives.</a:t>
            </a:r>
          </a:p>
          <a:p>
            <a:r>
              <a:rPr lang="en-US" dirty="0"/>
              <a:t>Managers give feedback, evaluate performance, and reward as merited. </a:t>
            </a:r>
          </a:p>
          <a:p>
            <a:r>
              <a:rPr lang="en-US" dirty="0"/>
              <a:t>It is not unusual to see misappropriation of resources used to fulfill MBOs. Misuse of MBOs can foster a “me-first” mentality.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F46C76-0C58-467A-9590-693DF7529E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1500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216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Narrative Method or Form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Managers keep written records about employees’ performance.</a:t>
            </a:r>
          </a:p>
          <a:p>
            <a:r>
              <a:rPr lang="en-US" dirty="0"/>
              <a:t>Used for ongoing feedback and employee development planning.</a:t>
            </a:r>
          </a:p>
          <a:p>
            <a:r>
              <a:rPr lang="en-US" dirty="0"/>
              <a:t>Narratives capture employees’ values and contributions. 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879D89-B308-4EE7-A2FE-391E3DB262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7357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24040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Graphic Rating Scale Forms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Managers use appraisal checklists to rate employee performance, often expressed as a numerical scale. </a:t>
            </a:r>
          </a:p>
          <a:p>
            <a:pPr algn="just"/>
            <a:r>
              <a:rPr lang="en-US" dirty="0"/>
              <a:t>Typically used for evaluative decisions, but should also steer development decisions.  </a:t>
            </a:r>
          </a:p>
          <a:p>
            <a:pPr algn="just"/>
            <a:r>
              <a:rPr lang="en-US" dirty="0"/>
              <a:t>An effective rating is possible using a 1–5 Likert-type scale, but examples provide greater clarity.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3695DC-21A7-447A-BC9A-12AB150AB7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6576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4183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Ranking Method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Managers rank employees by comparing best to worst. </a:t>
            </a:r>
          </a:p>
          <a:p>
            <a:pPr lvl="0" algn="just"/>
            <a:r>
              <a:rPr lang="en-US" dirty="0"/>
              <a:t>Forced distribution ranking of best to worst is the most used measure when companies resort to downsizing and layoffs.</a:t>
            </a:r>
          </a:p>
          <a:p>
            <a:pPr algn="just"/>
            <a:r>
              <a:rPr lang="en-US" dirty="0"/>
              <a:t>It is typically used for evaluative decision-making and development.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02DFF-F62D-4C41-B764-DAF24FC861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2212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29F38-FF7D-1768-07BD-3B6C40B22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Critical 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92314-FA97-0A87-7333-771C88FE9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Which option/method is best?</a:t>
            </a:r>
          </a:p>
          <a:p>
            <a:pPr lvl="1"/>
            <a:r>
              <a:rPr lang="en-GB" dirty="0"/>
              <a:t>Critical Incident Method</a:t>
            </a:r>
          </a:p>
          <a:p>
            <a:pPr lvl="1"/>
            <a:r>
              <a:rPr lang="en-GB" dirty="0"/>
              <a:t>Management by Objective method</a:t>
            </a:r>
          </a:p>
          <a:p>
            <a:pPr lvl="1"/>
            <a:r>
              <a:rPr lang="en-GB" dirty="0"/>
              <a:t>Graphic rating scaling method</a:t>
            </a:r>
          </a:p>
          <a:p>
            <a:pPr lvl="1"/>
            <a:r>
              <a:rPr lang="en-GB" dirty="0"/>
              <a:t>Ranking method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3866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97767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Which Option Is Best? </a:t>
            </a:r>
            <a:r>
              <a:rPr lang="en-US" sz="2000" b="1" dirty="0">
                <a:solidFill>
                  <a:srgbClr val="003399"/>
                </a:solidFill>
              </a:rPr>
              <a:t>(1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Using a combination of the methods and forms is usually superior to using just one.</a:t>
            </a:r>
          </a:p>
          <a:p>
            <a:r>
              <a:rPr lang="en-US" dirty="0"/>
              <a:t>For developmental objectives, the critical incidents, MBO, and narrative methods work well.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42BA53-11C1-45F6-B4BE-E6BC16FDFC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9724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Which Option Is Best? </a:t>
            </a:r>
            <a:r>
              <a:rPr lang="en-US" sz="2000" b="1" dirty="0">
                <a:solidFill>
                  <a:srgbClr val="003399"/>
                </a:solidFill>
              </a:rPr>
              <a:t>(2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 For administrative decisions, a ranking method based on the evaluative methods and especially graphic rating scales or BARS forms work well.</a:t>
            </a:r>
          </a:p>
          <a:p>
            <a:r>
              <a:rPr lang="en-US" dirty="0"/>
              <a:t>The success of the performance appraisal process depends on the manager’s human relations skills in ongoing critical-incidents coaching.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F1F99F-A711-43B7-A7BD-29B2301AF1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3789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240" y="232784"/>
            <a:ext cx="1059552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Who Should Assess Performance?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847528" y="1600201"/>
            <a:ext cx="6480720" cy="3917032"/>
          </a:xfrm>
        </p:spPr>
        <p:txBody>
          <a:bodyPr>
            <a:normAutofit/>
          </a:bodyPr>
          <a:lstStyle/>
          <a:p>
            <a:r>
              <a:rPr lang="en-US" dirty="0"/>
              <a:t>Supervisors</a:t>
            </a:r>
          </a:p>
          <a:p>
            <a:r>
              <a:rPr lang="en-US" dirty="0"/>
              <a:t>Peers </a:t>
            </a:r>
          </a:p>
          <a:p>
            <a:r>
              <a:rPr lang="en-US" dirty="0"/>
              <a:t>Subordinates</a:t>
            </a:r>
          </a:p>
          <a:p>
            <a:r>
              <a:rPr lang="en-US" dirty="0"/>
              <a:t>Self  </a:t>
            </a:r>
          </a:p>
          <a:p>
            <a:r>
              <a:rPr lang="en-US" dirty="0"/>
              <a:t>Customers </a:t>
            </a:r>
          </a:p>
          <a:p>
            <a:r>
              <a:rPr lang="en-US" dirty="0"/>
              <a:t>360-Degree Evaluations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247007-662A-4E04-A5C9-571F942C63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5154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72297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Debriefing the Appraisal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Managers prepare for and communicate analysis of each employee’s performance with the employee.</a:t>
            </a:r>
          </a:p>
          <a:p>
            <a:r>
              <a:rPr lang="en-US" dirty="0"/>
              <a:t>There are two major reasons for assessing performance:</a:t>
            </a:r>
          </a:p>
          <a:p>
            <a:pPr lvl="1"/>
            <a:r>
              <a:rPr lang="en-US" dirty="0"/>
              <a:t>For evaluative decisions</a:t>
            </a:r>
          </a:p>
          <a:p>
            <a:pPr lvl="1"/>
            <a:r>
              <a:rPr lang="en-US" dirty="0"/>
              <a:t>For development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73802A-ACE4-4329-A979-9DCC253F28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9586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BFE3C4A-13C0-4DAE-9E4B-96C689350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348" y="136524"/>
            <a:ext cx="11737304" cy="1676400"/>
          </a:xfrm>
        </p:spPr>
        <p:txBody>
          <a:bodyPr>
            <a:noAutofit/>
          </a:bodyPr>
          <a:lstStyle/>
          <a:p>
            <a:pPr algn="ctr"/>
            <a:r>
              <a:rPr lang="en-US" sz="4000" b="1" dirty="0">
                <a:solidFill>
                  <a:srgbClr val="003399"/>
                </a:solidFill>
              </a:rPr>
              <a:t>The Evaluative Performance Appraisal Interview</a:t>
            </a:r>
            <a:endParaRPr lang="en-US" sz="5400" dirty="0">
              <a:solidFill>
                <a:srgbClr val="003399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DB56BF-3851-4BE2-9268-871451C32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9" name="Picture 2" descr="An illustration shows the preparation and conducting processes of the evaluative performance appraisal interview.&#10;&#10;The five steps in preparation for the appraisal interview are as below.&#10;1. Make an appointment&#10;2. Have the employee perform a self-assessment&#10;3. Assess the employee’s performance&#10;4. Identify strengths and areas for improvement&#10;5. Predict the employee’s reactions and plan how to handle them&#10;The four steps of conducting the appraisal interview are:&#10;1. Open the interview&#10;2. Go over the assessment form&#10;3. Agree on strengths and areas for improvement&#10;4. Conclude the interview&#10;" title="MODEL 8.2 The Evaluative Performance Appraisal Interview">
            <a:extLst>
              <a:ext uri="{FF2B5EF4-FFF2-40B4-BE49-F238E27FC236}">
                <a16:creationId xmlns:a16="http://schemas.microsoft.com/office/drawing/2014/main" id="{6A03D1EA-14E0-4E7E-9A82-7FBD1534AD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16" y="1630361"/>
            <a:ext cx="11632245" cy="3742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85A18F6-989B-4A6C-9B1C-ACC92B79F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4421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F55BEBAE-0926-459F-8B14-F2DF89C7F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16" y="273051"/>
            <a:ext cx="11179968" cy="175260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3399"/>
                </a:solidFill>
              </a:rPr>
              <a:t>The Developmental Performance Appraisal Interview</a:t>
            </a:r>
            <a:endParaRPr lang="en-US" sz="5400" dirty="0">
              <a:solidFill>
                <a:srgbClr val="003399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C335F-26AC-4FBE-B606-D2CD60C1E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9" name="Picture 2" descr="An illustration shows the preparation and conducting processes of the developmental performance appraisal interview.&#10;&#10;The three steps of preparation for the appraisal interview are:&#10;1. Make an appointment&#10;2. Have the employee develop objectives and plans for improving performance&#10;3. Develop objectives and plans for improving performance&#10;The five steps of conducting the appraisal interview are:&#10;1. Open the interview&#10;2. Agree on objectives&#10;3. Develop plans for meeting the objectives&#10;4. Make a follow-up appointment&#10;5. Conclude the interview&#10;" title="MODEL 8.3 The Developmental Performance Appraisal Interview">
            <a:extLst>
              <a:ext uri="{FF2B5EF4-FFF2-40B4-BE49-F238E27FC236}">
                <a16:creationId xmlns:a16="http://schemas.microsoft.com/office/drawing/2014/main" id="{0912C68C-1DC9-4E5F-BC9C-F0526170B3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392" y="1700808"/>
            <a:ext cx="11179968" cy="3791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188BCAF-1338-408E-A3D0-6350D813AC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8436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Trends and Issues in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Building Engagement through Performance Management </a:t>
            </a:r>
          </a:p>
          <a:p>
            <a:r>
              <a:rPr lang="en-US" dirty="0"/>
              <a:t>Electronic Performance Monitoring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803CE7-83FD-4BDF-9588-52607EF6C1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9183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376772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2014.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Armstrong’s handbook of human resource management practice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13</a:t>
            </a:r>
            <a:r>
              <a:rPr lang="en-GB" sz="1800" baseline="300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London,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Lussier, R. N. &amp; Hendon, J. R., 2019.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Fundamentals of Human Resource Management: Functions, Applications, and Skill Development. 2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London: SAGE Publications, Inc.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2020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11 ed. Harlow:  Pearson Education.</a:t>
            </a:r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69119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1406</Words>
  <Application>Microsoft Office PowerPoint</Application>
  <PresentationFormat>Widescreen</PresentationFormat>
  <Paragraphs>180</Paragraphs>
  <Slides>31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Myriad Pro</vt:lpstr>
      <vt:lpstr>Aharoni</vt:lpstr>
      <vt:lpstr>Arial</vt:lpstr>
      <vt:lpstr>Candara</vt:lpstr>
      <vt:lpstr>Symbol</vt:lpstr>
      <vt:lpstr>Verdana</vt:lpstr>
      <vt:lpstr>20140311PresentationUWTSDTemplate</vt:lpstr>
      <vt:lpstr>LCMB7000</vt:lpstr>
      <vt:lpstr>Lesson Plan – Sequence </vt:lpstr>
      <vt:lpstr>Performance</vt:lpstr>
      <vt:lpstr>Performance Management Systems</vt:lpstr>
      <vt:lpstr> Performance Management Versus Performance Appraisal </vt:lpstr>
      <vt:lpstr> The Problem With Performance Reviews </vt:lpstr>
      <vt:lpstr>The Performance Appraisal Process</vt:lpstr>
      <vt:lpstr> Accurate Performance Measures Must Be . . .</vt:lpstr>
      <vt:lpstr>Why Do We Conduct Performance Appraisals?</vt:lpstr>
      <vt:lpstr>Effective Performance Appraisals</vt:lpstr>
      <vt:lpstr>What Do We Assess?</vt:lpstr>
      <vt:lpstr>Trait Appraisals</vt:lpstr>
      <vt:lpstr>Behavioral Appraisals</vt:lpstr>
      <vt:lpstr>Results Appraisals</vt:lpstr>
      <vt:lpstr>How Do We Use Appraisal Methods and Forms?</vt:lpstr>
      <vt:lpstr> Performance Appraisal Measurement Methods and Forms </vt:lpstr>
      <vt:lpstr>Critical Incident Method</vt:lpstr>
      <vt:lpstr>Management by Objectives (MBO)</vt:lpstr>
      <vt:lpstr>Narrative Method or Form</vt:lpstr>
      <vt:lpstr>Graphic Rating Scale Forms</vt:lpstr>
      <vt:lpstr>Ranking Method</vt:lpstr>
      <vt:lpstr>Critical Reflections</vt:lpstr>
      <vt:lpstr>Which Option Is Best? (1 of 2)</vt:lpstr>
      <vt:lpstr>Which Option Is Best? (2 of 2)</vt:lpstr>
      <vt:lpstr>Who Should Assess Performance?</vt:lpstr>
      <vt:lpstr>Debriefing the Appraisal</vt:lpstr>
      <vt:lpstr>The Evaluative Performance Appraisal Interview</vt:lpstr>
      <vt:lpstr>The Developmental Performance Appraisal Interview</vt:lpstr>
      <vt:lpstr>Trends and Issues in HRM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64</cp:revision>
  <dcterms:created xsi:type="dcterms:W3CDTF">2020-09-30T03:06:41Z</dcterms:created>
  <dcterms:modified xsi:type="dcterms:W3CDTF">2023-03-25T14:28:16Z</dcterms:modified>
</cp:coreProperties>
</file>